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32BD27-CFA6-4538-8401-4EC96A03FC76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09A757-B337-4EF1-A39E-A1CD0ED41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wZH4lxOc8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229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184648"/>
            <a:ext cx="8077200" cy="167335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Book Antiqua" pitchFamily="18" charset="0"/>
              </a:rPr>
              <a:t>Професійний розвиток фахівців соціальної сфери</a:t>
            </a:r>
            <a:endParaRPr lang="ru-RU" dirty="0">
              <a:solidFill>
                <a:srgbClr val="00B0F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pravlencheskiy tr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1967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3400" b="1" dirty="0" smtClean="0">
                <a:latin typeface="Book Antiqua" pitchFamily="18" charset="0"/>
              </a:rPr>
              <a:t>Предметом вивчення </a:t>
            </a:r>
            <a:r>
              <a:rPr lang="uk-UA" sz="3400" dirty="0" smtClean="0">
                <a:latin typeface="Book Antiqua" pitchFamily="18" charset="0"/>
              </a:rPr>
              <a:t>навчальної дисципліни </a:t>
            </a:r>
            <a:r>
              <a:rPr lang="uk-UA" sz="3400" dirty="0" smtClean="0">
                <a:latin typeface="Book Antiqua" pitchFamily="18" charset="0"/>
              </a:rPr>
              <a:t>«Професійний розвиток фахівців соціальної сфери» </a:t>
            </a:r>
            <a:r>
              <a:rPr lang="uk-UA" sz="3400" dirty="0" smtClean="0">
                <a:latin typeface="Book Antiqua" pitchFamily="18" charset="0"/>
              </a:rPr>
              <a:t>є система та організація процесу </a:t>
            </a:r>
            <a:r>
              <a:rPr lang="uk-UA" sz="3400" dirty="0" smtClean="0">
                <a:latin typeface="Book Antiqua" pitchFamily="18" charset="0"/>
              </a:rPr>
              <a:t>професійного розвитку соціальних працівників. </a:t>
            </a:r>
            <a:endParaRPr lang="ru-RU" sz="3400" dirty="0" smtClean="0">
              <a:latin typeface="Book Antiqua" pitchFamily="18" charset="0"/>
            </a:endParaRPr>
          </a:p>
          <a:p>
            <a:r>
              <a:rPr lang="uk-UA" sz="3400" b="1" dirty="0" smtClean="0">
                <a:latin typeface="Book Antiqua" pitchFamily="18" charset="0"/>
              </a:rPr>
              <a:t>Метою викладання </a:t>
            </a:r>
            <a:r>
              <a:rPr lang="uk-UA" sz="3400" dirty="0" smtClean="0">
                <a:latin typeface="Book Antiqua" pitchFamily="18" charset="0"/>
              </a:rPr>
              <a:t>навчальної дисципліни </a:t>
            </a:r>
            <a:r>
              <a:rPr lang="uk-UA" sz="3400" dirty="0" smtClean="0">
                <a:latin typeface="Book Antiqua" pitchFamily="18" charset="0"/>
              </a:rPr>
              <a:t>«Професійний розвиток фахівців соціальної сфери» </a:t>
            </a:r>
            <a:r>
              <a:rPr lang="uk-UA" sz="3400" dirty="0" smtClean="0">
                <a:latin typeface="Book Antiqua" pitchFamily="18" charset="0"/>
              </a:rPr>
              <a:t>формування комплексу теоретичних знань і умінь щодо розробки та здійснення </a:t>
            </a:r>
            <a:r>
              <a:rPr lang="uk-UA" sz="3400" dirty="0" smtClean="0">
                <a:latin typeface="Book Antiqua" pitchFamily="18" charset="0"/>
              </a:rPr>
              <a:t>системи професійного навчання, підвищення кваліфікації, перепідготовки та перекваліфікації фахівців, розвитку </a:t>
            </a:r>
            <a:r>
              <a:rPr lang="uk-UA" sz="3400" smtClean="0">
                <a:latin typeface="Book Antiqua" pitchFamily="18" charset="0"/>
              </a:rPr>
              <a:t>професійної кар’єри. </a:t>
            </a:r>
            <a:endParaRPr lang="ru-RU" sz="3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sz="3400" b="1" dirty="0" smtClean="0">
                <a:latin typeface="Book Antiqua" pitchFamily="18" charset="0"/>
              </a:rPr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61708626_487c9fb6c24859c5ab239ad0ec5830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316288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У результаті вивчення курсу студенти </a:t>
            </a:r>
            <a:r>
              <a:rPr lang="uk-UA" sz="2500" b="1" dirty="0" smtClean="0">
                <a:solidFill>
                  <a:srgbClr val="C00000"/>
                </a:solidFill>
                <a:latin typeface="Book Antiqua" pitchFamily="18" charset="0"/>
              </a:rPr>
              <a:t>повинні:</a:t>
            </a:r>
            <a:endParaRPr lang="ru-RU" sz="25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500" b="1" i="1" dirty="0" smtClean="0">
                <a:solidFill>
                  <a:srgbClr val="0070C0"/>
                </a:solidFill>
                <a:latin typeface="Book Antiqua" pitchFamily="18" charset="0"/>
              </a:rPr>
              <a:t>знати :</a:t>
            </a:r>
            <a:r>
              <a:rPr lang="uk-UA" sz="25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ru-RU" sz="25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800" dirty="0" smtClean="0"/>
              <a:t>зміст поняття </a:t>
            </a:r>
            <a:r>
              <a:rPr lang="uk-UA" sz="1800" dirty="0" err="1" smtClean="0"/>
              <a:t>„професійний</a:t>
            </a:r>
            <a:r>
              <a:rPr lang="uk-UA" sz="1800" dirty="0" smtClean="0"/>
              <a:t> </a:t>
            </a:r>
            <a:r>
              <a:rPr lang="uk-UA" sz="1800" dirty="0" err="1" smtClean="0"/>
              <a:t>розвиток”</a:t>
            </a:r>
            <a:r>
              <a:rPr lang="uk-UA" sz="1800" dirty="0" smtClean="0"/>
              <a:t> і його сутність;</a:t>
            </a:r>
            <a:endParaRPr lang="ru-RU" sz="1800" dirty="0" smtClean="0"/>
          </a:p>
          <a:p>
            <a:pPr lvl="0"/>
            <a:r>
              <a:rPr lang="uk-UA" sz="1800" dirty="0" smtClean="0"/>
              <a:t>принципи формування, етапи розвитку і ознаки колективу, його професійного та соціального розвитку;</a:t>
            </a:r>
            <a:endParaRPr lang="ru-RU" sz="1800" dirty="0" smtClean="0"/>
          </a:p>
          <a:p>
            <a:pPr lvl="0"/>
            <a:r>
              <a:rPr lang="uk-UA" sz="1800" dirty="0" smtClean="0"/>
              <a:t>сутність сучасних методів планування потреб </a:t>
            </a:r>
            <a:r>
              <a:rPr lang="uk-UA" sz="1800" dirty="0" smtClean="0"/>
              <a:t>у професійному розвитку персоналу;</a:t>
            </a:r>
            <a:endParaRPr lang="ru-RU" sz="1800" dirty="0" smtClean="0"/>
          </a:p>
          <a:p>
            <a:r>
              <a:rPr lang="uk-UA" sz="1800" dirty="0" smtClean="0"/>
              <a:t>управління процесом розвитку та </a:t>
            </a:r>
            <a:r>
              <a:rPr lang="uk-UA" sz="1800" dirty="0" smtClean="0"/>
              <a:t>кар’єри  персоналу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316288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i="1" dirty="0" smtClean="0">
                <a:solidFill>
                  <a:srgbClr val="0070C0"/>
                </a:solidFill>
                <a:latin typeface="Book Antiqua" pitchFamily="18" charset="0"/>
              </a:rPr>
              <a:t>вміти : </a:t>
            </a:r>
            <a:endParaRPr lang="uk-UA" sz="2400" b="1" i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1800" dirty="0" smtClean="0">
                <a:latin typeface="Book Antiqua" pitchFamily="18" charset="0"/>
              </a:rPr>
              <a:t>розкривати зміст ключових понять і термінів кожної теми;</a:t>
            </a:r>
            <a:endParaRPr lang="ru-RU" sz="1800" dirty="0" smtClean="0">
              <a:latin typeface="Book Antiqua" pitchFamily="18" charset="0"/>
            </a:endParaRPr>
          </a:p>
          <a:p>
            <a:pPr lvl="0"/>
            <a:r>
              <a:rPr lang="uk-UA" sz="1800" dirty="0" smtClean="0"/>
              <a:t>застосовувати сучасні методи планування </a:t>
            </a:r>
            <a:r>
              <a:rPr lang="uk-UA" sz="1800" dirty="0" smtClean="0"/>
              <a:t>професійного розвитку фахівців соціальної сфери;</a:t>
            </a:r>
            <a:endParaRPr lang="ru-RU" sz="1800" dirty="0" smtClean="0"/>
          </a:p>
          <a:p>
            <a:pPr lvl="0"/>
            <a:r>
              <a:rPr lang="uk-UA" sz="1800" dirty="0" smtClean="0"/>
              <a:t>використовувати сучасні методи планування </a:t>
            </a:r>
            <a:r>
              <a:rPr lang="uk-UA" sz="1800" dirty="0" smtClean="0"/>
              <a:t>професійного навчання і перепідготовки  фахівців соціальної сфери;</a:t>
            </a:r>
            <a:endParaRPr lang="ru-RU" sz="1800" dirty="0" smtClean="0"/>
          </a:p>
          <a:p>
            <a:pPr lvl="0"/>
            <a:r>
              <a:rPr lang="uk-UA" sz="1800" dirty="0" smtClean="0"/>
              <a:t>враховувати соціальну структуру персоналу при формуванні колективу;</a:t>
            </a:r>
            <a:endParaRPr lang="ru-RU" sz="1800" dirty="0" smtClean="0"/>
          </a:p>
          <a:p>
            <a:pPr lvl="0"/>
            <a:r>
              <a:rPr lang="uk-UA" sz="1800" dirty="0" smtClean="0"/>
              <a:t>здійснювати аналіз джерел майбутніх потреб </a:t>
            </a:r>
            <a:r>
              <a:rPr lang="uk-UA" sz="1800" dirty="0" smtClean="0"/>
              <a:t>фахівців соціальної сфери у професійному розвитку.</a:t>
            </a:r>
            <a:endParaRPr lang="ru-RU" sz="18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creenshot_20_2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212976"/>
          </a:xfrm>
          <a:prstGeom prst="rect">
            <a:avLst/>
          </a:prstGeom>
        </p:spPr>
      </p:pic>
      <p:pic>
        <p:nvPicPr>
          <p:cNvPr id="6" name="Рисунок 5" descr="upravleni_s_personal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12976"/>
            <a:ext cx="4499992" cy="3645024"/>
          </a:xfrm>
          <a:prstGeom prst="rect">
            <a:avLst/>
          </a:prstGeom>
        </p:spPr>
      </p:pic>
      <p:pic>
        <p:nvPicPr>
          <p:cNvPr id="5" name="Содержимое 4" descr="N2kcPdK9a_I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3069729"/>
            <a:ext cx="4644008" cy="37882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Book Antiqua" pitchFamily="18" charset="0"/>
              </a:rPr>
              <a:t>Основні теми курсу:</a:t>
            </a:r>
            <a:endParaRPr lang="ru-RU" sz="32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7704" y="1052736"/>
            <a:ext cx="5256584" cy="5517232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Вступ до курсу </a:t>
            </a:r>
            <a:r>
              <a:rPr lang="uk-UA" sz="1800" b="1" dirty="0" err="1" smtClean="0"/>
              <a:t>„Професійний</a:t>
            </a:r>
            <a:r>
              <a:rPr lang="uk-UA" sz="1800" b="1" dirty="0" smtClean="0"/>
              <a:t> розвиток фахівця соціальної </a:t>
            </a:r>
            <a:r>
              <a:rPr lang="uk-UA" sz="1800" b="1" dirty="0" err="1" smtClean="0"/>
              <a:t>сфери”</a:t>
            </a:r>
            <a:endParaRPr lang="uk-UA" sz="1800" b="1" dirty="0" smtClean="0"/>
          </a:p>
          <a:p>
            <a:r>
              <a:rPr lang="uk-UA" sz="1800" b="1" dirty="0" smtClean="0"/>
              <a:t>Управління </a:t>
            </a:r>
            <a:r>
              <a:rPr lang="uk-UA" sz="1800" b="1" dirty="0" smtClean="0"/>
              <a:t>проектом професійного розвитку фахівців соціальної сфери</a:t>
            </a:r>
          </a:p>
          <a:p>
            <a:r>
              <a:rPr lang="uk-UA" sz="1800" b="1" dirty="0" smtClean="0"/>
              <a:t>Маркетинг </a:t>
            </a:r>
            <a:r>
              <a:rPr lang="uk-UA" sz="1800" b="1" dirty="0" smtClean="0"/>
              <a:t>персоналу організацій соціальної сфери</a:t>
            </a:r>
          </a:p>
          <a:p>
            <a:r>
              <a:rPr lang="uk-UA" sz="1800" b="1" dirty="0" smtClean="0"/>
              <a:t>Прогнозування </a:t>
            </a:r>
            <a:r>
              <a:rPr lang="uk-UA" sz="1800" b="1" dirty="0" smtClean="0"/>
              <a:t>та планування професійного розвитку фахівців соціальної </a:t>
            </a:r>
            <a:r>
              <a:rPr lang="uk-UA" sz="1800" b="1" dirty="0" smtClean="0"/>
              <a:t>сфери</a:t>
            </a:r>
          </a:p>
          <a:p>
            <a:r>
              <a:rPr lang="uk-UA" sz="1800" b="1" dirty="0" smtClean="0"/>
              <a:t>Планування й організація професійного навчання фахівців соціальної сфери</a:t>
            </a:r>
          </a:p>
          <a:p>
            <a:r>
              <a:rPr lang="uk-UA" sz="1800" b="1" dirty="0" smtClean="0"/>
              <a:t>Планування </a:t>
            </a:r>
            <a:r>
              <a:rPr lang="uk-UA" sz="1800" b="1" dirty="0" smtClean="0"/>
              <a:t>й організація підвищення кваліфікації та перепідготовки керівників і фахівців соціальної сфери</a:t>
            </a:r>
          </a:p>
          <a:p>
            <a:r>
              <a:rPr lang="uk-UA" sz="1800" b="1" dirty="0" smtClean="0"/>
              <a:t>Планування </a:t>
            </a:r>
            <a:r>
              <a:rPr lang="uk-UA" sz="1800" b="1" dirty="0" smtClean="0"/>
              <a:t>трудової кар’єри і робота з кадровим резервом</a:t>
            </a:r>
          </a:p>
          <a:p>
            <a:r>
              <a:rPr lang="uk-UA" sz="1800" b="1" dirty="0" smtClean="0"/>
              <a:t> Планування та організація соціального розвитку фахівців соціальної сфери</a:t>
            </a:r>
          </a:p>
          <a:p>
            <a:endParaRPr lang="uk-UA" sz="1800" dirty="0" smtClean="0"/>
          </a:p>
          <a:p>
            <a:endParaRPr lang="ru-RU" sz="29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-10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229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Професійний розвиток фахівців соціальної сфери</vt:lpstr>
      <vt:lpstr>Слайд 2</vt:lpstr>
      <vt:lpstr>Слайд 3</vt:lpstr>
      <vt:lpstr>Основні теми курсу: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соціальної служби</dc:title>
  <dc:creator>Customer</dc:creator>
  <cp:lastModifiedBy>Lenovo</cp:lastModifiedBy>
  <cp:revision>6</cp:revision>
  <dcterms:created xsi:type="dcterms:W3CDTF">2016-01-26T09:53:31Z</dcterms:created>
  <dcterms:modified xsi:type="dcterms:W3CDTF">2023-12-18T13:36:48Z</dcterms:modified>
</cp:coreProperties>
</file>