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357736"/>
            <a:ext cx="3500264" cy="3500264"/>
          </a:xfrm>
          <a:prstGeom prst="rect">
            <a:avLst/>
          </a:prstGeom>
        </p:spPr>
      </p:pic>
      <p:sp>
        <p:nvSpPr>
          <p:cNvPr id="7170" name="AutoShape 2" descr="https://moodle.znu.edu.ua/pluginfile.php/53728/course/section/19315/800px-Animal_diversity_October_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Унікальні тварини України: хто вони і як їх оберігають? – Сучасний журнал  про безпеку – Надзвичайна ситуація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Унікальні тварини України: хто вони і як їх оберігають? – Сучасний журнал  про безпеку – Надзвичайна ситуація 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ns-plus.com.ua/wp-content/uploads/2019/07/259433-2400x1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 l="15215" t="17258" r="27781" b="11089"/>
          <a:stretch>
            <a:fillRect/>
          </a:stretch>
        </p:blipFill>
        <p:spPr bwMode="auto">
          <a:xfrm>
            <a:off x="251520" y="3933056"/>
            <a:ext cx="40846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 cstate="print"/>
          <a:srcRect l="8301" t="25627" r="33397" b="15182"/>
          <a:stretch>
            <a:fillRect/>
          </a:stretch>
        </p:blipFill>
        <p:spPr bwMode="auto">
          <a:xfrm>
            <a:off x="4355976" y="260648"/>
            <a:ext cx="45248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/>
          <a:srcRect l="16240" t="24038" r="32844" b="8462"/>
          <a:stretch>
            <a:fillRect/>
          </a:stretch>
        </p:blipFill>
        <p:spPr bwMode="auto">
          <a:xfrm>
            <a:off x="251520" y="188640"/>
            <a:ext cx="3816424" cy="269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txBody>
          <a:bodyPr/>
          <a:lstStyle/>
          <a:p>
            <a:r>
              <a:rPr lang="uk-UA" dirty="0" smtClean="0">
                <a:latin typeface="Arial Black" pitchFamily="34" charset="0"/>
              </a:rPr>
              <a:t>ЗООЛОГІЯ ХРЕБЕТНИХ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МЕТА ТА ЗАВДАННЯ НАВЧАЛЬНОЇ ДИСЦИПЛІНИ: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ru-RU" sz="1800" dirty="0" smtClean="0"/>
              <a:t> </a:t>
            </a:r>
            <a:r>
              <a:rPr lang="ru-RU" sz="1800" b="1" dirty="0" smtClean="0"/>
              <a:t>Метою </a:t>
            </a:r>
            <a:r>
              <a:rPr lang="ru-RU" sz="1800" b="1" dirty="0" err="1" smtClean="0"/>
              <a:t>цього</a:t>
            </a:r>
            <a:r>
              <a:rPr lang="ru-RU" sz="1800" b="1" dirty="0" smtClean="0"/>
              <a:t> курсу </a:t>
            </a:r>
            <a:r>
              <a:rPr lang="ru-RU" sz="1800" b="1" dirty="0" err="1" smtClean="0"/>
              <a:t>є</a:t>
            </a:r>
            <a:r>
              <a:rPr lang="ru-RU" sz="1800" b="1" dirty="0" smtClean="0"/>
              <a:t> </a:t>
            </a:r>
            <a:r>
              <a:rPr lang="ru-RU" sz="1800" dirty="0" err="1" smtClean="0"/>
              <a:t>вивчення</a:t>
            </a:r>
            <a:r>
              <a:rPr lang="ru-RU" sz="1800" dirty="0" smtClean="0"/>
              <a:t> основ </a:t>
            </a:r>
            <a:r>
              <a:rPr lang="ru-RU" sz="1800" dirty="0" err="1" smtClean="0"/>
              <a:t>зоології</a:t>
            </a:r>
            <a:r>
              <a:rPr lang="ru-RU" sz="1800" dirty="0" smtClean="0"/>
              <a:t>, </a:t>
            </a:r>
            <a:r>
              <a:rPr lang="ru-RU" sz="1800" dirty="0" err="1" smtClean="0"/>
              <a:t>закріплення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теоретичних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знань</a:t>
            </a:r>
            <a:r>
              <a:rPr lang="ru-RU" sz="1800" dirty="0" smtClean="0"/>
              <a:t> шляхом </a:t>
            </a:r>
            <a:r>
              <a:rPr lang="ru-RU" sz="1800" dirty="0" err="1" smtClean="0"/>
              <a:t>практичних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навичок</a:t>
            </a:r>
            <a:r>
              <a:rPr lang="ru-RU" sz="1800" dirty="0" smtClean="0"/>
              <a:t>. Зоологи </a:t>
            </a:r>
            <a:r>
              <a:rPr lang="ru-RU" sz="1800" dirty="0" err="1" smtClean="0"/>
              <a:t>спостерігають</a:t>
            </a:r>
            <a:r>
              <a:rPr lang="ru-RU" sz="1800" dirty="0" smtClean="0"/>
              <a:t> за </a:t>
            </a:r>
            <a:r>
              <a:rPr lang="ru-RU" sz="1800" dirty="0" err="1" smtClean="0"/>
              <a:t>тваринами</a:t>
            </a:r>
            <a:r>
              <a:rPr lang="ru-RU" sz="1800" dirty="0" smtClean="0"/>
              <a:t> в </a:t>
            </a:r>
            <a:r>
              <a:rPr lang="ru-RU" sz="1800" dirty="0" err="1" smtClean="0"/>
              <a:t>їх</a:t>
            </a:r>
            <a:r>
              <a:rPr lang="ru-RU" sz="1800" dirty="0" smtClean="0"/>
              <a:t> природному </a:t>
            </a:r>
            <a:r>
              <a:rPr lang="ru-RU" sz="1800" dirty="0" err="1" smtClean="0"/>
              <a:t>середовищі</a:t>
            </a:r>
            <a:r>
              <a:rPr lang="ru-RU" sz="1800" dirty="0" smtClean="0"/>
              <a:t> </a:t>
            </a:r>
            <a:r>
              <a:rPr lang="ru-RU" sz="1800" dirty="0" err="1" smtClean="0"/>
              <a:t>існування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в </a:t>
            </a:r>
            <a:r>
              <a:rPr lang="ru-RU" sz="1800" dirty="0" err="1" smtClean="0"/>
              <a:t>лабораторіях</a:t>
            </a:r>
            <a:r>
              <a:rPr lang="ru-RU" sz="1800" dirty="0" smtClean="0"/>
              <a:t>, </a:t>
            </a:r>
            <a:r>
              <a:rPr lang="ru-RU" sz="1800" dirty="0" err="1" smtClean="0"/>
              <a:t>щоб</a:t>
            </a:r>
            <a:r>
              <a:rPr lang="ru-RU" sz="1800" dirty="0" smtClean="0"/>
              <a:t> </a:t>
            </a:r>
            <a:r>
              <a:rPr lang="ru-RU" sz="1800" dirty="0" err="1" smtClean="0"/>
              <a:t>зрозуміти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спосіб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. </a:t>
            </a:r>
            <a:r>
              <a:rPr lang="ru-RU" sz="1800" dirty="0" err="1" smtClean="0"/>
              <a:t>Ці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дослідження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участю</a:t>
            </a:r>
            <a:r>
              <a:rPr lang="ru-RU" sz="1800" dirty="0" smtClean="0"/>
              <a:t> як </a:t>
            </a:r>
            <a:r>
              <a:rPr lang="ru-RU" sz="1800" dirty="0" err="1" smtClean="0"/>
              <a:t>живих</a:t>
            </a:r>
            <a:r>
              <a:rPr lang="ru-RU" sz="1800" dirty="0" smtClean="0"/>
              <a:t>, так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мертвих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 </a:t>
            </a:r>
            <a:r>
              <a:rPr lang="ru-RU" sz="1800" dirty="0" err="1" smtClean="0"/>
              <a:t>допомагають</a:t>
            </a:r>
            <a:r>
              <a:rPr lang="ru-RU" sz="1800" dirty="0" smtClean="0"/>
              <a:t> зоологам </a:t>
            </a:r>
            <a:r>
              <a:rPr lang="ru-RU" sz="1800" dirty="0" err="1" smtClean="0"/>
              <a:t>зрозуміти</a:t>
            </a:r>
            <a:r>
              <a:rPr lang="ru-RU" sz="1800" dirty="0" smtClean="0"/>
              <a:t> </a:t>
            </a:r>
            <a:r>
              <a:rPr lang="ru-RU" sz="1800" dirty="0" err="1" smtClean="0"/>
              <a:t>тіло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, </a:t>
            </a:r>
            <a:r>
              <a:rPr lang="ru-RU" sz="1800" dirty="0" err="1" smtClean="0"/>
              <a:t>еволюцію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 на </a:t>
            </a:r>
            <a:r>
              <a:rPr lang="ru-RU" sz="1800" dirty="0" err="1" smtClean="0"/>
              <a:t>Землі</a:t>
            </a:r>
            <a:r>
              <a:rPr lang="ru-RU" sz="1800" dirty="0" smtClean="0"/>
              <a:t>,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життєві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поведінку</a:t>
            </a:r>
            <a:r>
              <a:rPr lang="ru-RU" sz="1800" dirty="0" smtClean="0"/>
              <a:t>. </a:t>
            </a:r>
            <a:r>
              <a:rPr lang="ru-RU" sz="1800" dirty="0" err="1" smtClean="0"/>
              <a:t>Зоологічні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дослідження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застосувань</a:t>
            </a:r>
            <a:r>
              <a:rPr lang="ru-RU" sz="1800" dirty="0" smtClean="0"/>
              <a:t>, </a:t>
            </a:r>
            <a:r>
              <a:rPr lang="ru-RU" sz="1800" dirty="0" err="1" smtClean="0"/>
              <a:t>включаючи</a:t>
            </a:r>
            <a:r>
              <a:rPr lang="ru-RU" sz="1800" dirty="0" smtClean="0"/>
              <a:t> </a:t>
            </a:r>
            <a:r>
              <a:rPr lang="ru-RU" sz="1800" dirty="0" err="1" smtClean="0"/>
              <a:t>ідентифікацію</a:t>
            </a:r>
            <a:r>
              <a:rPr lang="ru-RU" sz="1800" dirty="0" smtClean="0"/>
              <a:t> та </a:t>
            </a:r>
            <a:r>
              <a:rPr lang="ru-RU" sz="1800" dirty="0" err="1" smtClean="0"/>
              <a:t>захист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знаходяться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загрозою</a:t>
            </a:r>
            <a:r>
              <a:rPr lang="ru-RU" sz="1800" dirty="0" smtClean="0"/>
              <a:t> </a:t>
            </a:r>
            <a:r>
              <a:rPr lang="ru-RU" sz="1800" dirty="0" err="1" smtClean="0"/>
              <a:t>зникнення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поліпшення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медичного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обслуговування</a:t>
            </a:r>
            <a:r>
              <a:rPr lang="ru-RU" sz="1800" dirty="0" smtClean="0"/>
              <a:t> людей.</a:t>
            </a:r>
            <a:endParaRPr lang="ru-RU" sz="1800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4509120"/>
            <a:ext cx="2143125" cy="2143125"/>
          </a:xfrm>
          <a:prstGeom prst="rect">
            <a:avLst/>
          </a:prstGeom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8021" t="26604" r="33869" b="13165"/>
          <a:stretch>
            <a:fillRect/>
          </a:stretch>
        </p:blipFill>
        <p:spPr bwMode="auto">
          <a:xfrm>
            <a:off x="755576" y="4077072"/>
            <a:ext cx="4752528" cy="262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дисципліни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дізнаєтеся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• </a:t>
            </a:r>
            <a:r>
              <a:rPr lang="ru-RU" sz="2000" dirty="0" err="1" smtClean="0"/>
              <a:t>положення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крупних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в </a:t>
            </a:r>
            <a:r>
              <a:rPr lang="ru-RU" sz="2000" dirty="0" err="1" smtClean="0"/>
              <a:t>еволюційному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філогенетичному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плані</a:t>
            </a:r>
            <a:r>
              <a:rPr lang="ru-RU" sz="2000" dirty="0" smtClean="0"/>
              <a:t>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dirty="0" err="1" smtClean="0"/>
              <a:t>загальний</a:t>
            </a:r>
            <a:r>
              <a:rPr lang="ru-RU" sz="2000" dirty="0" smtClean="0"/>
              <a:t> план </a:t>
            </a:r>
            <a:r>
              <a:rPr lang="ru-RU" sz="2000" dirty="0" err="1" smtClean="0"/>
              <a:t>будови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dirty="0" err="1" smtClean="0"/>
              <a:t>особливості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життєдіяльності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екології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поведінки</a:t>
            </a:r>
            <a:r>
              <a:rPr lang="ru-RU" sz="2000" dirty="0" smtClean="0"/>
              <a:t>, </a:t>
            </a:r>
            <a:r>
              <a:rPr lang="ru-RU" sz="2000" dirty="0" err="1" smtClean="0"/>
              <a:t>географічного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розповсюдження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етапи</a:t>
            </a:r>
            <a:r>
              <a:rPr lang="ru-RU" sz="2000" dirty="0" smtClean="0"/>
              <a:t> </a:t>
            </a:r>
            <a:r>
              <a:rPr lang="ru-RU" sz="2000" dirty="0" err="1" smtClean="0"/>
              <a:t>філогенетичного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; </a:t>
            </a:r>
            <a:r>
              <a:rPr lang="ru-RU" sz="2000" dirty="0" err="1" smtClean="0"/>
              <a:t>вміти</a:t>
            </a:r>
            <a:r>
              <a:rPr lang="ru-RU" sz="2000" dirty="0" smtClean="0"/>
              <a:t>: • </a:t>
            </a:r>
            <a:r>
              <a:rPr lang="ru-RU" sz="2000" dirty="0" err="1" smtClean="0"/>
              <a:t>досліджувати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зоологічні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об'єкти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польових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лабораторних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dirty="0" err="1" smtClean="0"/>
              <a:t>збирати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зберігати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консервувати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різноманітних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безхребетних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</a:t>
            </a:r>
            <a:r>
              <a:rPr lang="ru-RU" sz="2000" dirty="0" err="1" smtClean="0"/>
              <a:t>проводити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розтин</a:t>
            </a:r>
            <a:r>
              <a:rPr lang="ru-RU" sz="2000" dirty="0" smtClean="0"/>
              <a:t>, </a:t>
            </a:r>
            <a:r>
              <a:rPr lang="ru-RU" sz="2000" dirty="0" err="1" smtClean="0"/>
              <a:t>виготовляти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мікро</a:t>
            </a:r>
            <a:r>
              <a:rPr lang="ru-RU" sz="2000" dirty="0" smtClean="0"/>
              <a:t>-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макропрепарати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1999109" cy="1999109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15769" t="21413" r="14499" b="9011"/>
          <a:stretch>
            <a:fillRect/>
          </a:stretch>
        </p:blipFill>
        <p:spPr bwMode="auto">
          <a:xfrm>
            <a:off x="827584" y="4293096"/>
            <a:ext cx="4464496" cy="237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навчальної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4437112"/>
            <a:ext cx="2143125" cy="2143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76470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Модуль 1 </a:t>
            </a:r>
            <a:r>
              <a:rPr lang="ru-RU" dirty="0" err="1" smtClean="0"/>
              <a:t>Історична</a:t>
            </a:r>
            <a:r>
              <a:rPr lang="ru-RU" dirty="0" smtClean="0"/>
              <a:t> </a:t>
            </a:r>
            <a:r>
              <a:rPr lang="ru-RU" dirty="0" err="1" smtClean="0"/>
              <a:t>довідка</a:t>
            </a:r>
            <a:endParaRPr lang="ru-RU" dirty="0" smtClean="0"/>
          </a:p>
          <a:p>
            <a:r>
              <a:rPr lang="ru-RU" dirty="0" smtClean="0"/>
              <a:t>Модуль 2 </a:t>
            </a:r>
            <a:r>
              <a:rPr lang="ru-RU" dirty="0" err="1" smtClean="0"/>
              <a:t>Надклас</a:t>
            </a:r>
            <a:r>
              <a:rPr lang="ru-RU" dirty="0" smtClean="0"/>
              <a:t> РИБИ – PISCES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84785"/>
            <a:ext cx="6208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Модуль 3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916832"/>
            <a:ext cx="4197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Модуль 4 </a:t>
            </a:r>
            <a:r>
              <a:rPr lang="ru-RU" dirty="0" err="1" smtClean="0"/>
              <a:t>Клас</a:t>
            </a:r>
            <a:r>
              <a:rPr lang="ru-RU" dirty="0" smtClean="0"/>
              <a:t> ЗЕМНОВОДНІ – </a:t>
            </a:r>
            <a:r>
              <a:rPr lang="ru-RU" dirty="0" smtClean="0"/>
              <a:t>AMPHIBIA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348880"/>
            <a:ext cx="4017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Модуль 6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 </a:t>
            </a:r>
            <a:r>
              <a:rPr lang="ru-RU" dirty="0" err="1" smtClean="0"/>
              <a:t>плазунів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780928"/>
            <a:ext cx="3006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Модуль 7 </a:t>
            </a:r>
            <a:r>
              <a:rPr lang="ru-RU" dirty="0" err="1" smtClean="0"/>
              <a:t>Клас</a:t>
            </a:r>
            <a:r>
              <a:rPr lang="ru-RU" dirty="0" smtClean="0"/>
              <a:t> ПТАХИ – AVES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284984"/>
            <a:ext cx="3988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Модуль 8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371703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Модуль </a:t>
            </a:r>
            <a:r>
              <a:rPr lang="ru-RU" dirty="0" smtClean="0"/>
              <a:t>9 </a:t>
            </a:r>
            <a:r>
              <a:rPr lang="ru-RU" dirty="0" err="1" smtClean="0"/>
              <a:t>Клас</a:t>
            </a:r>
            <a:r>
              <a:rPr lang="ru-RU" dirty="0" smtClean="0"/>
              <a:t> ССАВЦІ, </a:t>
            </a:r>
            <a:r>
              <a:rPr lang="ru-RU" dirty="0" err="1" smtClean="0"/>
              <a:t>або</a:t>
            </a:r>
            <a:r>
              <a:rPr lang="ru-RU" dirty="0" smtClean="0"/>
              <a:t> ЗВІРІ - </a:t>
            </a:r>
            <a:r>
              <a:rPr lang="ru-RU" dirty="0" smtClean="0"/>
              <a:t>     </a:t>
            </a:r>
            <a:r>
              <a:rPr lang="en-US" dirty="0" smtClean="0"/>
              <a:t>MAMMALIA</a:t>
            </a:r>
            <a:r>
              <a:rPr lang="en-US" dirty="0" smtClean="0"/>
              <a:t>, </a:t>
            </a:r>
            <a:r>
              <a:rPr lang="en-US" dirty="0" err="1" smtClean="0"/>
              <a:t>seu</a:t>
            </a:r>
            <a:r>
              <a:rPr lang="uk-UA" dirty="0" smtClean="0"/>
              <a:t> </a:t>
            </a:r>
            <a:r>
              <a:rPr lang="en-US" dirty="0" smtClean="0"/>
              <a:t>THERIA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0706" t="36500" r="35057" b="8462"/>
          <a:stretch>
            <a:fillRect/>
          </a:stretch>
        </p:blipFill>
        <p:spPr bwMode="auto">
          <a:xfrm>
            <a:off x="971600" y="4365104"/>
            <a:ext cx="4248472" cy="22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4437112"/>
            <a:ext cx="2143125" cy="2143125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231612"/>
            <a:ext cx="766834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 Базова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Зоологія хордових під ред. проф.. Й.В. Царика. – Львів: ЛНУ, 2015. – 356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Л.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Булахов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Р. О.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Новіцький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В. Я.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Гассо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О. Є. Пахомов. Зоологія хордових: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посібник. – Д.: ДНУ, 2009. – 128 с– К.: Вища школа, 1976.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Допоміжна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Бондаренко В.Д.,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Делеган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І.В., Соловій І.П.,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Рудишин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І.П. Облік диких тварин. Практичні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рекомендації.–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Львів: Вільна Україна, 1989.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Загороднюк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І.В. Ключі до визначення вищих таксонів  звірів фауни України і сусідніх регіонів та принципи їх побудови //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Вестн.зоол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Т.32.– № 1―2.– С. 126―150.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Маркевич О.П. Філогенія тваринного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світу.–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К.: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Наук.думка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1964.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Червона	книга	України.	Тваринний	світ	/	за	ред.	І.А.	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Акімова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	–	К.:	Вид-во,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“Глобалконсалтинг”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2009. – С. 407.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Щербак КН., Щербань М.Н.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Земноводные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пресмыкающиеся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Украинских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Карпат.–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К.: Наукова думка, 1980.–268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211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ЗООЛОГІЯ ХРЕБЕТНИХ</vt:lpstr>
      <vt:lpstr>  МЕТА ТА ЗАВДАННЯ НАВЧАЛЬНОЇ ДИСЦИПЛІНИ:  Метою цього курсу є вивчення основ зоології, закріплення теоретичних знань шляхом практичних навичок. Зоологи спостерігають за тваринами в їх природному середовищі існування або в лабораторіях, щоб зрозуміти їх спосіб життя. Ці дослідження за участю як живих, так і мертвих тварин допомагають зоологам зрозуміти тіло тварин, еволюцію видів тварин на Землі, їх життєві процеси і поведінку. Зоологічні дослідження мають кілька застосувань, включаючи ідентифікацію та захист знаходяться під загрозою зникнення тварин, а також поліпшення медичного обслуговування людей.</vt:lpstr>
      <vt:lpstr>У результаті вивчення навчальної дисципліни Ви дізнаєтеся:   • положення крупних груп тварин в еволюційному та філогенетичному плані;  • загальний план будови тварин;  • особливості життєдіяльності, екології, поведінки, географічного розповсюдження тварин;  • основні етапи філогенетичного розвитку найбільш важливих груп тварин; вміти: • досліджувати зоологічні об'єкти в польових та лабораторних умовах;  • збирати, зберігати, консервувати, різноманітних представників безхребетних тварин;  • проводити їх розтин, виготовляти мікро- і макропрепарати тощо.</vt:lpstr>
      <vt:lpstr>Програма навчальної дисципліни: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2024-01-15T10:50:54Z</dcterms:created>
  <dcterms:modified xsi:type="dcterms:W3CDTF">2024-01-15T12:32:47Z</dcterms:modified>
</cp:coreProperties>
</file>