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7" autoAdjust="0"/>
    <p:restoredTop sz="94646" autoAdjust="0"/>
  </p:normalViewPr>
  <p:slideViewPr>
    <p:cSldViewPr>
      <p:cViewPr varScale="1">
        <p:scale>
          <a:sx n="63" d="100"/>
          <a:sy n="63" d="100"/>
        </p:scale>
        <p:origin x="139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790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790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F02375-655C-4591-9D7D-8D0B567713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3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98033-739D-4616-A61C-DF96F84E3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Tm="3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3CBB4-8B79-4A2C-B0EC-55D334A10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Tm="3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EEC02-6D1A-4FF4-87AD-31BA556FF7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Tm="3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8311A-AD9F-46F2-B2CC-D9BB5E7F2A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Tm="3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9A1B6-160F-4817-A0E4-9BBA9FC7EF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Tm="3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EE901-61ED-4AF1-96AC-1A5FE0B4C2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Tm="3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1E620-F8F8-430B-A906-24DF41BFF9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Tm="3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44614-9B12-4DE8-BCF0-CF157F450A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Tm="3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51474-5A87-4640-898F-11A981283A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Tm="3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3E5DB-9EA7-4294-99AE-681390000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advTm="3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20000">
              <a:srgbClr val="85C2FF"/>
            </a:gs>
            <a:gs pos="35001">
              <a:srgbClr val="C4D6EB"/>
            </a:gs>
            <a:gs pos="50000">
              <a:srgbClr val="FFEBFA"/>
            </a:gs>
            <a:gs pos="64999">
              <a:srgbClr val="C4D6EB"/>
            </a:gs>
            <a:gs pos="80000">
              <a:srgbClr val="85C2FF"/>
            </a:gs>
            <a:gs pos="100000">
              <a:srgbClr val="5E9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2F6DD4E5-136B-4F81-B4A0-5EA2042FAA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686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687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687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3687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3687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3687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3687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687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3687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688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advTm="3000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1828800"/>
            <a:ext cx="6553200" cy="2209800"/>
          </a:xfrm>
        </p:spPr>
        <p:txBody>
          <a:bodyPr/>
          <a:lstStyle/>
          <a:p>
            <a:pPr algn="ctr" eaLnBrk="1" hangingPunct="1"/>
            <a:r>
              <a:rPr lang="uk-UA" sz="4400" b="1" dirty="0"/>
              <a:t>Структура педагогічної діяльності викладача</a:t>
            </a:r>
            <a:endParaRPr lang="ru-RU" sz="4400" dirty="0"/>
          </a:p>
        </p:txBody>
      </p:sp>
      <p:pic>
        <p:nvPicPr>
          <p:cNvPr id="4100" name="Picture 4" descr="AN0079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581400"/>
            <a:ext cx="314166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/>
          <a:lstStyle/>
          <a:p>
            <a:pPr algn="ctr" eaLnBrk="1" hangingPunct="1"/>
            <a:r>
              <a:rPr lang="uk-UA" sz="3200" b="1" dirty="0"/>
              <a:t>Суспільна значущість </a:t>
            </a:r>
            <a:br>
              <a:rPr lang="uk-UA" sz="3200" b="1" dirty="0"/>
            </a:br>
            <a:r>
              <a:rPr lang="uk-UA" sz="3200" b="1" dirty="0"/>
              <a:t>професії викладача</a:t>
            </a:r>
            <a:endParaRPr lang="ru-RU" sz="32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5105400"/>
          </a:xfrm>
        </p:spPr>
        <p:txBody>
          <a:bodyPr/>
          <a:lstStyle/>
          <a:p>
            <a:pPr marL="0" indent="177800" algn="just" eaLnBrk="1" hangingPunct="1">
              <a:buFont typeface="Wingdings" pitchFamily="2" charset="2"/>
              <a:buNone/>
            </a:pPr>
            <a:r>
              <a:rPr lang="uk-UA" sz="2800"/>
              <a:t>Професія вчителя одна з найдавніших. Вона виникла у зв'язку з потребою передавати досвід. За багато вікову історію людство накопичило колосальний досвід. Суспільство відбирає найбільш цінне і необхідне для засвоєння молодим поколінням і транслює його  через особу вчителя молоді. </a:t>
            </a:r>
          </a:p>
          <a:p>
            <a:pPr marL="0" indent="177800" algn="just" eaLnBrk="1" hangingPunct="1">
              <a:buFont typeface="Wingdings" pitchFamily="2" charset="2"/>
              <a:buNone/>
            </a:pPr>
            <a:r>
              <a:rPr lang="uk-UA" sz="2800"/>
              <a:t>Призначення вчителя бути не тільки ланцюгом у передачі досвіду, але й створити умови для розвитку потенціальних можливостей та здібностей учнів.</a:t>
            </a:r>
            <a:endParaRPr lang="ru-RU" sz="2800"/>
          </a:p>
        </p:txBody>
      </p:sp>
      <p:pic>
        <p:nvPicPr>
          <p:cNvPr id="6148" name="Picture 4" descr="AG0003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58150" y="152400"/>
            <a:ext cx="10858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82000" cy="685800"/>
          </a:xfrm>
        </p:spPr>
        <p:txBody>
          <a:bodyPr/>
          <a:lstStyle/>
          <a:p>
            <a:pPr algn="ctr" eaLnBrk="1" hangingPunct="1"/>
            <a:r>
              <a:rPr lang="uk-UA" sz="3200" b="1" dirty="0"/>
              <a:t>Функції викладача у суспільстві</a:t>
            </a:r>
            <a:endParaRPr lang="ru-RU" sz="32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marL="0" indent="266700" eaLnBrk="1" hangingPunct="1">
              <a:buFont typeface="Wingdings" pitchFamily="2" charset="2"/>
              <a:buNone/>
            </a:pPr>
            <a:r>
              <a:rPr lang="uk-UA" sz="2900" b="1" i="1"/>
              <a:t>Дидактична - </a:t>
            </a:r>
            <a:r>
              <a:rPr lang="uk-UA" sz="2900"/>
              <a:t>передача знань учням, але сучасна наука доводить, що вчитель повинен не тільки передавати знання, але й вчити їх здобувати. </a:t>
            </a:r>
          </a:p>
          <a:p>
            <a:pPr marL="0" indent="266700" eaLnBrk="1" hangingPunct="1">
              <a:buFont typeface="Wingdings" pitchFamily="2" charset="2"/>
              <a:buNone/>
            </a:pPr>
            <a:r>
              <a:rPr lang="uk-UA" sz="2900" b="1" i="1"/>
              <a:t>Розвивальна</a:t>
            </a:r>
            <a:r>
              <a:rPr lang="uk-UA" sz="2900"/>
              <a:t> - створення сприятливих умов для розвитку творчого потенціалу учня, для його саморозкриття та самоствердження. </a:t>
            </a:r>
          </a:p>
          <a:p>
            <a:pPr marL="0" indent="266700" eaLnBrk="1" hangingPunct="1">
              <a:buFont typeface="Wingdings" pitchFamily="2" charset="2"/>
              <a:buNone/>
            </a:pPr>
            <a:r>
              <a:rPr lang="uk-UA" sz="2900" b="1" i="1"/>
              <a:t>Виховна функція</a:t>
            </a:r>
            <a:r>
              <a:rPr lang="uk-UA" sz="2900"/>
              <a:t> – організація діяльності дітей і переведення загальнолюдських цінностей у свідомість і досвід поведінки учнів. </a:t>
            </a:r>
          </a:p>
          <a:p>
            <a:pPr marL="0" indent="266700" eaLnBrk="1" hangingPunct="1">
              <a:buFont typeface="Wingdings" pitchFamily="2" charset="2"/>
              <a:buNone/>
            </a:pPr>
            <a:endParaRPr lang="ru-RU"/>
          </a:p>
        </p:txBody>
      </p:sp>
      <p:pic>
        <p:nvPicPr>
          <p:cNvPr id="7173" name="Picture 5" descr="J02816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5738" y="0"/>
            <a:ext cx="1338262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2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6200"/>
                            </p:stCondLst>
                            <p:childTnLst>
                              <p:par>
                                <p:cTn id="2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181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uk-UA" dirty="0"/>
              <a:t>Інші функцій викладача:</a:t>
            </a:r>
          </a:p>
          <a:p>
            <a:pPr algn="ctr" eaLnBrk="1" hangingPunct="1">
              <a:buFont typeface="Wingdings" pitchFamily="2" charset="2"/>
              <a:buNone/>
            </a:pPr>
            <a:endParaRPr lang="uk-UA" dirty="0"/>
          </a:p>
          <a:p>
            <a:pPr eaLnBrk="1" hangingPunct="1">
              <a:buFont typeface="Wingdings" pitchFamily="2" charset="2"/>
              <a:buChar char="Ø"/>
            </a:pPr>
            <a:r>
              <a:rPr lang="uk-UA" b="1" i="1" dirty="0" err="1"/>
              <a:t>соціалізаційна</a:t>
            </a:r>
            <a:endParaRPr lang="uk-UA" b="1" i="1" dirty="0"/>
          </a:p>
          <a:p>
            <a:pPr eaLnBrk="1" hangingPunct="1">
              <a:buFont typeface="Wingdings" pitchFamily="2" charset="2"/>
              <a:buChar char="Ø"/>
            </a:pPr>
            <a:r>
              <a:rPr lang="uk-UA" b="1" i="1" dirty="0"/>
              <a:t>посередницька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uk-UA" b="1" i="1" dirty="0" err="1"/>
              <a:t>корекційна</a:t>
            </a:r>
            <a:endParaRPr lang="uk-UA" b="1" i="1" dirty="0"/>
          </a:p>
          <a:p>
            <a:pPr eaLnBrk="1" hangingPunct="1">
              <a:buFont typeface="Wingdings" pitchFamily="2" charset="2"/>
              <a:buChar char="Ø"/>
            </a:pPr>
            <a:r>
              <a:rPr lang="uk-UA" b="1" i="1" dirty="0"/>
              <a:t>діагностична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uk-UA" b="1" i="1" dirty="0"/>
              <a:t>координаційна</a:t>
            </a:r>
            <a:endParaRPr lang="ru-RU" b="1" i="1" dirty="0"/>
          </a:p>
        </p:txBody>
      </p:sp>
      <p:pic>
        <p:nvPicPr>
          <p:cNvPr id="8196" name="Picture 4" descr="BD0014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2590800"/>
            <a:ext cx="2667000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/>
          <a:lstStyle/>
          <a:p>
            <a:pPr algn="ctr" eaLnBrk="1" hangingPunct="1"/>
            <a:r>
              <a:rPr lang="uk-UA" sz="3200" b="1" dirty="0"/>
              <a:t>Вимоги до викладача</a:t>
            </a:r>
            <a:endParaRPr lang="ru-RU" sz="3200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534400" cy="5029200"/>
          </a:xfrm>
        </p:spPr>
        <p:txBody>
          <a:bodyPr/>
          <a:lstStyle/>
          <a:p>
            <a:pPr marL="0" indent="266700" eaLnBrk="1" hangingPunct="1">
              <a:buFont typeface="Wingdings" pitchFamily="2" charset="2"/>
              <a:buNone/>
            </a:pPr>
            <a:r>
              <a:rPr lang="uk-UA"/>
              <a:t>До вчителя висувають професійні та особистісні вимоги:</a:t>
            </a:r>
          </a:p>
          <a:p>
            <a:pPr marL="0" indent="266700" eaLnBrk="1" hangingPunct="1">
              <a:buFont typeface="Wingdings" pitchFamily="2" charset="2"/>
              <a:buNone/>
            </a:pPr>
            <a:r>
              <a:rPr lang="uk-UA" sz="2800" b="1"/>
              <a:t>1.Загально-громадські </a:t>
            </a:r>
            <a:r>
              <a:rPr lang="uk-UA" sz="2800"/>
              <a:t>– оптимізм,    бажання працювати та гуманізм.</a:t>
            </a:r>
          </a:p>
          <a:p>
            <a:pPr marL="0" indent="266700" eaLnBrk="1" hangingPunct="1">
              <a:buFont typeface="Wingdings" pitchFamily="2" charset="2"/>
              <a:buNone/>
            </a:pPr>
            <a:r>
              <a:rPr lang="uk-UA" sz="2800" b="1"/>
              <a:t>2. Морально-педагогічні</a:t>
            </a:r>
            <a:r>
              <a:rPr lang="uk-UA" sz="2800"/>
              <a:t> – висока ерудиція та культура, високий рівень моральних відносин з людьми, педагогічна самоактуалізація. </a:t>
            </a:r>
          </a:p>
          <a:p>
            <a:pPr marL="0" indent="266700" eaLnBrk="1" hangingPunct="1">
              <a:buFont typeface="Wingdings" pitchFamily="2" charset="2"/>
              <a:buNone/>
            </a:pPr>
            <a:r>
              <a:rPr lang="uk-UA" sz="2800" b="1"/>
              <a:t>3. Індивідуально психологічні </a:t>
            </a:r>
            <a:r>
              <a:rPr lang="uk-UA" sz="2800"/>
              <a:t>– самостійність і діловитість,наявність педагогічних здібностей, цільність характеру. </a:t>
            </a:r>
          </a:p>
          <a:p>
            <a:pPr marL="0" indent="266700" eaLnBrk="1" hangingPunct="1">
              <a:buFont typeface="Wingdings" pitchFamily="2" charset="2"/>
              <a:buAutoNum type="arabicPeriod"/>
            </a:pPr>
            <a:endParaRPr lang="ru-RU" sz="2800"/>
          </a:p>
        </p:txBody>
      </p:sp>
      <p:pic>
        <p:nvPicPr>
          <p:cNvPr id="9221" name="Picture 5" descr="PE0373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219075"/>
            <a:ext cx="2362200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pPr algn="ctr" eaLnBrk="1" hangingPunct="1"/>
            <a:r>
              <a:rPr lang="uk-UA" sz="3200" dirty="0"/>
              <a:t>Професійно-важливі якості </a:t>
            </a:r>
            <a:br>
              <a:rPr lang="uk-UA" sz="3200" dirty="0"/>
            </a:br>
            <a:r>
              <a:rPr lang="uk-UA" sz="3200" dirty="0"/>
              <a:t>особистості викладача:</a:t>
            </a:r>
            <a:endParaRPr lang="ru-RU" sz="32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267200"/>
          </a:xfrm>
        </p:spPr>
        <p:txBody>
          <a:bodyPr/>
          <a:lstStyle/>
          <a:p>
            <a:pPr marL="0" indent="2667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800"/>
              <a:t>1. Відмінне знання науки.</a:t>
            </a:r>
          </a:p>
          <a:p>
            <a:pPr marL="0" indent="2667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800"/>
              <a:t>2. Вміння творчо підходити до вирішення завдань.</a:t>
            </a:r>
          </a:p>
          <a:p>
            <a:pPr marL="0" indent="2667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800"/>
              <a:t>3. Комунікабельність.</a:t>
            </a:r>
          </a:p>
          <a:p>
            <a:pPr marL="0" indent="2667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800"/>
              <a:t>4. Самовладання.</a:t>
            </a:r>
          </a:p>
          <a:p>
            <a:pPr marL="0" indent="2667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800"/>
              <a:t>5. Живість реакції та емоційність.</a:t>
            </a:r>
          </a:p>
          <a:p>
            <a:pPr marL="0" indent="2667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800"/>
              <a:t>6. Наполегливість в досягненні мети.</a:t>
            </a:r>
          </a:p>
          <a:p>
            <a:pPr marL="0" indent="2667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800"/>
              <a:t>7. Вимогливість до себе та до інших.</a:t>
            </a:r>
          </a:p>
          <a:p>
            <a:pPr marL="0" indent="2667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800"/>
              <a:t>8. Повага та любов до дитини.</a:t>
            </a:r>
            <a:endParaRPr lang="ru-RU" sz="2800"/>
          </a:p>
        </p:txBody>
      </p:sp>
      <p:pic>
        <p:nvPicPr>
          <p:cNvPr id="9220" name="Picture 4" descr="SO0246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4876800"/>
            <a:ext cx="1751013" cy="175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 descr="PE00014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838200"/>
            <a:ext cx="1814513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200"/>
                            </p:stCondLst>
                            <p:childTnLst>
                              <p:par>
                                <p:cTn id="2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8400"/>
                            </p:stCondLst>
                            <p:childTnLst>
                              <p:par>
                                <p:cTn id="2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4200"/>
                            </p:stCondLst>
                            <p:childTnLst>
                              <p:par>
                                <p:cTn id="3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9000"/>
                            </p:stCondLst>
                            <p:childTnLst>
                              <p:par>
                                <p:cTn id="4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6800"/>
                            </p:stCondLst>
                            <p:childTnLst>
                              <p:par>
                                <p:cTn id="4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0"/>
                            </p:stCondLst>
                            <p:childTnLst>
                              <p:par>
                                <p:cTn id="5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2800"/>
                            </p:stCondLst>
                            <p:childTnLst>
                              <p:par>
                                <p:cTn id="5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86800" cy="1295400"/>
          </a:xfrm>
        </p:spPr>
        <p:txBody>
          <a:bodyPr/>
          <a:lstStyle/>
          <a:p>
            <a:pPr algn="ctr" eaLnBrk="1" hangingPunct="1"/>
            <a:r>
              <a:rPr lang="uk-UA" sz="3200" b="1"/>
              <a:t>Поняття педагогічної діяльності</a:t>
            </a:r>
            <a:endParaRPr lang="ru-RU" sz="3200" b="1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915400" cy="5562600"/>
          </a:xfrm>
        </p:spPr>
        <p:txBody>
          <a:bodyPr/>
          <a:lstStyle/>
          <a:p>
            <a:pPr marL="0" indent="2667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b="1"/>
              <a:t>Педагогічна діяльність</a:t>
            </a:r>
            <a:r>
              <a:rPr lang="uk-UA"/>
              <a:t> – це діяльність вчителя змістом якої є керівництво діяльності учнів у навчально-виховному процесі, що забезпечує розвиток головних сфер його особистості.</a:t>
            </a:r>
          </a:p>
          <a:p>
            <a:pPr marL="0" indent="2667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b="1"/>
              <a:t>Мета-діяльність</a:t>
            </a:r>
            <a:r>
              <a:rPr lang="uk-UA"/>
              <a:t> – це діяльність вчителя, який спрямовує діяльність учня в позицію активного суб'єкта власної діяльності; розвиток здатності учня до самоуправління власною діяльністю</a:t>
            </a:r>
            <a:endParaRPr lang="ru-RU"/>
          </a:p>
        </p:txBody>
      </p:sp>
      <p:pic>
        <p:nvPicPr>
          <p:cNvPr id="11268" name="Picture 4" descr="J02150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07213" y="5237163"/>
            <a:ext cx="2236787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algn="ctr" eaLnBrk="1" hangingPunct="1"/>
            <a:r>
              <a:rPr lang="uk-UA" sz="3200" b="1"/>
              <a:t>Структура педагогічної діяльності:</a:t>
            </a:r>
            <a:endParaRPr lang="ru-RU" sz="3200" b="1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839200" cy="5791200"/>
          </a:xfrm>
        </p:spPr>
        <p:txBody>
          <a:bodyPr/>
          <a:lstStyle/>
          <a:p>
            <a:pPr marL="0" indent="2667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700" b="1"/>
              <a:t>1. Мотив </a:t>
            </a:r>
            <a:r>
              <a:rPr lang="uk-UA" sz="2700"/>
              <a:t>– внутрішня спонука, що стимулює педагога до професійної діяльності</a:t>
            </a:r>
          </a:p>
          <a:p>
            <a:pPr marL="0" indent="2667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700" b="1"/>
              <a:t>2. Мета</a:t>
            </a:r>
            <a:r>
              <a:rPr lang="uk-UA" sz="2700"/>
              <a:t> – формування особистості учня як гідного громадянина держави. </a:t>
            </a:r>
          </a:p>
          <a:p>
            <a:pPr marL="0" indent="2667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700" b="1"/>
              <a:t>3. Суб'єкт </a:t>
            </a:r>
            <a:r>
              <a:rPr lang="uk-UA" sz="2700"/>
              <a:t>– вчитель, педагогічний колектив.</a:t>
            </a:r>
          </a:p>
          <a:p>
            <a:pPr marL="0" indent="2667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700" b="1"/>
              <a:t>4. Об'єкт </a:t>
            </a:r>
            <a:r>
              <a:rPr lang="uk-UA" sz="2700"/>
              <a:t>– учень, вихованець</a:t>
            </a:r>
          </a:p>
          <a:p>
            <a:pPr marL="0" indent="2667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700" b="1"/>
              <a:t>5. Зміст </a:t>
            </a:r>
            <a:r>
              <a:rPr lang="uk-UA" sz="2700"/>
              <a:t>– процес організації навчальної </a:t>
            </a:r>
          </a:p>
          <a:p>
            <a:pPr marL="0" indent="2667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700"/>
              <a:t>діяльност учнів</a:t>
            </a:r>
          </a:p>
          <a:p>
            <a:pPr marL="0" indent="2667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700" b="1"/>
              <a:t>6. Засоби </a:t>
            </a:r>
            <a:r>
              <a:rPr lang="uk-UA" sz="2700"/>
              <a:t>– наукові знання, тексти підручників, технічні засоби</a:t>
            </a:r>
          </a:p>
          <a:p>
            <a:pPr marL="0" indent="2667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700" b="1"/>
              <a:t>7. Способи діяльності </a:t>
            </a:r>
            <a:r>
              <a:rPr lang="uk-UA" sz="2700"/>
              <a:t>– пояснення, розповідь, ілюстрація, групова робота, лабораторна робота</a:t>
            </a:r>
          </a:p>
          <a:p>
            <a:pPr marL="0" indent="2667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700" b="1"/>
              <a:t>8. Результат </a:t>
            </a:r>
            <a:r>
              <a:rPr lang="uk-UA" sz="2700"/>
              <a:t> - розвиток учня, становлення його як особистості</a:t>
            </a:r>
          </a:p>
          <a:p>
            <a:pPr marL="0" indent="266700" eaLnBrk="1" hangingPunct="1">
              <a:lnSpc>
                <a:spcPct val="90000"/>
              </a:lnSpc>
              <a:buFont typeface="Wingdings" pitchFamily="2" charset="2"/>
              <a:buNone/>
            </a:pPr>
            <a:endParaRPr lang="uk-UA"/>
          </a:p>
        </p:txBody>
      </p:sp>
      <p:pic>
        <p:nvPicPr>
          <p:cNvPr id="12292" name="Picture 4" descr="J020027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2667000"/>
            <a:ext cx="163512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335</TotalTime>
  <Words>406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Times New Roman</vt:lpstr>
      <vt:lpstr>Wingdings</vt:lpstr>
      <vt:lpstr>Пиксел</vt:lpstr>
      <vt:lpstr>Структура педагогічної діяльності викладача</vt:lpstr>
      <vt:lpstr>Суспільна значущість  професії викладача</vt:lpstr>
      <vt:lpstr>Функції викладача у суспільстві</vt:lpstr>
      <vt:lpstr>Презентация PowerPoint</vt:lpstr>
      <vt:lpstr>Вимоги до викладача</vt:lpstr>
      <vt:lpstr>Професійно-важливі якості  особистості викладача:</vt:lpstr>
      <vt:lpstr>Поняття педагогічної діяльності</vt:lpstr>
      <vt:lpstr>Структура педагогічної діяльності: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Олександр Дудка</cp:lastModifiedBy>
  <cp:revision>15</cp:revision>
  <cp:lastPrinted>1601-01-01T00:00:00Z</cp:lastPrinted>
  <dcterms:created xsi:type="dcterms:W3CDTF">1601-01-01T00:00:00Z</dcterms:created>
  <dcterms:modified xsi:type="dcterms:W3CDTF">2024-01-22T11:19:04Z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