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9" r:id="rId2"/>
    <p:sldId id="326" r:id="rId3"/>
    <p:sldId id="271" r:id="rId4"/>
    <p:sldId id="270" r:id="rId5"/>
    <p:sldId id="256" r:id="rId6"/>
    <p:sldId id="257" r:id="rId7"/>
    <p:sldId id="262" r:id="rId8"/>
    <p:sldId id="260" r:id="rId9"/>
    <p:sldId id="261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265" r:id="rId19"/>
    <p:sldId id="327" r:id="rId20"/>
    <p:sldId id="264" r:id="rId21"/>
    <p:sldId id="328" r:id="rId22"/>
    <p:sldId id="329" r:id="rId23"/>
    <p:sldId id="359" r:id="rId24"/>
    <p:sldId id="360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267" r:id="rId38"/>
    <p:sldId id="358" r:id="rId39"/>
    <p:sldId id="269" r:id="rId40"/>
    <p:sldId id="357" r:id="rId41"/>
    <p:sldId id="342" r:id="rId42"/>
    <p:sldId id="311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55" r:id="rId56"/>
    <p:sldId id="356" r:id="rId57"/>
    <p:sldId id="361" r:id="rId58"/>
    <p:sldId id="362" r:id="rId59"/>
    <p:sldId id="363" r:id="rId60"/>
    <p:sldId id="313" r:id="rId61"/>
    <p:sldId id="317" r:id="rId62"/>
    <p:sldId id="310" r:id="rId63"/>
    <p:sldId id="312" r:id="rId64"/>
    <p:sldId id="272" r:id="rId65"/>
    <p:sldId id="266" r:id="rId66"/>
    <p:sldId id="263" r:id="rId67"/>
    <p:sldId id="315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3842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96384-1BCD-43B4-A690-8D9D9B1CC7E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UA"/>
        </a:p>
      </dgm:t>
    </dgm:pt>
    <dgm:pt modelId="{28ED968D-3767-4858-A063-78B6DB54F614}">
      <dgm:prSet phldrT="[Текст]"/>
      <dgm:spPr/>
      <dgm:t>
        <a:bodyPr/>
        <a:lstStyle/>
        <a:p>
          <a:pPr algn="ctr"/>
          <a:r>
            <a:rPr lang="uk-UA" dirty="0" err="1"/>
            <a:t>Хаустова</a:t>
          </a:r>
          <a:r>
            <a:rPr lang="uk-UA" dirty="0"/>
            <a:t> Олена Валеріївна</a:t>
          </a:r>
        </a:p>
        <a:p>
          <a:pPr algn="ctr"/>
          <a:r>
            <a:rPr lang="uk-UA" dirty="0" err="1"/>
            <a:t>К.п.н</a:t>
          </a:r>
          <a:r>
            <a:rPr lang="uk-UA" dirty="0"/>
            <a:t>., доцент кафедри педагогіки і </a:t>
          </a:r>
        </a:p>
        <a:p>
          <a:pPr algn="ctr"/>
          <a:r>
            <a:rPr lang="uk-UA" dirty="0"/>
            <a:t>психології освітньої діяльності ЗНУ</a:t>
          </a:r>
          <a:endParaRPr lang="ru-UA" dirty="0"/>
        </a:p>
      </dgm:t>
    </dgm:pt>
    <dgm:pt modelId="{8EC5954C-6A18-40AE-B40E-C15B67F7777F}" type="parTrans" cxnId="{AC82D7FF-83CA-4FE8-8C15-1BE8E0C1A4A4}">
      <dgm:prSet/>
      <dgm:spPr/>
      <dgm:t>
        <a:bodyPr/>
        <a:lstStyle/>
        <a:p>
          <a:endParaRPr lang="ru-UA"/>
        </a:p>
      </dgm:t>
    </dgm:pt>
    <dgm:pt modelId="{7ADD12C4-AA18-47A0-9069-E73B891AEBD0}" type="sibTrans" cxnId="{AC82D7FF-83CA-4FE8-8C15-1BE8E0C1A4A4}">
      <dgm:prSet/>
      <dgm:spPr/>
      <dgm:t>
        <a:bodyPr/>
        <a:lstStyle/>
        <a:p>
          <a:endParaRPr lang="ru-UA"/>
        </a:p>
      </dgm:t>
    </dgm:pt>
    <dgm:pt modelId="{F3D3FC24-7BAB-47FB-A610-0D34F91859B9}">
      <dgm:prSet phldrT="[Текст]" custT="1"/>
      <dgm:spPr/>
      <dgm:t>
        <a:bodyPr/>
        <a:lstStyle/>
        <a:p>
          <a:pPr algn="ctr"/>
          <a:r>
            <a:rPr lang="uk-UA" sz="3600" dirty="0"/>
            <a:t>Лекційне заняття 2</a:t>
          </a:r>
          <a:endParaRPr lang="ru-UA" sz="3600" dirty="0"/>
        </a:p>
      </dgm:t>
    </dgm:pt>
    <dgm:pt modelId="{317D77E0-E1EF-4983-9371-CA10E73E357E}" type="parTrans" cxnId="{7AB110A7-16A5-4178-AB53-24E5BF4A319D}">
      <dgm:prSet/>
      <dgm:spPr/>
      <dgm:t>
        <a:bodyPr/>
        <a:lstStyle/>
        <a:p>
          <a:endParaRPr lang="ru-UA"/>
        </a:p>
      </dgm:t>
    </dgm:pt>
    <dgm:pt modelId="{90237FAB-9727-4E9E-8556-2252BF3C4974}" type="sibTrans" cxnId="{7AB110A7-16A5-4178-AB53-24E5BF4A319D}">
      <dgm:prSet/>
      <dgm:spPr/>
      <dgm:t>
        <a:bodyPr/>
        <a:lstStyle/>
        <a:p>
          <a:endParaRPr lang="ru-UA"/>
        </a:p>
      </dgm:t>
    </dgm:pt>
    <dgm:pt modelId="{F1FA50F4-D98C-454A-8937-E1308488CD1C}">
      <dgm:prSet phldrT="[Текст]"/>
      <dgm:spPr/>
      <dgm:t>
        <a:bodyPr/>
        <a:lstStyle/>
        <a:p>
          <a:pPr algn="ctr"/>
          <a:r>
            <a:rPr lang="uk-UA" dirty="0"/>
            <a:t>2023 р.</a:t>
          </a:r>
          <a:endParaRPr lang="ru-UA" dirty="0"/>
        </a:p>
      </dgm:t>
    </dgm:pt>
    <dgm:pt modelId="{928EA0C3-23E8-4892-A41F-41FB614C3472}" type="parTrans" cxnId="{25717CCD-282A-4188-A902-D7BFA2AA1282}">
      <dgm:prSet/>
      <dgm:spPr/>
      <dgm:t>
        <a:bodyPr/>
        <a:lstStyle/>
        <a:p>
          <a:endParaRPr lang="ru-UA"/>
        </a:p>
      </dgm:t>
    </dgm:pt>
    <dgm:pt modelId="{09B6C6DD-9496-4183-96F7-C95EF2EA31E5}" type="sibTrans" cxnId="{25717CCD-282A-4188-A902-D7BFA2AA1282}">
      <dgm:prSet/>
      <dgm:spPr/>
      <dgm:t>
        <a:bodyPr/>
        <a:lstStyle/>
        <a:p>
          <a:endParaRPr lang="ru-UA"/>
        </a:p>
      </dgm:t>
    </dgm:pt>
    <dgm:pt modelId="{2CD88180-80AB-4876-81B1-BA38BAD03917}" type="pres">
      <dgm:prSet presAssocID="{47396384-1BCD-43B4-A690-8D9D9B1CC7E9}" presName="linear" presStyleCnt="0">
        <dgm:presLayoutVars>
          <dgm:animLvl val="lvl"/>
          <dgm:resizeHandles val="exact"/>
        </dgm:presLayoutVars>
      </dgm:prSet>
      <dgm:spPr/>
    </dgm:pt>
    <dgm:pt modelId="{79F16315-8D09-43A0-BD4B-FF784A96A718}" type="pres">
      <dgm:prSet presAssocID="{28ED968D-3767-4858-A063-78B6DB54F614}" presName="parentText" presStyleLbl="node1" presStyleIdx="0" presStyleCnt="2" custLinFactY="100000" custLinFactNeighborX="-435" custLinFactNeighborY="104251">
        <dgm:presLayoutVars>
          <dgm:chMax val="0"/>
          <dgm:bulletEnabled val="1"/>
        </dgm:presLayoutVars>
      </dgm:prSet>
      <dgm:spPr/>
    </dgm:pt>
    <dgm:pt modelId="{D703331E-CF01-42FE-9973-6BB5D0B3CE41}" type="pres">
      <dgm:prSet presAssocID="{7ADD12C4-AA18-47A0-9069-E73B891AEBD0}" presName="spacer" presStyleCnt="0"/>
      <dgm:spPr/>
    </dgm:pt>
    <dgm:pt modelId="{AB2E5DFF-07DA-4972-B7FF-07587499F3E1}" type="pres">
      <dgm:prSet presAssocID="{F3D3FC24-7BAB-47FB-A610-0D34F91859B9}" presName="parentText" presStyleLbl="node1" presStyleIdx="1" presStyleCnt="2" custLinFactY="-75304" custLinFactNeighborX="-261" custLinFactNeighborY="-100000">
        <dgm:presLayoutVars>
          <dgm:chMax val="0"/>
          <dgm:bulletEnabled val="1"/>
        </dgm:presLayoutVars>
      </dgm:prSet>
      <dgm:spPr/>
    </dgm:pt>
    <dgm:pt modelId="{82B811D3-CD25-45BB-913D-38B415983E47}" type="pres">
      <dgm:prSet presAssocID="{F3D3FC24-7BAB-47FB-A610-0D34F91859B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2478F1F-B80D-4D79-9D9B-C71540356FE7}" type="presOf" srcId="{F3D3FC24-7BAB-47FB-A610-0D34F91859B9}" destId="{AB2E5DFF-07DA-4972-B7FF-07587499F3E1}" srcOrd="0" destOrd="0" presId="urn:microsoft.com/office/officeart/2005/8/layout/vList2"/>
    <dgm:cxn modelId="{9750CA98-1A62-42B2-9E7B-836F7D036171}" type="presOf" srcId="{F1FA50F4-D98C-454A-8937-E1308488CD1C}" destId="{82B811D3-CD25-45BB-913D-38B415983E47}" srcOrd="0" destOrd="0" presId="urn:microsoft.com/office/officeart/2005/8/layout/vList2"/>
    <dgm:cxn modelId="{7AB110A7-16A5-4178-AB53-24E5BF4A319D}" srcId="{47396384-1BCD-43B4-A690-8D9D9B1CC7E9}" destId="{F3D3FC24-7BAB-47FB-A610-0D34F91859B9}" srcOrd="1" destOrd="0" parTransId="{317D77E0-E1EF-4983-9371-CA10E73E357E}" sibTransId="{90237FAB-9727-4E9E-8556-2252BF3C4974}"/>
    <dgm:cxn modelId="{D065C2CA-9200-42E4-A50D-687E59756738}" type="presOf" srcId="{47396384-1BCD-43B4-A690-8D9D9B1CC7E9}" destId="{2CD88180-80AB-4876-81B1-BA38BAD03917}" srcOrd="0" destOrd="0" presId="urn:microsoft.com/office/officeart/2005/8/layout/vList2"/>
    <dgm:cxn modelId="{25717CCD-282A-4188-A902-D7BFA2AA1282}" srcId="{F3D3FC24-7BAB-47FB-A610-0D34F91859B9}" destId="{F1FA50F4-D98C-454A-8937-E1308488CD1C}" srcOrd="0" destOrd="0" parTransId="{928EA0C3-23E8-4892-A41F-41FB614C3472}" sibTransId="{09B6C6DD-9496-4183-96F7-C95EF2EA31E5}"/>
    <dgm:cxn modelId="{C00F0FD6-2074-4AB2-8FAF-0683DBF3154F}" type="presOf" srcId="{28ED968D-3767-4858-A063-78B6DB54F614}" destId="{79F16315-8D09-43A0-BD4B-FF784A96A718}" srcOrd="0" destOrd="0" presId="urn:microsoft.com/office/officeart/2005/8/layout/vList2"/>
    <dgm:cxn modelId="{AC82D7FF-83CA-4FE8-8C15-1BE8E0C1A4A4}" srcId="{47396384-1BCD-43B4-A690-8D9D9B1CC7E9}" destId="{28ED968D-3767-4858-A063-78B6DB54F614}" srcOrd="0" destOrd="0" parTransId="{8EC5954C-6A18-40AE-B40E-C15B67F7777F}" sibTransId="{7ADD12C4-AA18-47A0-9069-E73B891AEBD0}"/>
    <dgm:cxn modelId="{EF4B4422-1468-46D5-8AC3-01D3737A99C4}" type="presParOf" srcId="{2CD88180-80AB-4876-81B1-BA38BAD03917}" destId="{79F16315-8D09-43A0-BD4B-FF784A96A718}" srcOrd="0" destOrd="0" presId="urn:microsoft.com/office/officeart/2005/8/layout/vList2"/>
    <dgm:cxn modelId="{1F282A4C-634A-4586-80D4-76A8E9DABFF3}" type="presParOf" srcId="{2CD88180-80AB-4876-81B1-BA38BAD03917}" destId="{D703331E-CF01-42FE-9973-6BB5D0B3CE41}" srcOrd="1" destOrd="0" presId="urn:microsoft.com/office/officeart/2005/8/layout/vList2"/>
    <dgm:cxn modelId="{677D51F4-F44E-44C2-BA34-80172336A0CC}" type="presParOf" srcId="{2CD88180-80AB-4876-81B1-BA38BAD03917}" destId="{AB2E5DFF-07DA-4972-B7FF-07587499F3E1}" srcOrd="2" destOrd="0" presId="urn:microsoft.com/office/officeart/2005/8/layout/vList2"/>
    <dgm:cxn modelId="{6164144B-DBA7-42C6-9164-D84040CBBCA5}" type="presParOf" srcId="{2CD88180-80AB-4876-81B1-BA38BAD03917}" destId="{82B811D3-CD25-45BB-913D-38B415983E4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E8283A-E63D-4ACE-A8A5-77722546035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UA"/>
        </a:p>
      </dgm:t>
    </dgm:pt>
    <dgm:pt modelId="{6980D8F0-3AE8-47F7-9EB7-9B4A7EF6E131}">
      <dgm:prSet phldrT="[Текст]" phldr="1"/>
      <dgm:spPr/>
      <dgm:t>
        <a:bodyPr/>
        <a:lstStyle/>
        <a:p>
          <a:endParaRPr lang="ru-UA"/>
        </a:p>
      </dgm:t>
    </dgm:pt>
    <dgm:pt modelId="{788209FB-1245-4F9A-9B30-C9D95F1253B2}" type="parTrans" cxnId="{E06667CC-3B72-4E09-9F8B-0F415EFBB1AE}">
      <dgm:prSet/>
      <dgm:spPr/>
      <dgm:t>
        <a:bodyPr/>
        <a:lstStyle/>
        <a:p>
          <a:endParaRPr lang="ru-UA"/>
        </a:p>
      </dgm:t>
    </dgm:pt>
    <dgm:pt modelId="{C165D27F-9E0B-4E6B-8059-5C8CB422FE54}" type="sibTrans" cxnId="{E06667CC-3B72-4E09-9F8B-0F415EFBB1AE}">
      <dgm:prSet/>
      <dgm:spPr/>
      <dgm:t>
        <a:bodyPr/>
        <a:lstStyle/>
        <a:p>
          <a:endParaRPr lang="ru-UA"/>
        </a:p>
      </dgm:t>
    </dgm:pt>
    <dgm:pt modelId="{BDDC773E-7AE9-4A75-B6AC-E3E21B7CBA08}">
      <dgm:prSet phldrT="[Текст]" phldr="1"/>
      <dgm:spPr/>
      <dgm:t>
        <a:bodyPr/>
        <a:lstStyle/>
        <a:p>
          <a:endParaRPr lang="ru-UA"/>
        </a:p>
      </dgm:t>
    </dgm:pt>
    <dgm:pt modelId="{828E0765-E56D-4EFC-AFF6-6BB61322EC86}" type="parTrans" cxnId="{AC55DB8F-F6E0-4F2F-A21B-4FD60B11747D}">
      <dgm:prSet/>
      <dgm:spPr/>
      <dgm:t>
        <a:bodyPr/>
        <a:lstStyle/>
        <a:p>
          <a:endParaRPr lang="ru-UA"/>
        </a:p>
      </dgm:t>
    </dgm:pt>
    <dgm:pt modelId="{001E2D17-7340-44AD-AE69-EF7171690978}" type="sibTrans" cxnId="{AC55DB8F-F6E0-4F2F-A21B-4FD60B11747D}">
      <dgm:prSet/>
      <dgm:spPr/>
      <dgm:t>
        <a:bodyPr/>
        <a:lstStyle/>
        <a:p>
          <a:endParaRPr lang="ru-UA"/>
        </a:p>
      </dgm:t>
    </dgm:pt>
    <dgm:pt modelId="{733418D5-72BD-4336-87CE-E0840B183630}">
      <dgm:prSet phldrT="[Текст]" phldr="1"/>
      <dgm:spPr/>
      <dgm:t>
        <a:bodyPr/>
        <a:lstStyle/>
        <a:p>
          <a:endParaRPr lang="ru-UA"/>
        </a:p>
      </dgm:t>
    </dgm:pt>
    <dgm:pt modelId="{CC449CF3-5D23-4D1D-B9FC-1B94B616ACDF}" type="parTrans" cxnId="{B2783D01-67AE-4CEF-973C-27715B0D2ADD}">
      <dgm:prSet/>
      <dgm:spPr/>
      <dgm:t>
        <a:bodyPr/>
        <a:lstStyle/>
        <a:p>
          <a:endParaRPr lang="ru-UA"/>
        </a:p>
      </dgm:t>
    </dgm:pt>
    <dgm:pt modelId="{AB3AE881-DDC3-4C47-B65D-35073ABE4BFB}" type="sibTrans" cxnId="{B2783D01-67AE-4CEF-973C-27715B0D2ADD}">
      <dgm:prSet/>
      <dgm:spPr/>
      <dgm:t>
        <a:bodyPr/>
        <a:lstStyle/>
        <a:p>
          <a:endParaRPr lang="ru-UA"/>
        </a:p>
      </dgm:t>
    </dgm:pt>
    <dgm:pt modelId="{A18DC30C-FDB2-49E5-864C-F53B64AB622C}">
      <dgm:prSet phldrT="[Текст]" phldr="1"/>
      <dgm:spPr/>
      <dgm:t>
        <a:bodyPr/>
        <a:lstStyle/>
        <a:p>
          <a:endParaRPr lang="ru-UA"/>
        </a:p>
      </dgm:t>
    </dgm:pt>
    <dgm:pt modelId="{EE571AE5-4280-45C9-87FF-9FF4EFEAF272}" type="parTrans" cxnId="{DC2FBCB6-96B7-4744-822F-207CD3F780C0}">
      <dgm:prSet/>
      <dgm:spPr/>
      <dgm:t>
        <a:bodyPr/>
        <a:lstStyle/>
        <a:p>
          <a:endParaRPr lang="ru-UA"/>
        </a:p>
      </dgm:t>
    </dgm:pt>
    <dgm:pt modelId="{8312C4D8-FEA6-4201-9604-3D1BC74B53DB}" type="sibTrans" cxnId="{DC2FBCB6-96B7-4744-822F-207CD3F780C0}">
      <dgm:prSet/>
      <dgm:spPr/>
      <dgm:t>
        <a:bodyPr/>
        <a:lstStyle/>
        <a:p>
          <a:endParaRPr lang="ru-UA"/>
        </a:p>
      </dgm:t>
    </dgm:pt>
    <dgm:pt modelId="{7EF807FB-ED2D-41F1-A2B0-2C6F3A7FBE98}">
      <dgm:prSet phldrT="[Текст]" phldr="1"/>
      <dgm:spPr/>
      <dgm:t>
        <a:bodyPr/>
        <a:lstStyle/>
        <a:p>
          <a:endParaRPr lang="ru-UA"/>
        </a:p>
      </dgm:t>
    </dgm:pt>
    <dgm:pt modelId="{CB7F8381-9271-4F43-AE8F-F3A703A1338D}" type="parTrans" cxnId="{B1E41653-B26F-4C1F-A8E4-C2CEC707AFAC}">
      <dgm:prSet/>
      <dgm:spPr/>
      <dgm:t>
        <a:bodyPr/>
        <a:lstStyle/>
        <a:p>
          <a:endParaRPr lang="ru-UA"/>
        </a:p>
      </dgm:t>
    </dgm:pt>
    <dgm:pt modelId="{DB517027-3DEF-43F7-92D4-682AB4013E0B}" type="sibTrans" cxnId="{B1E41653-B26F-4C1F-A8E4-C2CEC707AFAC}">
      <dgm:prSet/>
      <dgm:spPr/>
      <dgm:t>
        <a:bodyPr/>
        <a:lstStyle/>
        <a:p>
          <a:endParaRPr lang="ru-UA"/>
        </a:p>
      </dgm:t>
    </dgm:pt>
    <dgm:pt modelId="{C0CAFA35-26B0-49EF-B4B3-A60C0EAC3A63}">
      <dgm:prSet phldrT="[Текст]" phldr="1"/>
      <dgm:spPr/>
      <dgm:t>
        <a:bodyPr/>
        <a:lstStyle/>
        <a:p>
          <a:endParaRPr lang="ru-UA"/>
        </a:p>
      </dgm:t>
    </dgm:pt>
    <dgm:pt modelId="{FCF3BEC9-959E-4D6B-B2E9-401C2C8F1108}" type="parTrans" cxnId="{AC37E3FE-BA99-42A6-9224-72299865E555}">
      <dgm:prSet/>
      <dgm:spPr/>
      <dgm:t>
        <a:bodyPr/>
        <a:lstStyle/>
        <a:p>
          <a:endParaRPr lang="ru-UA"/>
        </a:p>
      </dgm:t>
    </dgm:pt>
    <dgm:pt modelId="{A7AAB3D5-B596-438C-A636-D736CA0460E3}" type="sibTrans" cxnId="{AC37E3FE-BA99-42A6-9224-72299865E555}">
      <dgm:prSet/>
      <dgm:spPr/>
      <dgm:t>
        <a:bodyPr/>
        <a:lstStyle/>
        <a:p>
          <a:endParaRPr lang="ru-UA"/>
        </a:p>
      </dgm:t>
    </dgm:pt>
    <dgm:pt modelId="{6C4E668E-194A-4A68-929B-DE84CF2EFECB}">
      <dgm:prSet phldrT="[Текст]" phldr="1"/>
      <dgm:spPr/>
      <dgm:t>
        <a:bodyPr/>
        <a:lstStyle/>
        <a:p>
          <a:endParaRPr lang="ru-UA"/>
        </a:p>
      </dgm:t>
    </dgm:pt>
    <dgm:pt modelId="{17B6D651-CB19-47F0-A1F3-F461CAF326B0}" type="parTrans" cxnId="{9267D61B-689D-43AC-B6B4-B961D9A798F2}">
      <dgm:prSet/>
      <dgm:spPr/>
      <dgm:t>
        <a:bodyPr/>
        <a:lstStyle/>
        <a:p>
          <a:endParaRPr lang="ru-UA"/>
        </a:p>
      </dgm:t>
    </dgm:pt>
    <dgm:pt modelId="{9E3E1151-E445-41DF-95CA-03AA7FACA910}" type="sibTrans" cxnId="{9267D61B-689D-43AC-B6B4-B961D9A798F2}">
      <dgm:prSet/>
      <dgm:spPr/>
      <dgm:t>
        <a:bodyPr/>
        <a:lstStyle/>
        <a:p>
          <a:endParaRPr lang="ru-UA"/>
        </a:p>
      </dgm:t>
    </dgm:pt>
    <dgm:pt modelId="{D07116E2-4E48-4D8D-A4E8-74078521E20B}">
      <dgm:prSet phldrT="[Текст]" phldr="1"/>
      <dgm:spPr/>
      <dgm:t>
        <a:bodyPr/>
        <a:lstStyle/>
        <a:p>
          <a:endParaRPr lang="ru-UA"/>
        </a:p>
      </dgm:t>
    </dgm:pt>
    <dgm:pt modelId="{59B06B61-9FB2-467E-A552-80C7C3162A8A}" type="parTrans" cxnId="{3432AB71-2F59-4082-ACB5-7770772B571A}">
      <dgm:prSet/>
      <dgm:spPr/>
      <dgm:t>
        <a:bodyPr/>
        <a:lstStyle/>
        <a:p>
          <a:endParaRPr lang="ru-UA"/>
        </a:p>
      </dgm:t>
    </dgm:pt>
    <dgm:pt modelId="{477367CB-CAA6-4BAD-AA31-57703917BEB5}" type="sibTrans" cxnId="{3432AB71-2F59-4082-ACB5-7770772B571A}">
      <dgm:prSet/>
      <dgm:spPr/>
      <dgm:t>
        <a:bodyPr/>
        <a:lstStyle/>
        <a:p>
          <a:endParaRPr lang="ru-UA"/>
        </a:p>
      </dgm:t>
    </dgm:pt>
    <dgm:pt modelId="{330033FA-BCF0-4D05-BAC2-B9404C52520F}">
      <dgm:prSet phldrT="[Текст]" phldr="1"/>
      <dgm:spPr/>
      <dgm:t>
        <a:bodyPr/>
        <a:lstStyle/>
        <a:p>
          <a:endParaRPr lang="ru-UA"/>
        </a:p>
      </dgm:t>
    </dgm:pt>
    <dgm:pt modelId="{97067559-7B31-466B-9F97-0038C4C58CD5}" type="parTrans" cxnId="{D3C5C3A3-922B-45B6-9272-633FB830020F}">
      <dgm:prSet/>
      <dgm:spPr/>
      <dgm:t>
        <a:bodyPr/>
        <a:lstStyle/>
        <a:p>
          <a:endParaRPr lang="ru-UA"/>
        </a:p>
      </dgm:t>
    </dgm:pt>
    <dgm:pt modelId="{55B69669-2387-47B3-B3F8-0E5084EF3C48}" type="sibTrans" cxnId="{D3C5C3A3-922B-45B6-9272-633FB830020F}">
      <dgm:prSet/>
      <dgm:spPr/>
      <dgm:t>
        <a:bodyPr/>
        <a:lstStyle/>
        <a:p>
          <a:endParaRPr lang="ru-UA"/>
        </a:p>
      </dgm:t>
    </dgm:pt>
    <dgm:pt modelId="{61CFB2A9-ED59-4CBF-9C05-E71B58A04FF2}" type="pres">
      <dgm:prSet presAssocID="{D4E8283A-E63D-4ACE-A8A5-777225460358}" presName="Name0" presStyleCnt="0">
        <dgm:presLayoutVars>
          <dgm:dir/>
          <dgm:animLvl val="lvl"/>
          <dgm:resizeHandles val="exact"/>
        </dgm:presLayoutVars>
      </dgm:prSet>
      <dgm:spPr/>
    </dgm:pt>
    <dgm:pt modelId="{15598E6B-9501-4DD9-8FED-151A10BBCFE9}" type="pres">
      <dgm:prSet presAssocID="{6980D8F0-3AE8-47F7-9EB7-9B4A7EF6E131}" presName="linNode" presStyleCnt="0"/>
      <dgm:spPr/>
    </dgm:pt>
    <dgm:pt modelId="{36E49BF5-5B4B-428D-A02C-C31DF76FA626}" type="pres">
      <dgm:prSet presAssocID="{6980D8F0-3AE8-47F7-9EB7-9B4A7EF6E13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11112B6-16B0-4C8E-9854-2BB31CBD8C58}" type="pres">
      <dgm:prSet presAssocID="{6980D8F0-3AE8-47F7-9EB7-9B4A7EF6E131}" presName="descendantText" presStyleLbl="alignAccFollowNode1" presStyleIdx="0" presStyleCnt="3">
        <dgm:presLayoutVars>
          <dgm:bulletEnabled val="1"/>
        </dgm:presLayoutVars>
      </dgm:prSet>
      <dgm:spPr/>
    </dgm:pt>
    <dgm:pt modelId="{B52CCA02-F23C-4128-AE62-EE31BE247956}" type="pres">
      <dgm:prSet presAssocID="{C165D27F-9E0B-4E6B-8059-5C8CB422FE54}" presName="sp" presStyleCnt="0"/>
      <dgm:spPr/>
    </dgm:pt>
    <dgm:pt modelId="{7467F805-9E11-4F0C-871F-94665683FB3C}" type="pres">
      <dgm:prSet presAssocID="{A18DC30C-FDB2-49E5-864C-F53B64AB622C}" presName="linNode" presStyleCnt="0"/>
      <dgm:spPr/>
    </dgm:pt>
    <dgm:pt modelId="{793E5BF4-6238-460F-A4FD-5CB3E9FC8B00}" type="pres">
      <dgm:prSet presAssocID="{A18DC30C-FDB2-49E5-864C-F53B64AB622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832E4C5-AD05-4F3D-8BA6-760583A25485}" type="pres">
      <dgm:prSet presAssocID="{A18DC30C-FDB2-49E5-864C-F53B64AB622C}" presName="descendantText" presStyleLbl="alignAccFollowNode1" presStyleIdx="1" presStyleCnt="3">
        <dgm:presLayoutVars>
          <dgm:bulletEnabled val="1"/>
        </dgm:presLayoutVars>
      </dgm:prSet>
      <dgm:spPr/>
    </dgm:pt>
    <dgm:pt modelId="{E1B40133-00EB-4854-A6A7-8AE781836AA6}" type="pres">
      <dgm:prSet presAssocID="{8312C4D8-FEA6-4201-9604-3D1BC74B53DB}" presName="sp" presStyleCnt="0"/>
      <dgm:spPr/>
    </dgm:pt>
    <dgm:pt modelId="{7069946A-10F1-4662-A82E-1B6DBAFAA17A}" type="pres">
      <dgm:prSet presAssocID="{6C4E668E-194A-4A68-929B-DE84CF2EFECB}" presName="linNode" presStyleCnt="0"/>
      <dgm:spPr/>
    </dgm:pt>
    <dgm:pt modelId="{E681AB48-07FD-4510-B7F3-FADC206F85EC}" type="pres">
      <dgm:prSet presAssocID="{6C4E668E-194A-4A68-929B-DE84CF2EFEC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6308C1B-FB41-4C4B-9DAE-2E4C14EAABD7}" type="pres">
      <dgm:prSet presAssocID="{6C4E668E-194A-4A68-929B-DE84CF2EFEC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2783D01-67AE-4CEF-973C-27715B0D2ADD}" srcId="{6980D8F0-3AE8-47F7-9EB7-9B4A7EF6E131}" destId="{733418D5-72BD-4336-87CE-E0840B183630}" srcOrd="1" destOrd="0" parTransId="{CC449CF3-5D23-4D1D-B9FC-1B94B616ACDF}" sibTransId="{AB3AE881-DDC3-4C47-B65D-35073ABE4BFB}"/>
    <dgm:cxn modelId="{484ADE0D-5BAE-484B-BBBC-7B7C7CC8CF6A}" type="presOf" srcId="{BDDC773E-7AE9-4A75-B6AC-E3E21B7CBA08}" destId="{411112B6-16B0-4C8E-9854-2BB31CBD8C58}" srcOrd="0" destOrd="0" presId="urn:microsoft.com/office/officeart/2005/8/layout/vList5"/>
    <dgm:cxn modelId="{DA0AAC0F-3936-4EE9-87A7-BE8A24C88557}" type="presOf" srcId="{6C4E668E-194A-4A68-929B-DE84CF2EFECB}" destId="{E681AB48-07FD-4510-B7F3-FADC206F85EC}" srcOrd="0" destOrd="0" presId="urn:microsoft.com/office/officeart/2005/8/layout/vList5"/>
    <dgm:cxn modelId="{9267D61B-689D-43AC-B6B4-B961D9A798F2}" srcId="{D4E8283A-E63D-4ACE-A8A5-777225460358}" destId="{6C4E668E-194A-4A68-929B-DE84CF2EFECB}" srcOrd="2" destOrd="0" parTransId="{17B6D651-CB19-47F0-A1F3-F461CAF326B0}" sibTransId="{9E3E1151-E445-41DF-95CA-03AA7FACA910}"/>
    <dgm:cxn modelId="{1F76E31E-10C3-4843-902E-DC0D424C23AB}" type="presOf" srcId="{D07116E2-4E48-4D8D-A4E8-74078521E20B}" destId="{76308C1B-FB41-4C4B-9DAE-2E4C14EAABD7}" srcOrd="0" destOrd="0" presId="urn:microsoft.com/office/officeart/2005/8/layout/vList5"/>
    <dgm:cxn modelId="{9C9B0F2D-A8F7-41B7-8499-DEF5573491FA}" type="presOf" srcId="{D4E8283A-E63D-4ACE-A8A5-777225460358}" destId="{61CFB2A9-ED59-4CBF-9C05-E71B58A04FF2}" srcOrd="0" destOrd="0" presId="urn:microsoft.com/office/officeart/2005/8/layout/vList5"/>
    <dgm:cxn modelId="{2BB9A232-C5FD-422D-9FFD-8B76D9F3CABC}" type="presOf" srcId="{733418D5-72BD-4336-87CE-E0840B183630}" destId="{411112B6-16B0-4C8E-9854-2BB31CBD8C58}" srcOrd="0" destOrd="1" presId="urn:microsoft.com/office/officeart/2005/8/layout/vList5"/>
    <dgm:cxn modelId="{8BBF1E6F-0F00-4C90-B10E-BC1D76E1B175}" type="presOf" srcId="{6980D8F0-3AE8-47F7-9EB7-9B4A7EF6E131}" destId="{36E49BF5-5B4B-428D-A02C-C31DF76FA626}" srcOrd="0" destOrd="0" presId="urn:microsoft.com/office/officeart/2005/8/layout/vList5"/>
    <dgm:cxn modelId="{7F919251-D105-4C1D-B8DF-1DB91A4FCCB5}" type="presOf" srcId="{A18DC30C-FDB2-49E5-864C-F53B64AB622C}" destId="{793E5BF4-6238-460F-A4FD-5CB3E9FC8B00}" srcOrd="0" destOrd="0" presId="urn:microsoft.com/office/officeart/2005/8/layout/vList5"/>
    <dgm:cxn modelId="{3432AB71-2F59-4082-ACB5-7770772B571A}" srcId="{6C4E668E-194A-4A68-929B-DE84CF2EFECB}" destId="{D07116E2-4E48-4D8D-A4E8-74078521E20B}" srcOrd="0" destOrd="0" parTransId="{59B06B61-9FB2-467E-A552-80C7C3162A8A}" sibTransId="{477367CB-CAA6-4BAD-AA31-57703917BEB5}"/>
    <dgm:cxn modelId="{B1E41653-B26F-4C1F-A8E4-C2CEC707AFAC}" srcId="{A18DC30C-FDB2-49E5-864C-F53B64AB622C}" destId="{7EF807FB-ED2D-41F1-A2B0-2C6F3A7FBE98}" srcOrd="0" destOrd="0" parTransId="{CB7F8381-9271-4F43-AE8F-F3A703A1338D}" sibTransId="{DB517027-3DEF-43F7-92D4-682AB4013E0B}"/>
    <dgm:cxn modelId="{AC55DB8F-F6E0-4F2F-A21B-4FD60B11747D}" srcId="{6980D8F0-3AE8-47F7-9EB7-9B4A7EF6E131}" destId="{BDDC773E-7AE9-4A75-B6AC-E3E21B7CBA08}" srcOrd="0" destOrd="0" parTransId="{828E0765-E56D-4EFC-AFF6-6BB61322EC86}" sibTransId="{001E2D17-7340-44AD-AE69-EF7171690978}"/>
    <dgm:cxn modelId="{6E51D99A-DF16-41A2-9B5E-7A881C7CF0FB}" type="presOf" srcId="{C0CAFA35-26B0-49EF-B4B3-A60C0EAC3A63}" destId="{E832E4C5-AD05-4F3D-8BA6-760583A25485}" srcOrd="0" destOrd="1" presId="urn:microsoft.com/office/officeart/2005/8/layout/vList5"/>
    <dgm:cxn modelId="{D3C5C3A3-922B-45B6-9272-633FB830020F}" srcId="{6C4E668E-194A-4A68-929B-DE84CF2EFECB}" destId="{330033FA-BCF0-4D05-BAC2-B9404C52520F}" srcOrd="1" destOrd="0" parTransId="{97067559-7B31-466B-9F97-0038C4C58CD5}" sibTransId="{55B69669-2387-47B3-B3F8-0E5084EF3C48}"/>
    <dgm:cxn modelId="{DC2FBCB6-96B7-4744-822F-207CD3F780C0}" srcId="{D4E8283A-E63D-4ACE-A8A5-777225460358}" destId="{A18DC30C-FDB2-49E5-864C-F53B64AB622C}" srcOrd="1" destOrd="0" parTransId="{EE571AE5-4280-45C9-87FF-9FF4EFEAF272}" sibTransId="{8312C4D8-FEA6-4201-9604-3D1BC74B53DB}"/>
    <dgm:cxn modelId="{3FC146B7-3409-493D-BDA4-BFD45257BFA5}" type="presOf" srcId="{7EF807FB-ED2D-41F1-A2B0-2C6F3A7FBE98}" destId="{E832E4C5-AD05-4F3D-8BA6-760583A25485}" srcOrd="0" destOrd="0" presId="urn:microsoft.com/office/officeart/2005/8/layout/vList5"/>
    <dgm:cxn modelId="{E06667CC-3B72-4E09-9F8B-0F415EFBB1AE}" srcId="{D4E8283A-E63D-4ACE-A8A5-777225460358}" destId="{6980D8F0-3AE8-47F7-9EB7-9B4A7EF6E131}" srcOrd="0" destOrd="0" parTransId="{788209FB-1245-4F9A-9B30-C9D95F1253B2}" sibTransId="{C165D27F-9E0B-4E6B-8059-5C8CB422FE54}"/>
    <dgm:cxn modelId="{C86563E3-7931-48A8-B408-8B8494B822EA}" type="presOf" srcId="{330033FA-BCF0-4D05-BAC2-B9404C52520F}" destId="{76308C1B-FB41-4C4B-9DAE-2E4C14EAABD7}" srcOrd="0" destOrd="1" presId="urn:microsoft.com/office/officeart/2005/8/layout/vList5"/>
    <dgm:cxn modelId="{AC37E3FE-BA99-42A6-9224-72299865E555}" srcId="{A18DC30C-FDB2-49E5-864C-F53B64AB622C}" destId="{C0CAFA35-26B0-49EF-B4B3-A60C0EAC3A63}" srcOrd="1" destOrd="0" parTransId="{FCF3BEC9-959E-4D6B-B2E9-401C2C8F1108}" sibTransId="{A7AAB3D5-B596-438C-A636-D736CA0460E3}"/>
    <dgm:cxn modelId="{456E635E-88B4-4B85-9641-F1A3BD7D4165}" type="presParOf" srcId="{61CFB2A9-ED59-4CBF-9C05-E71B58A04FF2}" destId="{15598E6B-9501-4DD9-8FED-151A10BBCFE9}" srcOrd="0" destOrd="0" presId="urn:microsoft.com/office/officeart/2005/8/layout/vList5"/>
    <dgm:cxn modelId="{1BF71574-075B-4EB4-8077-FFA50BC459B4}" type="presParOf" srcId="{15598E6B-9501-4DD9-8FED-151A10BBCFE9}" destId="{36E49BF5-5B4B-428D-A02C-C31DF76FA626}" srcOrd="0" destOrd="0" presId="urn:microsoft.com/office/officeart/2005/8/layout/vList5"/>
    <dgm:cxn modelId="{3E1CFB22-07CA-4E74-B6E9-229F5BFA0BF6}" type="presParOf" srcId="{15598E6B-9501-4DD9-8FED-151A10BBCFE9}" destId="{411112B6-16B0-4C8E-9854-2BB31CBD8C58}" srcOrd="1" destOrd="0" presId="urn:microsoft.com/office/officeart/2005/8/layout/vList5"/>
    <dgm:cxn modelId="{89426B64-A509-47F3-8106-1C881533FA07}" type="presParOf" srcId="{61CFB2A9-ED59-4CBF-9C05-E71B58A04FF2}" destId="{B52CCA02-F23C-4128-AE62-EE31BE247956}" srcOrd="1" destOrd="0" presId="urn:microsoft.com/office/officeart/2005/8/layout/vList5"/>
    <dgm:cxn modelId="{D7F8B4AC-88F4-4AD8-B41A-3B94CEC8ED3F}" type="presParOf" srcId="{61CFB2A9-ED59-4CBF-9C05-E71B58A04FF2}" destId="{7467F805-9E11-4F0C-871F-94665683FB3C}" srcOrd="2" destOrd="0" presId="urn:microsoft.com/office/officeart/2005/8/layout/vList5"/>
    <dgm:cxn modelId="{83531104-CB68-4F98-AA37-1ECC618896E6}" type="presParOf" srcId="{7467F805-9E11-4F0C-871F-94665683FB3C}" destId="{793E5BF4-6238-460F-A4FD-5CB3E9FC8B00}" srcOrd="0" destOrd="0" presId="urn:microsoft.com/office/officeart/2005/8/layout/vList5"/>
    <dgm:cxn modelId="{AE1D0C00-EFFD-488C-91FA-59037F01C991}" type="presParOf" srcId="{7467F805-9E11-4F0C-871F-94665683FB3C}" destId="{E832E4C5-AD05-4F3D-8BA6-760583A25485}" srcOrd="1" destOrd="0" presId="urn:microsoft.com/office/officeart/2005/8/layout/vList5"/>
    <dgm:cxn modelId="{477866F6-3D4B-4079-90A9-9DC71DACEFA2}" type="presParOf" srcId="{61CFB2A9-ED59-4CBF-9C05-E71B58A04FF2}" destId="{E1B40133-00EB-4854-A6A7-8AE781836AA6}" srcOrd="3" destOrd="0" presId="urn:microsoft.com/office/officeart/2005/8/layout/vList5"/>
    <dgm:cxn modelId="{2AA37F22-C328-47D1-B744-4B97AF57EC90}" type="presParOf" srcId="{61CFB2A9-ED59-4CBF-9C05-E71B58A04FF2}" destId="{7069946A-10F1-4662-A82E-1B6DBAFAA17A}" srcOrd="4" destOrd="0" presId="urn:microsoft.com/office/officeart/2005/8/layout/vList5"/>
    <dgm:cxn modelId="{18E05468-45D2-4829-9A92-7D113A9B532C}" type="presParOf" srcId="{7069946A-10F1-4662-A82E-1B6DBAFAA17A}" destId="{E681AB48-07FD-4510-B7F3-FADC206F85EC}" srcOrd="0" destOrd="0" presId="urn:microsoft.com/office/officeart/2005/8/layout/vList5"/>
    <dgm:cxn modelId="{C2D3A068-228A-437E-B25E-F5DBBBB2C7D9}" type="presParOf" srcId="{7069946A-10F1-4662-A82E-1B6DBAFAA17A}" destId="{76308C1B-FB41-4C4B-9DAE-2E4C14EAAB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531E4F-FEF3-4936-AA53-28CC098FA70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FE4F1CC2-849F-40C7-98A4-D1B2D629E61D}">
      <dgm:prSet phldrT="[Текст]"/>
      <dgm:spPr>
        <a:solidFill>
          <a:srgbClr val="2EA5DA"/>
        </a:solidFill>
      </dgm:spPr>
      <dgm:t>
        <a:bodyPr/>
        <a:lstStyle/>
        <a:p>
          <a:r>
            <a:rPr lang="uk-UA" b="1" dirty="0">
              <a:solidFill>
                <a:schemeClr val="bg1"/>
              </a:solidFill>
            </a:rPr>
            <a:t>5 моїх </a:t>
          </a:r>
          <a:r>
            <a:rPr lang="uk-UA" b="1" dirty="0" err="1">
              <a:solidFill>
                <a:schemeClr val="bg1"/>
              </a:solidFill>
            </a:rPr>
            <a:t>суперсил</a:t>
          </a:r>
          <a:endParaRPr lang="ru-UA" b="1" dirty="0">
            <a:solidFill>
              <a:schemeClr val="bg1"/>
            </a:solidFill>
          </a:endParaRPr>
        </a:p>
      </dgm:t>
    </dgm:pt>
    <dgm:pt modelId="{F938A637-B0F3-4823-872F-76CE456381FA}" type="parTrans" cxnId="{3C892CE4-1CAA-418F-B559-EDD501971947}">
      <dgm:prSet/>
      <dgm:spPr/>
      <dgm:t>
        <a:bodyPr/>
        <a:lstStyle/>
        <a:p>
          <a:endParaRPr lang="ru-UA"/>
        </a:p>
      </dgm:t>
    </dgm:pt>
    <dgm:pt modelId="{9AA32A56-91BA-403A-8E8F-12B25B4FD6AE}" type="sibTrans" cxnId="{3C892CE4-1CAA-418F-B559-EDD501971947}">
      <dgm:prSet/>
      <dgm:spPr/>
      <dgm:t>
        <a:bodyPr/>
        <a:lstStyle/>
        <a:p>
          <a:endParaRPr lang="ru-UA"/>
        </a:p>
      </dgm:t>
    </dgm:pt>
    <dgm:pt modelId="{49974B71-5521-4933-BCF1-1D26C746B889}">
      <dgm:prSet phldrT="[Текст]"/>
      <dgm:spPr>
        <a:solidFill>
          <a:srgbClr val="2EA5DA"/>
        </a:solidFill>
      </dgm:spPr>
      <dgm:t>
        <a:bodyPr/>
        <a:lstStyle/>
        <a:p>
          <a:r>
            <a:rPr lang="uk-UA" b="1" dirty="0"/>
            <a:t>5 моїх бажань та мрій</a:t>
          </a:r>
          <a:endParaRPr lang="ru-UA" b="1" dirty="0"/>
        </a:p>
      </dgm:t>
    </dgm:pt>
    <dgm:pt modelId="{6EAE51AF-F37C-41F3-A325-CFFE3C666F66}" type="parTrans" cxnId="{BBDD1026-35F9-42F1-B8A6-C620F3F60409}">
      <dgm:prSet/>
      <dgm:spPr/>
      <dgm:t>
        <a:bodyPr/>
        <a:lstStyle/>
        <a:p>
          <a:endParaRPr lang="ru-UA"/>
        </a:p>
      </dgm:t>
    </dgm:pt>
    <dgm:pt modelId="{EC63896A-009B-435C-887A-F287DAAD11D2}" type="sibTrans" cxnId="{BBDD1026-35F9-42F1-B8A6-C620F3F60409}">
      <dgm:prSet/>
      <dgm:spPr/>
      <dgm:t>
        <a:bodyPr/>
        <a:lstStyle/>
        <a:p>
          <a:endParaRPr lang="ru-UA"/>
        </a:p>
      </dgm:t>
    </dgm:pt>
    <dgm:pt modelId="{6C21719F-9E39-4EC5-81FD-E14D0E7F1FA2}">
      <dgm:prSet phldrT="[Текст]"/>
      <dgm:spPr>
        <a:solidFill>
          <a:srgbClr val="2EA5DA"/>
        </a:solidFill>
      </dgm:spPr>
      <dgm:t>
        <a:bodyPr/>
        <a:lstStyle/>
        <a:p>
          <a:r>
            <a:rPr lang="uk-UA" b="1" dirty="0"/>
            <a:t>5 спогадів про успіх</a:t>
          </a:r>
          <a:endParaRPr lang="ru-UA" b="1" dirty="0"/>
        </a:p>
      </dgm:t>
    </dgm:pt>
    <dgm:pt modelId="{6300C73D-388A-4068-935D-A59266ACA405}" type="parTrans" cxnId="{5707E536-7827-4B3A-B996-AF7BB1612925}">
      <dgm:prSet/>
      <dgm:spPr/>
      <dgm:t>
        <a:bodyPr/>
        <a:lstStyle/>
        <a:p>
          <a:endParaRPr lang="ru-UA"/>
        </a:p>
      </dgm:t>
    </dgm:pt>
    <dgm:pt modelId="{A7A14B07-09C9-4241-A736-016378BE2508}" type="sibTrans" cxnId="{5707E536-7827-4B3A-B996-AF7BB1612925}">
      <dgm:prSet/>
      <dgm:spPr/>
      <dgm:t>
        <a:bodyPr/>
        <a:lstStyle/>
        <a:p>
          <a:endParaRPr lang="ru-UA"/>
        </a:p>
      </dgm:t>
    </dgm:pt>
    <dgm:pt modelId="{9B48886F-71FD-4798-8999-CC28EF8CF622}">
      <dgm:prSet phldrT="[Текст]"/>
      <dgm:spPr>
        <a:solidFill>
          <a:srgbClr val="2EA5DA"/>
        </a:solidFill>
      </dgm:spPr>
      <dgm:t>
        <a:bodyPr/>
        <a:lstStyle/>
        <a:p>
          <a:r>
            <a:rPr lang="uk-UA" b="1" dirty="0"/>
            <a:t>5 корисних звичок</a:t>
          </a:r>
          <a:endParaRPr lang="ru-UA" b="1" dirty="0"/>
        </a:p>
      </dgm:t>
    </dgm:pt>
    <dgm:pt modelId="{6883460C-7436-476B-B353-AFD7962D0DDA}" type="parTrans" cxnId="{8011E69E-9343-4F89-8079-A873BA0B2C71}">
      <dgm:prSet/>
      <dgm:spPr/>
      <dgm:t>
        <a:bodyPr/>
        <a:lstStyle/>
        <a:p>
          <a:endParaRPr lang="ru-UA"/>
        </a:p>
      </dgm:t>
    </dgm:pt>
    <dgm:pt modelId="{60E5A315-B01C-4495-B850-693A31FA1ECB}" type="sibTrans" cxnId="{8011E69E-9343-4F89-8079-A873BA0B2C71}">
      <dgm:prSet/>
      <dgm:spPr/>
      <dgm:t>
        <a:bodyPr/>
        <a:lstStyle/>
        <a:p>
          <a:endParaRPr lang="ru-UA"/>
        </a:p>
      </dgm:t>
    </dgm:pt>
    <dgm:pt modelId="{6AAC5E46-97EF-48F5-81D0-C67925DFF544}">
      <dgm:prSet phldrT="[Текст]"/>
      <dgm:spPr>
        <a:solidFill>
          <a:srgbClr val="2EA5DA"/>
        </a:solidFill>
      </dgm:spPr>
      <dgm:t>
        <a:bodyPr/>
        <a:lstStyle/>
        <a:p>
          <a:r>
            <a:rPr lang="uk-UA" b="1" dirty="0"/>
            <a:t>5 улюблених книжок</a:t>
          </a:r>
          <a:endParaRPr lang="ru-UA" b="1" dirty="0"/>
        </a:p>
      </dgm:t>
    </dgm:pt>
    <dgm:pt modelId="{A29AD2A4-1484-4B34-B2FD-CF8EC2DF4D34}" type="parTrans" cxnId="{BE654082-BAB9-4265-936D-A750DABBA310}">
      <dgm:prSet/>
      <dgm:spPr/>
      <dgm:t>
        <a:bodyPr/>
        <a:lstStyle/>
        <a:p>
          <a:endParaRPr lang="ru-UA"/>
        </a:p>
      </dgm:t>
    </dgm:pt>
    <dgm:pt modelId="{4D627760-D768-4E4A-992B-DC5C63E35658}" type="sibTrans" cxnId="{BE654082-BAB9-4265-936D-A750DABBA310}">
      <dgm:prSet/>
      <dgm:spPr/>
      <dgm:t>
        <a:bodyPr/>
        <a:lstStyle/>
        <a:p>
          <a:endParaRPr lang="ru-UA"/>
        </a:p>
      </dgm:t>
    </dgm:pt>
    <dgm:pt modelId="{E0D06420-91E4-4190-9AE3-39149F1001A9}" type="pres">
      <dgm:prSet presAssocID="{34531E4F-FEF3-4936-AA53-28CC098FA70B}" presName="Name0" presStyleCnt="0">
        <dgm:presLayoutVars>
          <dgm:chMax val="7"/>
          <dgm:chPref val="7"/>
          <dgm:dir/>
        </dgm:presLayoutVars>
      </dgm:prSet>
      <dgm:spPr/>
    </dgm:pt>
    <dgm:pt modelId="{F53B9D5F-41C5-4CB4-8EA4-F8549CD12649}" type="pres">
      <dgm:prSet presAssocID="{34531E4F-FEF3-4936-AA53-28CC098FA70B}" presName="Name1" presStyleCnt="0"/>
      <dgm:spPr/>
    </dgm:pt>
    <dgm:pt modelId="{C8BD152C-F147-4566-A1A3-1AABA5870D1F}" type="pres">
      <dgm:prSet presAssocID="{34531E4F-FEF3-4936-AA53-28CC098FA70B}" presName="cycle" presStyleCnt="0"/>
      <dgm:spPr/>
    </dgm:pt>
    <dgm:pt modelId="{34A4A1AF-0DD2-4121-BD08-7468A12FCB3C}" type="pres">
      <dgm:prSet presAssocID="{34531E4F-FEF3-4936-AA53-28CC098FA70B}" presName="srcNode" presStyleLbl="node1" presStyleIdx="0" presStyleCnt="5"/>
      <dgm:spPr/>
    </dgm:pt>
    <dgm:pt modelId="{342C7D7C-C8D0-4DF2-A9B1-2CF0F0DF862A}" type="pres">
      <dgm:prSet presAssocID="{34531E4F-FEF3-4936-AA53-28CC098FA70B}" presName="conn" presStyleLbl="parChTrans1D2" presStyleIdx="0" presStyleCnt="1"/>
      <dgm:spPr/>
    </dgm:pt>
    <dgm:pt modelId="{D633DD47-7D0F-49A4-92DC-AA6DC162A2D6}" type="pres">
      <dgm:prSet presAssocID="{34531E4F-FEF3-4936-AA53-28CC098FA70B}" presName="extraNode" presStyleLbl="node1" presStyleIdx="0" presStyleCnt="5"/>
      <dgm:spPr/>
    </dgm:pt>
    <dgm:pt modelId="{3E22D886-7E65-47FF-B52C-337C50DA12D0}" type="pres">
      <dgm:prSet presAssocID="{34531E4F-FEF3-4936-AA53-28CC098FA70B}" presName="dstNode" presStyleLbl="node1" presStyleIdx="0" presStyleCnt="5"/>
      <dgm:spPr/>
    </dgm:pt>
    <dgm:pt modelId="{4EB79E22-5037-4EDC-9742-20DD6B161643}" type="pres">
      <dgm:prSet presAssocID="{FE4F1CC2-849F-40C7-98A4-D1B2D629E61D}" presName="text_1" presStyleLbl="node1" presStyleIdx="0" presStyleCnt="5" custLinFactNeighborX="-913" custLinFactNeighborY="129">
        <dgm:presLayoutVars>
          <dgm:bulletEnabled val="1"/>
        </dgm:presLayoutVars>
      </dgm:prSet>
      <dgm:spPr/>
    </dgm:pt>
    <dgm:pt modelId="{C16791A0-68C5-4DEE-BC74-3F33FAEE0FA0}" type="pres">
      <dgm:prSet presAssocID="{FE4F1CC2-849F-40C7-98A4-D1B2D629E61D}" presName="accent_1" presStyleCnt="0"/>
      <dgm:spPr/>
    </dgm:pt>
    <dgm:pt modelId="{AED5B13C-A075-482B-8CE5-FA265B4C061C}" type="pres">
      <dgm:prSet presAssocID="{FE4F1CC2-849F-40C7-98A4-D1B2D629E61D}" presName="accentRepeatNode" presStyleLbl="solidFgAcc1" presStyleIdx="0" presStyleCnt="5"/>
      <dgm:spPr/>
    </dgm:pt>
    <dgm:pt modelId="{72DE94A6-FE0A-4FC1-8328-A76E87C32E8C}" type="pres">
      <dgm:prSet presAssocID="{49974B71-5521-4933-BCF1-1D26C746B889}" presName="text_2" presStyleLbl="node1" presStyleIdx="1" presStyleCnt="5">
        <dgm:presLayoutVars>
          <dgm:bulletEnabled val="1"/>
        </dgm:presLayoutVars>
      </dgm:prSet>
      <dgm:spPr/>
    </dgm:pt>
    <dgm:pt modelId="{50665BE8-E8A6-496A-938B-7AF628D45348}" type="pres">
      <dgm:prSet presAssocID="{49974B71-5521-4933-BCF1-1D26C746B889}" presName="accent_2" presStyleCnt="0"/>
      <dgm:spPr/>
    </dgm:pt>
    <dgm:pt modelId="{180E222E-D8B4-4D70-8082-B0862CC17EAA}" type="pres">
      <dgm:prSet presAssocID="{49974B71-5521-4933-BCF1-1D26C746B889}" presName="accentRepeatNode" presStyleLbl="solidFgAcc1" presStyleIdx="1" presStyleCnt="5"/>
      <dgm:spPr/>
    </dgm:pt>
    <dgm:pt modelId="{D030E81B-6134-4B96-9152-8CCBF59C663B}" type="pres">
      <dgm:prSet presAssocID="{6C21719F-9E39-4EC5-81FD-E14D0E7F1FA2}" presName="text_3" presStyleLbl="node1" presStyleIdx="2" presStyleCnt="5">
        <dgm:presLayoutVars>
          <dgm:bulletEnabled val="1"/>
        </dgm:presLayoutVars>
      </dgm:prSet>
      <dgm:spPr/>
    </dgm:pt>
    <dgm:pt modelId="{31700863-4F16-4C5E-8307-5DD5D5DF349C}" type="pres">
      <dgm:prSet presAssocID="{6C21719F-9E39-4EC5-81FD-E14D0E7F1FA2}" presName="accent_3" presStyleCnt="0"/>
      <dgm:spPr/>
    </dgm:pt>
    <dgm:pt modelId="{CF50CAD6-6BF8-484C-94DC-7585BB731E52}" type="pres">
      <dgm:prSet presAssocID="{6C21719F-9E39-4EC5-81FD-E14D0E7F1FA2}" presName="accentRepeatNode" presStyleLbl="solidFgAcc1" presStyleIdx="2" presStyleCnt="5"/>
      <dgm:spPr/>
    </dgm:pt>
    <dgm:pt modelId="{1B28DB15-56C9-493D-9D68-092B2C050777}" type="pres">
      <dgm:prSet presAssocID="{9B48886F-71FD-4798-8999-CC28EF8CF622}" presName="text_4" presStyleLbl="node1" presStyleIdx="3" presStyleCnt="5">
        <dgm:presLayoutVars>
          <dgm:bulletEnabled val="1"/>
        </dgm:presLayoutVars>
      </dgm:prSet>
      <dgm:spPr/>
    </dgm:pt>
    <dgm:pt modelId="{32F09DE6-40FC-4637-905C-AA6E25293128}" type="pres">
      <dgm:prSet presAssocID="{9B48886F-71FD-4798-8999-CC28EF8CF622}" presName="accent_4" presStyleCnt="0"/>
      <dgm:spPr/>
    </dgm:pt>
    <dgm:pt modelId="{36A0FEC4-3E3A-4B7B-A60D-F582EAC02887}" type="pres">
      <dgm:prSet presAssocID="{9B48886F-71FD-4798-8999-CC28EF8CF622}" presName="accentRepeatNode" presStyleLbl="solidFgAcc1" presStyleIdx="3" presStyleCnt="5"/>
      <dgm:spPr/>
    </dgm:pt>
    <dgm:pt modelId="{4800DE51-0BF4-4EEF-A789-3EA2553D526B}" type="pres">
      <dgm:prSet presAssocID="{6AAC5E46-97EF-48F5-81D0-C67925DFF544}" presName="text_5" presStyleLbl="node1" presStyleIdx="4" presStyleCnt="5">
        <dgm:presLayoutVars>
          <dgm:bulletEnabled val="1"/>
        </dgm:presLayoutVars>
      </dgm:prSet>
      <dgm:spPr/>
    </dgm:pt>
    <dgm:pt modelId="{EEE39755-BA97-4F72-9C4F-6AEB110A6101}" type="pres">
      <dgm:prSet presAssocID="{6AAC5E46-97EF-48F5-81D0-C67925DFF544}" presName="accent_5" presStyleCnt="0"/>
      <dgm:spPr/>
    </dgm:pt>
    <dgm:pt modelId="{820A1E76-F5EC-4A40-9B74-077572B98F73}" type="pres">
      <dgm:prSet presAssocID="{6AAC5E46-97EF-48F5-81D0-C67925DFF544}" presName="accentRepeatNode" presStyleLbl="solidFgAcc1" presStyleIdx="4" presStyleCnt="5"/>
      <dgm:spPr/>
    </dgm:pt>
  </dgm:ptLst>
  <dgm:cxnLst>
    <dgm:cxn modelId="{7C8E0B16-823C-4957-B5A1-A5CFA07F0489}" type="presOf" srcId="{FE4F1CC2-849F-40C7-98A4-D1B2D629E61D}" destId="{4EB79E22-5037-4EDC-9742-20DD6B161643}" srcOrd="0" destOrd="0" presId="urn:microsoft.com/office/officeart/2008/layout/VerticalCurvedList"/>
    <dgm:cxn modelId="{BBDD1026-35F9-42F1-B8A6-C620F3F60409}" srcId="{34531E4F-FEF3-4936-AA53-28CC098FA70B}" destId="{49974B71-5521-4933-BCF1-1D26C746B889}" srcOrd="1" destOrd="0" parTransId="{6EAE51AF-F37C-41F3-A325-CFFE3C666F66}" sibTransId="{EC63896A-009B-435C-887A-F287DAAD11D2}"/>
    <dgm:cxn modelId="{536DF726-B66A-460B-8A21-7F00E27B4312}" type="presOf" srcId="{9AA32A56-91BA-403A-8E8F-12B25B4FD6AE}" destId="{342C7D7C-C8D0-4DF2-A9B1-2CF0F0DF862A}" srcOrd="0" destOrd="0" presId="urn:microsoft.com/office/officeart/2008/layout/VerticalCurvedList"/>
    <dgm:cxn modelId="{5707E536-7827-4B3A-B996-AF7BB1612925}" srcId="{34531E4F-FEF3-4936-AA53-28CC098FA70B}" destId="{6C21719F-9E39-4EC5-81FD-E14D0E7F1FA2}" srcOrd="2" destOrd="0" parTransId="{6300C73D-388A-4068-935D-A59266ACA405}" sibTransId="{A7A14B07-09C9-4241-A736-016378BE2508}"/>
    <dgm:cxn modelId="{7BE74843-CFE8-4EFE-A9CA-86901FF3FD34}" type="presOf" srcId="{49974B71-5521-4933-BCF1-1D26C746B889}" destId="{72DE94A6-FE0A-4FC1-8328-A76E87C32E8C}" srcOrd="0" destOrd="0" presId="urn:microsoft.com/office/officeart/2008/layout/VerticalCurvedList"/>
    <dgm:cxn modelId="{1A5EBE69-1476-4651-A0F6-C393D45F8595}" type="presOf" srcId="{34531E4F-FEF3-4936-AA53-28CC098FA70B}" destId="{E0D06420-91E4-4190-9AE3-39149F1001A9}" srcOrd="0" destOrd="0" presId="urn:microsoft.com/office/officeart/2008/layout/VerticalCurvedList"/>
    <dgm:cxn modelId="{BE654082-BAB9-4265-936D-A750DABBA310}" srcId="{34531E4F-FEF3-4936-AA53-28CC098FA70B}" destId="{6AAC5E46-97EF-48F5-81D0-C67925DFF544}" srcOrd="4" destOrd="0" parTransId="{A29AD2A4-1484-4B34-B2FD-CF8EC2DF4D34}" sibTransId="{4D627760-D768-4E4A-992B-DC5C63E35658}"/>
    <dgm:cxn modelId="{28D53086-8772-431A-8D0A-AC8DA545D448}" type="presOf" srcId="{6AAC5E46-97EF-48F5-81D0-C67925DFF544}" destId="{4800DE51-0BF4-4EEF-A789-3EA2553D526B}" srcOrd="0" destOrd="0" presId="urn:microsoft.com/office/officeart/2008/layout/VerticalCurvedList"/>
    <dgm:cxn modelId="{8011E69E-9343-4F89-8079-A873BA0B2C71}" srcId="{34531E4F-FEF3-4936-AA53-28CC098FA70B}" destId="{9B48886F-71FD-4798-8999-CC28EF8CF622}" srcOrd="3" destOrd="0" parTransId="{6883460C-7436-476B-B353-AFD7962D0DDA}" sibTransId="{60E5A315-B01C-4495-B850-693A31FA1ECB}"/>
    <dgm:cxn modelId="{098976A5-F287-4BCC-AADC-5B018FE90FC7}" type="presOf" srcId="{9B48886F-71FD-4798-8999-CC28EF8CF622}" destId="{1B28DB15-56C9-493D-9D68-092B2C050777}" srcOrd="0" destOrd="0" presId="urn:microsoft.com/office/officeart/2008/layout/VerticalCurvedList"/>
    <dgm:cxn modelId="{8A9395DB-687D-4D75-80B5-078EAF6CAA2C}" type="presOf" srcId="{6C21719F-9E39-4EC5-81FD-E14D0E7F1FA2}" destId="{D030E81B-6134-4B96-9152-8CCBF59C663B}" srcOrd="0" destOrd="0" presId="urn:microsoft.com/office/officeart/2008/layout/VerticalCurvedList"/>
    <dgm:cxn modelId="{3C892CE4-1CAA-418F-B559-EDD501971947}" srcId="{34531E4F-FEF3-4936-AA53-28CC098FA70B}" destId="{FE4F1CC2-849F-40C7-98A4-D1B2D629E61D}" srcOrd="0" destOrd="0" parTransId="{F938A637-B0F3-4823-872F-76CE456381FA}" sibTransId="{9AA32A56-91BA-403A-8E8F-12B25B4FD6AE}"/>
    <dgm:cxn modelId="{A96D0183-D1CF-41B8-A206-1D9780C7EDE9}" type="presParOf" srcId="{E0D06420-91E4-4190-9AE3-39149F1001A9}" destId="{F53B9D5F-41C5-4CB4-8EA4-F8549CD12649}" srcOrd="0" destOrd="0" presId="urn:microsoft.com/office/officeart/2008/layout/VerticalCurvedList"/>
    <dgm:cxn modelId="{0940F78F-F2B2-4B45-9B43-643CE2F13C87}" type="presParOf" srcId="{F53B9D5F-41C5-4CB4-8EA4-F8549CD12649}" destId="{C8BD152C-F147-4566-A1A3-1AABA5870D1F}" srcOrd="0" destOrd="0" presId="urn:microsoft.com/office/officeart/2008/layout/VerticalCurvedList"/>
    <dgm:cxn modelId="{1C5DD6E4-F415-476A-8664-F68ADC91E446}" type="presParOf" srcId="{C8BD152C-F147-4566-A1A3-1AABA5870D1F}" destId="{34A4A1AF-0DD2-4121-BD08-7468A12FCB3C}" srcOrd="0" destOrd="0" presId="urn:microsoft.com/office/officeart/2008/layout/VerticalCurvedList"/>
    <dgm:cxn modelId="{677E43E9-B506-4897-929B-29C8C593989C}" type="presParOf" srcId="{C8BD152C-F147-4566-A1A3-1AABA5870D1F}" destId="{342C7D7C-C8D0-4DF2-A9B1-2CF0F0DF862A}" srcOrd="1" destOrd="0" presId="urn:microsoft.com/office/officeart/2008/layout/VerticalCurvedList"/>
    <dgm:cxn modelId="{A2F5AA1D-4A91-4CE6-8A59-3B79303537AF}" type="presParOf" srcId="{C8BD152C-F147-4566-A1A3-1AABA5870D1F}" destId="{D633DD47-7D0F-49A4-92DC-AA6DC162A2D6}" srcOrd="2" destOrd="0" presId="urn:microsoft.com/office/officeart/2008/layout/VerticalCurvedList"/>
    <dgm:cxn modelId="{41E52EB8-BFCE-40C1-8749-BB62E5B5FD56}" type="presParOf" srcId="{C8BD152C-F147-4566-A1A3-1AABA5870D1F}" destId="{3E22D886-7E65-47FF-B52C-337C50DA12D0}" srcOrd="3" destOrd="0" presId="urn:microsoft.com/office/officeart/2008/layout/VerticalCurvedList"/>
    <dgm:cxn modelId="{519F77FB-5EBD-4D08-A253-CAC3720B586A}" type="presParOf" srcId="{F53B9D5F-41C5-4CB4-8EA4-F8549CD12649}" destId="{4EB79E22-5037-4EDC-9742-20DD6B161643}" srcOrd="1" destOrd="0" presId="urn:microsoft.com/office/officeart/2008/layout/VerticalCurvedList"/>
    <dgm:cxn modelId="{3E90A736-1684-430E-B1C2-2AD3A8C13B03}" type="presParOf" srcId="{F53B9D5F-41C5-4CB4-8EA4-F8549CD12649}" destId="{C16791A0-68C5-4DEE-BC74-3F33FAEE0FA0}" srcOrd="2" destOrd="0" presId="urn:microsoft.com/office/officeart/2008/layout/VerticalCurvedList"/>
    <dgm:cxn modelId="{1EB0E090-B0F3-4923-A41A-0DC10B98B7A0}" type="presParOf" srcId="{C16791A0-68C5-4DEE-BC74-3F33FAEE0FA0}" destId="{AED5B13C-A075-482B-8CE5-FA265B4C061C}" srcOrd="0" destOrd="0" presId="urn:microsoft.com/office/officeart/2008/layout/VerticalCurvedList"/>
    <dgm:cxn modelId="{77FEEF13-D079-4744-AD85-07DE6A2EC62D}" type="presParOf" srcId="{F53B9D5F-41C5-4CB4-8EA4-F8549CD12649}" destId="{72DE94A6-FE0A-4FC1-8328-A76E87C32E8C}" srcOrd="3" destOrd="0" presId="urn:microsoft.com/office/officeart/2008/layout/VerticalCurvedList"/>
    <dgm:cxn modelId="{7A208DE0-8C37-4A5A-9BAC-FCCE089611FC}" type="presParOf" srcId="{F53B9D5F-41C5-4CB4-8EA4-F8549CD12649}" destId="{50665BE8-E8A6-496A-938B-7AF628D45348}" srcOrd="4" destOrd="0" presId="urn:microsoft.com/office/officeart/2008/layout/VerticalCurvedList"/>
    <dgm:cxn modelId="{B30ED265-77B0-4C81-8B53-AEEB2E90EA18}" type="presParOf" srcId="{50665BE8-E8A6-496A-938B-7AF628D45348}" destId="{180E222E-D8B4-4D70-8082-B0862CC17EAA}" srcOrd="0" destOrd="0" presId="urn:microsoft.com/office/officeart/2008/layout/VerticalCurvedList"/>
    <dgm:cxn modelId="{CD29C03D-0A4B-4D47-96E9-5B83425125E7}" type="presParOf" srcId="{F53B9D5F-41C5-4CB4-8EA4-F8549CD12649}" destId="{D030E81B-6134-4B96-9152-8CCBF59C663B}" srcOrd="5" destOrd="0" presId="urn:microsoft.com/office/officeart/2008/layout/VerticalCurvedList"/>
    <dgm:cxn modelId="{A83334AC-F955-4C18-B7C5-4782197B6AA2}" type="presParOf" srcId="{F53B9D5F-41C5-4CB4-8EA4-F8549CD12649}" destId="{31700863-4F16-4C5E-8307-5DD5D5DF349C}" srcOrd="6" destOrd="0" presId="urn:microsoft.com/office/officeart/2008/layout/VerticalCurvedList"/>
    <dgm:cxn modelId="{67FDFF66-DDC0-4E4E-AD20-C700D0AB8888}" type="presParOf" srcId="{31700863-4F16-4C5E-8307-5DD5D5DF349C}" destId="{CF50CAD6-6BF8-484C-94DC-7585BB731E52}" srcOrd="0" destOrd="0" presId="urn:microsoft.com/office/officeart/2008/layout/VerticalCurvedList"/>
    <dgm:cxn modelId="{5F7407A5-A57E-482F-9BFE-E6C40B7C14D1}" type="presParOf" srcId="{F53B9D5F-41C5-4CB4-8EA4-F8549CD12649}" destId="{1B28DB15-56C9-493D-9D68-092B2C050777}" srcOrd="7" destOrd="0" presId="urn:microsoft.com/office/officeart/2008/layout/VerticalCurvedList"/>
    <dgm:cxn modelId="{C846AE39-36C2-43E5-896A-C87DC90ADA40}" type="presParOf" srcId="{F53B9D5F-41C5-4CB4-8EA4-F8549CD12649}" destId="{32F09DE6-40FC-4637-905C-AA6E25293128}" srcOrd="8" destOrd="0" presId="urn:microsoft.com/office/officeart/2008/layout/VerticalCurvedList"/>
    <dgm:cxn modelId="{D5E4D762-3F65-4C86-923D-31F1233F1700}" type="presParOf" srcId="{32F09DE6-40FC-4637-905C-AA6E25293128}" destId="{36A0FEC4-3E3A-4B7B-A60D-F582EAC02887}" srcOrd="0" destOrd="0" presId="urn:microsoft.com/office/officeart/2008/layout/VerticalCurvedList"/>
    <dgm:cxn modelId="{E2090ADC-44E0-4FBC-9E85-761145902352}" type="presParOf" srcId="{F53B9D5F-41C5-4CB4-8EA4-F8549CD12649}" destId="{4800DE51-0BF4-4EEF-A789-3EA2553D526B}" srcOrd="9" destOrd="0" presId="urn:microsoft.com/office/officeart/2008/layout/VerticalCurvedList"/>
    <dgm:cxn modelId="{6516029A-1969-4122-BD70-9EBE7B288188}" type="presParOf" srcId="{F53B9D5F-41C5-4CB4-8EA4-F8549CD12649}" destId="{EEE39755-BA97-4F72-9C4F-6AEB110A6101}" srcOrd="10" destOrd="0" presId="urn:microsoft.com/office/officeart/2008/layout/VerticalCurvedList"/>
    <dgm:cxn modelId="{1F1D7E72-FEE8-4DBA-B5A5-C4B5AF250E85}" type="presParOf" srcId="{EEE39755-BA97-4F72-9C4F-6AEB110A6101}" destId="{820A1E76-F5EC-4A40-9B74-077572B98F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16315-8D09-43A0-BD4B-FF784A96A718}">
      <dsp:nvSpPr>
        <dsp:cNvPr id="0" name=""/>
        <dsp:cNvSpPr/>
      </dsp:nvSpPr>
      <dsp:spPr>
        <a:xfrm>
          <a:off x="0" y="1147863"/>
          <a:ext cx="7286625" cy="10939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 err="1"/>
            <a:t>Хаустова</a:t>
          </a:r>
          <a:r>
            <a:rPr lang="uk-UA" sz="1700" kern="1200" dirty="0"/>
            <a:t> Олена Валеріївна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 err="1"/>
            <a:t>К.п.н</a:t>
          </a:r>
          <a:r>
            <a:rPr lang="uk-UA" sz="1700" kern="1200" dirty="0"/>
            <a:t>., доцент кафедри педагогіки і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психології освітньої діяльності ЗНУ</a:t>
          </a:r>
          <a:endParaRPr lang="ru-UA" sz="1700" kern="1200" dirty="0"/>
        </a:p>
      </dsp:txBody>
      <dsp:txXfrm>
        <a:off x="53402" y="1201265"/>
        <a:ext cx="7179821" cy="987145"/>
      </dsp:txXfrm>
    </dsp:sp>
    <dsp:sp modelId="{AB2E5DFF-07DA-4972-B7FF-07587499F3E1}">
      <dsp:nvSpPr>
        <dsp:cNvPr id="0" name=""/>
        <dsp:cNvSpPr/>
      </dsp:nvSpPr>
      <dsp:spPr>
        <a:xfrm>
          <a:off x="0" y="40473"/>
          <a:ext cx="7286625" cy="1093949"/>
        </a:xfrm>
        <a:prstGeom prst="round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Лекційне заняття 2</a:t>
          </a:r>
          <a:endParaRPr lang="ru-UA" sz="3600" kern="1200" dirty="0"/>
        </a:p>
      </dsp:txBody>
      <dsp:txXfrm>
        <a:off x="53402" y="93875"/>
        <a:ext cx="7179821" cy="987145"/>
      </dsp:txXfrm>
    </dsp:sp>
    <dsp:sp modelId="{82B811D3-CD25-45BB-913D-38B415983E47}">
      <dsp:nvSpPr>
        <dsp:cNvPr id="0" name=""/>
        <dsp:cNvSpPr/>
      </dsp:nvSpPr>
      <dsp:spPr>
        <a:xfrm>
          <a:off x="0" y="2239732"/>
          <a:ext cx="7286625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350" tIns="21590" rIns="120904" bIns="21590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300" kern="1200" dirty="0"/>
            <a:t>2023 р.</a:t>
          </a:r>
          <a:endParaRPr lang="ru-UA" sz="1300" kern="1200" dirty="0"/>
        </a:p>
      </dsp:txBody>
      <dsp:txXfrm>
        <a:off x="0" y="2239732"/>
        <a:ext cx="7286625" cy="281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112B6-16B0-4C8E-9854-2BB31CBD8C58}">
      <dsp:nvSpPr>
        <dsp:cNvPr id="0" name=""/>
        <dsp:cNvSpPr/>
      </dsp:nvSpPr>
      <dsp:spPr>
        <a:xfrm rot="5400000">
          <a:off x="5488939" y="-2088748"/>
          <a:ext cx="1262211" cy="57600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3400" kern="1200"/>
        </a:p>
      </dsp:txBody>
      <dsp:txXfrm rot="-5400000">
        <a:off x="3240024" y="221783"/>
        <a:ext cx="5698426" cy="1138979"/>
      </dsp:txXfrm>
    </dsp:sp>
    <dsp:sp modelId="{36E49BF5-5B4B-428D-A02C-C31DF76FA626}">
      <dsp:nvSpPr>
        <dsp:cNvPr id="0" name=""/>
        <dsp:cNvSpPr/>
      </dsp:nvSpPr>
      <dsp:spPr>
        <a:xfrm>
          <a:off x="0" y="2390"/>
          <a:ext cx="3240023" cy="15777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800" kern="1200"/>
        </a:p>
      </dsp:txBody>
      <dsp:txXfrm>
        <a:off x="77020" y="79410"/>
        <a:ext cx="3085983" cy="1423723"/>
      </dsp:txXfrm>
    </dsp:sp>
    <dsp:sp modelId="{E832E4C5-AD05-4F3D-8BA6-760583A25485}">
      <dsp:nvSpPr>
        <dsp:cNvPr id="0" name=""/>
        <dsp:cNvSpPr/>
      </dsp:nvSpPr>
      <dsp:spPr>
        <a:xfrm rot="5400000">
          <a:off x="5488939" y="-432096"/>
          <a:ext cx="1262211" cy="57600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3400" kern="1200"/>
        </a:p>
      </dsp:txBody>
      <dsp:txXfrm rot="-5400000">
        <a:off x="3240024" y="1878435"/>
        <a:ext cx="5698426" cy="1138979"/>
      </dsp:txXfrm>
    </dsp:sp>
    <dsp:sp modelId="{793E5BF4-6238-460F-A4FD-5CB3E9FC8B00}">
      <dsp:nvSpPr>
        <dsp:cNvPr id="0" name=""/>
        <dsp:cNvSpPr/>
      </dsp:nvSpPr>
      <dsp:spPr>
        <a:xfrm>
          <a:off x="0" y="1659042"/>
          <a:ext cx="3240023" cy="15777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800" kern="1200"/>
        </a:p>
      </dsp:txBody>
      <dsp:txXfrm>
        <a:off x="77020" y="1736062"/>
        <a:ext cx="3085983" cy="1423723"/>
      </dsp:txXfrm>
    </dsp:sp>
    <dsp:sp modelId="{76308C1B-FB41-4C4B-9DAE-2E4C14EAABD7}">
      <dsp:nvSpPr>
        <dsp:cNvPr id="0" name=""/>
        <dsp:cNvSpPr/>
      </dsp:nvSpPr>
      <dsp:spPr>
        <a:xfrm rot="5400000">
          <a:off x="5488939" y="1224555"/>
          <a:ext cx="1262211" cy="57600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UA" sz="3400" kern="1200"/>
        </a:p>
      </dsp:txBody>
      <dsp:txXfrm rot="-5400000">
        <a:off x="3240024" y="3535086"/>
        <a:ext cx="5698426" cy="1138979"/>
      </dsp:txXfrm>
    </dsp:sp>
    <dsp:sp modelId="{E681AB48-07FD-4510-B7F3-FADC206F85EC}">
      <dsp:nvSpPr>
        <dsp:cNvPr id="0" name=""/>
        <dsp:cNvSpPr/>
      </dsp:nvSpPr>
      <dsp:spPr>
        <a:xfrm>
          <a:off x="0" y="3315694"/>
          <a:ext cx="3240023" cy="15777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5800" kern="1200"/>
        </a:p>
      </dsp:txBody>
      <dsp:txXfrm>
        <a:off x="77020" y="3392714"/>
        <a:ext cx="3085983" cy="14237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C7D7C-C8D0-4DF2-A9B1-2CF0F0DF862A}">
      <dsp:nvSpPr>
        <dsp:cNvPr id="0" name=""/>
        <dsp:cNvSpPr/>
      </dsp:nvSpPr>
      <dsp:spPr>
        <a:xfrm>
          <a:off x="-5701910" y="-872788"/>
          <a:ext cx="6788535" cy="6788535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79E22-5037-4EDC-9742-20DD6B161643}">
      <dsp:nvSpPr>
        <dsp:cNvPr id="0" name=""/>
        <dsp:cNvSpPr/>
      </dsp:nvSpPr>
      <dsp:spPr>
        <a:xfrm>
          <a:off x="405773" y="315897"/>
          <a:ext cx="7582351" cy="630571"/>
        </a:xfrm>
        <a:prstGeom prst="rect">
          <a:avLst/>
        </a:prstGeom>
        <a:solidFill>
          <a:srgbClr val="2EA5DA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51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b="1" kern="1200" dirty="0">
              <a:solidFill>
                <a:schemeClr val="bg1"/>
              </a:solidFill>
            </a:rPr>
            <a:t>5 моїх </a:t>
          </a:r>
          <a:r>
            <a:rPr lang="uk-UA" sz="3400" b="1" kern="1200" dirty="0" err="1">
              <a:solidFill>
                <a:schemeClr val="bg1"/>
              </a:solidFill>
            </a:rPr>
            <a:t>суперсил</a:t>
          </a:r>
          <a:endParaRPr lang="ru-UA" sz="3400" b="1" kern="1200" dirty="0">
            <a:solidFill>
              <a:schemeClr val="bg1"/>
            </a:solidFill>
          </a:endParaRPr>
        </a:p>
      </dsp:txBody>
      <dsp:txXfrm>
        <a:off x="405773" y="315897"/>
        <a:ext cx="7582351" cy="630571"/>
      </dsp:txXfrm>
    </dsp:sp>
    <dsp:sp modelId="{AED5B13C-A075-482B-8CE5-FA265B4C061C}">
      <dsp:nvSpPr>
        <dsp:cNvPr id="0" name=""/>
        <dsp:cNvSpPr/>
      </dsp:nvSpPr>
      <dsp:spPr>
        <a:xfrm>
          <a:off x="80892" y="236262"/>
          <a:ext cx="788214" cy="78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E94A6-FE0A-4FC1-8328-A76E87C32E8C}">
      <dsp:nvSpPr>
        <dsp:cNvPr id="0" name=""/>
        <dsp:cNvSpPr/>
      </dsp:nvSpPr>
      <dsp:spPr>
        <a:xfrm>
          <a:off x="926848" y="1260638"/>
          <a:ext cx="7130502" cy="630571"/>
        </a:xfrm>
        <a:prstGeom prst="rect">
          <a:avLst/>
        </a:prstGeom>
        <a:solidFill>
          <a:srgbClr val="2EA5DA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51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b="1" kern="1200" dirty="0"/>
            <a:t>5 моїх бажань та мрій</a:t>
          </a:r>
          <a:endParaRPr lang="ru-UA" sz="3400" b="1" kern="1200" dirty="0"/>
        </a:p>
      </dsp:txBody>
      <dsp:txXfrm>
        <a:off x="926848" y="1260638"/>
        <a:ext cx="7130502" cy="630571"/>
      </dsp:txXfrm>
    </dsp:sp>
    <dsp:sp modelId="{180E222E-D8B4-4D70-8082-B0862CC17EAA}">
      <dsp:nvSpPr>
        <dsp:cNvPr id="0" name=""/>
        <dsp:cNvSpPr/>
      </dsp:nvSpPr>
      <dsp:spPr>
        <a:xfrm>
          <a:off x="532741" y="1181817"/>
          <a:ext cx="788214" cy="78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0E81B-6134-4B96-9152-8CCBF59C663B}">
      <dsp:nvSpPr>
        <dsp:cNvPr id="0" name=""/>
        <dsp:cNvSpPr/>
      </dsp:nvSpPr>
      <dsp:spPr>
        <a:xfrm>
          <a:off x="1065530" y="2206193"/>
          <a:ext cx="6991821" cy="630571"/>
        </a:xfrm>
        <a:prstGeom prst="rect">
          <a:avLst/>
        </a:prstGeom>
        <a:solidFill>
          <a:srgbClr val="2EA5DA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51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b="1" kern="1200" dirty="0"/>
            <a:t>5 спогадів про успіх</a:t>
          </a:r>
          <a:endParaRPr lang="ru-UA" sz="3400" b="1" kern="1200" dirty="0"/>
        </a:p>
      </dsp:txBody>
      <dsp:txXfrm>
        <a:off x="1065530" y="2206193"/>
        <a:ext cx="6991821" cy="630571"/>
      </dsp:txXfrm>
    </dsp:sp>
    <dsp:sp modelId="{CF50CAD6-6BF8-484C-94DC-7585BB731E52}">
      <dsp:nvSpPr>
        <dsp:cNvPr id="0" name=""/>
        <dsp:cNvSpPr/>
      </dsp:nvSpPr>
      <dsp:spPr>
        <a:xfrm>
          <a:off x="671423" y="2127371"/>
          <a:ext cx="788214" cy="78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8DB15-56C9-493D-9D68-092B2C050777}">
      <dsp:nvSpPr>
        <dsp:cNvPr id="0" name=""/>
        <dsp:cNvSpPr/>
      </dsp:nvSpPr>
      <dsp:spPr>
        <a:xfrm>
          <a:off x="926848" y="3151747"/>
          <a:ext cx="7130502" cy="630571"/>
        </a:xfrm>
        <a:prstGeom prst="rect">
          <a:avLst/>
        </a:prstGeom>
        <a:solidFill>
          <a:srgbClr val="2EA5DA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51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b="1" kern="1200" dirty="0"/>
            <a:t>5 корисних звичок</a:t>
          </a:r>
          <a:endParaRPr lang="ru-UA" sz="3400" b="1" kern="1200" dirty="0"/>
        </a:p>
      </dsp:txBody>
      <dsp:txXfrm>
        <a:off x="926848" y="3151747"/>
        <a:ext cx="7130502" cy="630571"/>
      </dsp:txXfrm>
    </dsp:sp>
    <dsp:sp modelId="{36A0FEC4-3E3A-4B7B-A60D-F582EAC02887}">
      <dsp:nvSpPr>
        <dsp:cNvPr id="0" name=""/>
        <dsp:cNvSpPr/>
      </dsp:nvSpPr>
      <dsp:spPr>
        <a:xfrm>
          <a:off x="532741" y="3072926"/>
          <a:ext cx="788214" cy="78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0DE51-0BF4-4EEF-A789-3EA2553D526B}">
      <dsp:nvSpPr>
        <dsp:cNvPr id="0" name=""/>
        <dsp:cNvSpPr/>
      </dsp:nvSpPr>
      <dsp:spPr>
        <a:xfrm>
          <a:off x="474999" y="4097302"/>
          <a:ext cx="7582351" cy="630571"/>
        </a:xfrm>
        <a:prstGeom prst="rect">
          <a:avLst/>
        </a:prstGeom>
        <a:solidFill>
          <a:srgbClr val="2EA5DA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51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b="1" kern="1200" dirty="0"/>
            <a:t>5 улюблених книжок</a:t>
          </a:r>
          <a:endParaRPr lang="ru-UA" sz="3400" b="1" kern="1200" dirty="0"/>
        </a:p>
      </dsp:txBody>
      <dsp:txXfrm>
        <a:off x="474999" y="4097302"/>
        <a:ext cx="7582351" cy="630571"/>
      </dsp:txXfrm>
    </dsp:sp>
    <dsp:sp modelId="{820A1E76-F5EC-4A40-9B74-077572B98F73}">
      <dsp:nvSpPr>
        <dsp:cNvPr id="0" name=""/>
        <dsp:cNvSpPr/>
      </dsp:nvSpPr>
      <dsp:spPr>
        <a:xfrm>
          <a:off x="80892" y="4018481"/>
          <a:ext cx="788214" cy="788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C456-1E2A-481A-9FA2-D6F2C943464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65DB-232B-44F5-B025-FD0AF03AE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1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C456-1E2A-481A-9FA2-D6F2C943464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65DB-232B-44F5-B025-FD0AF03AE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39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C456-1E2A-481A-9FA2-D6F2C943464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65DB-232B-44F5-B025-FD0AF03AED0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4492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C456-1E2A-481A-9FA2-D6F2C943464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65DB-232B-44F5-B025-FD0AF03AE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443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C456-1E2A-481A-9FA2-D6F2C943464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65DB-232B-44F5-B025-FD0AF03AED0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8597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C456-1E2A-481A-9FA2-D6F2C943464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65DB-232B-44F5-B025-FD0AF03AE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051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C456-1E2A-481A-9FA2-D6F2C943464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65DB-232B-44F5-B025-FD0AF03AE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57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C456-1E2A-481A-9FA2-D6F2C943464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65DB-232B-44F5-B025-FD0AF03AE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037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3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C456-1E2A-481A-9FA2-D6F2C943464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65DB-232B-44F5-B025-FD0AF03AE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77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C456-1E2A-481A-9FA2-D6F2C943464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65DB-232B-44F5-B025-FD0AF03AE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19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C456-1E2A-481A-9FA2-D6F2C943464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65DB-232B-44F5-B025-FD0AF03AE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71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C456-1E2A-481A-9FA2-D6F2C943464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65DB-232B-44F5-B025-FD0AF03AE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2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C456-1E2A-481A-9FA2-D6F2C943464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65DB-232B-44F5-B025-FD0AF03AE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8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C456-1E2A-481A-9FA2-D6F2C943464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65DB-232B-44F5-B025-FD0AF03AE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1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C456-1E2A-481A-9FA2-D6F2C943464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65DB-232B-44F5-B025-FD0AF03AE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9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65DB-232B-44F5-B025-FD0AF03AED0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C456-1E2A-481A-9FA2-D6F2C943464F}" type="datetimeFigureOut">
              <a:rPr lang="ru-RU" smtClean="0"/>
              <a:t>22.01.2024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04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EC456-1E2A-481A-9FA2-D6F2C943464F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5B65DB-232B-44F5-B025-FD0AF03AE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8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www.unicef.org/ukraine/media/19841/file/Tvoya_syla.pdf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learningapps.org/display?v=pqg31g5gk2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4999" y="751998"/>
            <a:ext cx="6915150" cy="3144203"/>
          </a:xfrm>
        </p:spPr>
        <p:txBody>
          <a:bodyPr>
            <a:norm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</a:rPr>
              <a:t>Види і засоби педагогічного спілкування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357E32C-FDD6-0A8D-E32E-E672C87A93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1656890"/>
              </p:ext>
            </p:extLst>
          </p:nvPr>
        </p:nvGraphicFramePr>
        <p:xfrm>
          <a:off x="1719261" y="4248150"/>
          <a:ext cx="7286625" cy="2524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Заміна живого спілкування віртуальним | Студентський портал">
            <a:extLst>
              <a:ext uri="{FF2B5EF4-FFF2-40B4-BE49-F238E27FC236}">
                <a16:creationId xmlns:a16="http://schemas.microsoft.com/office/drawing/2014/main" id="{81DD518A-A322-97EB-C661-63D382E7A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1" y="1953101"/>
            <a:ext cx="23526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11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695E1-7FE6-72FD-FEDC-5BF87385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70C0"/>
                </a:solidFill>
                <a:latin typeface="Roboto" panose="02000000000000000000" pitchFamily="2" charset="0"/>
              </a:rPr>
              <a:t>Основні</a:t>
            </a:r>
            <a:r>
              <a:rPr lang="ru-RU" b="1" dirty="0">
                <a:solidFill>
                  <a:srgbClr val="0070C0"/>
                </a:solidFill>
                <a:latin typeface="Roboto" panose="02000000000000000000" pitchFamily="2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Roboto" panose="02000000000000000000" pitchFamily="2" charset="0"/>
              </a:rPr>
              <a:t>класифікації</a:t>
            </a:r>
            <a:r>
              <a:rPr lang="ru-RU" b="1" dirty="0">
                <a:solidFill>
                  <a:srgbClr val="0070C0"/>
                </a:solidFill>
                <a:latin typeface="Roboto" panose="02000000000000000000" pitchFamily="2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Roboto" panose="02000000000000000000" pitchFamily="2" charset="0"/>
              </a:rPr>
              <a:t>видів</a:t>
            </a:r>
            <a:r>
              <a:rPr lang="ru-RU" b="1" dirty="0">
                <a:solidFill>
                  <a:srgbClr val="0070C0"/>
                </a:solidFill>
                <a:latin typeface="Roboto" panose="02000000000000000000" pitchFamily="2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Roboto" panose="02000000000000000000" pitchFamily="2" charset="0"/>
              </a:rPr>
              <a:t>педагогічного</a:t>
            </a:r>
            <a:r>
              <a:rPr lang="ru-RU" b="1" dirty="0">
                <a:solidFill>
                  <a:srgbClr val="0070C0"/>
                </a:solidFill>
                <a:latin typeface="Roboto" panose="02000000000000000000" pitchFamily="2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Roboto" panose="02000000000000000000" pitchFamily="2" charset="0"/>
              </a:rPr>
              <a:t>спілкування</a:t>
            </a:r>
            <a:endParaRPr lang="ru-UA" b="1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2067CC-26DC-07E8-599A-393EE3C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ru-RU" sz="2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В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залежності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від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поєднання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стилів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спілкування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800" b="1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Дидактичне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педагогічне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спілкування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–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здійснюється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за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допомогою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індивідуальної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взаємодії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дитини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і педагога («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лицем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до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лиця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»).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800" b="1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Фронтальне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педагогічне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спілкування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–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здійснюється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між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педагогом і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всіма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дітьми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одночасно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(«учитель-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учень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-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учень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»).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5698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695E1-7FE6-72FD-FEDC-5BF87385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Класифікація видів спілкування </a:t>
            </a:r>
            <a:br>
              <a:rPr lang="uk-UA" dirty="0"/>
            </a:br>
            <a:r>
              <a:rPr lang="uk-UA" dirty="0"/>
              <a:t>за </a:t>
            </a:r>
            <a:r>
              <a:rPr lang="uk-UA" dirty="0" err="1"/>
              <a:t>О.В.Кириловою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2067CC-26DC-07E8-599A-393EE3C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309946" cy="4402771"/>
          </a:xfrm>
        </p:spPr>
        <p:txBody>
          <a:bodyPr>
            <a:normAutofit fontScale="92500" lnSpcReduction="20000"/>
          </a:bodyPr>
          <a:lstStyle/>
          <a:p>
            <a:pPr algn="l" fontAlgn="base"/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За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змістом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виділяють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матеріальне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спілкування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пов’язане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з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різними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видами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діяльності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педагога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дітей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а також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обміном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її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продуктами;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когнітивне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спілкування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– направлено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обмін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між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учасниками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спілкування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інтелектуальними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продуктами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діяльності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в тому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числі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отриманими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знаннями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вміннями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навичками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мотиваційне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спілкування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основна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мета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даного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виду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спілкування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це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стимулювання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позитивних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мотивів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діяльності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дітей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а в першу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чергу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мотив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навчання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розвиток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пізнавальної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активності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інструментальне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спілкування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покликане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обслуговувати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організацію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реалізованої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діяльності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дітей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і педагога (як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індивідуальної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так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колективної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).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152288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695E1-7FE6-72FD-FEDC-5BF87385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Класифікація видів спілкування </a:t>
            </a:r>
            <a:br>
              <a:rPr lang="uk-UA" dirty="0"/>
            </a:br>
            <a:r>
              <a:rPr lang="uk-UA" dirty="0"/>
              <a:t>за </a:t>
            </a:r>
            <a:r>
              <a:rPr lang="uk-UA" dirty="0" err="1"/>
              <a:t>О.В.Кириловою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2067CC-26DC-07E8-599A-393EE3C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4" y="1825309"/>
            <a:ext cx="9330266" cy="4870131"/>
          </a:xfrm>
        </p:spPr>
        <p:txBody>
          <a:bodyPr>
            <a:normAutofit/>
          </a:bodyPr>
          <a:lstStyle/>
          <a:p>
            <a:pPr algn="l" fontAlgn="base"/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За типами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взаємних</a:t>
            </a:r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контактів</a:t>
            </a:r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пряме</a:t>
            </a:r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спілкування</a:t>
            </a:r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–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його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основі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лежать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особисті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контакти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безпосереднє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сприйняття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учасниками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спілкування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один одного,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що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виражаються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емоцій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почуттів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дій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непряме</a:t>
            </a:r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спілкування</a:t>
            </a:r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–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реалізується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використанням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посередників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до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ролі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яких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можуть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виступати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оточуючі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люди;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відкрите</a:t>
            </a:r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спілкування</a:t>
            </a:r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–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передбачає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повне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вираження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партнерами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власної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точки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зору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кожним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учасником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врахування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позиції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співрозмовника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закрите</a:t>
            </a:r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спілкування</a:t>
            </a:r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–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учасники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спілкування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висловлюють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своєї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думки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відкрито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напівзакрите</a:t>
            </a:r>
            <a:r>
              <a:rPr lang="ru-RU" b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спілкування</a:t>
            </a:r>
            <a:r>
              <a:rPr lang="ru-RU" b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– направлено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одностороннє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розпитування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відомостей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тактильно-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чуттєве</a:t>
            </a:r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спілкування</a:t>
            </a:r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–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основі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даного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спілкування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лежить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взаємодія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між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сторонами 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допомогою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дотиків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тактильних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контактів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103388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695E1-7FE6-72FD-FEDC-5BF87385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Класифікація видів спілкування </a:t>
            </a:r>
            <a:br>
              <a:rPr lang="uk-UA" dirty="0"/>
            </a:br>
            <a:r>
              <a:rPr lang="uk-UA" dirty="0"/>
              <a:t>за </a:t>
            </a:r>
            <a:r>
              <a:rPr lang="uk-UA" dirty="0" err="1"/>
              <a:t>О.В.Кириловою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2067CC-26DC-07E8-599A-393EE3C7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" y="1778000"/>
            <a:ext cx="9712960" cy="4988559"/>
          </a:xfrm>
        </p:spPr>
        <p:txBody>
          <a:bodyPr>
            <a:normAutofit lnSpcReduction="10000"/>
          </a:bodyPr>
          <a:lstStyle/>
          <a:p>
            <a:pPr algn="l" fontAlgn="base"/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За характером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поведінки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партнерів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розрізняють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примітивно-формальне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спілкування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характеризується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формальними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питаннями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відсутністю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зацікавленості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здійсненні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спілкування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обома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її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сторонами;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інформаційне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спілкування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спрямоване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безпосередню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передачу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інформації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від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одного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учасника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спілкування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до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іншого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ділове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спілкування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реалізується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в рамках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педагогічної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професії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виключно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робочі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теми;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інтимно-особистісне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спілкування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здійснюється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між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педагогом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особисті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для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дитини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теми,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наприклад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з метою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встановлення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причин проблем 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розвитку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і т. д.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875379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695E1-7FE6-72FD-FEDC-5BF87385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Класифікація видів спілкування </a:t>
            </a:r>
            <a:br>
              <a:rPr lang="uk-UA" dirty="0"/>
            </a:br>
            <a:r>
              <a:rPr lang="uk-UA" dirty="0"/>
              <a:t>за </a:t>
            </a:r>
            <a:r>
              <a:rPr lang="uk-UA" dirty="0" err="1"/>
              <a:t>О.В.Кириловою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2067CC-26DC-07E8-599A-393EE3C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За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суб’єктно-об’єктною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орієнтацією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духовно-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орієнтоване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групове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предметно-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орієнтоване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особистісно-орієнтоване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соціально-орієнтоване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формально-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рольове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орієнтоване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на справу.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98796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695E1-7FE6-72FD-FEDC-5BF87385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Класифікація видів спілкування </a:t>
            </a:r>
            <a:br>
              <a:rPr lang="uk-UA" dirty="0"/>
            </a:br>
            <a:r>
              <a:rPr lang="uk-UA" dirty="0"/>
              <a:t>за </a:t>
            </a:r>
            <a:r>
              <a:rPr lang="uk-UA" dirty="0" err="1"/>
              <a:t>О.В.Кириловою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2067CC-26DC-07E8-599A-393EE3C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ru-RU" sz="32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засобах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спілкування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вербальний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невербальне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емоційно-чуттєве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діяльнісно-інструментальне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289973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695E1-7FE6-72FD-FEDC-5BF87385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Класифікація видів спілкування </a:t>
            </a:r>
            <a:br>
              <a:rPr lang="uk-UA" dirty="0"/>
            </a:br>
            <a:r>
              <a:rPr lang="uk-UA" dirty="0"/>
              <a:t>за </a:t>
            </a:r>
            <a:r>
              <a:rPr lang="uk-UA" dirty="0" err="1"/>
              <a:t>О.В.Кириловою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2067CC-26DC-07E8-599A-393EE3C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За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цілепокладанням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контактне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спілкування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націлене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встановлення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взаємного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співробітництва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інформаційно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–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спонукальне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сприяє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обміну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відомостями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задумами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рішеннями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2350524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695E1-7FE6-72FD-FEDC-5BF87385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Класифікація видів спілкування </a:t>
            </a:r>
            <a:br>
              <a:rPr lang="uk-UA" dirty="0"/>
            </a:br>
            <a:r>
              <a:rPr lang="uk-UA" dirty="0"/>
              <a:t>за </a:t>
            </a:r>
            <a:r>
              <a:rPr lang="uk-UA" dirty="0" err="1"/>
              <a:t>О.В.Кириловою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2067CC-26DC-07E8-599A-393EE3C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/>
            <a:b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ru-RU" sz="2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За характером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дій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партнерів</a:t>
            </a:r>
            <a:endParaRPr lang="ru-RU" sz="2800" b="1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 fontAlgn="base"/>
            <a:r>
              <a:rPr lang="ru-RU" sz="2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спілкування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орієнтоване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на контроль,</a:t>
            </a:r>
          </a:p>
          <a:p>
            <a:pPr algn="l" fontAlgn="base"/>
            <a:r>
              <a:rPr lang="ru-RU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взаємне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розуміння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</a:p>
          <a:p>
            <a:pPr algn="l" fontAlgn="base"/>
            <a:r>
              <a:rPr lang="ru-RU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взаємодію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і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співпрацю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084330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0C8E9-E590-3D09-BA18-78C5BA6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err="1">
                <a:solidFill>
                  <a:srgbClr val="002060"/>
                </a:solidFill>
              </a:rPr>
              <a:t>Засоби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педаго</a:t>
            </a:r>
            <a:r>
              <a:rPr lang="uk-UA" sz="4000" b="1" dirty="0" err="1">
                <a:solidFill>
                  <a:srgbClr val="002060"/>
                </a:solidFill>
              </a:rPr>
              <a:t>гічного</a:t>
            </a:r>
            <a:r>
              <a:rPr lang="uk-UA" sz="4000" b="1" dirty="0">
                <a:solidFill>
                  <a:srgbClr val="002060"/>
                </a:solidFill>
              </a:rPr>
              <a:t> спілкування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endParaRPr lang="ru-UA" sz="40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Основні підходи до розуміння сутності педагогічного спілкування">
            <a:extLst>
              <a:ext uri="{FF2B5EF4-FFF2-40B4-BE49-F238E27FC236}">
                <a16:creationId xmlns:a16="http://schemas.microsoft.com/office/drawing/2014/main" id="{8B627A7D-5B01-466C-2127-2B45EC7D46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932" y="2160588"/>
            <a:ext cx="6794173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107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10130-72A1-3997-D9E7-CECA88368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Мовні</a:t>
            </a:r>
            <a:r>
              <a:rPr lang="uk-UA" dirty="0"/>
              <a:t> та невербальні засоби спілкування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FC8CF5-2D03-6C0B-C393-8CFBB93DB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807" y="1747520"/>
            <a:ext cx="6687114" cy="500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52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DC633-F8CD-6EF8-9A2A-2249A04F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План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4CE7AD5-1D11-2EA1-6714-2E9997021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Види </a:t>
            </a:r>
            <a:r>
              <a:rPr lang="ru-RU" dirty="0" err="1"/>
              <a:t>спілкування</a:t>
            </a:r>
            <a:r>
              <a:rPr lang="ru-RU" dirty="0"/>
              <a:t>. </a:t>
            </a:r>
          </a:p>
          <a:p>
            <a:r>
              <a:rPr lang="ru-RU" dirty="0"/>
              <a:t>Поняття про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професійного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викладача</a:t>
            </a:r>
            <a:r>
              <a:rPr lang="ru-RU" dirty="0"/>
              <a:t>. </a:t>
            </a:r>
          </a:p>
          <a:p>
            <a:r>
              <a:rPr lang="ru-RU" dirty="0" err="1"/>
              <a:t>Вербальні</a:t>
            </a:r>
            <a:r>
              <a:rPr lang="ru-RU" dirty="0"/>
              <a:t> та </a:t>
            </a:r>
            <a:r>
              <a:rPr lang="ru-RU" dirty="0" err="1"/>
              <a:t>невербальні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професійно-педагогічного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. </a:t>
            </a:r>
          </a:p>
          <a:p>
            <a:r>
              <a:rPr lang="ru-RU" dirty="0"/>
              <a:t>Екстралінгвістичні та </a:t>
            </a:r>
            <a:r>
              <a:rPr lang="ru-RU" dirty="0" err="1"/>
              <a:t>просодичні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професійного</a:t>
            </a:r>
            <a:r>
              <a:rPr lang="ru-RU" dirty="0"/>
              <a:t> </a:t>
            </a:r>
            <a:r>
              <a:rPr lang="ru-RU" dirty="0" err="1"/>
              <a:t>педагогічного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. </a:t>
            </a:r>
          </a:p>
          <a:p>
            <a:r>
              <a:rPr lang="ru-RU" dirty="0" err="1"/>
              <a:t>Міміка</a:t>
            </a:r>
            <a:r>
              <a:rPr lang="ru-RU" dirty="0"/>
              <a:t>, жести, </a:t>
            </a:r>
            <a:r>
              <a:rPr lang="ru-RU" dirty="0" err="1"/>
              <a:t>візуальний</a:t>
            </a:r>
            <a:r>
              <a:rPr lang="ru-RU" dirty="0"/>
              <a:t> контакт. </a:t>
            </a:r>
          </a:p>
          <a:p>
            <a:r>
              <a:rPr lang="ru-RU" dirty="0" err="1"/>
              <a:t>Міжособистісний</a:t>
            </a:r>
            <a:r>
              <a:rPr lang="ru-RU" dirty="0"/>
              <a:t> </a:t>
            </a:r>
            <a:r>
              <a:rPr lang="ru-RU" dirty="0" err="1"/>
              <a:t>комунікативний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. </a:t>
            </a:r>
          </a:p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та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r>
              <a:rPr lang="ru-RU" dirty="0" err="1"/>
              <a:t>викладача</a:t>
            </a:r>
            <a:r>
              <a:rPr lang="ru-RU" dirty="0"/>
              <a:t>. </a:t>
            </a:r>
          </a:p>
          <a:p>
            <a:r>
              <a:rPr lang="ru-RU" dirty="0" err="1"/>
              <a:t>Техніка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. </a:t>
            </a:r>
          </a:p>
          <a:p>
            <a:r>
              <a:rPr lang="ru-RU" dirty="0" err="1"/>
              <a:t>Мовленнєвий</a:t>
            </a:r>
            <a:r>
              <a:rPr lang="ru-RU" dirty="0"/>
              <a:t> </a:t>
            </a:r>
            <a:r>
              <a:rPr lang="ru-RU" dirty="0" err="1"/>
              <a:t>етикет</a:t>
            </a:r>
            <a:r>
              <a:rPr lang="ru-RU" dirty="0"/>
              <a:t> педагога.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225757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621F2-3A85-9FD0-6CD9-2DC3448D2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99A574ED-0A3F-B45F-DA7D-DFD66E5270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154946"/>
              </p:ext>
            </p:extLst>
          </p:nvPr>
        </p:nvGraphicFramePr>
        <p:xfrm>
          <a:off x="433036" y="552450"/>
          <a:ext cx="10520713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431">
                  <a:extLst>
                    <a:ext uri="{9D8B030D-6E8A-4147-A177-3AD203B41FA5}">
                      <a16:colId xmlns:a16="http://schemas.microsoft.com/office/drawing/2014/main" val="3783774276"/>
                    </a:ext>
                  </a:extLst>
                </a:gridCol>
                <a:gridCol w="6685282">
                  <a:extLst>
                    <a:ext uri="{9D8B030D-6E8A-4147-A177-3AD203B41FA5}">
                      <a16:colId xmlns:a16="http://schemas.microsoft.com/office/drawing/2014/main" val="35628276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Поняття</a:t>
                      </a:r>
                      <a:endParaRPr lang="ru-UA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rgbClr val="002060"/>
                          </a:solidFill>
                        </a:rPr>
                        <a:t>Визначення</a:t>
                      </a:r>
                      <a:endParaRPr lang="ru-UA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831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Мова -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це</a:t>
                      </a:r>
                      <a:r>
                        <a:rPr lang="ru-RU" dirty="0"/>
                        <a:t> система </a:t>
                      </a:r>
                      <a:r>
                        <a:rPr lang="ru-RU" dirty="0" err="1"/>
                        <a:t>словесних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знаків</a:t>
                      </a:r>
                      <a:r>
                        <a:rPr lang="ru-RU" dirty="0"/>
                        <a:t>. Вона </a:t>
                      </a:r>
                      <a:r>
                        <a:rPr lang="ru-RU" dirty="0" err="1"/>
                        <a:t>включає</a:t>
                      </a:r>
                      <a:r>
                        <a:rPr lang="ru-RU" dirty="0"/>
                        <a:t> в себе слова з </a:t>
                      </a:r>
                      <a:r>
                        <a:rPr lang="ru-RU" dirty="0" err="1"/>
                        <a:t>їхніми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значеннями</a:t>
                      </a:r>
                      <a:r>
                        <a:rPr lang="ru-RU" dirty="0"/>
                        <a:t> і синтаксис - </a:t>
                      </a:r>
                      <a:r>
                        <a:rPr lang="ru-RU" dirty="0" err="1"/>
                        <a:t>набір</a:t>
                      </a:r>
                      <a:r>
                        <a:rPr lang="ru-RU" dirty="0"/>
                        <a:t> правил, за </a:t>
                      </a:r>
                      <a:r>
                        <a:rPr lang="ru-RU" dirty="0" err="1"/>
                        <a:t>якими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будується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речення</a:t>
                      </a:r>
                      <a:r>
                        <a:rPr lang="ru-RU" dirty="0"/>
                        <a:t>. 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55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Знаки 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 </a:t>
                      </a:r>
                      <a:r>
                        <a:rPr lang="ru-RU" dirty="0" err="1"/>
                        <a:t>людини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виконують</a:t>
                      </a:r>
                      <a:r>
                        <a:rPr lang="ru-RU" dirty="0"/>
                        <a:t> не </a:t>
                      </a:r>
                      <a:r>
                        <a:rPr lang="ru-RU" dirty="0" err="1"/>
                        <a:t>лише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зовнішньо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комунікативну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функцію</a:t>
                      </a:r>
                      <a:r>
                        <a:rPr lang="ru-RU" dirty="0"/>
                        <a:t>, а й </a:t>
                      </a:r>
                      <a:r>
                        <a:rPr lang="ru-RU" dirty="0" err="1"/>
                        <a:t>функцію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повідомлення</a:t>
                      </a:r>
                      <a:r>
                        <a:rPr lang="ru-RU" dirty="0"/>
                        <a:t> самого себе про те, </a:t>
                      </a:r>
                      <a:r>
                        <a:rPr lang="ru-RU" dirty="0" err="1"/>
                        <a:t>що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відбувається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тобто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внутрішньо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комунікативну</a:t>
                      </a:r>
                      <a:r>
                        <a:rPr lang="ru-RU" dirty="0"/>
                        <a:t>. Знак </a:t>
                      </a:r>
                      <a:r>
                        <a:rPr lang="ru-RU" dirty="0" err="1"/>
                        <a:t>набуває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форми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поняття</a:t>
                      </a:r>
                      <a:r>
                        <a:rPr lang="ru-RU" dirty="0"/>
                        <a:t> про предмет, </a:t>
                      </a:r>
                      <a:r>
                        <a:rPr lang="ru-RU" dirty="0" err="1"/>
                        <a:t>хоч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щодо</a:t>
                      </a:r>
                      <a:r>
                        <a:rPr lang="ru-RU" dirty="0"/>
                        <a:t> предмета </a:t>
                      </a:r>
                      <a:r>
                        <a:rPr lang="ru-RU" dirty="0" err="1"/>
                        <a:t>він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лише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ярлик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який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може</a:t>
                      </a:r>
                      <a:r>
                        <a:rPr lang="ru-RU" dirty="0"/>
                        <a:t> бути </a:t>
                      </a:r>
                      <a:r>
                        <a:rPr lang="ru-RU" dirty="0" err="1"/>
                        <a:t>змінений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що</a:t>
                      </a:r>
                      <a:r>
                        <a:rPr lang="ru-RU" dirty="0"/>
                        <a:t> й </a:t>
                      </a:r>
                      <a:r>
                        <a:rPr lang="ru-RU" dirty="0" err="1"/>
                        <a:t>відбувається</a:t>
                      </a:r>
                      <a:r>
                        <a:rPr lang="ru-RU" dirty="0"/>
                        <a:t> з часом у </a:t>
                      </a:r>
                      <a:r>
                        <a:rPr lang="ru-RU" dirty="0" err="1"/>
                        <a:t>мові</a:t>
                      </a:r>
                      <a:r>
                        <a:rPr lang="ru-RU" dirty="0"/>
                        <a:t> з </a:t>
                      </a:r>
                      <a:r>
                        <a:rPr lang="ru-RU" dirty="0" err="1"/>
                        <a:t>багатьма</a:t>
                      </a:r>
                      <a:r>
                        <a:rPr lang="ru-RU" dirty="0"/>
                        <a:t> словами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616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lang="ru-RU" dirty="0" err="1"/>
                        <a:t>начення</a:t>
                      </a:r>
                      <a:r>
                        <a:rPr lang="ru-RU" dirty="0"/>
                        <a:t> слова </a:t>
                      </a:r>
                      <a:r>
                        <a:rPr lang="ru-RU" dirty="0" err="1"/>
                        <a:t>його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особистісний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смисл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/>
                        <a:t>Значення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слів</a:t>
                      </a:r>
                      <a:r>
                        <a:rPr lang="ru-RU" dirty="0"/>
                        <a:t> для </a:t>
                      </a:r>
                      <a:r>
                        <a:rPr lang="ru-RU" dirty="0" err="1"/>
                        <a:t>всіх</a:t>
                      </a:r>
                      <a:r>
                        <a:rPr lang="ru-RU" dirty="0"/>
                        <a:t> є </a:t>
                      </a:r>
                      <a:r>
                        <a:rPr lang="ru-RU" dirty="0" err="1"/>
                        <a:t>однаковим</a:t>
                      </a:r>
                      <a:r>
                        <a:rPr lang="ru-RU" dirty="0"/>
                        <a:t>, а </a:t>
                      </a:r>
                      <a:r>
                        <a:rPr lang="ru-RU" dirty="0" err="1"/>
                        <a:t>особистісний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смисл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їх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змінюється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залежно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від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віку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переживань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статі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індивідуальних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особливостей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тощо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42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Мовлення</a:t>
                      </a:r>
                      <a:r>
                        <a:rPr lang="ru-RU" dirty="0"/>
                        <a:t> 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- </a:t>
                      </a:r>
                      <a:r>
                        <a:rPr lang="ru-RU" dirty="0" err="1"/>
                        <a:t>це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конкретне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застосування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мови</a:t>
                      </a:r>
                      <a:r>
                        <a:rPr lang="ru-RU" dirty="0"/>
                        <a:t> для </a:t>
                      </a:r>
                      <a:r>
                        <a:rPr lang="ru-RU" dirty="0" err="1"/>
                        <a:t>висловлення</a:t>
                      </a:r>
                      <a:r>
                        <a:rPr lang="ru-RU" dirty="0"/>
                        <a:t> думок, </a:t>
                      </a:r>
                      <a:r>
                        <a:rPr lang="ru-RU" dirty="0" err="1"/>
                        <a:t>почуттів</a:t>
                      </a:r>
                      <a:r>
                        <a:rPr lang="ru-RU" dirty="0"/>
                        <a:t> і </a:t>
                      </a:r>
                      <a:r>
                        <a:rPr lang="ru-RU" dirty="0" err="1"/>
                        <a:t>настроїв</a:t>
                      </a:r>
                      <a:r>
                        <a:rPr lang="ru-RU" dirty="0"/>
                        <a:t>. </a:t>
                      </a:r>
                      <a:r>
                        <a:rPr lang="ru-RU" dirty="0" err="1"/>
                        <a:t>Мовлення</a:t>
                      </a:r>
                      <a:r>
                        <a:rPr lang="ru-RU" dirty="0"/>
                        <a:t> є </a:t>
                      </a:r>
                      <a:r>
                        <a:rPr lang="ru-RU" dirty="0" err="1"/>
                        <a:t>явищем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психічним</a:t>
                      </a:r>
                      <a:r>
                        <a:rPr lang="ru-RU" dirty="0"/>
                        <a:t>. </a:t>
                      </a:r>
                      <a:r>
                        <a:rPr lang="ru-RU" dirty="0" err="1"/>
                        <a:t>Воно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завжди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індивідуальне</a:t>
                      </a:r>
                      <a:r>
                        <a:rPr lang="ru-RU" dirty="0"/>
                        <a:t> і </a:t>
                      </a:r>
                      <a:r>
                        <a:rPr lang="ru-RU" dirty="0" err="1"/>
                        <a:t>суб'єктивне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адже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виявляє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ставлення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індивіда</a:t>
                      </a:r>
                      <a:r>
                        <a:rPr lang="ru-RU" dirty="0"/>
                        <a:t> до </a:t>
                      </a:r>
                      <a:r>
                        <a:rPr lang="ru-RU" dirty="0" err="1"/>
                        <a:t>об'єктивної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реальності</a:t>
                      </a:r>
                      <a:r>
                        <a:rPr lang="ru-RU" dirty="0"/>
                        <a:t>.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517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846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0A7DF-220B-0E29-F402-E6414A00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та робота кори головного </a:t>
            </a:r>
            <a:r>
              <a:rPr lang="ru-RU" dirty="0" err="1"/>
              <a:t>мозку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44E67FE-A7D6-FF2B-F35E-B6C184BB8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r>
              <a:rPr lang="ru-RU" dirty="0" err="1"/>
              <a:t>властива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корі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виникло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трудового </a:t>
            </a:r>
            <a:r>
              <a:rPr lang="ru-RU" dirty="0" err="1"/>
              <a:t>спілкування</a:t>
            </a:r>
            <a:r>
              <a:rPr lang="ru-RU" dirty="0"/>
              <a:t> людей. </a:t>
            </a:r>
          </a:p>
          <a:p>
            <a:r>
              <a:rPr lang="ru-RU" dirty="0" err="1"/>
              <a:t>Мовлення</a:t>
            </a:r>
            <a:r>
              <a:rPr lang="ru-RU" dirty="0"/>
              <a:t> </a:t>
            </a:r>
            <a:r>
              <a:rPr lang="ru-RU" dirty="0" err="1"/>
              <a:t>пов'язане</a:t>
            </a:r>
            <a:r>
              <a:rPr lang="ru-RU" dirty="0"/>
              <a:t> з </a:t>
            </a:r>
            <a:r>
              <a:rPr lang="ru-RU" dirty="0" err="1"/>
              <a:t>роботою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кори великих </a:t>
            </a:r>
            <a:r>
              <a:rPr lang="ru-RU" dirty="0" err="1"/>
              <a:t>півкуль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відіграють</a:t>
            </a:r>
            <a:r>
              <a:rPr lang="ru-RU" dirty="0"/>
              <a:t> у </a:t>
            </a:r>
            <a:r>
              <a:rPr lang="ru-RU" dirty="0" err="1"/>
              <a:t>мовленні</a:t>
            </a:r>
            <a:r>
              <a:rPr lang="ru-RU" dirty="0"/>
              <a:t> </a:t>
            </a:r>
            <a:r>
              <a:rPr lang="ru-RU" dirty="0" err="1"/>
              <a:t>специфічну</a:t>
            </a:r>
            <a:r>
              <a:rPr lang="ru-RU" dirty="0"/>
              <a:t> роль. </a:t>
            </a:r>
          </a:p>
          <a:p>
            <a:r>
              <a:rPr lang="ru-RU" dirty="0" err="1"/>
              <a:t>Задня</a:t>
            </a:r>
            <a:r>
              <a:rPr lang="ru-RU" dirty="0"/>
              <a:t> третина </a:t>
            </a:r>
            <a:r>
              <a:rPr lang="ru-RU" dirty="0" err="1"/>
              <a:t>нижньої</a:t>
            </a:r>
            <a:r>
              <a:rPr lang="ru-RU" dirty="0"/>
              <a:t> </a:t>
            </a:r>
            <a:r>
              <a:rPr lang="ru-RU" dirty="0" err="1"/>
              <a:t>лобної</a:t>
            </a:r>
            <a:r>
              <a:rPr lang="ru-RU" dirty="0"/>
              <a:t> закрутки </a:t>
            </a:r>
            <a:r>
              <a:rPr lang="ru-RU" dirty="0" err="1"/>
              <a:t>лівої</a:t>
            </a:r>
            <a:r>
              <a:rPr lang="ru-RU" dirty="0"/>
              <a:t> </a:t>
            </a:r>
            <a:r>
              <a:rPr lang="ru-RU" dirty="0" err="1"/>
              <a:t>півкулі</a:t>
            </a:r>
            <a:r>
              <a:rPr lang="ru-RU" dirty="0"/>
              <a:t> (центр Брока-</a:t>
            </a:r>
            <a:r>
              <a:rPr lang="ru-RU" dirty="0" err="1"/>
              <a:t>мовленнєва</a:t>
            </a:r>
            <a:r>
              <a:rPr lang="ru-RU" dirty="0"/>
              <a:t> </a:t>
            </a:r>
            <a:r>
              <a:rPr lang="ru-RU" dirty="0" err="1"/>
              <a:t>артикуляція</a:t>
            </a:r>
            <a:r>
              <a:rPr lang="ru-RU" dirty="0"/>
              <a:t>. </a:t>
            </a:r>
          </a:p>
          <a:p>
            <a:r>
              <a:rPr lang="ru-RU" dirty="0"/>
              <a:t>«Центр </a:t>
            </a:r>
            <a:r>
              <a:rPr lang="ru-RU" dirty="0" err="1"/>
              <a:t>Верніке</a:t>
            </a:r>
            <a:r>
              <a:rPr lang="ru-RU" dirty="0"/>
              <a:t>",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задня</a:t>
            </a:r>
            <a:r>
              <a:rPr lang="ru-RU" dirty="0"/>
              <a:t> третина </a:t>
            </a:r>
            <a:r>
              <a:rPr lang="ru-RU" dirty="0" err="1"/>
              <a:t>верхньої</a:t>
            </a:r>
            <a:r>
              <a:rPr lang="ru-RU" dirty="0"/>
              <a:t> </a:t>
            </a:r>
            <a:r>
              <a:rPr lang="ru-RU" dirty="0" err="1"/>
              <a:t>скроневої</a:t>
            </a:r>
            <a:r>
              <a:rPr lang="ru-RU" dirty="0"/>
              <a:t> закрутки </a:t>
            </a:r>
            <a:r>
              <a:rPr lang="ru-RU" dirty="0" err="1"/>
              <a:t>лівої</a:t>
            </a:r>
            <a:r>
              <a:rPr lang="ru-RU" dirty="0"/>
              <a:t> </a:t>
            </a:r>
            <a:r>
              <a:rPr lang="ru-RU" dirty="0" err="1"/>
              <a:t>півкулі</a:t>
            </a:r>
            <a:r>
              <a:rPr lang="ru-RU" dirty="0"/>
              <a:t>. Вона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</a:t>
            </a:r>
          </a:p>
          <a:p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кори не є </a:t>
            </a:r>
            <a:r>
              <a:rPr lang="ru-RU" dirty="0" err="1"/>
              <a:t>самостійними</a:t>
            </a:r>
            <a:r>
              <a:rPr lang="ru-RU" dirty="0"/>
              <a:t> центрами, а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 складного </a:t>
            </a:r>
            <a:r>
              <a:rPr lang="ru-RU" dirty="0" err="1"/>
              <a:t>нервового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мовленнєвої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  <a:r>
              <a:rPr lang="ru-RU" dirty="0" err="1"/>
              <a:t>Мовлення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координована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усієї</a:t>
            </a:r>
            <a:r>
              <a:rPr lang="ru-RU" dirty="0"/>
              <a:t> кори великих </a:t>
            </a:r>
            <a:r>
              <a:rPr lang="ru-RU" dirty="0" err="1"/>
              <a:t>півкуль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2384C8-CE09-8CC9-C78F-560E8CB03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737" y="0"/>
            <a:ext cx="3332263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0A7DF-220B-0E29-F402-E6414A00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Механізми вербального спілкування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44E67FE-A7D6-FF2B-F35E-B6C184BB8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473201"/>
            <a:ext cx="9763760" cy="5171440"/>
          </a:xfrm>
        </p:spPr>
        <p:txBody>
          <a:bodyPr>
            <a:normAutofit/>
          </a:bodyPr>
          <a:lstStyle/>
          <a:p>
            <a:r>
              <a:rPr lang="ru-RU" sz="3200" dirty="0" err="1"/>
              <a:t>програмування</a:t>
            </a:r>
            <a:r>
              <a:rPr lang="ru-RU" sz="3200" dirty="0"/>
              <a:t> </a:t>
            </a:r>
            <a:r>
              <a:rPr lang="ru-RU" sz="3200" dirty="0" err="1"/>
              <a:t>мовленнєвого</a:t>
            </a:r>
            <a:r>
              <a:rPr lang="ru-RU" sz="3200" dirty="0"/>
              <a:t> </a:t>
            </a:r>
            <a:r>
              <a:rPr lang="ru-RU" sz="3200" dirty="0" err="1"/>
              <a:t>висловлювання</a:t>
            </a:r>
            <a:r>
              <a:rPr lang="ru-RU" sz="3200" dirty="0"/>
              <a:t>, </a:t>
            </a:r>
          </a:p>
          <a:p>
            <a:r>
              <a:rPr lang="ru-RU" sz="3200" dirty="0" err="1"/>
              <a:t>побудови</a:t>
            </a:r>
            <a:r>
              <a:rPr lang="ru-RU" sz="3200" dirty="0"/>
              <a:t> </a:t>
            </a:r>
            <a:r>
              <a:rPr lang="ru-RU" sz="3200" dirty="0" err="1"/>
              <a:t>синтаксичної</a:t>
            </a:r>
            <a:r>
              <a:rPr lang="ru-RU" sz="3200" dirty="0"/>
              <a:t> </a:t>
            </a:r>
            <a:r>
              <a:rPr lang="ru-RU" sz="3200" dirty="0" err="1"/>
              <a:t>структури</a:t>
            </a:r>
            <a:r>
              <a:rPr lang="ru-RU" sz="3200" dirty="0"/>
              <a:t> </a:t>
            </a:r>
            <a:r>
              <a:rPr lang="ru-RU" sz="3200" dirty="0" err="1"/>
              <a:t>речення</a:t>
            </a:r>
            <a:r>
              <a:rPr lang="ru-RU" sz="3200" dirty="0"/>
              <a:t>, </a:t>
            </a:r>
          </a:p>
          <a:p>
            <a:r>
              <a:rPr lang="ru-RU" sz="3200" dirty="0"/>
              <a:t>"</a:t>
            </a:r>
            <a:r>
              <a:rPr lang="ru-RU" sz="3200" dirty="0" err="1"/>
              <a:t>озвучення</a:t>
            </a:r>
            <a:r>
              <a:rPr lang="ru-RU" sz="3200" dirty="0"/>
              <a:t>" </a:t>
            </a:r>
            <a:r>
              <a:rPr lang="ru-RU" sz="3200" dirty="0" err="1"/>
              <a:t>слів</a:t>
            </a:r>
            <a:r>
              <a:rPr lang="ru-RU" sz="3200" dirty="0"/>
              <a:t>. </a:t>
            </a:r>
          </a:p>
          <a:p>
            <a:r>
              <a:rPr lang="ru-RU" sz="3200" dirty="0" err="1"/>
              <a:t>сприйманні</a:t>
            </a:r>
            <a:r>
              <a:rPr lang="ru-RU" sz="3200" dirty="0"/>
              <a:t> </a:t>
            </a:r>
            <a:r>
              <a:rPr lang="ru-RU" sz="3200" dirty="0" err="1"/>
              <a:t>мовлення</a:t>
            </a:r>
            <a:r>
              <a:rPr lang="ru-RU" sz="3200" dirty="0"/>
              <a:t> </a:t>
            </a:r>
            <a:r>
              <a:rPr lang="ru-RU" sz="3200" dirty="0" err="1"/>
              <a:t>відбувається</a:t>
            </a:r>
            <a:r>
              <a:rPr lang="ru-RU" sz="3200" dirty="0"/>
              <a:t> "переклад" </a:t>
            </a:r>
            <a:r>
              <a:rPr lang="ru-RU" sz="3200" dirty="0" err="1"/>
              <a:t>звуків</a:t>
            </a:r>
            <a:r>
              <a:rPr lang="ru-RU" sz="3200" dirty="0"/>
              <a:t> у </a:t>
            </a:r>
            <a:r>
              <a:rPr lang="ru-RU" sz="3200" dirty="0" err="1"/>
              <a:t>значення</a:t>
            </a:r>
            <a:r>
              <a:rPr lang="ru-RU" sz="3200" dirty="0"/>
              <a:t> </a:t>
            </a:r>
            <a:r>
              <a:rPr lang="ru-RU" sz="3200" dirty="0" err="1"/>
              <a:t>слів</a:t>
            </a:r>
            <a:r>
              <a:rPr lang="ru-RU" sz="3200" dirty="0"/>
              <a:t>, </a:t>
            </a:r>
          </a:p>
          <a:p>
            <a:r>
              <a:rPr lang="ru-RU" sz="3200" dirty="0" err="1"/>
              <a:t>розуміння</a:t>
            </a:r>
            <a:r>
              <a:rPr lang="ru-RU" sz="3200" dirty="0"/>
              <a:t>, </a:t>
            </a:r>
          </a:p>
          <a:p>
            <a:r>
              <a:rPr lang="ru-RU" sz="3200" dirty="0" err="1"/>
              <a:t>зворотного</a:t>
            </a:r>
            <a:r>
              <a:rPr lang="ru-RU" sz="3200" dirty="0"/>
              <a:t> </a:t>
            </a:r>
            <a:r>
              <a:rPr lang="ru-RU" sz="3200" dirty="0" err="1"/>
              <a:t>зв'язку</a:t>
            </a:r>
            <a:r>
              <a:rPr lang="ru-RU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5763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0A7DF-220B-0E29-F402-E6414A00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Механізми вербального спілкування. Порушення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44E67FE-A7D6-FF2B-F35E-B6C184BB8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2001519"/>
            <a:ext cx="9763760" cy="4643121"/>
          </a:xfrm>
        </p:spPr>
        <p:txBody>
          <a:bodyPr/>
          <a:lstStyle/>
          <a:p>
            <a:r>
              <a:rPr lang="ru-RU" dirty="0" err="1"/>
              <a:t>Розлади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- </a:t>
            </a:r>
            <a:r>
              <a:rPr lang="ru-RU" dirty="0" err="1"/>
              <a:t>афазії</a:t>
            </a:r>
            <a:r>
              <a:rPr lang="ru-RU" dirty="0"/>
              <a:t>. </a:t>
            </a:r>
          </a:p>
          <a:p>
            <a:r>
              <a:rPr lang="ru-RU" dirty="0"/>
              <a:t>Вони </a:t>
            </a:r>
            <a:r>
              <a:rPr lang="ru-RU" dirty="0" err="1"/>
              <a:t>проявляються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розуміє</a:t>
            </a:r>
            <a:r>
              <a:rPr lang="ru-RU" dirty="0"/>
              <a:t> фразу, але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побудувати</a:t>
            </a:r>
            <a:r>
              <a:rPr lang="ru-RU" dirty="0"/>
              <a:t>, </a:t>
            </a:r>
          </a:p>
          <a:p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втрачає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сприймати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за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до </a:t>
            </a:r>
            <a:r>
              <a:rPr lang="ru-RU" dirty="0" err="1"/>
              <a:t>висловлювання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  <a:p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пластичності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компенсаторним</a:t>
            </a:r>
            <a:r>
              <a:rPr lang="ru-RU" dirty="0"/>
              <a:t> </a:t>
            </a:r>
            <a:r>
              <a:rPr lang="ru-RU" dirty="0" err="1"/>
              <a:t>властивостям</a:t>
            </a:r>
            <a:r>
              <a:rPr lang="ru-RU" dirty="0"/>
              <a:t> </a:t>
            </a:r>
            <a:r>
              <a:rPr lang="ru-RU" dirty="0" err="1"/>
              <a:t>мовленнєві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відновлюватися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05229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7D571-9ABA-CB9D-3249-CF10439F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2F73FC6-1AAA-45CC-3A95-B7D0F774B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1026" name="Picture 2" descr="Різновиди мовлення, Запитання для самостійної роботи, Альтернативно-тестові  завдання для самоконтролю - Загальна психологія - Навчальні матеріали онлайн">
            <a:extLst>
              <a:ext uri="{FF2B5EF4-FFF2-40B4-BE49-F238E27FC236}">
                <a16:creationId xmlns:a16="http://schemas.microsoft.com/office/drawing/2014/main" id="{4F133E68-8932-5A69-85DA-2817AB5CD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" y="553719"/>
            <a:ext cx="8674562" cy="578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634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D71C7-E8C8-41F2-D11D-3DCEC1DDB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Види </a:t>
            </a:r>
            <a:r>
              <a:rPr lang="ru-RU" dirty="0" err="1"/>
              <a:t>мовленнєвої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DBBC42-862F-11B0-14AA-9BC1F9B5A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1432561"/>
            <a:ext cx="8806642" cy="4608802"/>
          </a:xfrm>
        </p:spPr>
        <p:txBody>
          <a:bodyPr>
            <a:normAutofit/>
          </a:bodyPr>
          <a:lstStyle/>
          <a:p>
            <a:r>
              <a:rPr lang="ru-RU" b="1" dirty="0"/>
              <a:t>за </a:t>
            </a:r>
            <a:r>
              <a:rPr lang="ru-RU" b="1" dirty="0" err="1"/>
              <a:t>складністю</a:t>
            </a:r>
            <a:r>
              <a:rPr lang="ru-RU" b="1" dirty="0"/>
              <a:t> </a:t>
            </a:r>
            <a:r>
              <a:rPr lang="ru-RU" b="1" dirty="0" err="1"/>
              <a:t>психофізіологічних</a:t>
            </a:r>
            <a:r>
              <a:rPr lang="ru-RU" b="1" dirty="0"/>
              <a:t> </a:t>
            </a:r>
            <a:r>
              <a:rPr lang="ru-RU" b="1" dirty="0" err="1"/>
              <a:t>механізмів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, </a:t>
            </a:r>
            <a:r>
              <a:rPr lang="ru-RU" dirty="0" err="1"/>
              <a:t>вирізняють</a:t>
            </a:r>
            <a:r>
              <a:rPr lang="ru-RU" dirty="0"/>
              <a:t>: </a:t>
            </a:r>
            <a:r>
              <a:rPr lang="ru-RU" dirty="0" err="1"/>
              <a:t>хорове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; </a:t>
            </a:r>
            <a:r>
              <a:rPr lang="ru-RU" dirty="0" err="1"/>
              <a:t>ехолалічне</a:t>
            </a:r>
            <a:r>
              <a:rPr lang="ru-RU" dirty="0"/>
              <a:t> (</a:t>
            </a:r>
            <a:r>
              <a:rPr lang="ru-RU" dirty="0" err="1"/>
              <a:t>просте</a:t>
            </a:r>
            <a:r>
              <a:rPr lang="ru-RU" dirty="0"/>
              <a:t> </a:t>
            </a:r>
            <a:r>
              <a:rPr lang="ru-RU" dirty="0" err="1"/>
              <a:t>повторення</a:t>
            </a:r>
            <a:r>
              <a:rPr lang="ru-RU" dirty="0"/>
              <a:t>); </a:t>
            </a:r>
            <a:r>
              <a:rPr lang="ru-RU" dirty="0" err="1"/>
              <a:t>мовлення-називання</a:t>
            </a:r>
            <a:r>
              <a:rPr lang="ru-RU" dirty="0"/>
              <a:t>; </a:t>
            </a:r>
            <a:r>
              <a:rPr lang="ru-RU" dirty="0" err="1"/>
              <a:t>комунікативне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; </a:t>
            </a:r>
          </a:p>
          <a:p>
            <a:r>
              <a:rPr lang="ru-RU" b="1" dirty="0"/>
              <a:t>за </a:t>
            </a:r>
            <a:r>
              <a:rPr lang="ru-RU" b="1" dirty="0" err="1"/>
              <a:t>рівнем</a:t>
            </a:r>
            <a:r>
              <a:rPr lang="ru-RU" b="1" dirty="0"/>
              <a:t> </a:t>
            </a:r>
            <a:r>
              <a:rPr lang="ru-RU" b="1" dirty="0" err="1"/>
              <a:t>планування</a:t>
            </a:r>
            <a:r>
              <a:rPr lang="ru-RU" dirty="0"/>
              <a:t>: </a:t>
            </a:r>
            <a:r>
              <a:rPr lang="ru-RU" dirty="0" err="1"/>
              <a:t>активне</a:t>
            </a:r>
            <a:r>
              <a:rPr lang="ru-RU" dirty="0"/>
              <a:t> (</a:t>
            </a:r>
            <a:r>
              <a:rPr lang="ru-RU" dirty="0" err="1"/>
              <a:t>монологічне</a:t>
            </a:r>
            <a:r>
              <a:rPr lang="ru-RU" dirty="0"/>
              <a:t>); </a:t>
            </a:r>
            <a:r>
              <a:rPr lang="ru-RU" dirty="0" err="1"/>
              <a:t>реактивне</a:t>
            </a:r>
            <a:r>
              <a:rPr lang="ru-RU" dirty="0"/>
              <a:t> (</a:t>
            </a:r>
            <a:r>
              <a:rPr lang="ru-RU" dirty="0" err="1"/>
              <a:t>діалогічне</a:t>
            </a:r>
            <a:r>
              <a:rPr lang="ru-RU" dirty="0"/>
              <a:t>); </a:t>
            </a:r>
            <a:r>
              <a:rPr lang="ru-RU" dirty="0" err="1"/>
              <a:t>допоміжні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(</a:t>
            </a:r>
            <a:r>
              <a:rPr lang="ru-RU" dirty="0" err="1"/>
              <a:t>читання</a:t>
            </a:r>
            <a:r>
              <a:rPr lang="ru-RU" dirty="0"/>
              <a:t> </a:t>
            </a:r>
            <a:r>
              <a:rPr lang="ru-RU" dirty="0" err="1"/>
              <a:t>письмового</a:t>
            </a:r>
            <a:r>
              <a:rPr lang="ru-RU" dirty="0"/>
              <a:t> тексту); </a:t>
            </a:r>
          </a:p>
          <a:p>
            <a:r>
              <a:rPr lang="ru-RU" b="1" dirty="0"/>
              <a:t>за </a:t>
            </a:r>
            <a:r>
              <a:rPr lang="ru-RU" b="1" dirty="0" err="1"/>
              <a:t>довільністю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довільне</a:t>
            </a:r>
            <a:r>
              <a:rPr lang="ru-RU" dirty="0"/>
              <a:t>); </a:t>
            </a:r>
          </a:p>
          <a:p>
            <a:r>
              <a:rPr lang="ru-RU" b="1" dirty="0"/>
              <a:t>за </a:t>
            </a:r>
            <a:r>
              <a:rPr lang="ru-RU" b="1" dirty="0" err="1"/>
              <a:t>екстеріоризованістю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інтеріоризованістю</a:t>
            </a:r>
            <a:r>
              <a:rPr lang="ru-RU" dirty="0"/>
              <a:t>: </a:t>
            </a:r>
            <a:r>
              <a:rPr lang="ru-RU" dirty="0" err="1"/>
              <a:t>зовнішнє</a:t>
            </a:r>
            <a:r>
              <a:rPr lang="ru-RU" dirty="0"/>
              <a:t>: </a:t>
            </a:r>
            <a:r>
              <a:rPr lang="ru-RU" dirty="0" err="1"/>
              <a:t>усне</a:t>
            </a:r>
            <a:r>
              <a:rPr lang="ru-RU" dirty="0"/>
              <a:t> (монолог, </a:t>
            </a:r>
            <a:r>
              <a:rPr lang="ru-RU" dirty="0" err="1"/>
              <a:t>діалог</a:t>
            </a:r>
            <a:r>
              <a:rPr lang="ru-RU" dirty="0"/>
              <a:t> й </a:t>
            </a:r>
            <a:r>
              <a:rPr lang="ru-RU" dirty="0" err="1"/>
              <a:t>афективне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); </a:t>
            </a:r>
            <a:r>
              <a:rPr lang="ru-RU" dirty="0" err="1"/>
              <a:t>писемне</a:t>
            </a:r>
            <a:r>
              <a:rPr lang="ru-RU" dirty="0"/>
              <a:t>. </a:t>
            </a:r>
          </a:p>
          <a:p>
            <a:r>
              <a:rPr lang="ru-RU" dirty="0" err="1"/>
              <a:t>Найпростішою</a:t>
            </a:r>
            <a:r>
              <a:rPr lang="ru-RU" dirty="0"/>
              <a:t> структурою є </a:t>
            </a:r>
            <a:r>
              <a:rPr lang="ru-RU" b="1" dirty="0" err="1"/>
              <a:t>усне</a:t>
            </a:r>
            <a:r>
              <a:rPr lang="ru-RU" b="1" dirty="0"/>
              <a:t> </a:t>
            </a:r>
            <a:r>
              <a:rPr lang="ru-RU" b="1" dirty="0" err="1"/>
              <a:t>афективне</a:t>
            </a:r>
            <a:r>
              <a:rPr lang="ru-RU" b="1" dirty="0"/>
              <a:t> </a:t>
            </a:r>
            <a:r>
              <a:rPr lang="ru-RU" b="1" dirty="0" err="1"/>
              <a:t>мовлення</a:t>
            </a:r>
            <a:r>
              <a:rPr lang="ru-RU" dirty="0"/>
              <a:t>, яке й </a:t>
            </a:r>
            <a:r>
              <a:rPr lang="ru-RU" dirty="0" err="1"/>
              <a:t>мовленням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називатися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умовно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чіткого</a:t>
            </a:r>
            <a:r>
              <a:rPr lang="ru-RU" dirty="0"/>
              <a:t> мотиву (</a:t>
            </a:r>
            <a:r>
              <a:rPr lang="ru-RU" dirty="0" err="1"/>
              <a:t>прохання</a:t>
            </a:r>
            <a:r>
              <a:rPr lang="ru-RU" dirty="0"/>
              <a:t>, наказу, </a:t>
            </a:r>
            <a:r>
              <a:rPr lang="ru-RU" dirty="0" err="1"/>
              <a:t>повідомлення</a:t>
            </a:r>
            <a:r>
              <a:rPr lang="ru-RU" dirty="0"/>
              <a:t>), 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посідає</a:t>
            </a:r>
            <a:r>
              <a:rPr lang="ru-RU" dirty="0"/>
              <a:t> </a:t>
            </a:r>
            <a:r>
              <a:rPr lang="ru-RU" dirty="0" err="1"/>
              <a:t>афективне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, яке </a:t>
            </a:r>
            <a:r>
              <a:rPr lang="ru-RU" dirty="0" err="1"/>
              <a:t>дістає</a:t>
            </a:r>
            <a:r>
              <a:rPr lang="ru-RU" dirty="0"/>
              <a:t> </a:t>
            </a: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b="1" dirty="0"/>
              <a:t>у </a:t>
            </a:r>
            <a:r>
              <a:rPr lang="ru-RU" b="1" dirty="0" err="1"/>
              <a:t>формі</a:t>
            </a:r>
            <a:r>
              <a:rPr lang="ru-RU" b="1" dirty="0"/>
              <a:t> </a:t>
            </a:r>
            <a:r>
              <a:rPr lang="ru-RU" b="1" dirty="0" err="1"/>
              <a:t>вигуку</a:t>
            </a:r>
            <a:endParaRPr lang="ru-UA" b="1" dirty="0"/>
          </a:p>
        </p:txBody>
      </p:sp>
    </p:spTree>
    <p:extLst>
      <p:ext uri="{BB962C8B-B14F-4D97-AF65-F5344CB8AC3E}">
        <p14:creationId xmlns:p14="http://schemas.microsoft.com/office/powerpoint/2010/main" val="2048127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3FC21-3707-5221-3ACB-3B3DCFDD3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Діалогічне мовлення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003466-5A21-B020-8327-E66A9952D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1921"/>
            <a:ext cx="9035626" cy="4988560"/>
          </a:xfrm>
        </p:spPr>
        <p:txBody>
          <a:bodyPr>
            <a:normAutofit/>
          </a:bodyPr>
          <a:lstStyle/>
          <a:p>
            <a:r>
              <a:rPr lang="ru-RU" dirty="0" err="1"/>
              <a:t>Діалог</a:t>
            </a:r>
            <a:r>
              <a:rPr lang="ru-RU" dirty="0"/>
              <a:t> - </a:t>
            </a:r>
            <a:r>
              <a:rPr lang="ru-RU" dirty="0" err="1"/>
              <a:t>безпосереднє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і </a:t>
            </a:r>
            <a:r>
              <a:rPr lang="ru-RU" dirty="0" err="1"/>
              <a:t>більше</a:t>
            </a:r>
            <a:r>
              <a:rPr lang="ru-RU" dirty="0"/>
              <a:t> людей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розмови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репліками</a:t>
            </a:r>
            <a:r>
              <a:rPr lang="ru-RU" dirty="0"/>
              <a:t>:</a:t>
            </a:r>
          </a:p>
          <a:p>
            <a:r>
              <a:rPr lang="ru-RU" dirty="0" err="1"/>
              <a:t>прохання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наказ, </a:t>
            </a:r>
          </a:p>
          <a:p>
            <a:r>
              <a:rPr lang="ru-RU" dirty="0"/>
              <a:t>передача </a:t>
            </a:r>
            <a:r>
              <a:rPr lang="ru-RU" dirty="0" err="1"/>
              <a:t>повідомлення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висловлення</a:t>
            </a:r>
            <a:r>
              <a:rPr lang="ru-RU" dirty="0"/>
              <a:t> </a:t>
            </a:r>
            <a:r>
              <a:rPr lang="ru-RU" dirty="0" err="1"/>
              <a:t>почуттів</a:t>
            </a:r>
            <a:r>
              <a:rPr lang="ru-RU" dirty="0"/>
              <a:t>. </a:t>
            </a:r>
          </a:p>
          <a:p>
            <a:r>
              <a:rPr lang="ru-RU" dirty="0" err="1"/>
              <a:t>уточнювальні</a:t>
            </a:r>
            <a:r>
              <a:rPr lang="ru-RU" dirty="0"/>
              <a:t> </a:t>
            </a:r>
            <a:r>
              <a:rPr lang="ru-RU" dirty="0" err="1"/>
              <a:t>запитання</a:t>
            </a:r>
            <a:r>
              <a:rPr lang="ru-RU" dirty="0"/>
              <a:t>, </a:t>
            </a:r>
          </a:p>
          <a:p>
            <a:r>
              <a:rPr lang="ru-RU" dirty="0" err="1"/>
              <a:t>репліки</a:t>
            </a:r>
            <a:r>
              <a:rPr lang="ru-RU" dirty="0"/>
              <a:t>,</a:t>
            </a:r>
          </a:p>
          <a:p>
            <a:r>
              <a:rPr lang="ru-RU" dirty="0" err="1"/>
              <a:t>висловлення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думки, </a:t>
            </a:r>
            <a:r>
              <a:rPr lang="ru-RU" dirty="0" err="1"/>
              <a:t>уточнення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. </a:t>
            </a:r>
          </a:p>
          <a:p>
            <a:r>
              <a:rPr lang="ru-RU" dirty="0" err="1"/>
              <a:t>Характерним</a:t>
            </a:r>
            <a:r>
              <a:rPr lang="ru-RU" dirty="0"/>
              <a:t> для </a:t>
            </a:r>
            <a:r>
              <a:rPr lang="ru-RU" dirty="0" err="1"/>
              <a:t>діалогічного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є й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b="1" dirty="0" err="1"/>
              <a:t>протікає</a:t>
            </a:r>
            <a:r>
              <a:rPr lang="ru-RU" b="1" dirty="0"/>
              <a:t> в </a:t>
            </a:r>
            <a:r>
              <a:rPr lang="ru-RU" b="1" dirty="0" err="1"/>
              <a:t>умовах</a:t>
            </a:r>
            <a:r>
              <a:rPr lang="ru-RU" b="1" dirty="0"/>
              <a:t> </a:t>
            </a:r>
            <a:r>
              <a:rPr lang="ru-RU" b="1" dirty="0" err="1"/>
              <a:t>конкретної</a:t>
            </a:r>
            <a:r>
              <a:rPr lang="ru-RU" b="1" dirty="0"/>
              <a:t> </a:t>
            </a:r>
            <a:r>
              <a:rPr lang="ru-RU" b="1" dirty="0" err="1"/>
              <a:t>ситуації</a:t>
            </a:r>
            <a:r>
              <a:rPr lang="ru-RU" dirty="0"/>
              <a:t> і </a:t>
            </a:r>
            <a:r>
              <a:rPr lang="ru-RU" b="1" dirty="0" err="1"/>
              <a:t>супроводжується</a:t>
            </a:r>
            <a:r>
              <a:rPr lang="ru-RU" b="1" dirty="0"/>
              <a:t> </a:t>
            </a:r>
            <a:r>
              <a:rPr lang="ru-RU" b="1" dirty="0" err="1"/>
              <a:t>невербальними</a:t>
            </a:r>
            <a:r>
              <a:rPr lang="ru-RU" b="1" dirty="0"/>
              <a:t> </a:t>
            </a:r>
            <a:r>
              <a:rPr lang="ru-RU" b="1" dirty="0" err="1"/>
              <a:t>засобами</a:t>
            </a:r>
            <a:r>
              <a:rPr lang="ru-RU" b="1" dirty="0"/>
              <a:t> </a:t>
            </a:r>
            <a:r>
              <a:rPr lang="ru-RU" b="1" dirty="0" err="1"/>
              <a:t>спілкування</a:t>
            </a:r>
            <a:r>
              <a:rPr lang="ru-RU" b="1" dirty="0"/>
              <a:t> </a:t>
            </a:r>
            <a:r>
              <a:rPr lang="ru-RU" dirty="0"/>
              <a:t>- жестами, </a:t>
            </a:r>
            <a:r>
              <a:rPr lang="ru-RU" dirty="0" err="1"/>
              <a:t>мімікою</a:t>
            </a:r>
            <a:r>
              <a:rPr lang="ru-RU" dirty="0"/>
              <a:t>, </a:t>
            </a:r>
            <a:r>
              <a:rPr lang="ru-RU" dirty="0" err="1"/>
              <a:t>пантомімікою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Діалогічне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r>
              <a:rPr lang="ru-RU" dirty="0" err="1"/>
              <a:t>ситуативне</a:t>
            </a:r>
            <a:r>
              <a:rPr lang="ru-RU" dirty="0"/>
              <a:t>, </a:t>
            </a:r>
            <a:r>
              <a:rPr lang="ru-RU" dirty="0" err="1"/>
              <a:t>неповне</a:t>
            </a:r>
            <a:r>
              <a:rPr lang="ru-RU" dirty="0"/>
              <a:t>, </a:t>
            </a:r>
            <a:r>
              <a:rPr lang="ru-RU" dirty="0" err="1"/>
              <a:t>скорочене</a:t>
            </a:r>
            <a:r>
              <a:rPr lang="ru-RU" dirty="0"/>
              <a:t>, </a:t>
            </a:r>
            <a:r>
              <a:rPr lang="ru-RU" dirty="0" err="1"/>
              <a:t>фрагментарне</a:t>
            </a:r>
            <a:r>
              <a:rPr lang="ru-RU" dirty="0"/>
              <a:t>, та все ж не </a:t>
            </a:r>
            <a:r>
              <a:rPr lang="ru-RU" dirty="0" err="1"/>
              <a:t>перестає</a:t>
            </a:r>
            <a:r>
              <a:rPr lang="ru-RU" dirty="0"/>
              <a:t> бути </a:t>
            </a:r>
            <a:r>
              <a:rPr lang="ru-RU" dirty="0" err="1"/>
              <a:t>зрозумілим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b="1" dirty="0" err="1"/>
              <a:t>кожне</a:t>
            </a:r>
            <a:r>
              <a:rPr lang="ru-RU" b="1" dirty="0"/>
              <a:t> </a:t>
            </a:r>
            <a:r>
              <a:rPr lang="ru-RU" b="1" dirty="0" err="1"/>
              <a:t>висловлювання</a:t>
            </a:r>
            <a:r>
              <a:rPr lang="ru-RU" b="1" dirty="0"/>
              <a:t> </a:t>
            </a:r>
            <a:r>
              <a:rPr lang="ru-RU" b="1" dirty="0" err="1"/>
              <a:t>зумовлене</a:t>
            </a:r>
            <a:r>
              <a:rPr lang="ru-RU" b="1" dirty="0"/>
              <a:t> </a:t>
            </a:r>
            <a:r>
              <a:rPr lang="ru-RU" b="1" dirty="0" err="1"/>
              <a:t>попереднім</a:t>
            </a:r>
            <a:r>
              <a:rPr lang="ru-RU" b="1" dirty="0"/>
              <a:t>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малоорганізоване</a:t>
            </a:r>
            <a:r>
              <a:rPr lang="ru-RU" dirty="0"/>
              <a:t>, особливо велику роль </a:t>
            </a:r>
            <a:r>
              <a:rPr lang="ru-RU" dirty="0" err="1"/>
              <a:t>відіграють</a:t>
            </a:r>
            <a:r>
              <a:rPr lang="ru-RU" dirty="0"/>
              <a:t> у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b="1" dirty="0" err="1"/>
              <a:t>кліше</a:t>
            </a:r>
            <a:r>
              <a:rPr lang="ru-RU" b="1" dirty="0"/>
              <a:t> й </a:t>
            </a:r>
            <a:r>
              <a:rPr lang="ru-RU" b="1" dirty="0" err="1"/>
              <a:t>шаблони</a:t>
            </a:r>
            <a:r>
              <a:rPr lang="ru-RU" b="1" dirty="0"/>
              <a:t>.</a:t>
            </a:r>
            <a:endParaRPr lang="ru-UA" b="1" dirty="0"/>
          </a:p>
        </p:txBody>
      </p:sp>
    </p:spTree>
    <p:extLst>
      <p:ext uri="{BB962C8B-B14F-4D97-AF65-F5344CB8AC3E}">
        <p14:creationId xmlns:p14="http://schemas.microsoft.com/office/powerpoint/2010/main" val="4177367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FF8F5-35D2-8A87-B046-6259B96D4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Усне</a:t>
            </a:r>
            <a:r>
              <a:rPr lang="ru-RU" dirty="0"/>
              <a:t> </a:t>
            </a:r>
            <a:r>
              <a:rPr lang="ru-RU" dirty="0" err="1"/>
              <a:t>монологічне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F205949-8021-D99D-70C6-C2158C161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складний</a:t>
            </a:r>
            <a:r>
              <a:rPr lang="ru-RU" dirty="0"/>
              <a:t> </a:t>
            </a:r>
            <a:r>
              <a:rPr lang="ru-RU" dirty="0" err="1"/>
              <a:t>різновид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виступати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формах: </a:t>
            </a:r>
            <a:r>
              <a:rPr lang="ru-RU" dirty="0" err="1"/>
              <a:t>розповіді</a:t>
            </a:r>
            <a:r>
              <a:rPr lang="ru-RU" dirty="0"/>
              <a:t>, </a:t>
            </a:r>
            <a:r>
              <a:rPr lang="ru-RU" dirty="0" err="1"/>
              <a:t>доповіді</a:t>
            </a:r>
            <a:r>
              <a:rPr lang="ru-RU" dirty="0"/>
              <a:t>, </a:t>
            </a:r>
            <a:r>
              <a:rPr lang="ru-RU" dirty="0" err="1"/>
              <a:t>лекції</a:t>
            </a:r>
            <a:r>
              <a:rPr lang="ru-RU" dirty="0"/>
              <a:t>. </a:t>
            </a:r>
          </a:p>
          <a:p>
            <a:r>
              <a:rPr lang="ru-RU" dirty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діалогу</a:t>
            </a:r>
            <a:r>
              <a:rPr lang="ru-RU" dirty="0"/>
              <a:t>, монолог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розгорнутістю</a:t>
            </a:r>
            <a:r>
              <a:rPr lang="ru-RU" dirty="0"/>
              <a:t>,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меншим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допоміжних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активністю</a:t>
            </a:r>
            <a:r>
              <a:rPr lang="ru-RU" dirty="0"/>
              <a:t>, </a:t>
            </a:r>
            <a:r>
              <a:rPr lang="ru-RU" dirty="0" err="1"/>
              <a:t>організованістю</a:t>
            </a:r>
            <a:r>
              <a:rPr lang="ru-RU" dirty="0"/>
              <a:t>, </a:t>
            </a:r>
            <a:r>
              <a:rPr lang="ru-RU" dirty="0" err="1"/>
              <a:t>зв'язністю</a:t>
            </a:r>
            <a:r>
              <a:rPr lang="ru-RU" dirty="0"/>
              <a:t>, </a:t>
            </a:r>
            <a:r>
              <a:rPr lang="ru-RU" dirty="0" err="1"/>
              <a:t>конкретністю</a:t>
            </a:r>
            <a:r>
              <a:rPr lang="ru-RU" dirty="0"/>
              <a:t>, </a:t>
            </a:r>
            <a:r>
              <a:rPr lang="ru-RU" dirty="0" err="1"/>
              <a:t>послідовністю</a:t>
            </a:r>
            <a:r>
              <a:rPr lang="ru-RU" dirty="0"/>
              <a:t>, </a:t>
            </a:r>
            <a:r>
              <a:rPr lang="ru-RU" dirty="0" err="1"/>
              <a:t>доказовістю</a:t>
            </a:r>
            <a:r>
              <a:rPr lang="ru-RU" dirty="0"/>
              <a:t>, </a:t>
            </a:r>
            <a:r>
              <a:rPr lang="ru-RU" dirty="0" err="1"/>
              <a:t>граматичною</a:t>
            </a:r>
            <a:r>
              <a:rPr lang="ru-RU" dirty="0"/>
              <a:t> </a:t>
            </a:r>
            <a:r>
              <a:rPr lang="ru-RU" dirty="0" err="1"/>
              <a:t>правильністю</a:t>
            </a:r>
            <a:r>
              <a:rPr lang="ru-RU" dirty="0"/>
              <a:t>. </a:t>
            </a:r>
          </a:p>
          <a:p>
            <a:r>
              <a:rPr lang="ru-RU" dirty="0"/>
              <a:t>Монолог не </a:t>
            </a:r>
            <a:r>
              <a:rPr lang="ru-RU" dirty="0" err="1"/>
              <a:t>терпить</a:t>
            </a:r>
            <a:r>
              <a:rPr lang="ru-RU" dirty="0"/>
              <a:t> </a:t>
            </a:r>
            <a:r>
              <a:rPr lang="ru-RU" dirty="0" err="1"/>
              <a:t>неправильної</a:t>
            </a:r>
            <a:r>
              <a:rPr lang="ru-RU" dirty="0"/>
              <a:t> </a:t>
            </a:r>
            <a:r>
              <a:rPr lang="ru-RU" dirty="0" err="1"/>
              <a:t>побудови</a:t>
            </a:r>
            <a:r>
              <a:rPr lang="ru-RU" dirty="0"/>
              <a:t> фраз, </a:t>
            </a:r>
            <a:r>
              <a:rPr lang="ru-RU" dirty="0" err="1"/>
              <a:t>скоромовок</a:t>
            </a:r>
            <a:r>
              <a:rPr lang="ru-RU" dirty="0"/>
              <a:t>, </a:t>
            </a:r>
            <a:r>
              <a:rPr lang="ru-RU" dirty="0" err="1"/>
              <a:t>монотонності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надмірної</a:t>
            </a:r>
            <a:r>
              <a:rPr lang="ru-RU" dirty="0"/>
              <a:t> </a:t>
            </a:r>
            <a:r>
              <a:rPr lang="ru-RU" dirty="0" err="1"/>
              <a:t>жестикуляції</a:t>
            </a:r>
            <a:r>
              <a:rPr lang="ru-RU" dirty="0"/>
              <a:t>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842817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86D88-CF13-C350-280A-B933455EF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Писемне</a:t>
            </a:r>
            <a:r>
              <a:rPr lang="ru-RU" dirty="0"/>
              <a:t> </a:t>
            </a:r>
            <a:r>
              <a:rPr lang="ru-RU" dirty="0" err="1"/>
              <a:t>монологічне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652DD2B-5EC2-A41C-2AF8-2DBC6FEC0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Є </a:t>
            </a:r>
            <a:r>
              <a:rPr lang="ru-RU" dirty="0" err="1"/>
              <a:t>найскладнішим</a:t>
            </a:r>
            <a:r>
              <a:rPr lang="ru-RU" dirty="0"/>
              <a:t> </a:t>
            </a:r>
            <a:r>
              <a:rPr lang="ru-RU" dirty="0" err="1"/>
              <a:t>різновидом</a:t>
            </a:r>
            <a:r>
              <a:rPr lang="ru-RU" dirty="0"/>
              <a:t> </a:t>
            </a:r>
            <a:r>
              <a:rPr lang="ru-RU" dirty="0" err="1"/>
              <a:t>висловлювання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з'явилося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за </a:t>
            </a:r>
            <a:r>
              <a:rPr lang="ru-RU" dirty="0" err="1"/>
              <a:t>усне</a:t>
            </a:r>
            <a:r>
              <a:rPr lang="ru-RU" dirty="0"/>
              <a:t>. </a:t>
            </a:r>
          </a:p>
          <a:p>
            <a:r>
              <a:rPr lang="ru-RU" dirty="0"/>
              <a:t>Першими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спробами</a:t>
            </a:r>
            <a:r>
              <a:rPr lang="ru-RU" dirty="0"/>
              <a:t> є </a:t>
            </a:r>
            <a:r>
              <a:rPr lang="ru-RU" dirty="0" err="1"/>
              <a:t>наскальні</a:t>
            </a:r>
            <a:r>
              <a:rPr lang="ru-RU" dirty="0"/>
              <a:t> </a:t>
            </a:r>
            <a:r>
              <a:rPr lang="ru-RU" dirty="0" err="1"/>
              <a:t>малюнки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так </a:t>
            </a:r>
            <a:r>
              <a:rPr lang="ru-RU" dirty="0" err="1"/>
              <a:t>зване</a:t>
            </a:r>
            <a:r>
              <a:rPr lang="ru-RU" dirty="0"/>
              <a:t> </a:t>
            </a:r>
            <a:r>
              <a:rPr lang="ru-RU" dirty="0" err="1"/>
              <a:t>ідеографічне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. </a:t>
            </a:r>
          </a:p>
          <a:p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як </a:t>
            </a:r>
            <a:r>
              <a:rPr lang="ru-RU" dirty="0" err="1"/>
              <a:t>нагадування</a:t>
            </a:r>
            <a:r>
              <a:rPr lang="ru-RU" dirty="0"/>
              <a:t> самому </a:t>
            </a:r>
            <a:r>
              <a:rPr lang="ru-RU" dirty="0" err="1"/>
              <a:t>собі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розповісти</a:t>
            </a:r>
            <a:r>
              <a:rPr lang="ru-RU" dirty="0"/>
              <a:t>. </a:t>
            </a:r>
          </a:p>
          <a:p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з'явилося</a:t>
            </a:r>
            <a:r>
              <a:rPr lang="ru-RU" dirty="0"/>
              <a:t> </a:t>
            </a:r>
            <a:r>
              <a:rPr lang="ru-RU" dirty="0" err="1"/>
              <a:t>ієрогліфічне</a:t>
            </a:r>
            <a:r>
              <a:rPr lang="ru-RU" dirty="0"/>
              <a:t> письмо (знаки </a:t>
            </a:r>
            <a:r>
              <a:rPr lang="ru-RU" dirty="0" err="1"/>
              <a:t>предметів</a:t>
            </a:r>
            <a:r>
              <a:rPr lang="ru-RU" dirty="0"/>
              <a:t>) і, </a:t>
            </a:r>
            <a:r>
              <a:rPr lang="ru-RU" dirty="0" err="1"/>
              <a:t>нарешті</a:t>
            </a:r>
            <a:r>
              <a:rPr lang="ru-RU" dirty="0"/>
              <a:t> - </a:t>
            </a:r>
            <a:r>
              <a:rPr lang="ru-RU" dirty="0" err="1"/>
              <a:t>алфабетичне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ми </a:t>
            </a:r>
            <a:r>
              <a:rPr lang="ru-RU" dirty="0" err="1"/>
              <a:t>користуємося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. </a:t>
            </a:r>
          </a:p>
          <a:p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винахід</a:t>
            </a:r>
            <a:r>
              <a:rPr lang="ru-RU" dirty="0"/>
              <a:t> </a:t>
            </a:r>
            <a:r>
              <a:rPr lang="ru-RU" dirty="0" err="1"/>
              <a:t>приписують</a:t>
            </a:r>
            <a:r>
              <a:rPr lang="ru-RU" dirty="0"/>
              <a:t> </a:t>
            </a:r>
            <a:r>
              <a:rPr lang="ru-RU" dirty="0" err="1"/>
              <a:t>стародавнім</a:t>
            </a:r>
            <a:r>
              <a:rPr lang="ru-RU" dirty="0"/>
              <a:t> </a:t>
            </a:r>
            <a:r>
              <a:rPr lang="ru-RU" dirty="0" err="1"/>
              <a:t>фінікійцям</a:t>
            </a:r>
            <a:r>
              <a:rPr lang="ru-RU" dirty="0"/>
              <a:t>. </a:t>
            </a:r>
            <a:r>
              <a:rPr lang="ru-RU" dirty="0" err="1"/>
              <a:t>Особливістю</a:t>
            </a:r>
            <a:r>
              <a:rPr lang="ru-RU" dirty="0"/>
              <a:t> </a:t>
            </a:r>
            <a:r>
              <a:rPr lang="ru-RU" dirty="0" err="1"/>
              <a:t>писемного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є </a:t>
            </a:r>
            <a:r>
              <a:rPr lang="ru-RU" dirty="0" err="1"/>
              <a:t>насамперед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без </a:t>
            </a:r>
            <a:r>
              <a:rPr lang="ru-RU" dirty="0" err="1"/>
              <a:t>співрозмовника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з </a:t>
            </a:r>
            <a:r>
              <a:rPr lang="ru-RU" dirty="0" err="1"/>
              <a:t>уявним</a:t>
            </a:r>
            <a:r>
              <a:rPr lang="ru-RU" dirty="0"/>
              <a:t> </a:t>
            </a:r>
            <a:r>
              <a:rPr lang="ru-RU" dirty="0" err="1"/>
              <a:t>співрозмовником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781403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916F4-B4A5-6D46-1520-A22BBB22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Внутрішнє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3168DC-06B8-94DF-12CE-1B1F529AE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290320"/>
            <a:ext cx="8786322" cy="4751043"/>
          </a:xfrm>
        </p:spPr>
        <p:txBody>
          <a:bodyPr>
            <a:normAutofit/>
          </a:bodyPr>
          <a:lstStyle/>
          <a:p>
            <a:r>
              <a:rPr lang="ru-RU" dirty="0" err="1"/>
              <a:t>Внутрішнє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великою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звернене</a:t>
            </a:r>
            <a:r>
              <a:rPr lang="ru-RU" dirty="0"/>
              <a:t> також до </a:t>
            </a:r>
            <a:r>
              <a:rPr lang="ru-RU" dirty="0" err="1"/>
              <a:t>співрозмовника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цілком</a:t>
            </a:r>
            <a:r>
              <a:rPr lang="ru-RU" dirty="0"/>
              <a:t> конкретна </a:t>
            </a:r>
            <a:r>
              <a:rPr lang="ru-RU" dirty="0" err="1"/>
              <a:t>людина</a:t>
            </a:r>
            <a:r>
              <a:rPr lang="ru-RU" dirty="0"/>
              <a:t>, з </a:t>
            </a:r>
            <a:r>
              <a:rPr lang="ru-RU" dirty="0" err="1"/>
              <a:t>якою</a:t>
            </a:r>
            <a:r>
              <a:rPr lang="ru-RU" dirty="0"/>
              <a:t> ми </a:t>
            </a:r>
            <a:r>
              <a:rPr lang="ru-RU" dirty="0" err="1"/>
              <a:t>ведемо</a:t>
            </a:r>
            <a:r>
              <a:rPr lang="ru-RU" dirty="0"/>
              <a:t>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діалог</a:t>
            </a:r>
            <a:r>
              <a:rPr lang="ru-RU" dirty="0"/>
              <a:t>. </a:t>
            </a:r>
          </a:p>
          <a:p>
            <a:r>
              <a:rPr lang="ru-RU" dirty="0" err="1"/>
              <a:t>Внутрішнє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пов'язане</a:t>
            </a:r>
            <a:r>
              <a:rPr lang="ru-RU" dirty="0"/>
              <a:t> з </a:t>
            </a:r>
            <a:r>
              <a:rPr lang="ru-RU" dirty="0" err="1"/>
              <a:t>мисленням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участь у фазах </a:t>
            </a:r>
            <a:r>
              <a:rPr lang="ru-RU" dirty="0" err="1"/>
              <a:t>планування</a:t>
            </a:r>
            <a:r>
              <a:rPr lang="ru-RU" dirty="0"/>
              <a:t> та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</a:p>
          <a:p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фрагментарністю</a:t>
            </a:r>
            <a:r>
              <a:rPr lang="ru-RU" dirty="0"/>
              <a:t> та </a:t>
            </a:r>
            <a:r>
              <a:rPr lang="ru-RU" dirty="0" err="1"/>
              <a:t>уривчастістю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себе ми </a:t>
            </a:r>
            <a:r>
              <a:rPr lang="ru-RU" dirty="0" err="1"/>
              <a:t>розуміємо</a:t>
            </a:r>
            <a:r>
              <a:rPr lang="ru-RU" dirty="0"/>
              <a:t> з "</a:t>
            </a:r>
            <a:r>
              <a:rPr lang="ru-RU" dirty="0" err="1"/>
              <a:t>півслова</a:t>
            </a:r>
            <a:r>
              <a:rPr lang="ru-RU" dirty="0"/>
              <a:t>". </a:t>
            </a:r>
          </a:p>
          <a:p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, а </a:t>
            </a:r>
            <a:r>
              <a:rPr lang="ru-RU" dirty="0" err="1"/>
              <a:t>отже</a:t>
            </a:r>
            <a:r>
              <a:rPr lang="ru-RU" dirty="0"/>
              <a:t>, також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соціальне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. </a:t>
            </a:r>
          </a:p>
          <a:p>
            <a:r>
              <a:rPr lang="ru-RU" dirty="0" err="1"/>
              <a:t>Процес</a:t>
            </a:r>
            <a:r>
              <a:rPr lang="ru-RU" dirty="0"/>
              <a:t> переходу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у </a:t>
            </a:r>
            <a:r>
              <a:rPr lang="ru-RU" dirty="0" err="1"/>
              <a:t>внутрішнє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b="1" dirty="0" err="1"/>
              <a:t>інтеріоризацією</a:t>
            </a:r>
            <a:r>
              <a:rPr lang="ru-RU" b="1" dirty="0"/>
              <a:t>,</a:t>
            </a:r>
            <a:r>
              <a:rPr lang="ru-RU" dirty="0"/>
              <a:t> а з </a:t>
            </a:r>
            <a:r>
              <a:rPr lang="ru-RU" dirty="0" err="1"/>
              <a:t>внутрішнього</a:t>
            </a:r>
            <a:r>
              <a:rPr lang="ru-RU" dirty="0"/>
              <a:t> у </a:t>
            </a:r>
            <a:r>
              <a:rPr lang="ru-RU" dirty="0" err="1"/>
              <a:t>зовнішнє</a:t>
            </a:r>
            <a:r>
              <a:rPr lang="ru-RU" dirty="0"/>
              <a:t> - </a:t>
            </a:r>
            <a:r>
              <a:rPr lang="ru-RU" b="1" dirty="0" err="1"/>
              <a:t>екстеріоризацією</a:t>
            </a:r>
            <a:r>
              <a:rPr lang="ru-RU" b="1" dirty="0"/>
              <a:t> </a:t>
            </a:r>
            <a:r>
              <a:rPr lang="ru-RU" b="1" dirty="0" err="1"/>
              <a:t>мовлення</a:t>
            </a:r>
            <a:r>
              <a:rPr lang="ru-RU" dirty="0"/>
              <a:t>. </a:t>
            </a:r>
            <a:r>
              <a:rPr lang="ru-RU" dirty="0" err="1"/>
              <a:t>Екстеріоризація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значного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зрозуміле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не </a:t>
            </a:r>
            <a:r>
              <a:rPr lang="ru-RU" dirty="0" err="1"/>
              <a:t>завжди</a:t>
            </a:r>
            <a:r>
              <a:rPr lang="ru-RU" dirty="0"/>
              <a:t> легко </a:t>
            </a:r>
            <a:r>
              <a:rPr lang="ru-RU" dirty="0" err="1"/>
              <a:t>вербалізувати</a:t>
            </a:r>
            <a:r>
              <a:rPr lang="ru-RU" dirty="0"/>
              <a:t>, </a:t>
            </a:r>
            <a:r>
              <a:rPr lang="ru-RU" dirty="0" err="1"/>
              <a:t>сформулювати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зрозуміли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. </a:t>
            </a:r>
            <a:r>
              <a:rPr lang="ru-RU" dirty="0" err="1"/>
              <a:t>Звичні</a:t>
            </a:r>
            <a:r>
              <a:rPr lang="ru-RU" dirty="0"/>
              <a:t> з </a:t>
            </a:r>
            <a:r>
              <a:rPr lang="ru-RU" dirty="0" err="1"/>
              <a:t>дитинства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специфіка</a:t>
            </a:r>
            <a:r>
              <a:rPr lang="ru-RU" dirty="0"/>
              <a:t> </a:t>
            </a:r>
            <a:r>
              <a:rPr lang="ru-RU" dirty="0" err="1"/>
              <a:t>професії</a:t>
            </a:r>
            <a:r>
              <a:rPr lang="ru-RU" dirty="0"/>
              <a:t>,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розумової</a:t>
            </a:r>
            <a:r>
              <a:rPr lang="ru-RU" dirty="0"/>
              <a:t> та </a:t>
            </a:r>
            <a:r>
              <a:rPr lang="ru-RU" dirty="0" err="1"/>
              <a:t>трудової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формують</a:t>
            </a:r>
            <a:r>
              <a:rPr lang="ru-RU" dirty="0"/>
              <a:t> </a:t>
            </a:r>
            <a:r>
              <a:rPr lang="ru-RU" dirty="0" err="1"/>
              <a:t>певний</a:t>
            </a:r>
            <a:r>
              <a:rPr lang="ru-RU" dirty="0"/>
              <a:t> стиль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58100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9DC62-7294-A6DB-744B-FCD42E7C7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19D6B3FA-6A09-8C34-543C-5C36AD0256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443126"/>
              </p:ext>
            </p:extLst>
          </p:nvPr>
        </p:nvGraphicFramePr>
        <p:xfrm>
          <a:off x="355600" y="193040"/>
          <a:ext cx="11348720" cy="6063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8640">
                  <a:extLst>
                    <a:ext uri="{9D8B030D-6E8A-4147-A177-3AD203B41FA5}">
                      <a16:colId xmlns:a16="http://schemas.microsoft.com/office/drawing/2014/main" val="250297360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5682355"/>
                    </a:ext>
                  </a:extLst>
                </a:gridCol>
                <a:gridCol w="1808480">
                  <a:extLst>
                    <a:ext uri="{9D8B030D-6E8A-4147-A177-3AD203B41FA5}">
                      <a16:colId xmlns:a16="http://schemas.microsoft.com/office/drawing/2014/main" val="3488764346"/>
                    </a:ext>
                  </a:extLst>
                </a:gridCol>
              </a:tblGrid>
              <a:tr h="17272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rgbClr val="002060"/>
                          </a:solidFill>
                        </a:rPr>
                        <a:t>Вміння/Знання</a:t>
                      </a:r>
                      <a:endParaRPr lang="ru-UA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Знаю/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</a:rPr>
                        <a:t>вмію</a:t>
                      </a:r>
                      <a:endParaRPr lang="ru-UA" sz="24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UA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Хочу д</a:t>
                      </a:r>
                      <a:r>
                        <a:rPr lang="uk-UA" sz="2400" dirty="0" err="1">
                          <a:solidFill>
                            <a:srgbClr val="002060"/>
                          </a:solidFill>
                        </a:rPr>
                        <a:t>ізнатись</a:t>
                      </a:r>
                      <a:r>
                        <a:rPr lang="uk-UA" sz="2400" dirty="0">
                          <a:solidFill>
                            <a:srgbClr val="002060"/>
                          </a:solidFill>
                        </a:rPr>
                        <a:t>/навчитись</a:t>
                      </a:r>
                      <a:endParaRPr lang="ru-UA" sz="2400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UA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379159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r>
                        <a:rPr lang="ru-RU" dirty="0"/>
                        <a:t>Види </a:t>
                      </a:r>
                      <a:r>
                        <a:rPr lang="ru-RU" dirty="0" err="1"/>
                        <a:t>спілкування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576405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Поняття про </a:t>
                      </a:r>
                      <a:r>
                        <a:rPr lang="ru-RU" dirty="0" err="1"/>
                        <a:t>засоби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професійного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спілкування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викладача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808565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/>
                        <a:t>Вербальні</a:t>
                      </a:r>
                      <a:r>
                        <a:rPr lang="ru-RU" dirty="0"/>
                        <a:t> та </a:t>
                      </a:r>
                      <a:r>
                        <a:rPr lang="ru-RU" dirty="0" err="1"/>
                        <a:t>невербальні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засоби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професійно-педагогічного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спілкування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831222"/>
                  </a:ext>
                </a:extLst>
              </a:tr>
              <a:tr h="6807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Екстралінгвістичні та </a:t>
                      </a:r>
                      <a:r>
                        <a:rPr lang="ru-RU" dirty="0" err="1"/>
                        <a:t>просодичні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засоби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професійного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педагогічного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спілкування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10775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/>
                        <a:t>Міміка</a:t>
                      </a:r>
                      <a:r>
                        <a:rPr lang="ru-RU" dirty="0"/>
                        <a:t>, жести, </a:t>
                      </a:r>
                      <a:r>
                        <a:rPr lang="ru-RU" dirty="0" err="1"/>
                        <a:t>візуальний</a:t>
                      </a:r>
                      <a:r>
                        <a:rPr lang="ru-RU" dirty="0"/>
                        <a:t> контакт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11733"/>
                  </a:ext>
                </a:extLst>
              </a:tr>
              <a:tr h="5198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/>
                        <a:t>Міжособистісний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комунікативний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простір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965402"/>
                  </a:ext>
                </a:extLst>
              </a:tr>
              <a:tr h="45547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/>
                        <a:t>Основні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ознаки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культури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мови</a:t>
                      </a:r>
                      <a:r>
                        <a:rPr lang="ru-RU" dirty="0"/>
                        <a:t> та </a:t>
                      </a:r>
                      <a:r>
                        <a:rPr lang="ru-RU" dirty="0" err="1"/>
                        <a:t>мовлення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викладача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620499"/>
                  </a:ext>
                </a:extLst>
              </a:tr>
              <a:tr h="392612">
                <a:tc>
                  <a:txBody>
                    <a:bodyPr/>
                    <a:lstStyle/>
                    <a:p>
                      <a:r>
                        <a:rPr lang="ru-RU" dirty="0" err="1"/>
                        <a:t>Техніка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мовлення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965099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/>
                        <a:t>Мовленнєвий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етикет</a:t>
                      </a:r>
                      <a:r>
                        <a:rPr lang="ru-RU" dirty="0"/>
                        <a:t> педагога. </a:t>
                      </a:r>
                      <a:endParaRPr lang="ru-UA" dirty="0"/>
                    </a:p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182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785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07E06-4C0E-4029-AC35-DA3BFD4F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Педагогічне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43A5DE0-1D74-AFE0-CBC0-8593FCE96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160346" cy="3880773"/>
          </a:xfrm>
        </p:spPr>
        <p:txBody>
          <a:bodyPr/>
          <a:lstStyle/>
          <a:p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діалогічне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r>
              <a:rPr lang="ru-RU" dirty="0" err="1"/>
              <a:t>вчителя</a:t>
            </a:r>
            <a:r>
              <a:rPr lang="ru-RU" dirty="0"/>
              <a:t> в </a:t>
            </a:r>
            <a:r>
              <a:rPr lang="ru-RU" dirty="0" err="1"/>
              <a:t>навчально-виховному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, метою </a:t>
            </a:r>
            <a:r>
              <a:rPr lang="ru-RU" dirty="0" err="1"/>
              <a:t>якого</a:t>
            </a:r>
            <a:r>
              <a:rPr lang="ru-RU" dirty="0"/>
              <a:t> є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учнів</a:t>
            </a:r>
            <a:r>
              <a:rPr lang="ru-RU" dirty="0"/>
              <a:t>, </a:t>
            </a:r>
            <a:r>
              <a:rPr lang="ru-RU" b="1" dirty="0" err="1"/>
              <a:t>спрямований</a:t>
            </a:r>
            <a:r>
              <a:rPr lang="ru-RU" b="1" dirty="0"/>
              <a:t> на </a:t>
            </a:r>
            <a:r>
              <a:rPr lang="ru-RU" b="1" dirty="0" err="1"/>
              <a:t>їхнє</a:t>
            </a:r>
            <a:r>
              <a:rPr lang="ru-RU" b="1" dirty="0"/>
              <a:t> </a:t>
            </a:r>
            <a:r>
              <a:rPr lang="ru-RU" b="1" dirty="0" err="1"/>
              <a:t>інтелектуальне</a:t>
            </a:r>
            <a:r>
              <a:rPr lang="ru-RU" b="1" dirty="0"/>
              <a:t> та </a:t>
            </a:r>
            <a:r>
              <a:rPr lang="ru-RU" b="1" dirty="0" err="1"/>
              <a:t>особистісне</a:t>
            </a:r>
            <a:r>
              <a:rPr lang="ru-RU" b="1" dirty="0"/>
              <a:t> </a:t>
            </a:r>
            <a:r>
              <a:rPr lang="ru-RU" b="1" dirty="0" err="1"/>
              <a:t>зростання</a:t>
            </a:r>
            <a:r>
              <a:rPr lang="ru-RU" b="1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Виокремлюють</a:t>
            </a:r>
            <a:r>
              <a:rPr lang="ru-RU" dirty="0"/>
              <a:t> три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педагогічного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: </a:t>
            </a:r>
          </a:p>
          <a:p>
            <a:r>
              <a:rPr lang="ru-RU" dirty="0" err="1"/>
              <a:t>інформаційний</a:t>
            </a:r>
            <a:r>
              <a:rPr lang="ru-RU" dirty="0"/>
              <a:t>, </a:t>
            </a:r>
          </a:p>
          <a:p>
            <a:r>
              <a:rPr lang="ru-RU" dirty="0" err="1"/>
              <a:t>виразний</a:t>
            </a:r>
            <a:r>
              <a:rPr lang="ru-RU" dirty="0"/>
              <a:t> </a:t>
            </a:r>
          </a:p>
          <a:p>
            <a:r>
              <a:rPr lang="ru-RU" dirty="0"/>
              <a:t>та </a:t>
            </a:r>
            <a:r>
              <a:rPr lang="ru-RU" dirty="0" err="1"/>
              <a:t>впливовий</a:t>
            </a:r>
            <a:r>
              <a:rPr lang="ru-RU" dirty="0"/>
              <a:t>. 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EA6C85-E0C9-B538-EE18-84EBD3F78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416" y="1930400"/>
            <a:ext cx="5164584" cy="29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6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07E06-4C0E-4029-AC35-DA3BFD4F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Педагогічне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43A5DE0-1D74-AFE0-CBC0-8593FCE96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Інформаційний</a:t>
            </a:r>
            <a:r>
              <a:rPr lang="ru-RU" b="1" dirty="0"/>
              <a:t> аспект </a:t>
            </a:r>
            <a:r>
              <a:rPr lang="ru-RU" dirty="0" err="1"/>
              <a:t>педагогічного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(</a:t>
            </a:r>
            <a:r>
              <a:rPr lang="ru-RU" dirty="0" err="1"/>
              <a:t>дидактичну</a:t>
            </a:r>
            <a:r>
              <a:rPr lang="ru-RU" dirty="0"/>
              <a:t>, </a:t>
            </a:r>
            <a:r>
              <a:rPr lang="ru-RU" dirty="0" err="1"/>
              <a:t>науково-пізнавальну</a:t>
            </a:r>
            <a:r>
              <a:rPr lang="ru-RU" dirty="0"/>
              <a:t>, </a:t>
            </a:r>
            <a:r>
              <a:rPr lang="ru-RU" dirty="0" err="1"/>
              <a:t>комунікативну</a:t>
            </a:r>
            <a:r>
              <a:rPr lang="ru-RU" dirty="0"/>
              <a:t>, </a:t>
            </a:r>
            <a:r>
              <a:rPr lang="ru-RU" dirty="0" err="1"/>
              <a:t>організаторську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і </a:t>
            </a:r>
            <a:r>
              <a:rPr lang="ru-RU" dirty="0" err="1"/>
              <a:t>виявляється</a:t>
            </a:r>
            <a:r>
              <a:rPr lang="ru-RU" dirty="0"/>
              <a:t> в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учителя до </a:t>
            </a:r>
            <a:r>
              <a:rPr lang="ru-RU" dirty="0" err="1"/>
              <a:t>учня</a:t>
            </a:r>
            <a:r>
              <a:rPr lang="ru-RU" dirty="0"/>
              <a:t>. </a:t>
            </a:r>
          </a:p>
          <a:p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таких </a:t>
            </a:r>
            <a:r>
              <a:rPr lang="ru-RU" b="1" dirty="0" err="1"/>
              <a:t>якостей</a:t>
            </a:r>
            <a:r>
              <a:rPr lang="ru-RU" b="1" dirty="0"/>
              <a:t> </a:t>
            </a:r>
            <a:r>
              <a:rPr lang="ru-RU" b="1" dirty="0" err="1"/>
              <a:t>мовлення</a:t>
            </a:r>
            <a:r>
              <a:rPr lang="ru-RU" b="1" dirty="0"/>
              <a:t> </a:t>
            </a:r>
            <a:r>
              <a:rPr lang="ru-RU" b="1" dirty="0" err="1"/>
              <a:t>вчителя</a:t>
            </a:r>
            <a:r>
              <a:rPr lang="ru-RU" b="1" dirty="0"/>
              <a:t>, </a:t>
            </a:r>
            <a:r>
              <a:rPr lang="ru-RU" dirty="0"/>
              <a:t>як </a:t>
            </a:r>
            <a:r>
              <a:rPr lang="ru-RU" dirty="0" err="1"/>
              <a:t>конкретність</a:t>
            </a:r>
            <a:r>
              <a:rPr lang="ru-RU" dirty="0"/>
              <a:t>, </a:t>
            </a:r>
            <a:r>
              <a:rPr lang="ru-RU" dirty="0" err="1"/>
              <a:t>чіткість</a:t>
            </a:r>
            <a:r>
              <a:rPr lang="ru-RU" dirty="0"/>
              <a:t>, </a:t>
            </a:r>
            <a:r>
              <a:rPr lang="ru-RU" dirty="0" err="1"/>
              <a:t>ясність</a:t>
            </a:r>
            <a:r>
              <a:rPr lang="ru-RU" dirty="0"/>
              <a:t>, </a:t>
            </a:r>
            <a:r>
              <a:rPr lang="ru-RU" dirty="0" err="1"/>
              <a:t>логічність</a:t>
            </a:r>
            <a:r>
              <a:rPr lang="ru-RU" dirty="0"/>
              <a:t>, </a:t>
            </a:r>
            <a:r>
              <a:rPr lang="ru-RU" dirty="0" err="1"/>
              <a:t>дохідливість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12345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07E06-4C0E-4029-AC35-DA3BFD4F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Педагогічне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43A5DE0-1D74-AFE0-CBC0-8593FCE96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Виразний</a:t>
            </a:r>
            <a:r>
              <a:rPr lang="ru-RU" b="1" dirty="0"/>
              <a:t> </a:t>
            </a:r>
            <a:r>
              <a:rPr lang="ru-RU" b="1" dirty="0" err="1"/>
              <a:t>бік</a:t>
            </a:r>
            <a:r>
              <a:rPr lang="ru-RU" b="1" dirty="0"/>
              <a:t> </a:t>
            </a:r>
            <a:r>
              <a:rPr lang="ru-RU" dirty="0" err="1"/>
              <a:t>педагогічного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b="1" dirty="0" err="1"/>
              <a:t>передати</a:t>
            </a:r>
            <a:r>
              <a:rPr lang="ru-RU" b="1" dirty="0"/>
              <a:t> </a:t>
            </a:r>
            <a:r>
              <a:rPr lang="ru-RU" b="1" dirty="0" err="1"/>
              <a:t>почуття</a:t>
            </a:r>
            <a:r>
              <a:rPr lang="ru-RU" b="1" dirty="0"/>
              <a:t> й </a:t>
            </a:r>
            <a:r>
              <a:rPr lang="ru-RU" b="1" dirty="0" err="1"/>
              <a:t>ставлення</a:t>
            </a:r>
            <a:r>
              <a:rPr lang="ru-RU" b="1" dirty="0"/>
              <a:t> </a:t>
            </a:r>
            <a:r>
              <a:rPr lang="ru-RU" b="1" dirty="0" err="1"/>
              <a:t>вчителя</a:t>
            </a:r>
            <a:r>
              <a:rPr lang="ru-RU" b="1" dirty="0"/>
              <a:t> до </a:t>
            </a:r>
            <a:r>
              <a:rPr lang="ru-RU" b="1" dirty="0" err="1"/>
              <a:t>учня</a:t>
            </a:r>
            <a:r>
              <a:rPr lang="ru-RU" dirty="0"/>
              <a:t> та </a:t>
            </a:r>
            <a:r>
              <a:rPr lang="ru-RU" dirty="0" err="1"/>
              <a:t>реалізується</a:t>
            </a:r>
            <a:r>
              <a:rPr lang="ru-RU" dirty="0"/>
              <a:t> такими </a:t>
            </a:r>
            <a:r>
              <a:rPr lang="ru-RU" dirty="0" err="1"/>
              <a:t>якостями</a:t>
            </a:r>
            <a:r>
              <a:rPr lang="ru-RU" dirty="0"/>
              <a:t>, як </a:t>
            </a:r>
            <a:r>
              <a:rPr lang="ru-RU" b="1" dirty="0" err="1"/>
              <a:t>емоційність</a:t>
            </a:r>
            <a:r>
              <a:rPr lang="ru-RU" b="1" dirty="0"/>
              <a:t>, </a:t>
            </a:r>
            <a:r>
              <a:rPr lang="ru-RU" b="1" dirty="0" err="1"/>
              <a:t>експресивність</a:t>
            </a:r>
            <a:r>
              <a:rPr lang="ru-RU" b="1" dirty="0"/>
              <a:t>, </a:t>
            </a:r>
            <a:r>
              <a:rPr lang="ru-RU" b="1" dirty="0" err="1"/>
              <a:t>образність</a:t>
            </a:r>
            <a:r>
              <a:rPr lang="ru-RU" b="1" dirty="0"/>
              <a:t> </a:t>
            </a:r>
            <a:r>
              <a:rPr lang="ru-RU" b="1" dirty="0" err="1"/>
              <a:t>мовлення</a:t>
            </a:r>
            <a:r>
              <a:rPr lang="ru-RU" b="1" dirty="0"/>
              <a:t>.</a:t>
            </a:r>
            <a:r>
              <a:rPr lang="ru-RU" dirty="0"/>
              <a:t> </a:t>
            </a:r>
          </a:p>
          <a:p>
            <a:r>
              <a:rPr lang="ru-RU" dirty="0" err="1"/>
              <a:t>Міра</a:t>
            </a:r>
            <a:r>
              <a:rPr lang="ru-RU" dirty="0"/>
              <a:t> </a:t>
            </a:r>
            <a:r>
              <a:rPr lang="ru-RU" dirty="0" err="1"/>
              <a:t>вияву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в </a:t>
            </a:r>
            <a:r>
              <a:rPr lang="ru-RU" dirty="0" err="1"/>
              <a:t>інтонації</a:t>
            </a:r>
            <a:r>
              <a:rPr lang="ru-RU" dirty="0"/>
              <a:t>, жестах, </a:t>
            </a:r>
            <a:r>
              <a:rPr lang="ru-RU" dirty="0" err="1"/>
              <a:t>міміці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типологічних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вчителя</a:t>
            </a:r>
            <a:r>
              <a:rPr lang="ru-RU" dirty="0"/>
              <a:t> і </a:t>
            </a:r>
            <a:r>
              <a:rPr lang="ru-RU" dirty="0" err="1"/>
              <a:t>підсилює</a:t>
            </a:r>
            <a:r>
              <a:rPr lang="ru-RU" dirty="0"/>
              <a:t> </a:t>
            </a:r>
            <a:r>
              <a:rPr lang="ru-RU" dirty="0" err="1"/>
              <a:t>значущість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47310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07E06-4C0E-4029-AC35-DA3BFD4F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Педагогічне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43A5DE0-1D74-AFE0-CBC0-8593FCE96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Впливовий</a:t>
            </a:r>
            <a:r>
              <a:rPr lang="ru-RU" b="1" dirty="0"/>
              <a:t> </a:t>
            </a:r>
            <a:r>
              <a:rPr lang="ru-RU" b="1" dirty="0" err="1"/>
              <a:t>бік</a:t>
            </a:r>
            <a:r>
              <a:rPr lang="ru-RU" b="1" dirty="0"/>
              <a:t> </a:t>
            </a:r>
            <a:r>
              <a:rPr lang="ru-RU" dirty="0" err="1"/>
              <a:t>педагогічного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r>
              <a:rPr lang="ru-RU" dirty="0" err="1"/>
              <a:t>забезпечується</a:t>
            </a:r>
            <a:r>
              <a:rPr lang="ru-RU" dirty="0"/>
              <a:t> через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сугестивної</a:t>
            </a:r>
            <a:r>
              <a:rPr lang="ru-RU" dirty="0"/>
              <a:t> та </a:t>
            </a:r>
            <a:r>
              <a:rPr lang="ru-RU" dirty="0" err="1"/>
              <a:t>організаторської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.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вольових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 учителя,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волевиявлення</a:t>
            </a:r>
            <a:r>
              <a:rPr lang="ru-RU" dirty="0"/>
              <a:t>, яка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сприймається</a:t>
            </a:r>
            <a:r>
              <a:rPr lang="ru-RU" dirty="0"/>
              <a:t> </a:t>
            </a:r>
            <a:r>
              <a:rPr lang="ru-RU" dirty="0" err="1"/>
              <a:t>учнями</a:t>
            </a:r>
            <a:r>
              <a:rPr lang="ru-RU" dirty="0"/>
              <a:t> на </a:t>
            </a:r>
            <a:r>
              <a:rPr lang="ru-RU" dirty="0" err="1"/>
              <a:t>інтуїтивному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756113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07E06-4C0E-4029-AC35-DA3BFD4F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Педагогічне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43A5DE0-1D74-AFE0-CBC0-8593FCE96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Педагогічне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, </a:t>
            </a:r>
            <a:r>
              <a:rPr lang="ru-RU" dirty="0" err="1"/>
              <a:t>хоч</a:t>
            </a:r>
            <a:r>
              <a:rPr lang="ru-RU" dirty="0"/>
              <a:t> і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ситуативним</a:t>
            </a:r>
            <a:r>
              <a:rPr lang="ru-RU" dirty="0"/>
              <a:t> і </a:t>
            </a:r>
            <a:r>
              <a:rPr lang="ru-RU" dirty="0" err="1"/>
              <a:t>контекстуальним</a:t>
            </a:r>
            <a:r>
              <a:rPr lang="ru-RU" dirty="0"/>
              <a:t>, є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розгорнутим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думка </a:t>
            </a:r>
            <a:r>
              <a:rPr lang="ru-RU" dirty="0" err="1"/>
              <a:t>вчителя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зрозумілою</a:t>
            </a:r>
            <a:r>
              <a:rPr lang="ru-RU" dirty="0"/>
              <a:t> і однозначною,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вікових</a:t>
            </a:r>
            <a:r>
              <a:rPr lang="ru-RU" dirty="0"/>
              <a:t> та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учня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905710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07E06-4C0E-4029-AC35-DA3BFD4F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Педагогічне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43A5DE0-1D74-AFE0-CBC0-8593FCE96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err="1"/>
              <a:t>педагогічному</a:t>
            </a:r>
            <a:r>
              <a:rPr lang="ru-RU" dirty="0"/>
              <a:t> </a:t>
            </a:r>
            <a:r>
              <a:rPr lang="ru-RU" dirty="0" err="1"/>
              <a:t>мовленні</a:t>
            </a:r>
            <a:r>
              <a:rPr lang="ru-RU" dirty="0"/>
              <a:t> ми </a:t>
            </a:r>
            <a:r>
              <a:rPr lang="ru-RU" dirty="0" err="1"/>
              <a:t>маємо</a:t>
            </a:r>
            <a:r>
              <a:rPr lang="ru-RU" dirty="0"/>
              <a:t> справу з </a:t>
            </a:r>
            <a:r>
              <a:rPr lang="ru-RU" dirty="0" err="1"/>
              <a:t>умінням</a:t>
            </a:r>
            <a:r>
              <a:rPr lang="ru-RU" dirty="0"/>
              <a:t> </a:t>
            </a:r>
            <a:r>
              <a:rPr lang="ru-RU" dirty="0" err="1"/>
              <a:t>побудувати</a:t>
            </a:r>
            <a:r>
              <a:rPr lang="ru-RU" dirty="0"/>
              <a:t> й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таким чином,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оптимальним</a:t>
            </a:r>
            <a:r>
              <a:rPr lang="ru-RU" dirty="0"/>
              <a:t>, </a:t>
            </a:r>
            <a:r>
              <a:rPr lang="ru-RU" dirty="0" err="1"/>
              <a:t>якнайкраще</a:t>
            </a:r>
            <a:r>
              <a:rPr lang="ru-RU" dirty="0"/>
              <a:t> </a:t>
            </a:r>
            <a:r>
              <a:rPr lang="ru-RU" dirty="0" err="1"/>
              <a:t>пристосованим</a:t>
            </a:r>
            <a:r>
              <a:rPr lang="ru-RU" dirty="0"/>
              <a:t> до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інформування</a:t>
            </a:r>
            <a:r>
              <a:rPr lang="ru-RU" dirty="0"/>
              <a:t> та </a:t>
            </a:r>
            <a:r>
              <a:rPr lang="ru-RU" dirty="0" err="1"/>
              <a:t>переконання</a:t>
            </a:r>
            <a:r>
              <a:rPr lang="ru-RU" dirty="0"/>
              <a:t> </a:t>
            </a:r>
            <a:r>
              <a:rPr lang="ru-RU" dirty="0" err="1"/>
              <a:t>задля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педагогічної</a:t>
            </a:r>
            <a:r>
              <a:rPr lang="ru-RU" dirty="0"/>
              <a:t> мети.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оптимальність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представлена на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рівнях</a:t>
            </a:r>
            <a:r>
              <a:rPr lang="ru-RU" dirty="0"/>
              <a:t>: </a:t>
            </a:r>
            <a:r>
              <a:rPr lang="ru-RU" dirty="0" err="1"/>
              <a:t>композиційно-логічному</a:t>
            </a:r>
            <a:r>
              <a:rPr lang="ru-RU" dirty="0"/>
              <a:t>, </a:t>
            </a:r>
            <a:r>
              <a:rPr lang="ru-RU" dirty="0" err="1"/>
              <a:t>фразеологічному</a:t>
            </a:r>
            <a:r>
              <a:rPr lang="ru-RU" dirty="0"/>
              <a:t>, </a:t>
            </a:r>
            <a:r>
              <a:rPr lang="ru-RU" dirty="0" err="1"/>
              <a:t>лексичному</a:t>
            </a:r>
            <a:r>
              <a:rPr lang="ru-RU" dirty="0"/>
              <a:t>, </a:t>
            </a:r>
            <a:r>
              <a:rPr lang="ru-RU" dirty="0" err="1"/>
              <a:t>синтаксичному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27564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07E06-4C0E-4029-AC35-DA3BFD4F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Педагогічне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43A5DE0-1D74-AFE0-CBC0-8593FCE96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 правильного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мовленнєві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та </a:t>
            </a:r>
            <a:r>
              <a:rPr lang="ru-RU" dirty="0" err="1"/>
              <a:t>уміння</a:t>
            </a:r>
            <a:r>
              <a:rPr lang="ru-RU" dirty="0"/>
              <a:t>, </a:t>
            </a:r>
            <a:r>
              <a:rPr lang="ru-RU" dirty="0" err="1"/>
              <a:t>відпрацьована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</a:t>
            </a:r>
            <a:r>
              <a:rPr lang="ru-RU" dirty="0" err="1"/>
              <a:t>педагогічне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як </a:t>
            </a:r>
            <a:r>
              <a:rPr lang="ru-RU" dirty="0" err="1"/>
              <a:t>процес</a:t>
            </a:r>
            <a:r>
              <a:rPr lang="ru-RU" dirty="0"/>
              <a:t>, як </a:t>
            </a:r>
            <a:r>
              <a:rPr lang="ru-RU" dirty="0" err="1"/>
              <a:t>діяльність</a:t>
            </a:r>
            <a:r>
              <a:rPr lang="ru-RU" dirty="0"/>
              <a:t>, то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цільовий</a:t>
            </a:r>
            <a:r>
              <a:rPr lang="ru-RU" dirty="0"/>
              <a:t>, </a:t>
            </a:r>
            <a:r>
              <a:rPr lang="ru-RU" dirty="0" err="1"/>
              <a:t>мотиваційний</a:t>
            </a:r>
            <a:r>
              <a:rPr lang="ru-RU" dirty="0"/>
              <a:t>, </a:t>
            </a:r>
            <a:r>
              <a:rPr lang="ru-RU" dirty="0" err="1"/>
              <a:t>змістовий</a:t>
            </a:r>
            <a:r>
              <a:rPr lang="ru-RU" dirty="0"/>
              <a:t>, </a:t>
            </a:r>
            <a:r>
              <a:rPr lang="ru-RU" dirty="0" err="1"/>
              <a:t>операційний</a:t>
            </a:r>
            <a:r>
              <a:rPr lang="ru-RU" dirty="0"/>
              <a:t> та контрольно-</a:t>
            </a:r>
            <a:r>
              <a:rPr lang="ru-RU" dirty="0" err="1"/>
              <a:t>корекційний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. </a:t>
            </a:r>
          </a:p>
          <a:p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педагогічного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є </a:t>
            </a:r>
            <a:r>
              <a:rPr lang="ru-RU" dirty="0" err="1"/>
              <a:t>особистий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учителя, </a:t>
            </a:r>
            <a:r>
              <a:rPr lang="ru-RU" dirty="0" err="1"/>
              <a:t>наслідування</a:t>
            </a:r>
            <a:r>
              <a:rPr lang="ru-RU" dirty="0"/>
              <a:t>, </a:t>
            </a:r>
            <a:r>
              <a:rPr lang="ru-RU" dirty="0" err="1"/>
              <a:t>навчання</a:t>
            </a:r>
            <a:r>
              <a:rPr lang="ru-RU" dirty="0"/>
              <a:t> та </a:t>
            </a:r>
            <a:r>
              <a:rPr lang="ru-RU" dirty="0" err="1"/>
              <a:t>самостійна</a:t>
            </a:r>
            <a:r>
              <a:rPr lang="ru-RU" dirty="0"/>
              <a:t> робота над собою.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095809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D0F25B5-F4E6-3A11-2D99-9B554972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Невербальна комунікація</a:t>
            </a:r>
            <a:endParaRPr lang="ru-UA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Внутрішня комунікація: як ефективно побудувати діалог в колективі .:  Ресурсний центр ГУРТ">
            <a:extLst>
              <a:ext uri="{FF2B5EF4-FFF2-40B4-BE49-F238E27FC236}">
                <a16:creationId xmlns:a16="http://schemas.microsoft.com/office/drawing/2014/main" id="{B275F3DC-1BCF-A51E-7B7C-E2033A39B6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80" y="1819890"/>
            <a:ext cx="5819775" cy="321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BD124D-0B56-1A73-B2DD-62F8792B71E0}"/>
              </a:ext>
            </a:extLst>
          </p:cNvPr>
          <p:cNvSpPr txBox="1"/>
          <p:nvPr/>
        </p:nvSpPr>
        <p:spPr>
          <a:xfrm>
            <a:off x="677334" y="5724525"/>
            <a:ext cx="8596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Комунікація — це процес спілкування і передачі інформації між людьми або їх групами у вигляді усних і письмових повідомлень, мови рухів тіла і параметрів мови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2149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658E900D-9BDE-9593-82D1-CC03361C2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983" y="274320"/>
            <a:ext cx="8915029" cy="668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33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D2123-7F7E-CDB9-7D98-84D4EF31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Невербальна комунікація</a:t>
            </a:r>
            <a:endParaRPr lang="ru-UA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0CD573-885F-5EB6-2217-AF7036D9A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Невербальна </a:t>
            </a:r>
            <a:r>
              <a:rPr lang="ru-RU" dirty="0" err="1"/>
              <a:t>комунікація</a:t>
            </a:r>
            <a:r>
              <a:rPr lang="ru-RU" dirty="0"/>
              <a:t> </a:t>
            </a:r>
            <a:r>
              <a:rPr lang="ru-RU" dirty="0" err="1"/>
              <a:t>доповнює</a:t>
            </a:r>
            <a:r>
              <a:rPr lang="ru-RU" dirty="0"/>
              <a:t>, </a:t>
            </a:r>
            <a:r>
              <a:rPr lang="ru-RU" dirty="0" err="1"/>
              <a:t>підсилює</a:t>
            </a:r>
            <a:r>
              <a:rPr lang="ru-RU" dirty="0"/>
              <a:t> </a:t>
            </a:r>
            <a:r>
              <a:rPr lang="ru-RU" dirty="0" err="1"/>
              <a:t>мовленнєве</a:t>
            </a:r>
            <a:r>
              <a:rPr lang="ru-RU" dirty="0"/>
              <a:t> </a:t>
            </a:r>
            <a:r>
              <a:rPr lang="ru-RU" dirty="0" err="1"/>
              <a:t>висловлювання</a:t>
            </a:r>
            <a:r>
              <a:rPr lang="ru-RU" dirty="0"/>
              <a:t>,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розкрити</a:t>
            </a:r>
            <a:r>
              <a:rPr lang="ru-RU" dirty="0"/>
              <a:t> </a:t>
            </a:r>
            <a:r>
              <a:rPr lang="ru-RU" dirty="0" err="1"/>
              <a:t>змістовий</a:t>
            </a:r>
            <a:r>
              <a:rPr lang="ru-RU" dirty="0"/>
              <a:t> </a:t>
            </a:r>
            <a:r>
              <a:rPr lang="ru-RU" dirty="0" err="1"/>
              <a:t>бік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 Вона представлена </a:t>
            </a:r>
            <a:r>
              <a:rPr lang="ru-RU" dirty="0" err="1"/>
              <a:t>різноманітними</a:t>
            </a:r>
            <a:r>
              <a:rPr lang="ru-RU" dirty="0"/>
              <a:t> </a:t>
            </a:r>
            <a:r>
              <a:rPr lang="ru-RU" dirty="0" err="1"/>
              <a:t>знаковими</a:t>
            </a:r>
            <a:r>
              <a:rPr lang="ru-RU" dirty="0"/>
              <a:t> системами,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у себе не </a:t>
            </a:r>
            <a:r>
              <a:rPr lang="ru-RU" dirty="0" err="1"/>
              <a:t>лише</a:t>
            </a:r>
            <a:r>
              <a:rPr lang="ru-RU" dirty="0"/>
              <a:t> моторику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а й </a:t>
            </a:r>
            <a:r>
              <a:rPr lang="ru-RU" dirty="0" err="1"/>
              <a:t>просторово-часові</a:t>
            </a:r>
            <a:r>
              <a:rPr lang="ru-RU" dirty="0"/>
              <a:t> характеристики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92873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BBD90-6DF7-DF6F-F0F9-A7B5C6F8F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2500"/>
          </a:xfrm>
        </p:spPr>
        <p:txBody>
          <a:bodyPr/>
          <a:lstStyle/>
          <a:p>
            <a:pPr algn="ctr"/>
            <a:r>
              <a:rPr lang="ru-RU" dirty="0"/>
              <a:t>Моя мета</a:t>
            </a:r>
            <a:endParaRPr lang="ru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BC8F3FAC-8422-428D-2D03-0492124422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458930"/>
              </p:ext>
            </p:extLst>
          </p:nvPr>
        </p:nvGraphicFramePr>
        <p:xfrm>
          <a:off x="677334" y="1495425"/>
          <a:ext cx="9000066" cy="4895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09386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823D3-8CC7-CAD4-AFBC-31E58B04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Невербальна комунікація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екстралінгвістичні та просодичні засоби</a:t>
            </a:r>
            <a:endParaRPr lang="ru-UA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4F938F-5956-F3FB-5F50-713286975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Екстралінгвістичні (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позамовними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)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засоби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комунікації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- </a:t>
            </a:r>
            <a:r>
              <a:rPr lang="ru-RU" b="0" i="0" dirty="0">
                <a:solidFill>
                  <a:srgbClr val="040C28"/>
                </a:solidFill>
                <a:effectLst/>
                <a:latin typeface="Google Sans"/>
              </a:rPr>
              <a:t>паузи, </a:t>
            </a:r>
            <a:r>
              <a:rPr lang="ru-RU" b="0" i="0" dirty="0" err="1">
                <a:solidFill>
                  <a:srgbClr val="040C28"/>
                </a:solidFill>
                <a:effectLst/>
                <a:latin typeface="Google Sans"/>
              </a:rPr>
              <a:t>покашлювання</a:t>
            </a:r>
            <a:r>
              <a:rPr lang="ru-RU" b="0" i="0" dirty="0">
                <a:solidFill>
                  <a:srgbClr val="040C28"/>
                </a:solidFill>
                <a:effectLst/>
                <a:latin typeface="Google Sans"/>
              </a:rPr>
              <a:t>, </a:t>
            </a:r>
            <a:r>
              <a:rPr lang="ru-RU" b="0" i="0" dirty="0" err="1">
                <a:solidFill>
                  <a:srgbClr val="040C28"/>
                </a:solidFill>
                <a:effectLst/>
                <a:latin typeface="Google Sans"/>
              </a:rPr>
              <a:t>сміх</a:t>
            </a:r>
            <a:r>
              <a:rPr lang="ru-RU" b="0" i="0" dirty="0">
                <a:solidFill>
                  <a:srgbClr val="040C28"/>
                </a:solidFill>
                <a:effectLst/>
                <a:latin typeface="Google Sans"/>
              </a:rPr>
              <a:t>, </a:t>
            </a:r>
            <a:r>
              <a:rPr lang="ru-RU" b="0" i="0" dirty="0" err="1">
                <a:solidFill>
                  <a:srgbClr val="040C28"/>
                </a:solidFill>
                <a:effectLst/>
                <a:latin typeface="Google Sans"/>
              </a:rPr>
              <a:t>позіхання</a:t>
            </a:r>
            <a:r>
              <a:rPr lang="ru-RU" b="0" i="0" dirty="0">
                <a:solidFill>
                  <a:srgbClr val="040C28"/>
                </a:solidFill>
                <a:effectLst/>
                <a:latin typeface="Google Sans"/>
              </a:rPr>
              <a:t>, плач.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ru-RU" b="0" i="0" dirty="0" err="1">
                <a:solidFill>
                  <a:srgbClr val="040C28"/>
                </a:solidFill>
                <a:effectLst/>
                <a:latin typeface="Google Sans"/>
              </a:rPr>
              <a:t>Просодичні</a:t>
            </a:r>
            <a:r>
              <a:rPr lang="ru-RU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040C28"/>
                </a:solidFill>
                <a:effectLst/>
                <a:latin typeface="Google Sans"/>
              </a:rPr>
              <a:t>засоби</a:t>
            </a:r>
            <a:r>
              <a:rPr lang="ru-RU" b="0" i="0" dirty="0">
                <a:solidFill>
                  <a:srgbClr val="040C28"/>
                </a:solidFill>
                <a:effectLst/>
                <a:latin typeface="Google Sans"/>
              </a:rPr>
              <a:t> — характеристика голосу, темп, тембр, </a:t>
            </a:r>
            <a:r>
              <a:rPr lang="ru-RU" b="0" i="0" dirty="0" err="1">
                <a:solidFill>
                  <a:srgbClr val="040C28"/>
                </a:solidFill>
                <a:effectLst/>
                <a:latin typeface="Google Sans"/>
              </a:rPr>
              <a:t>висота</a:t>
            </a:r>
            <a:r>
              <a:rPr lang="ru-RU" b="0" i="0" dirty="0">
                <a:solidFill>
                  <a:srgbClr val="040C28"/>
                </a:solidFill>
                <a:effectLst/>
                <a:latin typeface="Google Sans"/>
              </a:rPr>
              <a:t>, </a:t>
            </a:r>
            <a:r>
              <a:rPr lang="ru-RU" b="0" i="0" dirty="0" err="1">
                <a:solidFill>
                  <a:srgbClr val="040C28"/>
                </a:solidFill>
                <a:effectLst/>
                <a:latin typeface="Google Sans"/>
              </a:rPr>
              <a:t>гучність</a:t>
            </a:r>
            <a:r>
              <a:rPr lang="ru-RU" b="0" i="0" dirty="0">
                <a:solidFill>
                  <a:srgbClr val="040C28"/>
                </a:solidFill>
                <a:effectLst/>
                <a:latin typeface="Google Sans"/>
              </a:rPr>
              <a:t>, </a:t>
            </a:r>
            <a:r>
              <a:rPr lang="ru-RU" b="0" i="0" dirty="0" err="1">
                <a:solidFill>
                  <a:srgbClr val="040C28"/>
                </a:solidFill>
                <a:effectLst/>
                <a:latin typeface="Google Sans"/>
              </a:rPr>
              <a:t>наголошування</a:t>
            </a:r>
            <a:r>
              <a:rPr lang="ru-RU" b="0" i="0" dirty="0">
                <a:solidFill>
                  <a:srgbClr val="040C28"/>
                </a:solidFill>
                <a:effectLst/>
                <a:latin typeface="Google Sans"/>
              </a:rPr>
              <a:t>, акцент </a:t>
            </a:r>
            <a:r>
              <a:rPr lang="ru-RU" b="0" i="0" dirty="0" err="1">
                <a:solidFill>
                  <a:srgbClr val="040C28"/>
                </a:solidFill>
                <a:effectLst/>
                <a:latin typeface="Google Sans"/>
              </a:rPr>
              <a:t>мовлення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829813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47F75-B3D6-484A-E682-068910512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0070C0"/>
                </a:solidFill>
              </a:rPr>
              <a:t>Невербальна комунікація</a:t>
            </a:r>
            <a:endParaRPr lang="ru-UA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E8D0674-DBF4-7D34-F72C-F37EF4ADB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хоча</a:t>
            </a:r>
            <a:r>
              <a:rPr lang="ru-RU" dirty="0"/>
              <a:t> люди </a:t>
            </a:r>
            <a:r>
              <a:rPr lang="ru-RU" dirty="0" err="1"/>
              <a:t>зважують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слова, </a:t>
            </a:r>
            <a:r>
              <a:rPr lang="ru-RU" dirty="0" err="1"/>
              <a:t>справжні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прочитати</a:t>
            </a:r>
            <a:r>
              <a:rPr lang="ru-RU" dirty="0"/>
              <a:t> через </a:t>
            </a:r>
            <a:r>
              <a:rPr lang="ru-RU" dirty="0" err="1"/>
              <a:t>міміку</a:t>
            </a:r>
            <a:r>
              <a:rPr lang="ru-RU" dirty="0"/>
              <a:t>, жести, </a:t>
            </a:r>
            <a:r>
              <a:rPr lang="ru-RU" dirty="0" err="1"/>
              <a:t>інтонацію</a:t>
            </a:r>
            <a:r>
              <a:rPr lang="ru-RU" dirty="0"/>
              <a:t> і тембр голосу. </a:t>
            </a:r>
          </a:p>
          <a:p>
            <a:r>
              <a:rPr lang="ru-RU" dirty="0" err="1"/>
              <a:t>Кожен</a:t>
            </a:r>
            <a:r>
              <a:rPr lang="ru-RU" dirty="0"/>
              <a:t> з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невербальних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нам </a:t>
            </a:r>
            <a:r>
              <a:rPr lang="ru-RU" dirty="0" err="1"/>
              <a:t>переконатися</a:t>
            </a:r>
            <a:r>
              <a:rPr lang="ru-RU" dirty="0"/>
              <a:t> в </a:t>
            </a:r>
            <a:r>
              <a:rPr lang="ru-RU" dirty="0" err="1"/>
              <a:t>правильності</a:t>
            </a:r>
            <a:r>
              <a:rPr lang="ru-RU" dirty="0"/>
              <a:t> </a:t>
            </a:r>
            <a:r>
              <a:rPr lang="ru-RU" dirty="0" err="1"/>
              <a:t>сказаного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навпаки</a:t>
            </a:r>
            <a:r>
              <a:rPr lang="ru-RU" dirty="0"/>
              <a:t>, </a:t>
            </a:r>
            <a:r>
              <a:rPr lang="ru-RU" dirty="0" err="1"/>
              <a:t>поставити</a:t>
            </a:r>
            <a:r>
              <a:rPr lang="ru-RU" dirty="0"/>
              <a:t> </a:t>
            </a:r>
            <a:r>
              <a:rPr lang="ru-RU" dirty="0" err="1"/>
              <a:t>сказане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сумнів</a:t>
            </a:r>
            <a:r>
              <a:rPr lang="ru-RU" dirty="0"/>
              <a:t>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3444184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823D3-8CC7-CAD4-AFBC-31E58B04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Невербальна комунікація</a:t>
            </a:r>
            <a:endParaRPr lang="ru-UA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4F938F-5956-F3FB-5F50-713286975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Засобами</a:t>
            </a:r>
            <a:r>
              <a:rPr lang="ru-RU" dirty="0"/>
              <a:t> невербального </a:t>
            </a:r>
            <a:r>
              <a:rPr lang="ru-RU" dirty="0" err="1"/>
              <a:t>спілкування</a:t>
            </a:r>
            <a:r>
              <a:rPr lang="ru-RU" dirty="0"/>
              <a:t> є </a:t>
            </a:r>
            <a:r>
              <a:rPr lang="ru-RU" dirty="0" err="1"/>
              <a:t>міжособистісний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, </a:t>
            </a:r>
            <a:r>
              <a:rPr lang="ru-RU" dirty="0" err="1"/>
              <a:t>візуальний</a:t>
            </a:r>
            <a:r>
              <a:rPr lang="ru-RU" dirty="0"/>
              <a:t> контакт, </a:t>
            </a:r>
            <a:r>
              <a:rPr lang="ru-RU" dirty="0" err="1"/>
              <a:t>експресія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Міжособистісний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дистанція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суб'єктивний</a:t>
            </a:r>
            <a:r>
              <a:rPr lang="ru-RU" dirty="0"/>
              <a:t> </a:t>
            </a:r>
            <a:r>
              <a:rPr lang="ru-RU" dirty="0" err="1"/>
              <a:t>просторовий</a:t>
            </a:r>
            <a:r>
              <a:rPr lang="ru-RU" dirty="0"/>
              <a:t> </a:t>
            </a:r>
            <a:r>
              <a:rPr lang="ru-RU" dirty="0" err="1"/>
              <a:t>критерій</a:t>
            </a:r>
            <a:r>
              <a:rPr lang="ru-RU" dirty="0"/>
              <a:t> </a:t>
            </a:r>
            <a:r>
              <a:rPr lang="ru-RU" dirty="0" err="1"/>
              <a:t>емоційної</a:t>
            </a:r>
            <a:r>
              <a:rPr lang="ru-RU" dirty="0"/>
              <a:t> </a:t>
            </a:r>
            <a:r>
              <a:rPr lang="ru-RU" dirty="0" err="1"/>
              <a:t>близькості</a:t>
            </a:r>
            <a:r>
              <a:rPr lang="ru-RU" dirty="0"/>
              <a:t> людей. </a:t>
            </a:r>
            <a:r>
              <a:rPr lang="ru-RU" dirty="0" err="1"/>
              <a:t>Дистанція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близькості</a:t>
            </a:r>
            <a:r>
              <a:rPr lang="ru-RU" dirty="0"/>
              <a:t> </a:t>
            </a:r>
            <a:r>
              <a:rPr lang="ru-RU" dirty="0" err="1"/>
              <a:t>стосунків</a:t>
            </a:r>
            <a:r>
              <a:rPr lang="ru-RU" dirty="0"/>
              <a:t> людей, </a:t>
            </a:r>
            <a:r>
              <a:rPr lang="ru-RU" dirty="0" err="1"/>
              <a:t>віку</a:t>
            </a:r>
            <a:r>
              <a:rPr lang="ru-RU" dirty="0"/>
              <a:t>, </a:t>
            </a:r>
            <a:r>
              <a:rPr lang="ru-RU" dirty="0" err="1"/>
              <a:t>соціального</a:t>
            </a:r>
            <a:r>
              <a:rPr lang="ru-RU" dirty="0"/>
              <a:t> статусу партнер.</a:t>
            </a:r>
          </a:p>
          <a:p>
            <a:r>
              <a:rPr lang="ru-RU" dirty="0" err="1"/>
              <a:t>Переважно</a:t>
            </a:r>
            <a:r>
              <a:rPr lang="ru-RU" dirty="0"/>
              <a:t>, люди </a:t>
            </a:r>
            <a:r>
              <a:rPr lang="ru-RU" dirty="0" err="1"/>
              <a:t>почувають</a:t>
            </a:r>
            <a:r>
              <a:rPr lang="ru-RU" dirty="0"/>
              <a:t> себе </a:t>
            </a:r>
            <a:r>
              <a:rPr lang="ru-RU" dirty="0" err="1"/>
              <a:t>зручно</a:t>
            </a:r>
            <a:r>
              <a:rPr lang="ru-RU" dirty="0"/>
              <a:t> і </a:t>
            </a:r>
            <a:r>
              <a:rPr lang="ru-RU" dirty="0" err="1"/>
              <a:t>справляють</a:t>
            </a:r>
            <a:r>
              <a:rPr lang="ru-RU" dirty="0"/>
              <a:t> </a:t>
            </a:r>
            <a:r>
              <a:rPr lang="ru-RU" dirty="0" err="1"/>
              <a:t>приємне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 на </a:t>
            </a:r>
            <a:r>
              <a:rPr lang="ru-RU" dirty="0" err="1"/>
              <a:t>співрозмовника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сидять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стоять на </a:t>
            </a:r>
            <a:r>
              <a:rPr lang="ru-RU" dirty="0" err="1"/>
              <a:t>віддалі</a:t>
            </a:r>
            <a:r>
              <a:rPr lang="ru-RU" dirty="0"/>
              <a:t>, яка, на </a:t>
            </a:r>
            <a:r>
              <a:rPr lang="ru-RU" dirty="0" err="1"/>
              <a:t>їхню</a:t>
            </a:r>
            <a:r>
              <a:rPr lang="ru-RU" dirty="0"/>
              <a:t> думку,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дистанції</a:t>
            </a:r>
            <a:r>
              <a:rPr lang="ru-RU" dirty="0"/>
              <a:t> </a:t>
            </a:r>
            <a:r>
              <a:rPr lang="ru-RU" dirty="0" err="1"/>
              <a:t>діалогу</a:t>
            </a:r>
            <a:r>
              <a:rPr lang="ru-RU" dirty="0"/>
              <a:t>. </a:t>
            </a:r>
            <a:r>
              <a:rPr lang="ru-RU" dirty="0" err="1"/>
              <a:t>Надміру</a:t>
            </a:r>
            <a:r>
              <a:rPr lang="ru-RU" dirty="0"/>
              <a:t> </a:t>
            </a:r>
            <a:r>
              <a:rPr lang="ru-RU" dirty="0" err="1"/>
              <a:t>близьке</a:t>
            </a:r>
            <a:r>
              <a:rPr lang="ru-RU" dirty="0"/>
              <a:t>, як і </a:t>
            </a:r>
            <a:r>
              <a:rPr lang="ru-RU" dirty="0" err="1"/>
              <a:t>надто</a:t>
            </a:r>
            <a:r>
              <a:rPr lang="ru-RU" dirty="0"/>
              <a:t> </a:t>
            </a:r>
            <a:r>
              <a:rPr lang="ru-RU" dirty="0" err="1"/>
              <a:t>віддалене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негативно </a:t>
            </a:r>
            <a:r>
              <a:rPr lang="ru-RU" dirty="0" err="1"/>
              <a:t>впливає</a:t>
            </a:r>
            <a:r>
              <a:rPr lang="ru-RU" dirty="0"/>
              <a:t> на результат </a:t>
            </a:r>
            <a:r>
              <a:rPr lang="ru-RU" dirty="0" err="1"/>
              <a:t>спілкування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229914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823D3-8CC7-CAD4-AFBC-31E58B04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Невербальна комунікація</a:t>
            </a:r>
            <a:endParaRPr lang="ru-UA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4F938F-5956-F3FB-5F50-713286975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також </a:t>
            </a:r>
            <a:r>
              <a:rPr lang="ru-RU" dirty="0" err="1"/>
              <a:t>орієнтація</a:t>
            </a:r>
            <a:r>
              <a:rPr lang="ru-RU" dirty="0"/>
              <a:t> та кут,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партнери</a:t>
            </a:r>
            <a:r>
              <a:rPr lang="ru-RU" dirty="0"/>
              <a:t> </a:t>
            </a:r>
            <a:r>
              <a:rPr lang="ru-RU" dirty="0" err="1"/>
              <a:t>сприймають</a:t>
            </a:r>
            <a:r>
              <a:rPr lang="ru-RU" dirty="0"/>
              <a:t> один одного. </a:t>
            </a:r>
            <a:r>
              <a:rPr lang="ru-RU" dirty="0" err="1"/>
              <a:t>Орієнтація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людей, яке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варіюватись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обличчям</a:t>
            </a:r>
            <a:r>
              <a:rPr lang="ru-RU" dirty="0"/>
              <a:t> один до одного до </a:t>
            </a:r>
            <a:r>
              <a:rPr lang="ru-RU" dirty="0" err="1"/>
              <a:t>положення</a:t>
            </a:r>
            <a:r>
              <a:rPr lang="ru-RU" dirty="0"/>
              <a:t> "спина до </a:t>
            </a:r>
            <a:r>
              <a:rPr lang="ru-RU" dirty="0" err="1"/>
              <a:t>спини</a:t>
            </a:r>
            <a:r>
              <a:rPr lang="ru-RU" dirty="0"/>
              <a:t>".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бесід</a:t>
            </a:r>
            <a:r>
              <a:rPr lang="ru-RU" dirty="0"/>
              <a:t> за столом </a:t>
            </a:r>
            <a:r>
              <a:rPr lang="ru-RU" dirty="0" err="1"/>
              <a:t>орієнтація</a:t>
            </a:r>
            <a:r>
              <a:rPr lang="ru-RU" dirty="0"/>
              <a:t> </a:t>
            </a:r>
            <a:r>
              <a:rPr lang="ru-RU" dirty="0" err="1"/>
              <a:t>партнерів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характером </a:t>
            </a:r>
            <a:r>
              <a:rPr lang="ru-RU" dirty="0" err="1"/>
              <a:t>спілкування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є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суперництва</a:t>
            </a:r>
            <a:r>
              <a:rPr lang="ru-RU" dirty="0"/>
              <a:t>, то люди </a:t>
            </a:r>
            <a:r>
              <a:rPr lang="ru-RU" dirty="0" err="1"/>
              <a:t>сідають</a:t>
            </a:r>
            <a:r>
              <a:rPr lang="ru-RU" dirty="0"/>
              <a:t> </a:t>
            </a:r>
            <a:r>
              <a:rPr lang="ru-RU" dirty="0" err="1"/>
              <a:t>навпроти</a:t>
            </a:r>
            <a:r>
              <a:rPr lang="ru-RU" dirty="0"/>
              <a:t>, а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кооперації</a:t>
            </a:r>
            <a:r>
              <a:rPr lang="ru-RU" dirty="0"/>
              <a:t> - з одного боку столу. </a:t>
            </a:r>
            <a:r>
              <a:rPr lang="ru-RU" dirty="0" err="1"/>
              <a:t>Випадкова</a:t>
            </a:r>
            <a:r>
              <a:rPr lang="ru-RU" dirty="0"/>
              <a:t> </a:t>
            </a:r>
            <a:r>
              <a:rPr lang="ru-RU" dirty="0" err="1"/>
              <a:t>бесіда</a:t>
            </a:r>
            <a:r>
              <a:rPr lang="ru-RU" dirty="0"/>
              <a:t>, </a:t>
            </a:r>
            <a:r>
              <a:rPr lang="ru-RU" dirty="0" err="1"/>
              <a:t>зазвичай</a:t>
            </a:r>
            <a:r>
              <a:rPr lang="ru-RU" dirty="0"/>
              <a:t>,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 "</a:t>
            </a:r>
            <a:r>
              <a:rPr lang="ru-RU" dirty="0" err="1"/>
              <a:t>навкіс</a:t>
            </a:r>
            <a:r>
              <a:rPr lang="ru-RU" dirty="0"/>
              <a:t>", коли </a:t>
            </a:r>
            <a:r>
              <a:rPr lang="ru-RU" dirty="0" err="1"/>
              <a:t>партнери</a:t>
            </a:r>
            <a:r>
              <a:rPr lang="ru-RU" dirty="0"/>
              <a:t> </a:t>
            </a:r>
            <a:r>
              <a:rPr lang="ru-RU" dirty="0" err="1"/>
              <a:t>сприймають</a:t>
            </a:r>
            <a:r>
              <a:rPr lang="ru-RU" dirty="0"/>
              <a:t> один одного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непрямим</a:t>
            </a:r>
            <a:r>
              <a:rPr lang="ru-RU" dirty="0"/>
              <a:t> кутом.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639745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823D3-8CC7-CAD4-AFBC-31E58B04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Невербальна комунікація</a:t>
            </a:r>
            <a:endParaRPr lang="ru-UA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4F938F-5956-F3FB-5F50-713286975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також </a:t>
            </a:r>
            <a:r>
              <a:rPr lang="ru-RU" dirty="0" err="1"/>
              <a:t>орієнтація</a:t>
            </a:r>
            <a:r>
              <a:rPr lang="ru-RU" dirty="0"/>
              <a:t> та кут,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партнери</a:t>
            </a:r>
            <a:r>
              <a:rPr lang="ru-RU" dirty="0"/>
              <a:t> </a:t>
            </a:r>
            <a:r>
              <a:rPr lang="ru-RU" dirty="0" err="1"/>
              <a:t>сприймають</a:t>
            </a:r>
            <a:r>
              <a:rPr lang="ru-RU" dirty="0"/>
              <a:t> один одного. </a:t>
            </a:r>
            <a:r>
              <a:rPr lang="ru-RU" dirty="0" err="1"/>
              <a:t>Орієнтація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людей, яке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варіюватись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обличчям</a:t>
            </a:r>
            <a:r>
              <a:rPr lang="ru-RU" dirty="0"/>
              <a:t> один до одного до </a:t>
            </a:r>
            <a:r>
              <a:rPr lang="ru-RU" dirty="0" err="1"/>
              <a:t>положення</a:t>
            </a:r>
            <a:r>
              <a:rPr lang="ru-RU" dirty="0"/>
              <a:t> "спина до </a:t>
            </a:r>
            <a:r>
              <a:rPr lang="ru-RU" dirty="0" err="1"/>
              <a:t>спини</a:t>
            </a:r>
            <a:r>
              <a:rPr lang="ru-RU" dirty="0"/>
              <a:t>".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бесід</a:t>
            </a:r>
            <a:r>
              <a:rPr lang="ru-RU" dirty="0"/>
              <a:t> за столом </a:t>
            </a:r>
            <a:r>
              <a:rPr lang="ru-RU" dirty="0" err="1"/>
              <a:t>орієнтація</a:t>
            </a:r>
            <a:r>
              <a:rPr lang="ru-RU" dirty="0"/>
              <a:t> </a:t>
            </a:r>
            <a:r>
              <a:rPr lang="ru-RU" dirty="0" err="1"/>
              <a:t>партнерів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характером </a:t>
            </a:r>
            <a:r>
              <a:rPr lang="ru-RU" dirty="0" err="1"/>
              <a:t>спілкування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є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суперництва</a:t>
            </a:r>
            <a:r>
              <a:rPr lang="ru-RU" dirty="0"/>
              <a:t>, то люди </a:t>
            </a:r>
            <a:r>
              <a:rPr lang="ru-RU" dirty="0" err="1"/>
              <a:t>сідають</a:t>
            </a:r>
            <a:r>
              <a:rPr lang="ru-RU" dirty="0"/>
              <a:t> </a:t>
            </a:r>
            <a:r>
              <a:rPr lang="ru-RU" dirty="0" err="1"/>
              <a:t>навпроти</a:t>
            </a:r>
            <a:r>
              <a:rPr lang="ru-RU" dirty="0"/>
              <a:t>, а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кооперації</a:t>
            </a:r>
            <a:r>
              <a:rPr lang="ru-RU" dirty="0"/>
              <a:t> - з одного боку столу. </a:t>
            </a:r>
            <a:r>
              <a:rPr lang="ru-RU" dirty="0" err="1"/>
              <a:t>Випадкова</a:t>
            </a:r>
            <a:r>
              <a:rPr lang="ru-RU" dirty="0"/>
              <a:t> </a:t>
            </a:r>
            <a:r>
              <a:rPr lang="ru-RU" dirty="0" err="1"/>
              <a:t>бесіда</a:t>
            </a:r>
            <a:r>
              <a:rPr lang="ru-RU" dirty="0"/>
              <a:t>, </a:t>
            </a:r>
            <a:r>
              <a:rPr lang="ru-RU" dirty="0" err="1"/>
              <a:t>зазвичай</a:t>
            </a:r>
            <a:r>
              <a:rPr lang="ru-RU" dirty="0"/>
              <a:t>,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 "</a:t>
            </a:r>
            <a:r>
              <a:rPr lang="ru-RU" dirty="0" err="1"/>
              <a:t>навкіс</a:t>
            </a:r>
            <a:r>
              <a:rPr lang="ru-RU" dirty="0"/>
              <a:t>", коли </a:t>
            </a:r>
            <a:r>
              <a:rPr lang="ru-RU" dirty="0" err="1"/>
              <a:t>партнери</a:t>
            </a:r>
            <a:r>
              <a:rPr lang="ru-RU" dirty="0"/>
              <a:t> </a:t>
            </a:r>
            <a:r>
              <a:rPr lang="ru-RU" dirty="0" err="1"/>
              <a:t>сприймають</a:t>
            </a:r>
            <a:r>
              <a:rPr lang="ru-RU" dirty="0"/>
              <a:t> один одного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непрямим</a:t>
            </a:r>
            <a:r>
              <a:rPr lang="ru-RU" dirty="0"/>
              <a:t> кутом.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9457307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823D3-8CC7-CAD4-AFBC-31E58B04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Невербальна комунікація. Дистанція</a:t>
            </a:r>
            <a:endParaRPr lang="ru-UA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4F938F-5956-F3FB-5F50-713286975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Стать і </a:t>
            </a:r>
            <a:r>
              <a:rPr lang="ru-RU" dirty="0" err="1"/>
              <a:t>особистісні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також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віддаль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партнерами. 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 стоять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сидять</a:t>
            </a:r>
            <a:r>
              <a:rPr lang="ru-RU" dirty="0"/>
              <a:t> </a:t>
            </a:r>
            <a:r>
              <a:rPr lang="ru-RU" dirty="0" err="1"/>
              <a:t>ближче</a:t>
            </a:r>
            <a:r>
              <a:rPr lang="ru-RU" dirty="0"/>
              <a:t> до </a:t>
            </a:r>
            <a:r>
              <a:rPr lang="ru-RU" dirty="0" err="1"/>
              <a:t>співрозмовника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чоловіки</a:t>
            </a:r>
            <a:r>
              <a:rPr lang="ru-RU" dirty="0"/>
              <a:t>. </a:t>
            </a:r>
            <a:r>
              <a:rPr lang="ru-RU" dirty="0" err="1"/>
              <a:t>Психічно</a:t>
            </a:r>
            <a:r>
              <a:rPr lang="ru-RU" dirty="0"/>
              <a:t> </a:t>
            </a:r>
            <a:r>
              <a:rPr lang="ru-RU" dirty="0" err="1"/>
              <a:t>врівноважені</a:t>
            </a:r>
            <a:r>
              <a:rPr lang="ru-RU" dirty="0"/>
              <a:t> люди </a:t>
            </a:r>
            <a:r>
              <a:rPr lang="ru-RU" dirty="0" err="1"/>
              <a:t>підходять</a:t>
            </a:r>
            <a:r>
              <a:rPr lang="ru-RU" dirty="0"/>
              <a:t> </a:t>
            </a:r>
            <a:r>
              <a:rPr lang="ru-RU" dirty="0" err="1"/>
              <a:t>ближче</a:t>
            </a:r>
            <a:r>
              <a:rPr lang="ru-RU" dirty="0"/>
              <a:t> один до одного, </a:t>
            </a:r>
            <a:r>
              <a:rPr lang="ru-RU" dirty="0" err="1"/>
              <a:t>тим</a:t>
            </a:r>
            <a:r>
              <a:rPr lang="ru-RU" dirty="0"/>
              <a:t> часом як </a:t>
            </a:r>
            <a:r>
              <a:rPr lang="ru-RU" dirty="0" err="1"/>
              <a:t>тривожні</a:t>
            </a:r>
            <a:r>
              <a:rPr lang="ru-RU" dirty="0"/>
              <a:t> </a:t>
            </a:r>
            <a:r>
              <a:rPr lang="ru-RU" dirty="0" err="1"/>
              <a:t>намагаються</a:t>
            </a:r>
            <a:r>
              <a:rPr lang="ru-RU" dirty="0"/>
              <a:t> </a:t>
            </a:r>
            <a:r>
              <a:rPr lang="ru-RU" dirty="0" err="1"/>
              <a:t>триматися</a:t>
            </a:r>
            <a:r>
              <a:rPr lang="ru-RU" dirty="0"/>
              <a:t> на </a:t>
            </a:r>
            <a:r>
              <a:rPr lang="ru-RU" dirty="0" err="1"/>
              <a:t>віддалі</a:t>
            </a:r>
            <a:r>
              <a:rPr lang="ru-RU" dirty="0"/>
              <a:t>. </a:t>
            </a:r>
            <a:r>
              <a:rPr lang="ru-RU" dirty="0" err="1"/>
              <a:t>Зацікавлені</a:t>
            </a:r>
            <a:r>
              <a:rPr lang="ru-RU" dirty="0"/>
              <a:t> один в одному </a:t>
            </a:r>
            <a:r>
              <a:rPr lang="ru-RU" dirty="0" err="1"/>
              <a:t>співрозмовники</a:t>
            </a:r>
            <a:r>
              <a:rPr lang="ru-RU" dirty="0"/>
              <a:t> </a:t>
            </a:r>
            <a:r>
              <a:rPr lang="ru-RU" dirty="0" err="1"/>
              <a:t>скорочують</a:t>
            </a:r>
            <a:r>
              <a:rPr lang="ru-RU" dirty="0"/>
              <a:t> </a:t>
            </a:r>
            <a:r>
              <a:rPr lang="ru-RU" dirty="0" err="1"/>
              <a:t>дистанцію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9318082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823D3-8CC7-CAD4-AFBC-31E58B04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Невербальна комунікація. Дистанція</a:t>
            </a:r>
            <a:endParaRPr lang="ru-UA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4F938F-5956-F3FB-5F50-713286975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За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/>
              <a:t>психологів</a:t>
            </a:r>
            <a:r>
              <a:rPr lang="ru-RU" dirty="0"/>
              <a:t>, </a:t>
            </a:r>
            <a:r>
              <a:rPr lang="ru-RU" dirty="0" err="1"/>
              <a:t>віддаль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партнерами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різновиду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і </a:t>
            </a:r>
            <a:r>
              <a:rPr lang="ru-RU" dirty="0" err="1"/>
              <a:t>варіює</a:t>
            </a:r>
            <a:r>
              <a:rPr lang="ru-RU" dirty="0"/>
              <a:t> в таких межах: </a:t>
            </a:r>
          </a:p>
          <a:p>
            <a:r>
              <a:rPr lang="ru-RU" dirty="0"/>
              <a:t>- </a:t>
            </a:r>
            <a:r>
              <a:rPr lang="ru-RU" dirty="0" err="1"/>
              <a:t>інтимна</a:t>
            </a:r>
            <a:r>
              <a:rPr lang="ru-RU" dirty="0"/>
              <a:t> </a:t>
            </a:r>
            <a:r>
              <a:rPr lang="ru-RU" dirty="0" err="1"/>
              <a:t>дистанція</a:t>
            </a:r>
            <a:r>
              <a:rPr lang="ru-RU" dirty="0"/>
              <a:t> (до 0,5 м)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інтимним</a:t>
            </a:r>
            <a:r>
              <a:rPr lang="ru-RU" dirty="0"/>
              <a:t> </a:t>
            </a:r>
            <a:r>
              <a:rPr lang="ru-RU" dirty="0" err="1"/>
              <a:t>стосункам</a:t>
            </a:r>
            <a:r>
              <a:rPr lang="ru-RU" dirty="0"/>
              <a:t>, </a:t>
            </a:r>
            <a:r>
              <a:rPr lang="ru-RU" dirty="0" err="1"/>
              <a:t>трапляється</a:t>
            </a:r>
            <a:r>
              <a:rPr lang="ru-RU" dirty="0"/>
              <a:t> також у </a:t>
            </a:r>
            <a:r>
              <a:rPr lang="ru-RU" dirty="0" err="1"/>
              <a:t>спорті</a:t>
            </a:r>
            <a:r>
              <a:rPr lang="ru-RU" dirty="0"/>
              <a:t>, </a:t>
            </a:r>
            <a:r>
              <a:rPr lang="ru-RU" dirty="0" err="1"/>
              <a:t>балеті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dirty="0" err="1"/>
              <a:t>міжособистісна</a:t>
            </a:r>
            <a:r>
              <a:rPr lang="ru-RU" dirty="0"/>
              <a:t> </a:t>
            </a:r>
            <a:r>
              <a:rPr lang="ru-RU" dirty="0" err="1"/>
              <a:t>дистанція</a:t>
            </a:r>
            <a:r>
              <a:rPr lang="ru-RU" dirty="0"/>
              <a:t> (0,5-1,2 м) - у </a:t>
            </a:r>
            <a:r>
              <a:rPr lang="ru-RU" dirty="0" err="1"/>
              <a:t>бесідах</a:t>
            </a:r>
            <a:r>
              <a:rPr lang="ru-RU" dirty="0"/>
              <a:t> з </a:t>
            </a:r>
            <a:r>
              <a:rPr lang="ru-RU" dirty="0" err="1"/>
              <a:t>друзями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дистанція</a:t>
            </a:r>
            <a:r>
              <a:rPr lang="ru-RU" dirty="0"/>
              <a:t> (1,2-3,7 м) - для </a:t>
            </a:r>
            <a:r>
              <a:rPr lang="ru-RU" dirty="0" err="1"/>
              <a:t>неформальних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та </a:t>
            </a:r>
            <a:r>
              <a:rPr lang="ru-RU" dirty="0" err="1"/>
              <a:t>ділових</a:t>
            </a:r>
            <a:r>
              <a:rPr lang="ru-RU" dirty="0"/>
              <a:t> </a:t>
            </a:r>
            <a:r>
              <a:rPr lang="ru-RU" dirty="0" err="1"/>
              <a:t>стосунків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dirty="0" err="1"/>
              <a:t>публічна</a:t>
            </a:r>
            <a:r>
              <a:rPr lang="ru-RU" dirty="0"/>
              <a:t> </a:t>
            </a:r>
            <a:r>
              <a:rPr lang="ru-RU" dirty="0" err="1"/>
              <a:t>дистанція</a:t>
            </a:r>
            <a:r>
              <a:rPr lang="ru-RU" dirty="0"/>
              <a:t> (3-7 м і </a:t>
            </a:r>
            <a:r>
              <a:rPr lang="ru-RU" dirty="0" err="1"/>
              <a:t>більше</a:t>
            </a:r>
            <a:r>
              <a:rPr lang="ru-RU" dirty="0"/>
              <a:t>), на </a:t>
            </a:r>
            <a:r>
              <a:rPr lang="ru-RU" dirty="0" err="1"/>
              <a:t>якій</a:t>
            </a:r>
            <a:r>
              <a:rPr lang="ru-RU" dirty="0"/>
              <a:t> не </a:t>
            </a:r>
            <a:r>
              <a:rPr lang="ru-RU" dirty="0" err="1"/>
              <a:t>вважається</a:t>
            </a:r>
            <a:r>
              <a:rPr lang="ru-RU" dirty="0"/>
              <a:t> грубим </a:t>
            </a:r>
            <a:r>
              <a:rPr lang="ru-RU" dirty="0" err="1"/>
              <a:t>обмінятися</a:t>
            </a:r>
            <a:r>
              <a:rPr lang="ru-RU" dirty="0"/>
              <a:t> </a:t>
            </a:r>
            <a:r>
              <a:rPr lang="ru-RU" dirty="0" err="1"/>
              <a:t>репліками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утриматися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. Правильно </a:t>
            </a:r>
            <a:r>
              <a:rPr lang="ru-RU" dirty="0" err="1"/>
              <a:t>обрана</a:t>
            </a:r>
            <a:r>
              <a:rPr lang="ru-RU" dirty="0"/>
              <a:t> </a:t>
            </a:r>
            <a:r>
              <a:rPr lang="ru-RU" dirty="0" err="1"/>
              <a:t>дистанція</a:t>
            </a:r>
            <a:r>
              <a:rPr lang="ru-RU" dirty="0"/>
              <a:t> </a:t>
            </a:r>
            <a:r>
              <a:rPr lang="ru-RU" dirty="0" err="1"/>
              <a:t>задає</a:t>
            </a:r>
            <a:r>
              <a:rPr lang="ru-RU" dirty="0"/>
              <a:t> тон </a:t>
            </a:r>
            <a:r>
              <a:rPr lang="ru-RU" dirty="0" err="1"/>
              <a:t>спілкуванню</a:t>
            </a:r>
            <a:r>
              <a:rPr lang="ru-RU" dirty="0"/>
              <a:t>. </a:t>
            </a:r>
          </a:p>
          <a:p>
            <a:r>
              <a:rPr lang="ru-RU" dirty="0" err="1"/>
              <a:t>Міжособистісний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також на </a:t>
            </a:r>
            <a:r>
              <a:rPr lang="ru-RU" dirty="0" err="1"/>
              <a:t>тривалість</a:t>
            </a:r>
            <a:r>
              <a:rPr lang="ru-RU" dirty="0"/>
              <a:t> і частоту </a:t>
            </a:r>
            <a:r>
              <a:rPr lang="ru-RU" dirty="0" err="1"/>
              <a:t>візуальних</a:t>
            </a:r>
            <a:r>
              <a:rPr lang="ru-RU" dirty="0"/>
              <a:t> </a:t>
            </a:r>
            <a:r>
              <a:rPr lang="ru-RU" dirty="0" err="1"/>
              <a:t>контактів</a:t>
            </a:r>
            <a:r>
              <a:rPr lang="ru-RU" dirty="0"/>
              <a:t>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421053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823D3-8CC7-CAD4-AFBC-31E58B04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Невербальна комунікація. Дистанція</a:t>
            </a:r>
            <a:endParaRPr lang="ru-UA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4F938F-5956-F3FB-5F50-713286975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За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/>
              <a:t>психологів</a:t>
            </a:r>
            <a:r>
              <a:rPr lang="ru-RU" dirty="0"/>
              <a:t>, </a:t>
            </a:r>
            <a:r>
              <a:rPr lang="ru-RU" dirty="0" err="1"/>
              <a:t>віддаль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партнерами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різновиду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і </a:t>
            </a:r>
            <a:r>
              <a:rPr lang="ru-RU" dirty="0" err="1"/>
              <a:t>варіює</a:t>
            </a:r>
            <a:r>
              <a:rPr lang="ru-RU" dirty="0"/>
              <a:t> в таких межах: </a:t>
            </a:r>
          </a:p>
          <a:p>
            <a:r>
              <a:rPr lang="ru-RU" dirty="0"/>
              <a:t>- </a:t>
            </a:r>
            <a:r>
              <a:rPr lang="ru-RU" dirty="0" err="1"/>
              <a:t>інтимна</a:t>
            </a:r>
            <a:r>
              <a:rPr lang="ru-RU" dirty="0"/>
              <a:t> </a:t>
            </a:r>
            <a:r>
              <a:rPr lang="ru-RU" dirty="0" err="1"/>
              <a:t>дистанція</a:t>
            </a:r>
            <a:r>
              <a:rPr lang="ru-RU" dirty="0"/>
              <a:t> (до 0,5 м)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інтимним</a:t>
            </a:r>
            <a:r>
              <a:rPr lang="ru-RU" dirty="0"/>
              <a:t> </a:t>
            </a:r>
            <a:r>
              <a:rPr lang="ru-RU" dirty="0" err="1"/>
              <a:t>стосункам</a:t>
            </a:r>
            <a:r>
              <a:rPr lang="ru-RU" dirty="0"/>
              <a:t>, </a:t>
            </a:r>
            <a:r>
              <a:rPr lang="ru-RU" dirty="0" err="1"/>
              <a:t>трапляється</a:t>
            </a:r>
            <a:r>
              <a:rPr lang="ru-RU" dirty="0"/>
              <a:t> також у </a:t>
            </a:r>
            <a:r>
              <a:rPr lang="ru-RU" dirty="0" err="1"/>
              <a:t>спорті</a:t>
            </a:r>
            <a:r>
              <a:rPr lang="ru-RU" dirty="0"/>
              <a:t>, </a:t>
            </a:r>
            <a:r>
              <a:rPr lang="ru-RU" dirty="0" err="1"/>
              <a:t>балеті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dirty="0" err="1"/>
              <a:t>міжособистісна</a:t>
            </a:r>
            <a:r>
              <a:rPr lang="ru-RU" dirty="0"/>
              <a:t> </a:t>
            </a:r>
            <a:r>
              <a:rPr lang="ru-RU" dirty="0" err="1"/>
              <a:t>дистанція</a:t>
            </a:r>
            <a:r>
              <a:rPr lang="ru-RU" dirty="0"/>
              <a:t> (0,5-1,2 м) - у </a:t>
            </a:r>
            <a:r>
              <a:rPr lang="ru-RU" dirty="0" err="1"/>
              <a:t>бесідах</a:t>
            </a:r>
            <a:r>
              <a:rPr lang="ru-RU" dirty="0"/>
              <a:t> з </a:t>
            </a:r>
            <a:r>
              <a:rPr lang="ru-RU" dirty="0" err="1"/>
              <a:t>друзями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дистанція</a:t>
            </a:r>
            <a:r>
              <a:rPr lang="ru-RU" dirty="0"/>
              <a:t> (1,2-3,7 м) - для </a:t>
            </a:r>
            <a:r>
              <a:rPr lang="ru-RU" dirty="0" err="1"/>
              <a:t>неформальних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та </a:t>
            </a:r>
            <a:r>
              <a:rPr lang="ru-RU" dirty="0" err="1"/>
              <a:t>ділових</a:t>
            </a:r>
            <a:r>
              <a:rPr lang="ru-RU" dirty="0"/>
              <a:t> </a:t>
            </a:r>
            <a:r>
              <a:rPr lang="ru-RU" dirty="0" err="1"/>
              <a:t>стосунків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dirty="0" err="1"/>
              <a:t>публічна</a:t>
            </a:r>
            <a:r>
              <a:rPr lang="ru-RU" dirty="0"/>
              <a:t> </a:t>
            </a:r>
            <a:r>
              <a:rPr lang="ru-RU" dirty="0" err="1"/>
              <a:t>дистанція</a:t>
            </a:r>
            <a:r>
              <a:rPr lang="ru-RU" dirty="0"/>
              <a:t> (3-7 м і </a:t>
            </a:r>
            <a:r>
              <a:rPr lang="ru-RU" dirty="0" err="1"/>
              <a:t>більше</a:t>
            </a:r>
            <a:r>
              <a:rPr lang="ru-RU" dirty="0"/>
              <a:t>), на </a:t>
            </a:r>
            <a:r>
              <a:rPr lang="ru-RU" dirty="0" err="1"/>
              <a:t>якій</a:t>
            </a:r>
            <a:r>
              <a:rPr lang="ru-RU" dirty="0"/>
              <a:t> не </a:t>
            </a:r>
            <a:r>
              <a:rPr lang="ru-RU" dirty="0" err="1"/>
              <a:t>вважається</a:t>
            </a:r>
            <a:r>
              <a:rPr lang="ru-RU" dirty="0"/>
              <a:t> грубим </a:t>
            </a:r>
            <a:r>
              <a:rPr lang="ru-RU" dirty="0" err="1"/>
              <a:t>обмінятися</a:t>
            </a:r>
            <a:r>
              <a:rPr lang="ru-RU" dirty="0"/>
              <a:t> </a:t>
            </a:r>
            <a:r>
              <a:rPr lang="ru-RU" dirty="0" err="1"/>
              <a:t>репліками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утриматися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. Правильно </a:t>
            </a:r>
            <a:r>
              <a:rPr lang="ru-RU" dirty="0" err="1"/>
              <a:t>обрана</a:t>
            </a:r>
            <a:r>
              <a:rPr lang="ru-RU" dirty="0"/>
              <a:t> </a:t>
            </a:r>
            <a:r>
              <a:rPr lang="ru-RU" dirty="0" err="1"/>
              <a:t>дистанція</a:t>
            </a:r>
            <a:r>
              <a:rPr lang="ru-RU" dirty="0"/>
              <a:t> </a:t>
            </a:r>
            <a:r>
              <a:rPr lang="ru-RU" dirty="0" err="1"/>
              <a:t>задає</a:t>
            </a:r>
            <a:r>
              <a:rPr lang="ru-RU" dirty="0"/>
              <a:t> тон </a:t>
            </a:r>
            <a:r>
              <a:rPr lang="ru-RU" dirty="0" err="1"/>
              <a:t>спілкуванню</a:t>
            </a:r>
            <a:r>
              <a:rPr lang="ru-RU" dirty="0"/>
              <a:t>. </a:t>
            </a:r>
          </a:p>
          <a:p>
            <a:r>
              <a:rPr lang="ru-RU" dirty="0" err="1"/>
              <a:t>Міжособистісний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також на </a:t>
            </a:r>
            <a:r>
              <a:rPr lang="ru-RU" dirty="0" err="1"/>
              <a:t>тривалість</a:t>
            </a:r>
            <a:r>
              <a:rPr lang="ru-RU" dirty="0"/>
              <a:t> і частоту </a:t>
            </a:r>
            <a:r>
              <a:rPr lang="ru-RU" dirty="0" err="1"/>
              <a:t>візуальних</a:t>
            </a:r>
            <a:r>
              <a:rPr lang="ru-RU" dirty="0"/>
              <a:t> </a:t>
            </a:r>
            <a:r>
              <a:rPr lang="ru-RU" dirty="0" err="1"/>
              <a:t>контактів</a:t>
            </a:r>
            <a:r>
              <a:rPr lang="ru-RU" dirty="0"/>
              <a:t>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5029416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823D3-8CC7-CAD4-AFBC-31E58B04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Невербальна комунікація. Візуальний контакт</a:t>
            </a:r>
            <a:endParaRPr lang="ru-UA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4F938F-5956-F3FB-5F50-713286975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Візуальний</a:t>
            </a:r>
            <a:r>
              <a:rPr lang="ru-RU" dirty="0"/>
              <a:t> контакт є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. </a:t>
            </a:r>
            <a:r>
              <a:rPr lang="ru-RU" dirty="0" err="1"/>
              <a:t>Погляд</a:t>
            </a:r>
            <a:r>
              <a:rPr lang="ru-RU" dirty="0"/>
              <a:t> на </a:t>
            </a:r>
            <a:r>
              <a:rPr lang="ru-RU" dirty="0" err="1"/>
              <a:t>співрозмовника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зацікавленість</a:t>
            </a:r>
            <a:r>
              <a:rPr lang="ru-RU" dirty="0"/>
              <a:t>, а й </a:t>
            </a:r>
            <a:r>
              <a:rPr lang="ru-RU" dirty="0" err="1"/>
              <a:t>зосередженість</a:t>
            </a:r>
            <a:r>
              <a:rPr lang="ru-RU" dirty="0"/>
              <a:t> на тому, </a:t>
            </a:r>
            <a:r>
              <a:rPr lang="ru-RU" dirty="0" err="1"/>
              <a:t>що</a:t>
            </a:r>
            <a:r>
              <a:rPr lang="ru-RU" dirty="0"/>
              <a:t> нам </a:t>
            </a:r>
            <a:r>
              <a:rPr lang="ru-RU" dirty="0" err="1"/>
              <a:t>говорять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розмови</a:t>
            </a:r>
            <a:r>
              <a:rPr lang="ru-RU" dirty="0"/>
              <a:t> </a:t>
            </a:r>
            <a:r>
              <a:rPr lang="ru-RU" dirty="0" err="1"/>
              <a:t>партнери</a:t>
            </a:r>
            <a:r>
              <a:rPr lang="ru-RU" dirty="0"/>
              <a:t> то </a:t>
            </a:r>
            <a:r>
              <a:rPr lang="ru-RU" dirty="0" err="1"/>
              <a:t>дивляться</a:t>
            </a:r>
            <a:r>
              <a:rPr lang="ru-RU" dirty="0"/>
              <a:t> один на одного, то </a:t>
            </a:r>
            <a:r>
              <a:rPr lang="ru-RU" dirty="0" err="1"/>
              <a:t>відводять</a:t>
            </a:r>
            <a:r>
              <a:rPr lang="ru-RU" dirty="0"/>
              <a:t> погляди, </a:t>
            </a:r>
            <a:r>
              <a:rPr lang="ru-RU" dirty="0" err="1"/>
              <a:t>даючи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"</a:t>
            </a:r>
            <a:r>
              <a:rPr lang="ru-RU" dirty="0" err="1"/>
              <a:t>відпочити</a:t>
            </a:r>
            <a:r>
              <a:rPr lang="ru-RU" dirty="0"/>
              <a:t>". Час </a:t>
            </a:r>
            <a:r>
              <a:rPr lang="ru-RU" dirty="0" err="1"/>
              <a:t>від</a:t>
            </a:r>
            <a:r>
              <a:rPr lang="ru-RU" dirty="0"/>
              <a:t> часу </a:t>
            </a:r>
            <a:r>
              <a:rPr lang="ru-RU" dirty="0" err="1"/>
              <a:t>їхні</a:t>
            </a:r>
            <a:r>
              <a:rPr lang="ru-RU" dirty="0"/>
              <a:t> погляди </a:t>
            </a:r>
            <a:r>
              <a:rPr lang="ru-RU" dirty="0" err="1"/>
              <a:t>зустрічаються</a:t>
            </a:r>
            <a:r>
              <a:rPr lang="ru-RU" dirty="0"/>
              <a:t> і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розходяться</a:t>
            </a:r>
            <a:r>
              <a:rPr lang="ru-RU" dirty="0"/>
              <a:t>. Нам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легше</a:t>
            </a:r>
            <a:r>
              <a:rPr lang="ru-RU" dirty="0"/>
              <a:t>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візуальний</a:t>
            </a:r>
            <a:r>
              <a:rPr lang="ru-RU" dirty="0"/>
              <a:t> контакт при </a:t>
            </a:r>
            <a:r>
              <a:rPr lang="ru-RU" dirty="0" err="1"/>
              <a:t>обговоренні</a:t>
            </a:r>
            <a:r>
              <a:rPr lang="ru-RU" dirty="0"/>
              <a:t> </a:t>
            </a:r>
            <a:r>
              <a:rPr lang="ru-RU" dirty="0" err="1"/>
              <a:t>приємної</a:t>
            </a:r>
            <a:r>
              <a:rPr lang="ru-RU" dirty="0"/>
              <a:t> теми, </a:t>
            </a:r>
            <a:r>
              <a:rPr lang="ru-RU" dirty="0" err="1"/>
              <a:t>аніж</a:t>
            </a:r>
            <a:r>
              <a:rPr lang="ru-RU" dirty="0"/>
              <a:t> </a:t>
            </a:r>
            <a:r>
              <a:rPr lang="ru-RU" dirty="0" err="1"/>
              <a:t>неприємної</a:t>
            </a:r>
            <a:r>
              <a:rPr lang="ru-RU" dirty="0"/>
              <a:t>, </a:t>
            </a:r>
            <a:r>
              <a:rPr lang="ru-RU" dirty="0" err="1"/>
              <a:t>заплутаної</a:t>
            </a:r>
            <a:r>
              <a:rPr lang="ru-RU" dirty="0"/>
              <a:t>. В </a:t>
            </a:r>
            <a:r>
              <a:rPr lang="ru-RU" dirty="0" err="1"/>
              <a:t>останньому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настирливий</a:t>
            </a:r>
            <a:r>
              <a:rPr lang="ru-RU" dirty="0"/>
              <a:t> </a:t>
            </a:r>
            <a:r>
              <a:rPr lang="ru-RU" dirty="0" err="1"/>
              <a:t>погляд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роздратування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сприймається</a:t>
            </a:r>
            <a:r>
              <a:rPr lang="ru-RU" dirty="0"/>
              <a:t> як </a:t>
            </a:r>
            <a:r>
              <a:rPr lang="ru-RU" dirty="0" err="1"/>
              <a:t>втручання</a:t>
            </a:r>
            <a:r>
              <a:rPr lang="ru-RU" dirty="0"/>
              <a:t> в </a:t>
            </a:r>
            <a:r>
              <a:rPr lang="ru-RU" dirty="0" err="1"/>
              <a:t>особисті</a:t>
            </a:r>
            <a:r>
              <a:rPr lang="ru-RU" dirty="0"/>
              <a:t> </a:t>
            </a:r>
            <a:r>
              <a:rPr lang="ru-RU" dirty="0" err="1"/>
              <a:t>переживання</a:t>
            </a:r>
            <a:r>
              <a:rPr lang="ru-RU" dirty="0"/>
              <a:t>, як </a:t>
            </a:r>
            <a:r>
              <a:rPr lang="ru-RU" dirty="0" err="1"/>
              <a:t>ознака</a:t>
            </a:r>
            <a:r>
              <a:rPr lang="ru-RU" dirty="0"/>
              <a:t> </a:t>
            </a:r>
            <a:r>
              <a:rPr lang="ru-RU" dirty="0" err="1"/>
              <a:t>ворожого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. Ми </a:t>
            </a:r>
            <a:r>
              <a:rPr lang="ru-RU" dirty="0" err="1"/>
              <a:t>схильні</a:t>
            </a:r>
            <a:r>
              <a:rPr lang="ru-RU" dirty="0"/>
              <a:t> </a:t>
            </a:r>
            <a:r>
              <a:rPr lang="ru-RU" dirty="0" err="1"/>
              <a:t>довше</a:t>
            </a:r>
            <a:r>
              <a:rPr lang="ru-RU" dirty="0"/>
              <a:t> </a:t>
            </a:r>
            <a:r>
              <a:rPr lang="ru-RU" dirty="0" err="1"/>
              <a:t>дивитися</a:t>
            </a:r>
            <a:r>
              <a:rPr lang="ru-RU" dirty="0"/>
              <a:t> на тих, ким </a:t>
            </a:r>
            <a:r>
              <a:rPr lang="ru-RU" dirty="0" err="1"/>
              <a:t>захоплюємося</a:t>
            </a:r>
            <a:r>
              <a:rPr lang="ru-RU" dirty="0"/>
              <a:t>, з ким у нас </a:t>
            </a:r>
            <a:r>
              <a:rPr lang="ru-RU" dirty="0" err="1"/>
              <a:t>близькі</a:t>
            </a:r>
            <a:r>
              <a:rPr lang="ru-RU" dirty="0"/>
              <a:t> </a:t>
            </a:r>
            <a:r>
              <a:rPr lang="ru-RU" dirty="0" err="1"/>
              <a:t>стосунки</a:t>
            </a:r>
            <a:r>
              <a:rPr lang="ru-RU" dirty="0"/>
              <a:t>. </a:t>
            </a:r>
            <a:r>
              <a:rPr lang="ru-RU" dirty="0" err="1"/>
              <a:t>Звичайно</a:t>
            </a:r>
            <a:r>
              <a:rPr lang="ru-RU" dirty="0"/>
              <a:t>, </a:t>
            </a:r>
            <a:r>
              <a:rPr lang="ru-RU" dirty="0" err="1"/>
              <a:t>візуальний</a:t>
            </a:r>
            <a:r>
              <a:rPr lang="ru-RU" dirty="0"/>
              <a:t> контакт </a:t>
            </a:r>
            <a:r>
              <a:rPr lang="ru-RU" dirty="0" err="1"/>
              <a:t>допомагає</a:t>
            </a:r>
            <a:r>
              <a:rPr lang="ru-RU" dirty="0"/>
              <a:t> тому, </a:t>
            </a:r>
            <a:r>
              <a:rPr lang="ru-RU" dirty="0" err="1"/>
              <a:t>хто</a:t>
            </a:r>
            <a:r>
              <a:rPr lang="ru-RU" dirty="0"/>
              <a:t> говорить, </a:t>
            </a:r>
            <a:r>
              <a:rPr lang="ru-RU" dirty="0" err="1"/>
              <a:t>відчути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говорять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з ним, і </a:t>
            </a:r>
            <a:r>
              <a:rPr lang="ru-RU" dirty="0" err="1"/>
              <a:t>справити</a:t>
            </a:r>
            <a:r>
              <a:rPr lang="ru-RU" dirty="0"/>
              <a:t> </a:t>
            </a:r>
            <a:r>
              <a:rPr lang="ru-RU" dirty="0" err="1"/>
              <a:t>приємне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регулювати</a:t>
            </a:r>
            <a:r>
              <a:rPr lang="ru-RU" dirty="0"/>
              <a:t> </a:t>
            </a:r>
            <a:r>
              <a:rPr lang="ru-RU" dirty="0" err="1"/>
              <a:t>розмову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664023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823D3-8CC7-CAD4-AFBC-31E58B04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Невербальна комунікація. Експресія</a:t>
            </a:r>
            <a:endParaRPr lang="ru-UA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4F938F-5956-F3FB-5F50-713286975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Експресія</a:t>
            </a:r>
            <a:r>
              <a:rPr lang="ru-RU" dirty="0"/>
              <a:t> </a:t>
            </a:r>
            <a:r>
              <a:rPr lang="ru-RU" dirty="0" err="1"/>
              <a:t>виявляється</a:t>
            </a:r>
            <a:r>
              <a:rPr lang="ru-RU" dirty="0"/>
              <a:t> в </a:t>
            </a:r>
            <a:r>
              <a:rPr lang="ru-RU" dirty="0" err="1"/>
              <a:t>міміці</a:t>
            </a:r>
            <a:r>
              <a:rPr lang="ru-RU" dirty="0"/>
              <a:t>, </a:t>
            </a:r>
            <a:r>
              <a:rPr lang="ru-RU" dirty="0" err="1"/>
              <a:t>пантоміміці</a:t>
            </a:r>
            <a:r>
              <a:rPr lang="ru-RU" dirty="0"/>
              <a:t>, </a:t>
            </a:r>
            <a:r>
              <a:rPr lang="ru-RU" dirty="0" err="1"/>
              <a:t>інтонації</a:t>
            </a:r>
            <a:r>
              <a:rPr lang="ru-RU" dirty="0"/>
              <a:t> голосу. </a:t>
            </a:r>
          </a:p>
          <a:p>
            <a:r>
              <a:rPr lang="ru-RU" dirty="0" err="1"/>
              <a:t>Експресія</a:t>
            </a:r>
            <a:r>
              <a:rPr lang="ru-RU" dirty="0"/>
              <a:t>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інформативна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можлива</a:t>
            </a:r>
            <a:r>
              <a:rPr lang="ru-RU" dirty="0"/>
              <a:t> передача складного </a:t>
            </a:r>
            <a:r>
              <a:rPr lang="ru-RU" dirty="0" err="1"/>
              <a:t>повідомлення</a:t>
            </a:r>
            <a:r>
              <a:rPr lang="ru-RU" dirty="0"/>
              <a:t> без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. </a:t>
            </a:r>
          </a:p>
          <a:p>
            <a:r>
              <a:rPr lang="ru-RU" dirty="0"/>
              <a:t>Особливо </a:t>
            </a:r>
            <a:r>
              <a:rPr lang="ru-RU" dirty="0" err="1"/>
              <a:t>експресивними</a:t>
            </a:r>
            <a:r>
              <a:rPr lang="ru-RU" dirty="0"/>
              <a:t> є губи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міцно</a:t>
            </a:r>
            <a:r>
              <a:rPr lang="ru-RU" dirty="0"/>
              <a:t> </a:t>
            </a:r>
            <a:r>
              <a:rPr lang="ru-RU" dirty="0" err="1"/>
              <a:t>стиснуті</a:t>
            </a:r>
            <a:r>
              <a:rPr lang="ru-RU" dirty="0"/>
              <a:t> губи </a:t>
            </a:r>
            <a:r>
              <a:rPr lang="ru-RU" dirty="0" err="1"/>
              <a:t>відображають</a:t>
            </a:r>
            <a:r>
              <a:rPr lang="ru-RU" dirty="0"/>
              <a:t> </a:t>
            </a:r>
            <a:r>
              <a:rPr lang="ru-RU" dirty="0" err="1"/>
              <a:t>глибоку</a:t>
            </a:r>
            <a:r>
              <a:rPr lang="ru-RU" dirty="0"/>
              <a:t> </a:t>
            </a:r>
            <a:r>
              <a:rPr lang="ru-RU" dirty="0" err="1"/>
              <a:t>задуму</a:t>
            </a:r>
            <a:r>
              <a:rPr lang="ru-RU" dirty="0"/>
              <a:t>, </a:t>
            </a:r>
            <a:r>
              <a:rPr lang="ru-RU" dirty="0" err="1"/>
              <a:t>вигнуті</a:t>
            </a:r>
            <a:r>
              <a:rPr lang="ru-RU" dirty="0"/>
              <a:t> - </a:t>
            </a:r>
            <a:r>
              <a:rPr lang="ru-RU" dirty="0" err="1"/>
              <a:t>іронію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сумнів</a:t>
            </a:r>
            <a:r>
              <a:rPr lang="ru-RU" dirty="0"/>
              <a:t>, </a:t>
            </a:r>
            <a:r>
              <a:rPr lang="ru-RU" dirty="0" err="1"/>
              <a:t>напіввідкриті</a:t>
            </a:r>
            <a:r>
              <a:rPr lang="ru-RU" dirty="0"/>
              <a:t> - </a:t>
            </a:r>
            <a:r>
              <a:rPr lang="ru-RU" dirty="0" err="1"/>
              <a:t>здивування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  <a:p>
            <a:r>
              <a:rPr lang="ru-RU" dirty="0" err="1"/>
              <a:t>Обличчя</a:t>
            </a:r>
            <a:r>
              <a:rPr lang="ru-RU" dirty="0"/>
              <a:t> </a:t>
            </a:r>
            <a:r>
              <a:rPr lang="ru-RU" dirty="0" err="1"/>
              <a:t>експресивно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, а тому в </a:t>
            </a:r>
            <a:r>
              <a:rPr lang="ru-RU" dirty="0" err="1"/>
              <a:t>розмові</a:t>
            </a:r>
            <a:r>
              <a:rPr lang="ru-RU" dirty="0"/>
              <a:t> ми </a:t>
            </a:r>
            <a:r>
              <a:rPr lang="ru-RU" dirty="0" err="1"/>
              <a:t>намагаємося</a:t>
            </a:r>
            <a:r>
              <a:rPr lang="ru-RU" dirty="0"/>
              <a:t> </a:t>
            </a:r>
            <a:r>
              <a:rPr lang="ru-RU" dirty="0" err="1"/>
              <a:t>контролювати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маскувати</a:t>
            </a:r>
            <a:r>
              <a:rPr lang="ru-RU" dirty="0"/>
              <a:t> </a:t>
            </a:r>
            <a:r>
              <a:rPr lang="ru-RU" dirty="0" err="1"/>
              <a:t>вираз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посмішка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відобразити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мотиви</a:t>
            </a:r>
            <a:r>
              <a:rPr lang="ru-RU" dirty="0"/>
              <a:t>, а тому </a:t>
            </a:r>
            <a:r>
              <a:rPr lang="ru-RU" dirty="0" err="1"/>
              <a:t>варто</a:t>
            </a:r>
            <a:r>
              <a:rPr lang="ru-RU" dirty="0"/>
              <a:t> бути </a:t>
            </a:r>
            <a:r>
              <a:rPr lang="ru-RU" dirty="0" err="1"/>
              <a:t>обережним</a:t>
            </a:r>
            <a:r>
              <a:rPr lang="ru-RU" dirty="0"/>
              <a:t> у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тлумаченні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59003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60268" y="373902"/>
            <a:ext cx="80494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err="1">
                <a:solidFill>
                  <a:srgbClr val="FF0000"/>
                </a:solidFill>
                <a:effectLst/>
                <a:latin typeface="Open Sans"/>
              </a:rPr>
              <a:t>Педагогічне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Open Sans"/>
              </a:rPr>
              <a:t> </a:t>
            </a:r>
            <a:r>
              <a:rPr lang="ru-RU" sz="2800" b="1" i="0" dirty="0" err="1">
                <a:solidFill>
                  <a:srgbClr val="FF0000"/>
                </a:solidFill>
                <a:effectLst/>
                <a:latin typeface="Open Sans"/>
              </a:rPr>
              <a:t>спілкування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Open Sans"/>
              </a:rPr>
              <a:t> —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Open Sans"/>
              </a:rPr>
              <a:t>це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Open Sans"/>
              </a:rPr>
              <a:t> система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Open Sans"/>
              </a:rPr>
              <a:t>органічної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Open Sans"/>
              </a:rPr>
              <a:t>соціально-психологічної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Open Sans"/>
              </a:rPr>
              <a:t>дії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Open Sans"/>
              </a:rPr>
              <a:t> учителя-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Open Sans"/>
              </a:rPr>
              <a:t>вихователя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Open Sans"/>
              </a:rPr>
              <a:t>вихованця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Open Sans"/>
              </a:rPr>
              <a:t> в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Open Sans"/>
              </a:rPr>
              <a:t>усіх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Open Sans"/>
              </a:rPr>
              <a:t> сферах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Open Sans"/>
              </a:rPr>
              <a:t>діяльності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Open Sans"/>
              </a:rPr>
              <a:t>що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Open Sans"/>
              </a:rPr>
              <a:t>має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Open Sans"/>
              </a:rPr>
              <a:t>певні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Open Sans"/>
              </a:rPr>
              <a:t>педагогічні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Open Sans"/>
              </a:rPr>
              <a:t>функції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Open Sans"/>
              </a:rPr>
              <a:t>спрямоване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Open Sans"/>
              </a:rPr>
              <a:t> на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Open Sans"/>
              </a:rPr>
              <a:t>створення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Open Sans"/>
              </a:rPr>
              <a:t>оптимальних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Open Sans"/>
              </a:rPr>
              <a:t>соціально-психологічних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Open Sans"/>
              </a:rPr>
              <a:t> умов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Open Sans"/>
              </a:rPr>
              <a:t>активної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Open Sans"/>
              </a:rPr>
              <a:t> та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Open Sans"/>
              </a:rPr>
              <a:t>результативної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Open Sans"/>
              </a:rPr>
              <a:t>життєдіяльності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Open Sans"/>
              </a:rPr>
              <a:t>особистості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ru-RU" sz="2800" dirty="0"/>
          </a:p>
        </p:txBody>
      </p:sp>
      <p:pic>
        <p:nvPicPr>
          <p:cNvPr id="2050" name="Picture 2" descr="ÐÐ°ÑÑÐ¸Ð½ÐºÐ¸ Ð¿Ð¾ Ð·Ð°Ð¿ÑÐ¾ÑÑ Ð¿ÐµÐ´Ð°Ð³Ð¾Ð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843"/>
            <a:ext cx="3625735" cy="2400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0946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823D3-8CC7-CAD4-AFBC-31E58B04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Невербальна комунікація. Експресія</a:t>
            </a:r>
            <a:endParaRPr lang="ru-UA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4F938F-5956-F3FB-5F50-713286975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й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мімічних</a:t>
            </a:r>
            <a:r>
              <a:rPr lang="ru-RU" dirty="0"/>
              <a:t> </a:t>
            </a:r>
            <a:r>
              <a:rPr lang="ru-RU" dirty="0" err="1"/>
              <a:t>позначень</a:t>
            </a:r>
            <a:r>
              <a:rPr lang="ru-RU" dirty="0"/>
              <a:t> </a:t>
            </a:r>
            <a:r>
              <a:rPr lang="ru-RU" dirty="0" err="1"/>
              <a:t>емоцій</a:t>
            </a:r>
            <a:r>
              <a:rPr lang="ru-RU" dirty="0"/>
              <a:t>: при </a:t>
            </a:r>
            <a:r>
              <a:rPr lang="ru-RU" dirty="0" err="1"/>
              <a:t>мруження</a:t>
            </a:r>
            <a:r>
              <a:rPr lang="ru-RU" dirty="0"/>
              <a:t> </a:t>
            </a:r>
            <a:r>
              <a:rPr lang="ru-RU" dirty="0" err="1"/>
              <a:t>повік</a:t>
            </a:r>
            <a:r>
              <a:rPr lang="ru-RU" dirty="0"/>
              <a:t>, </a:t>
            </a:r>
            <a:r>
              <a:rPr lang="ru-RU" dirty="0" err="1"/>
              <a:t>рухів</a:t>
            </a:r>
            <a:r>
              <a:rPr lang="ru-RU" dirty="0"/>
              <a:t> очей, </a:t>
            </a:r>
            <a:r>
              <a:rPr lang="ru-RU" dirty="0" err="1"/>
              <a:t>брів</a:t>
            </a:r>
            <a:r>
              <a:rPr lang="ru-RU" dirty="0"/>
              <a:t>, </a:t>
            </a:r>
            <a:r>
              <a:rPr lang="ru-RU" dirty="0" err="1"/>
              <a:t>лицевих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. З одного боку, </a:t>
            </a:r>
            <a:r>
              <a:rPr lang="ru-RU" dirty="0" err="1"/>
              <a:t>міміка</a:t>
            </a:r>
            <a:r>
              <a:rPr lang="ru-RU" dirty="0"/>
              <a:t> </a:t>
            </a:r>
            <a:r>
              <a:rPr lang="ru-RU" dirty="0" err="1"/>
              <a:t>зумовлена</a:t>
            </a:r>
            <a:r>
              <a:rPr lang="ru-RU" dirty="0"/>
              <a:t> </a:t>
            </a:r>
            <a:r>
              <a:rPr lang="ru-RU" dirty="0" err="1"/>
              <a:t>вродженими</a:t>
            </a:r>
            <a:r>
              <a:rPr lang="ru-RU" dirty="0"/>
              <a:t> </a:t>
            </a:r>
            <a:r>
              <a:rPr lang="ru-RU" dirty="0" err="1"/>
              <a:t>чинниками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фундаментальних</a:t>
            </a:r>
            <a:r>
              <a:rPr lang="ru-RU" dirty="0"/>
              <a:t> </a:t>
            </a:r>
            <a:r>
              <a:rPr lang="ru-RU" dirty="0" err="1"/>
              <a:t>емоцій</a:t>
            </a:r>
            <a:r>
              <a:rPr lang="ru-RU" dirty="0"/>
              <a:t> на </a:t>
            </a:r>
            <a:r>
              <a:rPr lang="ru-RU" dirty="0" err="1"/>
              <a:t>обличчі</a:t>
            </a:r>
            <a:r>
              <a:rPr lang="ru-RU" dirty="0"/>
              <a:t>, до </a:t>
            </a:r>
            <a:r>
              <a:rPr lang="ru-RU" dirty="0" err="1"/>
              <a:t>яких</a:t>
            </a:r>
            <a:r>
              <a:rPr lang="ru-RU" dirty="0"/>
              <a:t> належать страх, </a:t>
            </a:r>
            <a:r>
              <a:rPr lang="ru-RU" dirty="0" err="1"/>
              <a:t>радість</a:t>
            </a:r>
            <a:r>
              <a:rPr lang="ru-RU" dirty="0"/>
              <a:t>, </a:t>
            </a:r>
            <a:r>
              <a:rPr lang="ru-RU" dirty="0" err="1"/>
              <a:t>біль</a:t>
            </a:r>
            <a:r>
              <a:rPr lang="ru-RU" dirty="0"/>
              <a:t>, а з </a:t>
            </a:r>
            <a:r>
              <a:rPr lang="ru-RU" dirty="0" err="1"/>
              <a:t>іншого</a:t>
            </a:r>
            <a:r>
              <a:rPr lang="ru-RU" dirty="0"/>
              <a:t> - </a:t>
            </a:r>
            <a:r>
              <a:rPr lang="ru-RU" dirty="0" err="1"/>
              <a:t>соціальними</a:t>
            </a:r>
            <a:r>
              <a:rPr lang="ru-RU" dirty="0"/>
              <a:t> нормами </a:t>
            </a:r>
            <a:r>
              <a:rPr lang="ru-RU" dirty="0" err="1"/>
              <a:t>стосунків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людьми.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людей і </a:t>
            </a:r>
            <a:r>
              <a:rPr lang="ru-RU" dirty="0" err="1"/>
              <a:t>соціальне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а також </a:t>
            </a:r>
            <a:r>
              <a:rPr lang="ru-RU" dirty="0" err="1"/>
              <a:t>національні</a:t>
            </a:r>
            <a:r>
              <a:rPr lang="ru-RU" dirty="0"/>
              <a:t> та </a:t>
            </a:r>
            <a:r>
              <a:rPr lang="ru-RU" dirty="0" err="1"/>
              <a:t>культурні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 </a:t>
            </a:r>
            <a:r>
              <a:rPr lang="ru-RU" dirty="0" err="1"/>
              <a:t>обмежують</a:t>
            </a:r>
            <a:r>
              <a:rPr lang="ru-RU" dirty="0"/>
              <a:t> </a:t>
            </a:r>
            <a:r>
              <a:rPr lang="ru-RU" dirty="0" err="1"/>
              <a:t>мімічне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почуттів</a:t>
            </a:r>
            <a:r>
              <a:rPr lang="ru-RU" dirty="0"/>
              <a:t>. Люди </a:t>
            </a:r>
            <a:r>
              <a:rPr lang="ru-RU" dirty="0" err="1"/>
              <a:t>маскують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за </a:t>
            </a:r>
            <a:r>
              <a:rPr lang="ru-RU" dirty="0" err="1"/>
              <a:t>виразом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складніше</a:t>
            </a:r>
            <a:r>
              <a:rPr lang="ru-RU" dirty="0"/>
              <a:t> за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соціальною</a:t>
            </a:r>
            <a:r>
              <a:rPr lang="ru-RU" dirty="0"/>
              <a:t> природою </a:t>
            </a:r>
            <a:r>
              <a:rPr lang="ru-RU" dirty="0" err="1"/>
              <a:t>почуття</a:t>
            </a:r>
            <a:r>
              <a:rPr lang="ru-RU" dirty="0"/>
              <a:t>, то </a:t>
            </a:r>
            <a:r>
              <a:rPr lang="ru-RU" dirty="0" err="1"/>
              <a:t>складніше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в </a:t>
            </a:r>
            <a:r>
              <a:rPr lang="ru-RU" dirty="0" err="1"/>
              <a:t>міміці</a:t>
            </a:r>
            <a:r>
              <a:rPr lang="ru-RU" dirty="0"/>
              <a:t>, і </a:t>
            </a:r>
            <a:r>
              <a:rPr lang="ru-RU" dirty="0" err="1"/>
              <a:t>правильне</a:t>
            </a:r>
            <a:r>
              <a:rPr lang="ru-RU" dirty="0"/>
              <a:t> </a:t>
            </a:r>
            <a:r>
              <a:rPr lang="ru-RU" dirty="0" err="1"/>
              <a:t>розпізнавання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661054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823D3-8CC7-CAD4-AFBC-31E58B04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Невербальна комунікація. Експресія</a:t>
            </a:r>
            <a:endParaRPr lang="ru-UA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4F938F-5956-F3FB-5F50-713286975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Загалом</a:t>
            </a:r>
            <a:r>
              <a:rPr lang="ru-RU" dirty="0"/>
              <a:t> жести й </a:t>
            </a:r>
            <a:r>
              <a:rPr lang="ru-RU" dirty="0" err="1"/>
              <a:t>міміка</a:t>
            </a:r>
            <a:r>
              <a:rPr lang="ru-RU" dirty="0"/>
              <a:t> </a:t>
            </a:r>
            <a:r>
              <a:rPr lang="ru-RU" dirty="0" err="1"/>
              <a:t>несуть</a:t>
            </a:r>
            <a:r>
              <a:rPr lang="ru-RU" dirty="0"/>
              <a:t> до 40% </a:t>
            </a:r>
            <a:r>
              <a:rPr lang="ru-RU" dirty="0" err="1"/>
              <a:t>інформації</a:t>
            </a:r>
            <a:r>
              <a:rPr lang="ru-RU" dirty="0"/>
              <a:t>. У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вони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мимовільно</a:t>
            </a:r>
            <a:r>
              <a:rPr lang="ru-RU" dirty="0"/>
              <a:t>, </a:t>
            </a:r>
            <a:r>
              <a:rPr lang="ru-RU" dirty="0" err="1"/>
              <a:t>виходячи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емоційного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. </a:t>
            </a:r>
            <a:r>
              <a:rPr lang="ru-RU" dirty="0" err="1"/>
              <a:t>Ритмічно</a:t>
            </a:r>
            <a:r>
              <a:rPr lang="ru-RU" dirty="0"/>
              <a:t> </a:t>
            </a:r>
            <a:r>
              <a:rPr lang="ru-RU" dirty="0" err="1"/>
              <a:t>узгоджуючись</a:t>
            </a:r>
            <a:r>
              <a:rPr lang="ru-RU" dirty="0"/>
              <a:t> з </a:t>
            </a:r>
            <a:r>
              <a:rPr lang="ru-RU" dirty="0" err="1"/>
              <a:t>інтонацією</a:t>
            </a:r>
            <a:r>
              <a:rPr lang="ru-RU" dirty="0"/>
              <a:t>, </a:t>
            </a:r>
            <a:r>
              <a:rPr lang="ru-RU" dirty="0" err="1"/>
              <a:t>наголосами</a:t>
            </a:r>
            <a:r>
              <a:rPr lang="ru-RU" dirty="0"/>
              <a:t> та паузами, жести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привернути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слухача до </a:t>
            </a:r>
            <a:r>
              <a:rPr lang="ru-RU" dirty="0" err="1"/>
              <a:t>основної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висловлювання</a:t>
            </a:r>
            <a:r>
              <a:rPr lang="ru-RU" dirty="0"/>
              <a:t>, </a:t>
            </a:r>
            <a:r>
              <a:rPr lang="ru-RU" dirty="0" err="1"/>
              <a:t>виразити</a:t>
            </a:r>
            <a:r>
              <a:rPr lang="ru-RU" dirty="0"/>
              <a:t> </a:t>
            </a:r>
            <a:r>
              <a:rPr lang="ru-RU" dirty="0" err="1"/>
              <a:t>емоційне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думки, яка </a:t>
            </a:r>
            <a:r>
              <a:rPr lang="ru-RU" dirty="0" err="1"/>
              <a:t>вербалізується</a:t>
            </a:r>
            <a:r>
              <a:rPr lang="ru-RU" dirty="0"/>
              <a:t>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373934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823D3-8CC7-CAD4-AFBC-31E58B04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Невербальна комунікація. Експресія</a:t>
            </a:r>
            <a:endParaRPr lang="ru-UA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4F938F-5956-F3FB-5F50-713286975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Палітра</a:t>
            </a:r>
            <a:r>
              <a:rPr lang="ru-RU" dirty="0"/>
              <a:t> </a:t>
            </a:r>
            <a:r>
              <a:rPr lang="ru-RU" dirty="0" err="1"/>
              <a:t>жестів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різноманітна</a:t>
            </a:r>
            <a:r>
              <a:rPr lang="ru-RU" dirty="0"/>
              <a:t>, і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, </a:t>
            </a:r>
            <a:r>
              <a:rPr lang="ru-RU" dirty="0" err="1"/>
              <a:t>органічно</a:t>
            </a:r>
            <a:r>
              <a:rPr lang="ru-RU" dirty="0"/>
              <a:t> </a:t>
            </a:r>
            <a:r>
              <a:rPr lang="ru-RU" dirty="0" err="1"/>
              <a:t>властиві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рухи. </a:t>
            </a:r>
            <a:r>
              <a:rPr lang="ru-RU" dirty="0" err="1"/>
              <a:t>Надмірна</a:t>
            </a:r>
            <a:r>
              <a:rPr lang="ru-RU" dirty="0"/>
              <a:t> </a:t>
            </a:r>
            <a:r>
              <a:rPr lang="ru-RU" dirty="0" err="1"/>
              <a:t>жестикуляція</a:t>
            </a:r>
            <a:r>
              <a:rPr lang="ru-RU" dirty="0"/>
              <a:t> </a:t>
            </a:r>
            <a:r>
              <a:rPr lang="ru-RU" dirty="0" err="1"/>
              <a:t>стомлює</a:t>
            </a:r>
            <a:r>
              <a:rPr lang="ru-RU" dirty="0"/>
              <a:t> і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роздратування</a:t>
            </a:r>
            <a:r>
              <a:rPr lang="ru-RU" dirty="0"/>
              <a:t> у </a:t>
            </a:r>
            <a:r>
              <a:rPr lang="ru-RU" dirty="0" err="1"/>
              <a:t>присутніх</a:t>
            </a:r>
            <a:r>
              <a:rPr lang="ru-RU" dirty="0"/>
              <a:t>. </a:t>
            </a:r>
            <a:r>
              <a:rPr lang="ru-RU" dirty="0" err="1"/>
              <a:t>Подібно</a:t>
            </a:r>
            <a:r>
              <a:rPr lang="ru-RU" dirty="0"/>
              <a:t> до </a:t>
            </a:r>
            <a:r>
              <a:rPr lang="ru-RU" dirty="0" err="1"/>
              <a:t>слів-паразитів</a:t>
            </a:r>
            <a:r>
              <a:rPr lang="ru-RU" dirty="0"/>
              <a:t>, є і </a:t>
            </a:r>
            <a:r>
              <a:rPr lang="ru-RU" dirty="0" err="1"/>
              <a:t>вироблені</a:t>
            </a:r>
            <a:r>
              <a:rPr lang="ru-RU" dirty="0"/>
              <a:t> </a:t>
            </a:r>
            <a:r>
              <a:rPr lang="ru-RU" dirty="0" err="1"/>
              <a:t>звичні</a:t>
            </a:r>
            <a:r>
              <a:rPr lang="ru-RU" dirty="0"/>
              <a:t> жести,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а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відволікають</a:t>
            </a:r>
            <a:r>
              <a:rPr lang="ru-RU" dirty="0"/>
              <a:t> </a:t>
            </a:r>
            <a:r>
              <a:rPr lang="ru-RU" dirty="0" err="1"/>
              <a:t>співрозмовника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сприймання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 (</a:t>
            </a:r>
            <a:r>
              <a:rPr lang="ru-RU" dirty="0" err="1"/>
              <a:t>поправляння</a:t>
            </a:r>
            <a:r>
              <a:rPr lang="ru-RU" dirty="0"/>
              <a:t> </a:t>
            </a:r>
            <a:r>
              <a:rPr lang="ru-RU" dirty="0" err="1"/>
              <a:t>волосся</a:t>
            </a:r>
            <a:r>
              <a:rPr lang="ru-RU" dirty="0"/>
              <a:t>, </a:t>
            </a:r>
            <a:r>
              <a:rPr lang="ru-RU" dirty="0" err="1"/>
              <a:t>потирання</a:t>
            </a:r>
            <a:r>
              <a:rPr lang="ru-RU" dirty="0"/>
              <a:t> </a:t>
            </a:r>
            <a:r>
              <a:rPr lang="ru-RU" dirty="0" err="1"/>
              <a:t>перенісся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рук, </a:t>
            </a:r>
            <a:r>
              <a:rPr lang="ru-RU" dirty="0" err="1"/>
              <a:t>покручування</a:t>
            </a:r>
            <a:r>
              <a:rPr lang="ru-RU" dirty="0"/>
              <a:t> </a:t>
            </a:r>
            <a:r>
              <a:rPr lang="ru-RU" dirty="0" err="1"/>
              <a:t>ґудзика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 </a:t>
            </a:r>
            <a:r>
              <a:rPr lang="ru-RU" dirty="0" err="1"/>
              <a:t>Усі</a:t>
            </a:r>
            <a:r>
              <a:rPr lang="ru-RU" dirty="0"/>
              <a:t> рухи в </a:t>
            </a:r>
            <a:r>
              <a:rPr lang="ru-RU" dirty="0" err="1"/>
              <a:t>спілкуванні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мотивованими</a:t>
            </a:r>
            <a:r>
              <a:rPr lang="ru-RU" dirty="0"/>
              <a:t>, </a:t>
            </a:r>
            <a:r>
              <a:rPr lang="ru-RU" dirty="0" err="1"/>
              <a:t>природно</a:t>
            </a:r>
            <a:r>
              <a:rPr lang="ru-RU" dirty="0"/>
              <a:t> </a:t>
            </a:r>
            <a:r>
              <a:rPr lang="ru-RU" dirty="0" err="1"/>
              <a:t>породжуватися</a:t>
            </a:r>
            <a:r>
              <a:rPr lang="ru-RU" dirty="0"/>
              <a:t> </a:t>
            </a:r>
            <a:r>
              <a:rPr lang="ru-RU" dirty="0" err="1"/>
              <a:t>висловлюваною</a:t>
            </a:r>
            <a:r>
              <a:rPr lang="ru-RU" dirty="0"/>
              <a:t> </a:t>
            </a:r>
            <a:r>
              <a:rPr lang="ru-RU" dirty="0" err="1"/>
              <a:t>думкою</a:t>
            </a:r>
            <a:r>
              <a:rPr lang="ru-RU" dirty="0"/>
              <a:t> і </a:t>
            </a:r>
            <a:r>
              <a:rPr lang="ru-RU" dirty="0" err="1"/>
              <a:t>почуттями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614997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823D3-8CC7-CAD4-AFBC-31E58B04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Невербальна комунікація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педагогічному спілкуванні</a:t>
            </a:r>
            <a:endParaRPr lang="ru-UA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4F938F-5956-F3FB-5F50-713286975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err="1"/>
              <a:t>педагогічному</a:t>
            </a:r>
            <a:r>
              <a:rPr lang="ru-RU" dirty="0"/>
              <a:t> </a:t>
            </a:r>
            <a:r>
              <a:rPr lang="ru-RU" dirty="0" err="1"/>
              <a:t>спілкуванні</a:t>
            </a:r>
            <a:r>
              <a:rPr lang="ru-RU" dirty="0"/>
              <a:t> </a:t>
            </a:r>
            <a:r>
              <a:rPr lang="ru-RU" dirty="0" err="1"/>
              <a:t>невербальні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часто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самостійне</a:t>
            </a:r>
            <a:r>
              <a:rPr lang="ru-RU" dirty="0"/>
              <a:t> </a:t>
            </a:r>
            <a:r>
              <a:rPr lang="ru-RU" dirty="0" err="1"/>
              <a:t>смислове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 </a:t>
            </a:r>
            <a:r>
              <a:rPr lang="ru-RU" dirty="0" err="1"/>
              <a:t>Навколомовні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 "</a:t>
            </a:r>
            <a:r>
              <a:rPr lang="ru-RU" dirty="0" err="1"/>
              <a:t>вчитель-учень</a:t>
            </a:r>
            <a:r>
              <a:rPr lang="ru-RU" dirty="0"/>
              <a:t>"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поділити</a:t>
            </a:r>
            <a:r>
              <a:rPr lang="ru-RU" dirty="0"/>
              <a:t> на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вчителя</a:t>
            </a:r>
            <a:r>
              <a:rPr lang="ru-RU" dirty="0"/>
              <a:t> з </a:t>
            </a:r>
            <a:r>
              <a:rPr lang="ru-RU" dirty="0" err="1"/>
              <a:t>учнем</a:t>
            </a:r>
            <a:r>
              <a:rPr lang="ru-RU" dirty="0"/>
              <a:t>: "</a:t>
            </a:r>
            <a:r>
              <a:rPr lang="ru-RU" dirty="0" err="1"/>
              <a:t>пошукові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",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вчитель</a:t>
            </a:r>
            <a:r>
              <a:rPr lang="ru-RU" dirty="0"/>
              <a:t> </a:t>
            </a:r>
            <a:r>
              <a:rPr lang="ru-RU" dirty="0" err="1"/>
              <a:t>враховує</a:t>
            </a:r>
            <a:r>
              <a:rPr lang="ru-RU" dirty="0"/>
              <a:t> перед </a:t>
            </a:r>
            <a:r>
              <a:rPr lang="ru-RU" dirty="0" err="1"/>
              <a:t>спілкуванням</a:t>
            </a:r>
            <a:r>
              <a:rPr lang="ru-RU" dirty="0"/>
              <a:t>; </a:t>
            </a:r>
            <a:r>
              <a:rPr lang="ru-RU" dirty="0" err="1"/>
              <a:t>сигнали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корекції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встановленого</a:t>
            </a:r>
            <a:r>
              <a:rPr lang="ru-RU" dirty="0"/>
              <a:t> контакту; </a:t>
            </a:r>
            <a:r>
              <a:rPr lang="ru-RU" dirty="0" err="1"/>
              <a:t>регулятори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сигнали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- </a:t>
            </a:r>
            <a:r>
              <a:rPr lang="ru-RU" dirty="0" err="1"/>
              <a:t>підтвердження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вчителя</a:t>
            </a:r>
            <a:r>
              <a:rPr lang="ru-RU" dirty="0"/>
              <a:t> </a:t>
            </a:r>
            <a:r>
              <a:rPr lang="ru-RU" dirty="0" err="1"/>
              <a:t>зрозуміли</a:t>
            </a:r>
            <a:r>
              <a:rPr lang="ru-RU" dirty="0"/>
              <a:t>, і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йдуть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учителя </a:t>
            </a:r>
            <a:r>
              <a:rPr lang="ru-RU" dirty="0" err="1"/>
              <a:t>із</a:t>
            </a:r>
            <a:r>
              <a:rPr lang="ru-RU" dirty="0"/>
              <a:t> "</a:t>
            </a:r>
            <a:r>
              <a:rPr lang="ru-RU" dirty="0" err="1"/>
              <a:t>запитаннями</a:t>
            </a:r>
            <a:r>
              <a:rPr lang="ru-RU" dirty="0"/>
              <a:t>" про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сказаного</a:t>
            </a:r>
            <a:r>
              <a:rPr lang="ru-RU" dirty="0"/>
              <a:t>; </a:t>
            </a:r>
            <a:r>
              <a:rPr lang="ru-RU" dirty="0" err="1"/>
              <a:t>модуляція</a:t>
            </a:r>
            <a:r>
              <a:rPr lang="ru-RU" dirty="0"/>
              <a:t> голосу </a:t>
            </a:r>
            <a:r>
              <a:rPr lang="ru-RU" dirty="0" err="1"/>
              <a:t>вчителя</a:t>
            </a:r>
            <a:r>
              <a:rPr lang="ru-RU" dirty="0"/>
              <a:t> та </a:t>
            </a:r>
            <a:r>
              <a:rPr lang="ru-RU" dirty="0" err="1"/>
              <a:t>учнів</a:t>
            </a:r>
            <a:r>
              <a:rPr lang="ru-RU" dirty="0"/>
              <a:t> як </a:t>
            </a:r>
            <a:r>
              <a:rPr lang="ru-RU" dirty="0" err="1"/>
              <a:t>реакція</a:t>
            </a:r>
            <a:r>
              <a:rPr lang="ru-RU" dirty="0"/>
              <a:t> на </a:t>
            </a:r>
            <a:r>
              <a:rPr lang="ru-RU" dirty="0" err="1"/>
              <a:t>зміну</a:t>
            </a:r>
            <a:r>
              <a:rPr lang="ru-RU" dirty="0"/>
              <a:t> умов </a:t>
            </a:r>
            <a:r>
              <a:rPr lang="ru-RU" dirty="0" err="1"/>
              <a:t>спілкування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892609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823D3-8CC7-CAD4-AFBC-31E58B04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Невербальна комунікація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педагогічному спілкуванні</a:t>
            </a:r>
            <a:endParaRPr lang="ru-UA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4F938F-5956-F3FB-5F50-713286975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Зазначимо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навколомовні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. Учитель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вміти</a:t>
            </a:r>
            <a:r>
              <a:rPr lang="ru-RU" dirty="0"/>
              <a:t> не просто правильно обрати </a:t>
            </a:r>
            <a:r>
              <a:rPr lang="ru-RU" dirty="0" err="1"/>
              <a:t>навколомовний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не </a:t>
            </a:r>
            <a:r>
              <a:rPr lang="ru-RU" dirty="0" err="1"/>
              <a:t>переплутати</a:t>
            </a:r>
            <a:r>
              <a:rPr lang="ru-RU" dirty="0"/>
              <a:t> </a:t>
            </a:r>
            <a:r>
              <a:rPr lang="ru-RU" dirty="0" err="1"/>
              <a:t>стверджувальної</a:t>
            </a:r>
            <a:r>
              <a:rPr lang="ru-RU" dirty="0"/>
              <a:t> </a:t>
            </a:r>
            <a:r>
              <a:rPr lang="ru-RU" dirty="0" err="1"/>
              <a:t>інтонації</a:t>
            </a:r>
            <a:r>
              <a:rPr lang="ru-RU" dirty="0"/>
              <a:t> з </a:t>
            </a:r>
            <a:r>
              <a:rPr lang="ru-RU" dirty="0" err="1"/>
              <a:t>питальною</a:t>
            </a:r>
            <a:r>
              <a:rPr lang="ru-RU" dirty="0"/>
              <a:t>, а </a:t>
            </a:r>
            <a:r>
              <a:rPr lang="ru-RU" dirty="0" err="1"/>
              <a:t>вміти</a:t>
            </a:r>
            <a:r>
              <a:rPr lang="ru-RU" dirty="0"/>
              <a:t> </a:t>
            </a:r>
            <a:r>
              <a:rPr lang="ru-RU" dirty="0" err="1"/>
              <a:t>висловити</a:t>
            </a:r>
            <a:r>
              <a:rPr lang="ru-RU" dirty="0"/>
              <a:t> </a:t>
            </a:r>
            <a:r>
              <a:rPr lang="ru-RU" dirty="0" err="1"/>
              <a:t>різну</a:t>
            </a:r>
            <a:r>
              <a:rPr lang="ru-RU" dirty="0"/>
              <a:t>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стверджування</a:t>
            </a:r>
            <a:r>
              <a:rPr lang="ru-RU" dirty="0"/>
              <a:t>,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відтінки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. </a:t>
            </a:r>
            <a:r>
              <a:rPr lang="ru-RU" dirty="0" err="1"/>
              <a:t>Інтонаційні</a:t>
            </a:r>
            <a:r>
              <a:rPr lang="ru-RU" dirty="0"/>
              <a:t> перепади, </a:t>
            </a:r>
            <a:r>
              <a:rPr lang="ru-RU" dirty="0" err="1"/>
              <a:t>інтонаційний</a:t>
            </a:r>
            <a:r>
              <a:rPr lang="ru-RU" dirty="0"/>
              <a:t> "</a:t>
            </a:r>
            <a:r>
              <a:rPr lang="ru-RU" dirty="0" err="1"/>
              <a:t>малюнок</a:t>
            </a:r>
            <a:r>
              <a:rPr lang="ru-RU" dirty="0"/>
              <a:t>" </a:t>
            </a:r>
            <a:r>
              <a:rPr lang="ru-RU" dirty="0" err="1"/>
              <a:t>використовують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: 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вияву</a:t>
            </a:r>
            <a:r>
              <a:rPr lang="ru-RU" dirty="0"/>
              <a:t> </a:t>
            </a:r>
            <a:r>
              <a:rPr lang="ru-RU" dirty="0" err="1"/>
              <a:t>емоцій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2978829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823D3-8CC7-CAD4-AFBC-31E58B04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Невербальна комунікація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педагогічному спілкуванні</a:t>
            </a:r>
            <a:endParaRPr lang="ru-UA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4F938F-5956-F3FB-5F50-713286975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Мовлення</a:t>
            </a:r>
            <a:r>
              <a:rPr lang="ru-RU" dirty="0"/>
              <a:t> </a:t>
            </a:r>
            <a:r>
              <a:rPr lang="ru-RU" dirty="0" err="1"/>
              <a:t>вчителя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жестами,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. Жести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значущі</a:t>
            </a:r>
            <a:r>
              <a:rPr lang="ru-RU" dirty="0"/>
              <a:t>, </a:t>
            </a:r>
            <a:r>
              <a:rPr lang="ru-RU" dirty="0" err="1"/>
              <a:t>виразні</a:t>
            </a:r>
            <a:r>
              <a:rPr lang="ru-RU" dirty="0"/>
              <a:t> та </a:t>
            </a:r>
            <a:r>
              <a:rPr lang="ru-RU" dirty="0" err="1"/>
              <a:t>побічні</a:t>
            </a:r>
            <a:r>
              <a:rPr lang="ru-RU" dirty="0"/>
              <a:t>. </a:t>
            </a:r>
            <a:r>
              <a:rPr lang="ru-RU" dirty="0" err="1"/>
              <a:t>Значущі</a:t>
            </a:r>
            <a:r>
              <a:rPr lang="ru-RU" dirty="0"/>
              <a:t> жести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стверджувальний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заперечувальний</a:t>
            </a:r>
            <a:r>
              <a:rPr lang="ru-RU" dirty="0"/>
              <a:t> кивок, </a:t>
            </a:r>
            <a:r>
              <a:rPr lang="ru-RU" dirty="0" err="1"/>
              <a:t>невпевнене</a:t>
            </a:r>
            <a:r>
              <a:rPr lang="ru-RU" dirty="0"/>
              <a:t> </a:t>
            </a:r>
            <a:r>
              <a:rPr lang="ru-RU" dirty="0" err="1"/>
              <a:t>стискання</a:t>
            </a:r>
            <a:r>
              <a:rPr lang="ru-RU" dirty="0"/>
              <a:t> </a:t>
            </a:r>
            <a:r>
              <a:rPr lang="ru-RU" dirty="0" err="1"/>
              <a:t>плечима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слугувати</a:t>
            </a:r>
            <a:r>
              <a:rPr lang="ru-RU" dirty="0"/>
              <a:t> в </a:t>
            </a:r>
            <a:r>
              <a:rPr lang="ru-RU" dirty="0" err="1"/>
              <a:t>розмові</a:t>
            </a:r>
            <a:r>
              <a:rPr lang="ru-RU" dirty="0"/>
              <a:t> </a:t>
            </a:r>
            <a:r>
              <a:rPr lang="ru-RU" dirty="0" err="1"/>
              <a:t>самостійною</a:t>
            </a:r>
            <a:r>
              <a:rPr lang="ru-RU" dirty="0"/>
              <a:t> </a:t>
            </a:r>
            <a:r>
              <a:rPr lang="ru-RU" dirty="0" err="1"/>
              <a:t>реплікою</a:t>
            </a:r>
            <a:r>
              <a:rPr lang="ru-RU" dirty="0"/>
              <a:t>. </a:t>
            </a:r>
            <a:r>
              <a:rPr lang="ru-RU" dirty="0" err="1"/>
              <a:t>Виразні</a:t>
            </a:r>
            <a:r>
              <a:rPr lang="ru-RU" dirty="0"/>
              <a:t> жести </a:t>
            </a:r>
            <a:r>
              <a:rPr lang="ru-RU" dirty="0" err="1"/>
              <a:t>застосовуються</a:t>
            </a:r>
            <a:r>
              <a:rPr lang="ru-RU" dirty="0"/>
              <a:t> </a:t>
            </a:r>
            <a:r>
              <a:rPr lang="ru-RU" dirty="0" err="1"/>
              <a:t>вчителем</a:t>
            </a:r>
            <a:r>
              <a:rPr lang="ru-RU" dirty="0"/>
              <a:t> для </a:t>
            </a:r>
            <a:r>
              <a:rPr lang="ru-RU" dirty="0" err="1"/>
              <a:t>підкріплення</a:t>
            </a:r>
            <a:r>
              <a:rPr lang="ru-RU" dirty="0"/>
              <a:t> </a:t>
            </a:r>
            <a:r>
              <a:rPr lang="ru-RU" dirty="0" err="1"/>
              <a:t>якихось</a:t>
            </a:r>
            <a:r>
              <a:rPr lang="ru-RU" dirty="0"/>
              <a:t> особливо </a:t>
            </a:r>
            <a:r>
              <a:rPr lang="ru-RU" dirty="0" err="1"/>
              <a:t>важливих</a:t>
            </a:r>
            <a:r>
              <a:rPr lang="ru-RU" dirty="0"/>
              <a:t>, </a:t>
            </a:r>
            <a:r>
              <a:rPr lang="ru-RU" dirty="0" err="1"/>
              <a:t>емоційних</a:t>
            </a:r>
            <a:r>
              <a:rPr lang="ru-RU" dirty="0"/>
              <a:t>, </a:t>
            </a:r>
            <a:r>
              <a:rPr lang="ru-RU" dirty="0" err="1"/>
              <a:t>переконливих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у </a:t>
            </a:r>
            <a:r>
              <a:rPr lang="ru-RU" dirty="0" err="1"/>
              <a:t>фразі</a:t>
            </a:r>
            <a:r>
              <a:rPr lang="ru-RU" dirty="0"/>
              <a:t>. </a:t>
            </a:r>
            <a:r>
              <a:rPr lang="ru-RU" dirty="0" err="1"/>
              <a:t>Вчителімайстри</a:t>
            </a:r>
            <a:r>
              <a:rPr lang="ru-RU" dirty="0"/>
              <a:t> </a:t>
            </a:r>
            <a:r>
              <a:rPr lang="ru-RU" dirty="0" err="1"/>
              <a:t>звертаються</a:t>
            </a:r>
            <a:r>
              <a:rPr lang="ru-RU" dirty="0"/>
              <a:t> до них нечасто, </a:t>
            </a:r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підкреслити</a:t>
            </a:r>
            <a:r>
              <a:rPr lang="ru-RU" dirty="0"/>
              <a:t>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важливість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часте</a:t>
            </a:r>
            <a:r>
              <a:rPr lang="ru-RU" dirty="0"/>
              <a:t>, </a:t>
            </a:r>
            <a:r>
              <a:rPr lang="ru-RU" dirty="0" err="1"/>
              <a:t>одноманітне</a:t>
            </a:r>
            <a:r>
              <a:rPr lang="ru-RU" dirty="0"/>
              <a:t> </a:t>
            </a:r>
            <a:r>
              <a:rPr lang="ru-RU" dirty="0" err="1"/>
              <a:t>повторення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</a:t>
            </a:r>
            <a:r>
              <a:rPr lang="ru-RU" dirty="0" err="1"/>
              <a:t>неприємне</a:t>
            </a:r>
            <a:r>
              <a:rPr lang="ru-RU" dirty="0"/>
              <a:t>,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роздратування</a:t>
            </a:r>
            <a:r>
              <a:rPr lang="ru-RU" dirty="0"/>
              <a:t>. </a:t>
            </a:r>
            <a:r>
              <a:rPr lang="ru-RU" dirty="0" err="1"/>
              <a:t>Побічні</a:t>
            </a:r>
            <a:r>
              <a:rPr lang="ru-RU" dirty="0"/>
              <a:t> рухи </a:t>
            </a:r>
            <a:r>
              <a:rPr lang="ru-RU" dirty="0" err="1"/>
              <a:t>шкідливі</a:t>
            </a:r>
            <a:r>
              <a:rPr lang="ru-RU" dirty="0"/>
              <a:t> для </a:t>
            </a:r>
            <a:r>
              <a:rPr lang="ru-RU" dirty="0" err="1"/>
              <a:t>мовлення</a:t>
            </a:r>
            <a:r>
              <a:rPr lang="ru-RU" dirty="0"/>
              <a:t> </a:t>
            </a:r>
            <a:r>
              <a:rPr lang="ru-RU" dirty="0" err="1"/>
              <a:t>вчителя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відволікають</a:t>
            </a:r>
            <a:r>
              <a:rPr lang="ru-RU" dirty="0"/>
              <a:t> </a:t>
            </a:r>
            <a:r>
              <a:rPr lang="ru-RU" dirty="0" err="1"/>
              <a:t>учнів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67900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823D3-8CC7-CAD4-AFBC-31E58B04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Невербальна комунікація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педагогічному спілкуванні</a:t>
            </a:r>
            <a:endParaRPr lang="ru-UA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4F938F-5956-F3FB-5F50-713286975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Вербальні</a:t>
            </a:r>
            <a:r>
              <a:rPr lang="ru-RU" dirty="0"/>
              <a:t> та </a:t>
            </a:r>
            <a:r>
              <a:rPr lang="ru-RU" dirty="0" err="1"/>
              <a:t>невербальні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взаємопов'язані</a:t>
            </a:r>
            <a:r>
              <a:rPr lang="ru-RU" dirty="0"/>
              <a:t>. </a:t>
            </a:r>
            <a:r>
              <a:rPr lang="ru-RU" dirty="0" err="1"/>
              <a:t>Експериментально</a:t>
            </a:r>
            <a:r>
              <a:rPr lang="ru-RU" dirty="0"/>
              <a:t> </a:t>
            </a:r>
            <a:r>
              <a:rPr lang="ru-RU" dirty="0" err="1"/>
              <a:t>встановлено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50%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передається</a:t>
            </a:r>
            <a:r>
              <a:rPr lang="ru-RU" dirty="0"/>
              <a:t> </a:t>
            </a:r>
            <a:r>
              <a:rPr lang="ru-RU" dirty="0" err="1"/>
              <a:t>виразом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, </a:t>
            </a:r>
            <a:r>
              <a:rPr lang="ru-RU" dirty="0" err="1"/>
              <a:t>близько</a:t>
            </a:r>
            <a:r>
              <a:rPr lang="ru-RU" dirty="0"/>
              <a:t> 40% - </a:t>
            </a:r>
            <a:r>
              <a:rPr lang="ru-RU" dirty="0" err="1"/>
              <a:t>інтонуванням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і </a:t>
            </a:r>
            <a:r>
              <a:rPr lang="ru-RU" dirty="0" err="1"/>
              <a:t>менше</a:t>
            </a:r>
            <a:r>
              <a:rPr lang="ru-RU" dirty="0"/>
              <a:t> 10% - </a:t>
            </a:r>
            <a:r>
              <a:rPr lang="ru-RU" dirty="0" err="1"/>
              <a:t>їхнім</a:t>
            </a:r>
            <a:r>
              <a:rPr lang="ru-RU" dirty="0"/>
              <a:t> </a:t>
            </a:r>
            <a:r>
              <a:rPr lang="ru-RU" dirty="0" err="1"/>
              <a:t>значенням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цифри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варіюються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та </a:t>
            </a:r>
            <a:r>
              <a:rPr lang="ru-RU" dirty="0" err="1"/>
              <a:t>емоційного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фрази</a:t>
            </a:r>
            <a:r>
              <a:rPr lang="ru-RU" dirty="0"/>
              <a:t>, але </a:t>
            </a:r>
            <a:r>
              <a:rPr lang="ru-RU" dirty="0" err="1"/>
              <a:t>єдність</a:t>
            </a:r>
            <a:r>
              <a:rPr lang="ru-RU" dirty="0"/>
              <a:t> та </a:t>
            </a:r>
            <a:r>
              <a:rPr lang="ru-RU" dirty="0" err="1"/>
              <a:t>взаємо</a:t>
            </a:r>
            <a:r>
              <a:rPr lang="ru-RU" dirty="0"/>
              <a:t> </a:t>
            </a:r>
            <a:r>
              <a:rPr lang="ru-RU" dirty="0" err="1"/>
              <a:t>впливовість</a:t>
            </a:r>
            <a:r>
              <a:rPr lang="ru-RU" dirty="0"/>
              <a:t> систем </a:t>
            </a:r>
            <a:r>
              <a:rPr lang="ru-RU" dirty="0" err="1"/>
              <a:t>комунікації</a:t>
            </a:r>
            <a:r>
              <a:rPr lang="ru-RU" dirty="0"/>
              <a:t> </a:t>
            </a:r>
            <a:r>
              <a:rPr lang="ru-RU" dirty="0" err="1"/>
              <a:t>незаперечні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9810345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53E5D-FF40-2435-4368-655A2F15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4DA4245C-BC40-A1C0-F0B9-02C59B748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475" y="0"/>
            <a:ext cx="8724900" cy="653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33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9A4F2-059D-0E03-BE7C-CDA94594F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9ED077D4-4D49-9E3C-741B-C353D0434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96" y="333374"/>
            <a:ext cx="8481816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426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D7A2D4-DED6-63F4-1A72-B348C001E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-1"/>
            <a:ext cx="9010649" cy="674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7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20" y="1006851"/>
            <a:ext cx="9106746" cy="56987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 err="1">
                <a:solidFill>
                  <a:srgbClr val="FF0000"/>
                </a:solidFill>
              </a:rPr>
              <a:t>Які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функції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властиві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спілкуванню</a:t>
            </a:r>
            <a:r>
              <a:rPr lang="ru-RU" sz="3200" b="1" i="1" dirty="0">
                <a:solidFill>
                  <a:srgbClr val="FF0000"/>
                </a:solidFill>
              </a:rPr>
              <a:t>?</a:t>
            </a:r>
          </a:p>
          <a:p>
            <a:endParaRPr lang="ru-RU" sz="2800" dirty="0"/>
          </a:p>
          <a:p>
            <a:r>
              <a:rPr lang="ru-RU" sz="2800" dirty="0" err="1"/>
              <a:t>пізнання</a:t>
            </a:r>
            <a:r>
              <a:rPr lang="ru-RU" sz="2800" dirty="0"/>
              <a:t> </a:t>
            </a:r>
            <a:r>
              <a:rPr lang="ru-RU" sz="2800" dirty="0" err="1"/>
              <a:t>особистості</a:t>
            </a:r>
            <a:r>
              <a:rPr lang="ru-RU" sz="2800" dirty="0"/>
              <a:t>; </a:t>
            </a:r>
          </a:p>
          <a:p>
            <a:r>
              <a:rPr lang="ru-RU" sz="2800" dirty="0" err="1"/>
              <a:t>обмін</a:t>
            </a:r>
            <a:r>
              <a:rPr lang="ru-RU" sz="2800" dirty="0"/>
              <a:t> </a:t>
            </a:r>
            <a:r>
              <a:rPr lang="ru-RU" sz="2800" dirty="0" err="1"/>
              <a:t>інформацією</a:t>
            </a:r>
            <a:r>
              <a:rPr lang="ru-RU" sz="2800" dirty="0"/>
              <a:t>; </a:t>
            </a:r>
          </a:p>
          <a:p>
            <a:r>
              <a:rPr lang="ru-RU" sz="2800" dirty="0" err="1"/>
              <a:t>організація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; </a:t>
            </a:r>
          </a:p>
          <a:p>
            <a:r>
              <a:rPr lang="ru-RU" sz="2800" dirty="0" err="1"/>
              <a:t>обмін</a:t>
            </a:r>
            <a:r>
              <a:rPr lang="ru-RU" sz="2800" dirty="0"/>
              <a:t> ролями; </a:t>
            </a:r>
          </a:p>
          <a:p>
            <a:r>
              <a:rPr lang="ru-RU" sz="2800" dirty="0" err="1"/>
              <a:t>співпереживання</a:t>
            </a:r>
            <a:r>
              <a:rPr lang="ru-RU" sz="2800" dirty="0"/>
              <a:t>; </a:t>
            </a:r>
          </a:p>
          <a:p>
            <a:r>
              <a:rPr lang="ru-RU" sz="2800" dirty="0" err="1"/>
              <a:t>самоутвердження</a:t>
            </a:r>
            <a:r>
              <a:rPr lang="ru-RU" sz="2800" dirty="0"/>
              <a:t>; </a:t>
            </a:r>
          </a:p>
          <a:p>
            <a:r>
              <a:rPr lang="ru-RU" sz="2800" dirty="0" err="1"/>
              <a:t>регулювання</a:t>
            </a:r>
            <a:r>
              <a:rPr lang="ru-RU" sz="2800" dirty="0"/>
              <a:t> </a:t>
            </a:r>
            <a:r>
              <a:rPr lang="ru-RU" sz="2800" dirty="0" err="1"/>
              <a:t>спільної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; </a:t>
            </a:r>
          </a:p>
          <a:p>
            <a:r>
              <a:rPr lang="ru-RU" sz="2800" dirty="0" err="1"/>
              <a:t>спонукання</a:t>
            </a:r>
            <a:r>
              <a:rPr lang="ru-RU" sz="2800" dirty="0"/>
              <a:t> </a:t>
            </a:r>
            <a:r>
              <a:rPr lang="ru-RU" sz="2800" dirty="0" err="1"/>
              <a:t>особистості</a:t>
            </a:r>
            <a:r>
              <a:rPr lang="ru-RU" sz="2800" dirty="0"/>
              <a:t> до </a:t>
            </a:r>
            <a:r>
              <a:rPr lang="ru-RU" sz="2800" dirty="0" err="1"/>
              <a:t>дії</a:t>
            </a:r>
            <a:r>
              <a:rPr lang="ru-RU" sz="2800" dirty="0"/>
              <a:t> та </a:t>
            </a:r>
            <a:r>
              <a:rPr lang="ru-RU" sz="2800" dirty="0" err="1"/>
              <a:t>взаємодії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7834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823D3-8CC7-CAD4-AFBC-31E58B04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оптимізації педагогічної взаємодії</a:t>
            </a:r>
            <a:endParaRPr lang="ru-UA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4F938F-5956-F3FB-5F50-713286975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</a:rPr>
              <a:t>заходити</a:t>
            </a:r>
            <a:r>
              <a:rPr lang="ru-RU" sz="2400" dirty="0">
                <a:solidFill>
                  <a:schemeClr val="tx1"/>
                </a:solidFill>
              </a:rPr>
              <a:t> до </a:t>
            </a:r>
            <a:r>
              <a:rPr lang="ru-RU" sz="2400" dirty="0" err="1">
                <a:solidFill>
                  <a:schemeClr val="tx1"/>
                </a:solidFill>
              </a:rPr>
              <a:t>аудиторії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бадьорим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упевненим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енергійним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</a:rPr>
              <a:t>демонструвати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готовність</a:t>
            </a:r>
            <a:r>
              <a:rPr lang="ru-RU" sz="2400" dirty="0">
                <a:solidFill>
                  <a:schemeClr val="tx1"/>
                </a:solidFill>
              </a:rPr>
              <a:t> до </a:t>
            </a:r>
            <a:r>
              <a:rPr lang="ru-RU" sz="2400" dirty="0" err="1">
                <a:solidFill>
                  <a:schemeClr val="tx1"/>
                </a:solidFill>
              </a:rPr>
              <a:t>спілкування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</a:rPr>
              <a:t>створювати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аудиторії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необхідний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емоційний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настрій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</a:rPr>
              <a:t>здійснювати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органічне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керування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власним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самопочуттям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спілкуванням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</a:rPr>
              <a:t>проявляти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гнучкість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оперативність</a:t>
            </a:r>
            <a:r>
              <a:rPr lang="ru-RU" sz="2400" dirty="0">
                <a:solidFill>
                  <a:schemeClr val="tx1"/>
                </a:solidFill>
              </a:rPr>
              <a:t>, правильно </a:t>
            </a:r>
            <a:r>
              <a:rPr lang="ru-RU" sz="2400" dirty="0" err="1">
                <a:solidFill>
                  <a:schemeClr val="tx1"/>
                </a:solidFill>
              </a:rPr>
              <a:t>добирати</a:t>
            </a:r>
            <a:r>
              <a:rPr lang="ru-RU" sz="2400" dirty="0">
                <a:solidFill>
                  <a:schemeClr val="tx1"/>
                </a:solidFill>
              </a:rPr>
              <a:t> методику </a:t>
            </a:r>
            <a:r>
              <a:rPr lang="ru-RU" sz="2400" dirty="0" err="1">
                <a:solidFill>
                  <a:schemeClr val="tx1"/>
                </a:solidFill>
              </a:rPr>
              <a:t>впливу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здобувачів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освіти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5385856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823D3-8CC7-CAD4-AFBC-31E58B04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оптимізації педагогічної взаємодії</a:t>
            </a:r>
            <a:endParaRPr lang="ru-UA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4F938F-5956-F3FB-5F50-713286975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правильно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сприймати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узагальнювати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інформацію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проявляти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емпатію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здійснювати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рефлексію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спостережливість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слухати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розуміти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впливати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за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допомогою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переконання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емоційного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зараження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навіювання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необхідності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змінювати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стилі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позиції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спілкування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долати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конфлікти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“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гасити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”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конфліктні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ситуації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в момент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їх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зародження</a:t>
            </a:r>
            <a:endParaRPr lang="ru-RU" sz="2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9540119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3975" y="679572"/>
            <a:ext cx="5218565" cy="588963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002060"/>
                </a:solidFill>
              </a:rPr>
              <a:t>Інтерактивна вправа «Дай п’ять» </a:t>
            </a:r>
            <a:r>
              <a:rPr lang="uk-UA" sz="3600" b="1" dirty="0" err="1">
                <a:solidFill>
                  <a:srgbClr val="002060"/>
                </a:solidFill>
              </a:rPr>
              <a:t>С.Ройз</a:t>
            </a:r>
            <a:r>
              <a:rPr lang="uk-UA" sz="3600" b="1" dirty="0">
                <a:solidFill>
                  <a:srgbClr val="002060"/>
                </a:solidFill>
              </a:rPr>
              <a:t>)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62</a:t>
            </a:fld>
            <a:endParaRPr lang="en-US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E9559C5-27B0-78FF-A404-BF1C18E4CAD1}"/>
              </a:ext>
            </a:extLst>
          </p:cNvPr>
          <p:cNvGraphicFramePr/>
          <p:nvPr/>
        </p:nvGraphicFramePr>
        <p:xfrm>
          <a:off x="3719964" y="2076450"/>
          <a:ext cx="8128000" cy="5042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C695127-4B41-CCED-EC32-63D95437FEB8}"/>
              </a:ext>
            </a:extLst>
          </p:cNvPr>
          <p:cNvSpPr txBox="1"/>
          <p:nvPr/>
        </p:nvSpPr>
        <p:spPr>
          <a:xfrm>
            <a:off x="2571750" y="295729"/>
            <a:ext cx="2143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https://www.unicef.org/ukraine/media/19841/file/Tvoya_syla.pdf</a:t>
            </a:r>
            <a:r>
              <a:rPr lang="uk-UA" sz="1400" dirty="0">
                <a:solidFill>
                  <a:srgbClr val="002060"/>
                </a:solidFill>
              </a:rPr>
              <a:t> </a:t>
            </a:r>
            <a:endParaRPr lang="ru-UA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909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823D3-8CC7-CAD4-AFBC-31E58B04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оптимізації педагогічної взаємодії</a:t>
            </a:r>
            <a:endParaRPr lang="ru-UA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4F938F-5956-F3FB-5F50-713286975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70064"/>
            <a:ext cx="9885891" cy="4945061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більше</a:t>
            </a:r>
            <a:r>
              <a:rPr lang="ru-RU" sz="29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1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поваги</a:t>
            </a:r>
            <a:r>
              <a:rPr lang="ru-RU" sz="29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900" b="1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більше</a:t>
            </a:r>
            <a:r>
              <a:rPr lang="ru-RU" sz="29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1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вимог</a:t>
            </a:r>
            <a:r>
              <a:rPr lang="ru-RU" sz="29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духовний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зв'язок</a:t>
            </a:r>
            <a:r>
              <a:rPr lang="ru-RU" sz="2900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безумовне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прийняття</a:t>
            </a:r>
            <a:r>
              <a:rPr lang="ru-RU" sz="2900" dirty="0" err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прийняття</a:t>
            </a:r>
            <a:endParaRPr lang="ru-RU" sz="29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 "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інформування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 , а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організація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здобуття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певного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досвід</a:t>
            </a:r>
            <a:r>
              <a:rPr lang="ru-RU" sz="2900" dirty="0" err="1">
                <a:solidFill>
                  <a:srgbClr val="000000"/>
                </a:solidFill>
                <a:latin typeface="Arial" panose="020B0604020202020204" pitchFamily="34" charset="0"/>
              </a:rPr>
              <a:t>у</a:t>
            </a:r>
            <a:r>
              <a:rPr lang="ru-RU" sz="2900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його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переосмислення</a:t>
            </a:r>
            <a:endParaRPr lang="ru-RU" sz="29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900" b="1" dirty="0">
                <a:solidFill>
                  <a:srgbClr val="000000"/>
                </a:solidFill>
                <a:latin typeface="Arial" panose="020B0604020202020204" pitchFamily="34" charset="0"/>
              </a:rPr>
              <a:t>«</a:t>
            </a:r>
            <a:r>
              <a:rPr lang="ru-RU" sz="29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особистість</a:t>
            </a:r>
            <a:r>
              <a:rPr lang="ru-RU" sz="2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ru-RU" sz="29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особистість</a:t>
            </a:r>
            <a:r>
              <a:rPr lang="ru-RU" sz="2900" b="1" dirty="0">
                <a:solidFill>
                  <a:srgbClr val="000000"/>
                </a:solidFill>
                <a:latin typeface="Arial" panose="020B0604020202020204" pitchFamily="34" charset="0"/>
              </a:rPr>
              <a:t>»</a:t>
            </a:r>
            <a:r>
              <a:rPr lang="ru-RU" sz="2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а не «</a:t>
            </a:r>
            <a:r>
              <a:rPr lang="ru-RU" sz="29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вчитель</a:t>
            </a:r>
            <a:r>
              <a:rPr lang="ru-RU" sz="2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ru-RU" sz="29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учень</a:t>
            </a:r>
            <a:r>
              <a:rPr lang="ru-RU" sz="2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»</a:t>
            </a:r>
            <a:endParaRPr lang="ru-RU" sz="2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розпізнавати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інтереси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стимулювати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внутрішню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мотивацію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діяльності</a:t>
            </a:r>
            <a:endParaRPr lang="ru-RU" sz="29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активізувати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творчий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потенціал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</a:t>
            </a:r>
          </a:p>
          <a:p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бачити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педагогічні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проблеми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вирішувати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безконфліктним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способом</a:t>
            </a:r>
          </a:p>
          <a:p>
            <a:r>
              <a:rPr lang="ru-RU" sz="29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Діалог</a:t>
            </a:r>
            <a:r>
              <a:rPr lang="ru-RU" sz="2900" b="1" dirty="0">
                <a:solidFill>
                  <a:srgbClr val="000000"/>
                </a:solidFill>
                <a:latin typeface="Arial" panose="020B0604020202020204" pitchFamily="34" charset="0"/>
              </a:rPr>
              <a:t>, а не монолог</a:t>
            </a:r>
            <a:endParaRPr lang="ru-RU" sz="29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емоційна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психологічна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підтримка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турбота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акцентувати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увагу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сильних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сторонах,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потенційних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здібностях</a:t>
            </a:r>
            <a:endParaRPr lang="ru-RU" sz="2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розуміти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особливості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"Я-образу" кожного і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бачити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прийоми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його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"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захисту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</a:t>
            </a:r>
          </a:p>
          <a:p>
            <a:r>
              <a:rPr lang="ru-RU" sz="29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щирість</a:t>
            </a:r>
            <a:r>
              <a:rPr lang="ru-RU" sz="2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поведінки</a:t>
            </a:r>
            <a:r>
              <a:rPr lang="ru-RU" sz="2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9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спілкуванні</a:t>
            </a:r>
            <a:r>
              <a:rPr lang="ru-RU" sz="2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уміння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розкрити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своє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позитивне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ставлення</a:t>
            </a:r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ru-RU" sz="2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9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для </a:t>
            </a:r>
            <a:r>
              <a:rPr lang="ru-RU" sz="2900" b="1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оптимальної</a:t>
            </a:r>
            <a:r>
              <a:rPr lang="ru-RU" sz="29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1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взаємодії</a:t>
            </a:r>
            <a:r>
              <a:rPr lang="ru-RU" sz="29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педагог повинен </a:t>
            </a:r>
            <a:r>
              <a:rPr lang="ru-RU" sz="2900" b="1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прагнути</a:t>
            </a:r>
            <a:r>
              <a:rPr lang="ru-RU" sz="29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900" b="1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зрозуміти</a:t>
            </a:r>
            <a:r>
              <a:rPr lang="ru-RU" sz="29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самого себе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854408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88DF9-9765-0E0A-29E5-C51688601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Практика «Особистий досвід: </a:t>
            </a:r>
            <a:br>
              <a:rPr lang="uk-UA" dirty="0"/>
            </a:br>
            <a:r>
              <a:rPr lang="uk-UA" dirty="0"/>
              <a:t>образа на педагога»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5820A9-0DD8-C689-07F5-EBCAD64A7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Ситуація з дитинства, коли відчували образу</a:t>
            </a:r>
          </a:p>
          <a:p>
            <a:r>
              <a:rPr lang="uk-UA" dirty="0"/>
              <a:t>Несправедливість</a:t>
            </a:r>
          </a:p>
          <a:p>
            <a:r>
              <a:rPr lang="uk-UA" dirty="0"/>
              <a:t>Образа другу</a:t>
            </a:r>
          </a:p>
          <a:p>
            <a:r>
              <a:rPr lang="uk-UA" dirty="0"/>
              <a:t>Ситуація із дитинства</a:t>
            </a:r>
          </a:p>
          <a:p>
            <a:r>
              <a:rPr lang="uk-UA" dirty="0"/>
              <a:t>Ситуація із юності</a:t>
            </a:r>
          </a:p>
          <a:p>
            <a:endParaRPr lang="uk-UA" dirty="0"/>
          </a:p>
          <a:p>
            <a:r>
              <a:rPr lang="uk-UA" dirty="0"/>
              <a:t>Я – доросла, підхожу до дитини. Чи хоче вона обійняти</a:t>
            </a:r>
          </a:p>
          <a:p>
            <a:r>
              <a:rPr lang="uk-UA" dirty="0"/>
              <a:t>Поговоріть. Що Ви хочете сказати</a:t>
            </a:r>
          </a:p>
          <a:p>
            <a:r>
              <a:rPr lang="uk-UA" dirty="0"/>
              <a:t>Дати чарівну паличку</a:t>
            </a:r>
          </a:p>
          <a:p>
            <a:r>
              <a:rPr lang="uk-UA" dirty="0"/>
              <a:t>Що Ви порадите педагогу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800854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0CE61-6DB9-6B5B-0353-470CA2942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професійного педагогічного спілкування</a:t>
            </a:r>
            <a:endParaRPr lang="ru-UA" sz="3200" b="1" dirty="0">
              <a:solidFill>
                <a:srgbClr val="002060"/>
              </a:solidFill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E7AB1FE7-2EA5-A6E1-159C-BD8D441AE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289" y="1740296"/>
            <a:ext cx="7828757" cy="586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483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C2A09-B860-1547-E5AB-2B2E1929E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Структура спілкування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B1219F-3E58-F63E-E459-419FE80AB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https://learningapps.org/display?v=pqg31g5gk23</a:t>
            </a:r>
            <a:r>
              <a:rPr lang="uk-UA" dirty="0"/>
              <a:t> 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E2C653-55CF-551C-09E9-14BF5F21A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371725"/>
            <a:ext cx="2876550" cy="28765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636E11-8BAF-7378-CD6C-80EB83B760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94" t="13333" r="13750" b="11908"/>
          <a:stretch/>
        </p:blipFill>
        <p:spPr>
          <a:xfrm>
            <a:off x="723900" y="2680841"/>
            <a:ext cx="5410200" cy="302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963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2F646-C8FE-B372-52F6-5179EBC1E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Рефлексія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82DB4D0-F648-A4D2-5259-98AF229BE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/>
              <a:t>Мої емоції та самопочуття на початку заняття… та зараз…</a:t>
            </a:r>
          </a:p>
          <a:p>
            <a:r>
              <a:rPr lang="uk-UA" sz="2800" dirty="0"/>
              <a:t>На занятті я дізнався/</a:t>
            </a:r>
            <a:r>
              <a:rPr lang="uk-UA" sz="2800" dirty="0" err="1"/>
              <a:t>лась</a:t>
            </a:r>
            <a:r>
              <a:rPr lang="uk-UA" sz="2800" dirty="0"/>
              <a:t>…</a:t>
            </a:r>
          </a:p>
          <a:p>
            <a:r>
              <a:rPr lang="uk-UA" sz="2800" dirty="0"/>
              <a:t>У мене виникли такі думки…</a:t>
            </a:r>
          </a:p>
          <a:p>
            <a:r>
              <a:rPr lang="uk-UA" sz="2800" dirty="0"/>
              <a:t>Найважливіше, що я зрозумів/ла…</a:t>
            </a:r>
          </a:p>
          <a:p>
            <a:r>
              <a:rPr lang="uk-UA" sz="2800" dirty="0"/>
              <a:t>У мене виникла/зникла мотивація до…</a:t>
            </a:r>
          </a:p>
          <a:p>
            <a:r>
              <a:rPr lang="uk-UA" sz="2800" dirty="0"/>
              <a:t>Мої духовні надбання сьогодні…</a:t>
            </a:r>
          </a:p>
          <a:p>
            <a:endParaRPr lang="uk-UA" dirty="0"/>
          </a:p>
          <a:p>
            <a:endParaRPr lang="uk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08161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64" y="123971"/>
            <a:ext cx="7814013" cy="585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37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332" y="202276"/>
            <a:ext cx="6189844" cy="15600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Етапи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організації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педагогічного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спілкування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1) </a:t>
            </a:r>
            <a:r>
              <a:rPr lang="ru-RU" b="1" dirty="0" err="1"/>
              <a:t>моделювання</a:t>
            </a:r>
            <a:r>
              <a:rPr lang="ru-RU" b="1" dirty="0"/>
              <a:t>, </a:t>
            </a:r>
            <a:r>
              <a:rPr lang="ru-RU" b="1" dirty="0" err="1"/>
              <a:t>очікуваного</a:t>
            </a:r>
            <a:r>
              <a:rPr lang="ru-RU" b="1" dirty="0"/>
              <a:t> </a:t>
            </a:r>
            <a:r>
              <a:rPr lang="ru-RU" b="1" dirty="0" err="1"/>
              <a:t>спілкування</a:t>
            </a:r>
            <a:r>
              <a:rPr lang="ru-RU" dirty="0"/>
              <a:t> (</a:t>
            </a:r>
            <a:r>
              <a:rPr lang="ru-RU" dirty="0" err="1"/>
              <a:t>прогностичний</a:t>
            </a:r>
            <a:r>
              <a:rPr lang="ru-RU" dirty="0"/>
              <a:t>)</a:t>
            </a:r>
          </a:p>
          <a:p>
            <a:r>
              <a:rPr lang="ru-RU" b="1" dirty="0"/>
              <a:t>2) </a:t>
            </a:r>
            <a:r>
              <a:rPr lang="ru-RU" b="1" dirty="0" err="1"/>
              <a:t>організація</a:t>
            </a:r>
            <a:r>
              <a:rPr lang="ru-RU" b="1" dirty="0"/>
              <a:t> початкового </a:t>
            </a:r>
            <a:r>
              <a:rPr lang="ru-RU" b="1" dirty="0" err="1"/>
              <a:t>етапу</a:t>
            </a:r>
            <a:r>
              <a:rPr lang="ru-RU" b="1" dirty="0"/>
              <a:t> </a:t>
            </a:r>
            <a:r>
              <a:rPr lang="ru-RU" b="1" dirty="0" err="1"/>
              <a:t>спілкування</a:t>
            </a:r>
            <a:r>
              <a:rPr lang="ru-RU" dirty="0"/>
              <a:t> ("</a:t>
            </a:r>
            <a:r>
              <a:rPr lang="ru-RU" dirty="0" err="1"/>
              <a:t>комунікативна</a:t>
            </a:r>
            <a:r>
              <a:rPr lang="ru-RU" dirty="0"/>
              <a:t> атака". </a:t>
            </a:r>
            <a:r>
              <a:rPr lang="ru-RU" dirty="0" err="1"/>
              <a:t>Організація</a:t>
            </a:r>
            <a:r>
              <a:rPr lang="ru-RU" dirty="0"/>
              <a:t> через </a:t>
            </a:r>
            <a:r>
              <a:rPr lang="ru-RU" dirty="0" err="1"/>
              <a:t>конкретну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спрямовуваність</a:t>
            </a:r>
            <a:r>
              <a:rPr lang="ru-RU" dirty="0"/>
              <a:t> на </a:t>
            </a:r>
            <a:r>
              <a:rPr lang="ru-RU" dirty="0" err="1"/>
              <a:t>діяльність</a:t>
            </a:r>
            <a:r>
              <a:rPr lang="ru-RU" dirty="0"/>
              <a:t>, яка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;</a:t>
            </a:r>
          </a:p>
          <a:p>
            <a:r>
              <a:rPr lang="ru-RU" b="1" dirty="0"/>
              <a:t>3) </a:t>
            </a:r>
            <a:r>
              <a:rPr lang="ru-RU" b="1" dirty="0" err="1"/>
              <a:t>керівництво</a:t>
            </a:r>
            <a:r>
              <a:rPr lang="ru-RU" b="1" dirty="0"/>
              <a:t> </a:t>
            </a:r>
            <a:r>
              <a:rPr lang="ru-RU" b="1" dirty="0" err="1"/>
              <a:t>спілкуванням</a:t>
            </a:r>
            <a:r>
              <a:rPr lang="ru-RU" b="1" dirty="0"/>
              <a:t> та </a:t>
            </a:r>
            <a:r>
              <a:rPr lang="ru-RU" dirty="0" err="1"/>
              <a:t>підтримання</a:t>
            </a:r>
            <a:r>
              <a:rPr lang="ru-RU" dirty="0"/>
              <a:t> </a:t>
            </a:r>
            <a:r>
              <a:rPr lang="ru-RU" dirty="0" err="1"/>
              <a:t>ініціативи</a:t>
            </a:r>
            <a:r>
              <a:rPr lang="ru-RU" dirty="0"/>
              <a:t> </a:t>
            </a:r>
            <a:r>
              <a:rPr lang="ru-RU" dirty="0" err="1"/>
              <a:t>здобувачів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врахування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та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, </a:t>
            </a:r>
            <a:r>
              <a:rPr lang="ru-RU" dirty="0" err="1"/>
              <a:t>заохочення</a:t>
            </a:r>
            <a:r>
              <a:rPr lang="ru-RU" dirty="0"/>
              <a:t> до активного </a:t>
            </a:r>
            <a:r>
              <a:rPr lang="ru-RU" dirty="0" err="1"/>
              <a:t>спілкування</a:t>
            </a:r>
            <a:r>
              <a:rPr lang="ru-RU" dirty="0"/>
              <a:t>;</a:t>
            </a:r>
          </a:p>
          <a:p>
            <a:r>
              <a:rPr lang="ru-RU" b="1" dirty="0"/>
              <a:t>4) </a:t>
            </a:r>
            <a:r>
              <a:rPr lang="ru-RU" b="1" dirty="0" err="1"/>
              <a:t>аналіз</a:t>
            </a:r>
            <a:r>
              <a:rPr lang="ru-RU" b="1" dirty="0"/>
              <a:t> </a:t>
            </a:r>
            <a:r>
              <a:rPr lang="ru-RU" b="1" dirty="0" err="1"/>
              <a:t>результатів</a:t>
            </a:r>
            <a:r>
              <a:rPr lang="ru-RU" b="1" dirty="0"/>
              <a:t> </a:t>
            </a:r>
            <a:r>
              <a:rPr lang="ru-RU" b="1" dirty="0" err="1"/>
              <a:t>спілкування</a:t>
            </a:r>
            <a:r>
              <a:rPr lang="ru-RU" dirty="0"/>
              <a:t> (</a:t>
            </a:r>
            <a:r>
              <a:rPr lang="ru-RU" dirty="0" err="1"/>
              <a:t>зіставлення</a:t>
            </a:r>
            <a:r>
              <a:rPr lang="ru-RU" dirty="0"/>
              <a:t> </a:t>
            </a:r>
            <a:r>
              <a:rPr lang="ru-RU" dirty="0" err="1"/>
              <a:t>проведеної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визначеними</a:t>
            </a:r>
            <a:r>
              <a:rPr lang="ru-RU" dirty="0"/>
              <a:t> </a:t>
            </a:r>
            <a:r>
              <a:rPr lang="ru-RU" dirty="0" err="1"/>
              <a:t>завданнями</a:t>
            </a:r>
            <a:r>
              <a:rPr lang="ru-RU" dirty="0"/>
              <a:t>, </a:t>
            </a:r>
            <a:r>
              <a:rPr lang="ru-RU" dirty="0" err="1"/>
              <a:t>виділення</a:t>
            </a:r>
            <a:r>
              <a:rPr lang="ru-RU" dirty="0"/>
              <a:t> і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допущених</a:t>
            </a:r>
            <a:r>
              <a:rPr lang="ru-RU" dirty="0"/>
              <a:t> </a:t>
            </a:r>
            <a:r>
              <a:rPr lang="ru-RU" dirty="0" err="1"/>
              <a:t>помилок</a:t>
            </a:r>
            <a:r>
              <a:rPr lang="ru-RU" dirty="0"/>
              <a:t>, </a:t>
            </a:r>
            <a:r>
              <a:rPr lang="ru-RU" dirty="0" err="1"/>
              <a:t>обдумування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і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виявлених</a:t>
            </a:r>
            <a:r>
              <a:rPr lang="ru-RU" dirty="0"/>
              <a:t> </a:t>
            </a:r>
            <a:r>
              <a:rPr lang="ru-RU" dirty="0" err="1"/>
              <a:t>помилок</a:t>
            </a:r>
            <a:r>
              <a:rPr lang="ru-RU" dirty="0"/>
              <a:t> у </a:t>
            </a:r>
            <a:r>
              <a:rPr lang="ru-RU" dirty="0" err="1"/>
              <a:t>майбутньому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F30C76-7F75-4D21-8A11-33BE156B2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248" y="14611"/>
            <a:ext cx="5352752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4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3" y="165532"/>
            <a:ext cx="8537170" cy="60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9816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6375</TotalTime>
  <Words>3783</Words>
  <Application>Microsoft Office PowerPoint</Application>
  <PresentationFormat>Широкоэкранный</PresentationFormat>
  <Paragraphs>283</Paragraphs>
  <Slides>67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76" baseType="lpstr">
      <vt:lpstr>Arial</vt:lpstr>
      <vt:lpstr>Google Sans</vt:lpstr>
      <vt:lpstr>Open Sans</vt:lpstr>
      <vt:lpstr>Palatino Linotype</vt:lpstr>
      <vt:lpstr>Roboto</vt:lpstr>
      <vt:lpstr>Times New Roman</vt:lpstr>
      <vt:lpstr>Trebuchet MS</vt:lpstr>
      <vt:lpstr>Wingdings 3</vt:lpstr>
      <vt:lpstr>Грань</vt:lpstr>
      <vt:lpstr>Види і засоби педагогічного спілкування</vt:lpstr>
      <vt:lpstr>План</vt:lpstr>
      <vt:lpstr>Презентация PowerPoint</vt:lpstr>
      <vt:lpstr>Моя мета</vt:lpstr>
      <vt:lpstr>Презентация PowerPoint</vt:lpstr>
      <vt:lpstr>Презентация PowerPoint</vt:lpstr>
      <vt:lpstr>Презентация PowerPoint</vt:lpstr>
      <vt:lpstr>Етапи організації педагогічного спілкування </vt:lpstr>
      <vt:lpstr>Презентация PowerPoint</vt:lpstr>
      <vt:lpstr>Основні класифікації видів педагогічного спілкування</vt:lpstr>
      <vt:lpstr>Класифікація видів спілкування  за О.В.Кириловою</vt:lpstr>
      <vt:lpstr>Класифікація видів спілкування  за О.В.Кириловою</vt:lpstr>
      <vt:lpstr>Класифікація видів спілкування  за О.В.Кириловою</vt:lpstr>
      <vt:lpstr>Класифікація видів спілкування  за О.В.Кириловою</vt:lpstr>
      <vt:lpstr>Класифікація видів спілкування  за О.В.Кириловою</vt:lpstr>
      <vt:lpstr>Класифікація видів спілкування  за О.В.Кириловою</vt:lpstr>
      <vt:lpstr>Класифікація видів спілкування  за О.В.Кириловою</vt:lpstr>
      <vt:lpstr>Засоби педагогічного спілкування </vt:lpstr>
      <vt:lpstr>Мовні та невербальні засоби спілкування</vt:lpstr>
      <vt:lpstr>Презентация PowerPoint</vt:lpstr>
      <vt:lpstr>Функція мовлення та робота кори головного мозку</vt:lpstr>
      <vt:lpstr>Механізми вербального спілкування</vt:lpstr>
      <vt:lpstr>Механізми вербального спілкування. Порушення</vt:lpstr>
      <vt:lpstr>Презентация PowerPoint</vt:lpstr>
      <vt:lpstr>Види мовленнєвої діяльності </vt:lpstr>
      <vt:lpstr>Діалогічне мовлення</vt:lpstr>
      <vt:lpstr>Усне монологічне мовлення </vt:lpstr>
      <vt:lpstr>Писемне монологічне мовлення</vt:lpstr>
      <vt:lpstr>Внутрішнє мовлення </vt:lpstr>
      <vt:lpstr>Педагогічне мовлення </vt:lpstr>
      <vt:lpstr>Педагогічне мовлення </vt:lpstr>
      <vt:lpstr>Педагогічне мовлення </vt:lpstr>
      <vt:lpstr>Педагогічне мовлення </vt:lpstr>
      <vt:lpstr>Педагогічне мовлення </vt:lpstr>
      <vt:lpstr>Педагогічне мовлення </vt:lpstr>
      <vt:lpstr>Педагогічне мовлення </vt:lpstr>
      <vt:lpstr>Невербальна комунікація</vt:lpstr>
      <vt:lpstr>Презентация PowerPoint</vt:lpstr>
      <vt:lpstr>Невербальна комунікація</vt:lpstr>
      <vt:lpstr>Невербальна комунікація: екстралінгвістичні та просодичні засоби</vt:lpstr>
      <vt:lpstr>Невербальна комунікація</vt:lpstr>
      <vt:lpstr>Невербальна комунікація</vt:lpstr>
      <vt:lpstr>Невербальна комунікація</vt:lpstr>
      <vt:lpstr>Невербальна комунікація</vt:lpstr>
      <vt:lpstr>Невербальна комунікація. Дистанція</vt:lpstr>
      <vt:lpstr>Невербальна комунікація. Дистанція</vt:lpstr>
      <vt:lpstr>Невербальна комунікація. Дистанція</vt:lpstr>
      <vt:lpstr>Невербальна комунікація. Візуальний контакт</vt:lpstr>
      <vt:lpstr>Невербальна комунікація. Експресія</vt:lpstr>
      <vt:lpstr>Невербальна комунікація. Експресія</vt:lpstr>
      <vt:lpstr>Невербальна комунікація. Експресія</vt:lpstr>
      <vt:lpstr>Невербальна комунікація. Експресія</vt:lpstr>
      <vt:lpstr>Невербальна комунікація у педагогічному спілкуванні</vt:lpstr>
      <vt:lpstr>Невербальна комунікація у педагогічному спілкуванні</vt:lpstr>
      <vt:lpstr>Невербальна комунікація у педагогічному спілкуванні</vt:lpstr>
      <vt:lpstr>Невербальна комунікація у педагогічному спілкуванні</vt:lpstr>
      <vt:lpstr>Презентация PowerPoint</vt:lpstr>
      <vt:lpstr>Презентация PowerPoint</vt:lpstr>
      <vt:lpstr>Презентация PowerPoint</vt:lpstr>
      <vt:lpstr>Правила оптимізації педагогічної взаємодії</vt:lpstr>
      <vt:lpstr>Правила оптимізації педагогічної взаємодії</vt:lpstr>
      <vt:lpstr>Презентация PowerPoint</vt:lpstr>
      <vt:lpstr>Правила оптимізації педагогічної взаємодії</vt:lpstr>
      <vt:lpstr>Практика «Особистий досвід:  образа на педагога»</vt:lpstr>
      <vt:lpstr>Структура професійного педагогічного спілкування</vt:lpstr>
      <vt:lpstr>Структура спілкування</vt:lpstr>
      <vt:lpstr>Рефлексія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Сутність і структура професійного педагогічного спілкування</dc:title>
  <dc:creator>Пользователь Windows</dc:creator>
  <cp:lastModifiedBy>Олександр Дудка</cp:lastModifiedBy>
  <cp:revision>13</cp:revision>
  <dcterms:created xsi:type="dcterms:W3CDTF">2018-11-01T18:46:14Z</dcterms:created>
  <dcterms:modified xsi:type="dcterms:W3CDTF">2024-01-22T11:27:25Z</dcterms:modified>
</cp:coreProperties>
</file>