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5" r:id="rId4"/>
    <p:sldId id="282" r:id="rId5"/>
    <p:sldId id="283" r:id="rId6"/>
    <p:sldId id="257" r:id="rId7"/>
    <p:sldId id="286" r:id="rId8"/>
    <p:sldId id="287" r:id="rId9"/>
    <p:sldId id="288" r:id="rId10"/>
    <p:sldId id="289" r:id="rId11"/>
    <p:sldId id="291" r:id="rId12"/>
    <p:sldId id="290" r:id="rId13"/>
    <p:sldId id="265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278" r:id="rId2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88" d="100"/>
          <a:sy n="88" d="100"/>
        </p:scale>
        <p:origin x="1291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7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6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6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46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01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3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98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76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806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42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1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D3374-3DAC-4657-87BE-2544B04C65F1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48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6624736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Тема 1</a:t>
            </a:r>
            <a:b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uk-UA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Історія </a:t>
            </a:r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держави і права України та зарубіжних країн як наука та навчальна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дисципліна</a:t>
            </a:r>
            <a:b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uk-UA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720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4</a:t>
            </a:r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. Методологічні засади історії держави і права України та зарубіжних країн</a:t>
            </a:r>
            <a:endParaRPr lang="uk-UA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sz="2600" b="1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uk-UA" sz="2600" b="1" dirty="0" smtClean="0">
                <a:solidFill>
                  <a:srgbClr val="0070C0"/>
                </a:solidFill>
              </a:rPr>
              <a:t>Методологічні </a:t>
            </a:r>
            <a:r>
              <a:rPr lang="uk-UA" sz="2600" b="1" dirty="0">
                <a:solidFill>
                  <a:srgbClr val="0070C0"/>
                </a:solidFill>
              </a:rPr>
              <a:t>засади </a:t>
            </a:r>
            <a:r>
              <a:rPr lang="uk-UA" sz="2600" b="1" dirty="0" smtClean="0">
                <a:solidFill>
                  <a:srgbClr val="0070C0"/>
                </a:solidFill>
              </a:rPr>
              <a:t>ІДПУКЗ </a:t>
            </a:r>
            <a:r>
              <a:rPr lang="uk-UA" sz="2600" dirty="0"/>
              <a:t>− це сукупність методів пізнання й пізнавальних принципів, за допомогою яких досліджуються процеси виникнення та розвитку державно-правових інститутів в Україні та в зарубіжних </a:t>
            </a:r>
            <a:r>
              <a:rPr lang="uk-UA" sz="2600" dirty="0" smtClean="0"/>
              <a:t>країнах.</a:t>
            </a:r>
          </a:p>
          <a:p>
            <a:pPr marL="0" indent="0" algn="ctr">
              <a:buNone/>
            </a:pPr>
            <a:r>
              <a:rPr lang="uk-UA" sz="2400" b="1" dirty="0">
                <a:solidFill>
                  <a:schemeClr val="bg2">
                    <a:lumMod val="50000"/>
                  </a:schemeClr>
                </a:solidFill>
              </a:rPr>
              <a:t>Структурні рівні методології </a:t>
            </a:r>
            <a:r>
              <a:rPr lang="uk-UA" sz="2400" b="1" dirty="0">
                <a:solidFill>
                  <a:srgbClr val="0070C0"/>
                </a:solidFill>
              </a:rPr>
              <a:t>ІДПУКЗ </a:t>
            </a:r>
            <a:endParaRPr lang="uk-UA" sz="24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uk-UA" sz="2400" b="1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uk-UA" sz="2400" b="1" dirty="0" smtClean="0"/>
              <a:t>І </a:t>
            </a:r>
            <a:r>
              <a:rPr lang="uk-UA" sz="2400" b="1" dirty="0"/>
              <a:t>рівень</a:t>
            </a:r>
            <a:r>
              <a:rPr lang="uk-UA" sz="2400" dirty="0"/>
              <a:t> (вищий) </a:t>
            </a:r>
            <a:r>
              <a:rPr lang="uk-UA" sz="2400" dirty="0" smtClean="0"/>
              <a:t>                    </a:t>
            </a:r>
            <a:r>
              <a:rPr lang="uk-UA" sz="2400" b="1" dirty="0" smtClean="0"/>
              <a:t>ІІ рівень</a:t>
            </a:r>
            <a:r>
              <a:rPr lang="uk-UA" sz="2400" dirty="0" smtClean="0"/>
              <a:t>                    </a:t>
            </a:r>
            <a:r>
              <a:rPr lang="uk-UA" sz="2400" b="1" dirty="0" smtClean="0"/>
              <a:t>ІІІ </a:t>
            </a:r>
            <a:r>
              <a:rPr lang="uk-UA" sz="2400" b="1" dirty="0"/>
              <a:t>рівень</a:t>
            </a:r>
            <a:r>
              <a:rPr lang="uk-UA" sz="2400" dirty="0"/>
              <a:t> </a:t>
            </a:r>
          </a:p>
          <a:p>
            <a:pPr marL="0" indent="0" algn="just">
              <a:buNone/>
            </a:pPr>
            <a:endParaRPr lang="uk-UA" sz="24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123728" y="4581128"/>
            <a:ext cx="864096" cy="360040"/>
          </a:xfrm>
          <a:prstGeom prst="straightConnector1">
            <a:avLst/>
          </a:prstGeom>
          <a:ln w="57150">
            <a:solidFill>
              <a:srgbClr val="0070C0">
                <a:alpha val="98000"/>
              </a:srgb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572000" y="4581128"/>
            <a:ext cx="0" cy="432048"/>
          </a:xfrm>
          <a:prstGeom prst="straightConnector1">
            <a:avLst/>
          </a:prstGeom>
          <a:ln w="5715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300192" y="4581128"/>
            <a:ext cx="648072" cy="360040"/>
          </a:xfrm>
          <a:prstGeom prst="straightConnector1">
            <a:avLst/>
          </a:prstGeom>
          <a:ln w="5715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41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uk-UA" sz="2700" b="1" dirty="0" smtClean="0">
                <a:solidFill>
                  <a:srgbClr val="0070C0"/>
                </a:solidFill>
              </a:rPr>
              <a:t>І рівень</a:t>
            </a:r>
            <a:r>
              <a:rPr lang="uk-UA" sz="2000" dirty="0" smtClean="0">
                <a:solidFill>
                  <a:srgbClr val="0070C0"/>
                </a:solidFill>
              </a:rPr>
              <a:t> (вищий) – комплекс </a:t>
            </a:r>
            <a:r>
              <a:rPr lang="uk-UA" sz="2000" b="1" dirty="0" smtClean="0">
                <a:solidFill>
                  <a:srgbClr val="0070C0"/>
                </a:solidFill>
              </a:rPr>
              <a:t>загальнофілософських методів пізнання та пізнавальних принципів</a:t>
            </a:r>
            <a:r>
              <a:rPr lang="uk-UA" sz="2000" dirty="0" smtClean="0">
                <a:solidFill>
                  <a:srgbClr val="0070C0"/>
                </a:solidFill>
              </a:rPr>
              <a:t>.</a:t>
            </a:r>
            <a:br>
              <a:rPr lang="uk-UA" sz="2000" dirty="0" smtClean="0">
                <a:solidFill>
                  <a:srgbClr val="0070C0"/>
                </a:solidFill>
              </a:rPr>
            </a:br>
            <a:r>
              <a:rPr lang="uk-UA" sz="2000" dirty="0" smtClean="0">
                <a:solidFill>
                  <a:srgbClr val="0070C0"/>
                </a:solidFill>
              </a:rPr>
              <a:t>Основу філософського методу пізнання становлять </a:t>
            </a:r>
            <a:r>
              <a:rPr lang="uk-UA" sz="2000" b="1" dirty="0" smtClean="0">
                <a:solidFill>
                  <a:srgbClr val="0070C0"/>
                </a:solidFill>
              </a:rPr>
              <a:t>два загальнонаукові методи пізнання</a:t>
            </a:r>
            <a:r>
              <a:rPr lang="uk-UA" sz="2000" dirty="0" smtClean="0">
                <a:solidFill>
                  <a:srgbClr val="0070C0"/>
                </a:solidFill>
              </a:rPr>
              <a:t>: діалектичний і метафізичний</a:t>
            </a: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420887"/>
            <a:ext cx="4038600" cy="37052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rgbClr val="0070C0"/>
                </a:solidFill>
              </a:rPr>
              <a:t>Діалектичний метод </a:t>
            </a:r>
            <a:r>
              <a:rPr lang="uk-UA" dirty="0"/>
              <a:t>дозволяє розглянути всі державно-правові явища в русі, в органічному зв’язку з розвитком економічних, соціальних, культурних та інших процесів, що відбувалися в суспільстві з найдавніших часів до сьогодення.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20886"/>
            <a:ext cx="4038600" cy="370527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rgbClr val="0070C0"/>
                </a:solidFill>
              </a:rPr>
              <a:t>Метафізичний метод</a:t>
            </a:r>
            <a:r>
              <a:rPr lang="uk-UA" dirty="0">
                <a:solidFill>
                  <a:srgbClr val="0070C0"/>
                </a:solidFill>
              </a:rPr>
              <a:t> </a:t>
            </a:r>
            <a:r>
              <a:rPr lang="uk-UA" dirty="0"/>
              <a:t>дозволяє розглянути державно-правові явища в певному стані спокою й нерухомості. 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829443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uk-UA" sz="2700" dirty="0" smtClean="0">
                <a:solidFill>
                  <a:srgbClr val="0070C0"/>
                </a:solidFill>
              </a:rPr>
              <a:t>Філософські (загальні) методи пізнання є базою для </a:t>
            </a:r>
            <a:r>
              <a:rPr lang="uk-UA" sz="2700" b="1" dirty="0" smtClean="0">
                <a:solidFill>
                  <a:srgbClr val="0070C0"/>
                </a:solidFill>
              </a:rPr>
              <a:t>пізнавальних принципів - </a:t>
            </a:r>
            <a:r>
              <a:rPr lang="uk-UA" sz="2700" dirty="0" smtClean="0">
                <a:solidFill>
                  <a:srgbClr val="0070C0"/>
                </a:solidFill>
              </a:rPr>
              <a:t>засадничих керівних положень, за умов дотримання яких можливе одержання істинних знань</a:t>
            </a: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420887"/>
            <a:ext cx="2386608" cy="370527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2900" b="1" dirty="0" smtClean="0">
                <a:solidFill>
                  <a:srgbClr val="0070C0"/>
                </a:solidFill>
              </a:rPr>
              <a:t>принцип історизму </a:t>
            </a:r>
          </a:p>
          <a:p>
            <a:pPr marL="0" indent="0">
              <a:buNone/>
            </a:pPr>
            <a:r>
              <a:rPr lang="uk-UA" dirty="0" smtClean="0"/>
              <a:t>передбачає </a:t>
            </a:r>
            <a:r>
              <a:rPr lang="uk-UA" dirty="0"/>
              <a:t>розгляд державно-правового явища в його розвитку, внутрішньому постійному русі з урахуванням усіх зв’язків, що утворюють те історичне середовище, </a:t>
            </a:r>
            <a:r>
              <a:rPr lang="uk-UA" dirty="0" smtClean="0"/>
              <a:t>в </a:t>
            </a:r>
            <a:r>
              <a:rPr lang="uk-UA" dirty="0"/>
              <a:t>якому певне явище існує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84168" y="2420886"/>
            <a:ext cx="2602632" cy="370527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rgbClr val="0070C0"/>
                </a:solidFill>
              </a:rPr>
              <a:t>п</a:t>
            </a:r>
            <a:r>
              <a:rPr lang="uk-UA" b="1" dirty="0" smtClean="0">
                <a:solidFill>
                  <a:srgbClr val="0070C0"/>
                </a:solidFill>
              </a:rPr>
              <a:t>ринцип </a:t>
            </a:r>
            <a:r>
              <a:rPr lang="uk-UA" sz="2900" b="1" dirty="0">
                <a:solidFill>
                  <a:srgbClr val="0070C0"/>
                </a:solidFill>
              </a:rPr>
              <a:t>соціального гуманізму </a:t>
            </a:r>
            <a:endParaRPr lang="uk-UA" sz="29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uk-UA" sz="2900" dirty="0" smtClean="0"/>
              <a:t>п</a:t>
            </a:r>
            <a:r>
              <a:rPr lang="uk-UA" dirty="0" smtClean="0"/>
              <a:t>ередбачає </a:t>
            </a:r>
            <a:r>
              <a:rPr lang="uk-UA" dirty="0"/>
              <a:t>оцінку фактів, подій та явищ не з позицій інтересів окремих соціально-класових сил, а з точки зору їх значимості в системі загальнолюдських цінностей, суспільного прогресу в цілому</a:t>
            </a:r>
            <a:endParaRPr lang="uk-UA" dirty="0" smtClean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312" y="2420886"/>
            <a:ext cx="2743438" cy="370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660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uk-UA" sz="2700" b="1" dirty="0">
                <a:solidFill>
                  <a:srgbClr val="0070C0"/>
                </a:solidFill>
              </a:rPr>
              <a:t>ІІ рівень – </a:t>
            </a:r>
            <a:r>
              <a:rPr lang="uk-UA" sz="2700" dirty="0">
                <a:solidFill>
                  <a:srgbClr val="0070C0"/>
                </a:solidFill>
              </a:rPr>
              <a:t>сукупність</a:t>
            </a:r>
            <a:r>
              <a:rPr lang="uk-UA" sz="2700" b="1" dirty="0">
                <a:solidFill>
                  <a:srgbClr val="0070C0"/>
                </a:solidFill>
              </a:rPr>
              <a:t> загальнонаукових дослідницьких </a:t>
            </a:r>
            <a:r>
              <a:rPr lang="uk-UA" sz="2700" dirty="0">
                <a:solidFill>
                  <a:srgbClr val="0070C0"/>
                </a:solidFill>
              </a:rPr>
              <a:t>методів та </a:t>
            </a:r>
            <a:r>
              <a:rPr lang="uk-UA" sz="2700" dirty="0" smtClean="0">
                <a:solidFill>
                  <a:srgbClr val="0070C0"/>
                </a:solidFill>
              </a:rPr>
              <a:t>прийомів, серед яких виділяють </a:t>
            </a:r>
            <a:r>
              <a:rPr lang="uk-UA" sz="2700" b="1" dirty="0" smtClean="0">
                <a:solidFill>
                  <a:srgbClr val="FF0000"/>
                </a:solidFill>
              </a:rPr>
              <a:t>ЛОГІЧНИЙ</a:t>
            </a:r>
            <a:r>
              <a:rPr lang="uk-UA" sz="2700" b="1" dirty="0" smtClean="0">
                <a:solidFill>
                  <a:srgbClr val="0070C0"/>
                </a:solidFill>
              </a:rPr>
              <a:t> </a:t>
            </a:r>
            <a:r>
              <a:rPr lang="uk-UA" sz="2700" b="1" dirty="0">
                <a:solidFill>
                  <a:srgbClr val="0070C0"/>
                </a:solidFill>
              </a:rPr>
              <a:t>метод, </a:t>
            </a:r>
            <a:r>
              <a:rPr lang="uk-UA" sz="2700" dirty="0">
                <a:solidFill>
                  <a:srgbClr val="0070C0"/>
                </a:solidFill>
              </a:rPr>
              <a:t>що виявляється у таких дослідницьких прийомах, </a:t>
            </a:r>
            <a:r>
              <a:rPr lang="uk-UA" sz="2700" dirty="0" smtClean="0">
                <a:solidFill>
                  <a:srgbClr val="0070C0"/>
                </a:solidFill>
              </a:rPr>
              <a:t>як</a:t>
            </a:r>
            <a:br>
              <a:rPr lang="uk-UA" sz="2700" dirty="0" smtClean="0">
                <a:solidFill>
                  <a:srgbClr val="0070C0"/>
                </a:solidFill>
              </a:rPr>
            </a:br>
            <a:r>
              <a:rPr lang="uk-UA" sz="2700" b="1" dirty="0" smtClean="0">
                <a:solidFill>
                  <a:srgbClr val="0070C0"/>
                </a:solidFill>
              </a:rPr>
              <a:t>аналіз</a:t>
            </a:r>
            <a:r>
              <a:rPr lang="uk-UA" sz="2700" b="1" dirty="0">
                <a:solidFill>
                  <a:srgbClr val="0070C0"/>
                </a:solidFill>
              </a:rPr>
              <a:t>, синтез, індукція </a:t>
            </a:r>
            <a:r>
              <a:rPr lang="uk-UA" sz="2700" b="1" dirty="0" smtClean="0">
                <a:solidFill>
                  <a:srgbClr val="0070C0"/>
                </a:solidFill>
              </a:rPr>
              <a:t>та </a:t>
            </a:r>
            <a:r>
              <a:rPr lang="uk-UA" sz="2700" b="1" dirty="0">
                <a:solidFill>
                  <a:srgbClr val="0070C0"/>
                </a:solidFill>
              </a:rPr>
              <a:t>дедукція. </a:t>
            </a: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04865"/>
            <a:ext cx="8229600" cy="453650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b="1" dirty="0">
                <a:solidFill>
                  <a:srgbClr val="0070C0"/>
                </a:solidFill>
              </a:rPr>
              <a:t>Аналіз</a:t>
            </a:r>
            <a:r>
              <a:rPr lang="uk-UA" dirty="0"/>
              <a:t> </a:t>
            </a:r>
            <a:r>
              <a:rPr lang="uk-UA" dirty="0" smtClean="0"/>
              <a:t>- прийом </a:t>
            </a:r>
            <a:r>
              <a:rPr lang="uk-UA" dirty="0"/>
              <a:t>наукового дослідження, суть якого полягає в роз’єднанні цілого на складові </a:t>
            </a:r>
            <a:r>
              <a:rPr lang="uk-UA" dirty="0" smtClean="0"/>
              <a:t>елементи.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За </a:t>
            </a:r>
            <a:r>
              <a:rPr lang="uk-UA" dirty="0"/>
              <a:t>допомогою </a:t>
            </a:r>
            <a:r>
              <a:rPr lang="uk-UA" b="1" dirty="0">
                <a:solidFill>
                  <a:srgbClr val="0070C0"/>
                </a:solidFill>
              </a:rPr>
              <a:t>синтез</a:t>
            </a:r>
            <a:r>
              <a:rPr lang="uk-UA" b="1" dirty="0"/>
              <a:t>у</a:t>
            </a:r>
            <a:r>
              <a:rPr lang="uk-UA" dirty="0"/>
              <a:t> узагальнюються зведені у єдине ціле дані, набуті за допомогою </a:t>
            </a:r>
            <a:r>
              <a:rPr lang="uk-UA" dirty="0" smtClean="0"/>
              <a:t>аналізу.</a:t>
            </a:r>
          </a:p>
          <a:p>
            <a:pPr marL="0" indent="0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Індукція</a:t>
            </a:r>
            <a:r>
              <a:rPr lang="uk-UA" dirty="0" smtClean="0"/>
              <a:t> </a:t>
            </a:r>
            <a:r>
              <a:rPr lang="uk-UA" dirty="0"/>
              <a:t>– логічний умовивід (від аналізу окремих фактів до загальних висновків</a:t>
            </a:r>
            <a:r>
              <a:rPr lang="uk-UA" dirty="0" smtClean="0"/>
              <a:t>).</a:t>
            </a:r>
          </a:p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b="1" dirty="0" smtClean="0">
                <a:solidFill>
                  <a:srgbClr val="0070C0"/>
                </a:solidFill>
              </a:rPr>
              <a:t>Дедукція</a:t>
            </a:r>
            <a:r>
              <a:rPr lang="uk-UA" dirty="0" smtClean="0"/>
              <a:t> </a:t>
            </a:r>
            <a:r>
              <a:rPr lang="uk-UA" dirty="0"/>
              <a:t>логічний умовивід (від загальних висновків до окремих явищ).</a:t>
            </a:r>
            <a:endParaRPr lang="en-US" dirty="0"/>
          </a:p>
          <a:p>
            <a:pPr marL="0" indent="0">
              <a:buNone/>
            </a:pPr>
            <a:r>
              <a:rPr lang="uk-UA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5244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solidFill>
                  <a:srgbClr val="0070C0"/>
                </a:solidFill>
              </a:rPr>
              <a:t>ІІІ рівень – </a:t>
            </a:r>
            <a:r>
              <a:rPr lang="uk-UA" sz="2000" dirty="0">
                <a:solidFill>
                  <a:srgbClr val="0070C0"/>
                </a:solidFill>
              </a:rPr>
              <a:t>сукупність </a:t>
            </a:r>
            <a:r>
              <a:rPr lang="uk-UA" sz="2000" b="1" dirty="0">
                <a:solidFill>
                  <a:srgbClr val="0070C0"/>
                </a:solidFill>
              </a:rPr>
              <a:t>спеціальних </a:t>
            </a:r>
            <a:r>
              <a:rPr lang="uk-UA" sz="2000" dirty="0">
                <a:solidFill>
                  <a:srgbClr val="0070C0"/>
                </a:solidFill>
              </a:rPr>
              <a:t>дослідницьких методів та прийомів, за допомогою яких з’ясовується реальна картину процесу</a:t>
            </a:r>
            <a:r>
              <a:rPr lang="uk-UA" sz="2000" dirty="0" smtClean="0">
                <a:solidFill>
                  <a:srgbClr val="0070C0"/>
                </a:solidFill>
              </a:rPr>
              <a:t>.</a:t>
            </a:r>
            <a:br>
              <a:rPr lang="uk-UA" sz="2000" dirty="0" smtClean="0">
                <a:solidFill>
                  <a:srgbClr val="0070C0"/>
                </a:solidFill>
              </a:rPr>
            </a:br>
            <a:r>
              <a:rPr lang="uk-UA" sz="2000" dirty="0" smtClean="0">
                <a:solidFill>
                  <a:srgbClr val="0070C0"/>
                </a:solidFill>
              </a:rPr>
              <a:t> </a:t>
            </a:r>
            <a:br>
              <a:rPr lang="uk-UA" sz="2000" dirty="0" smtClean="0">
                <a:solidFill>
                  <a:srgbClr val="0070C0"/>
                </a:solidFill>
              </a:rPr>
            </a:br>
            <a:r>
              <a:rPr lang="uk-UA" sz="2000" b="1" dirty="0" smtClean="0">
                <a:solidFill>
                  <a:srgbClr val="0070C0"/>
                </a:solidFill>
              </a:rPr>
              <a:t>До </a:t>
            </a:r>
            <a:r>
              <a:rPr lang="uk-UA" sz="2000" b="1" dirty="0">
                <a:solidFill>
                  <a:srgbClr val="0070C0"/>
                </a:solidFill>
              </a:rPr>
              <a:t>спеціальних дослідницьких методів належать: </a:t>
            </a:r>
            <a:r>
              <a:rPr lang="uk-UA" sz="2000" dirty="0">
                <a:solidFill>
                  <a:srgbClr val="0070C0"/>
                </a:solidFill>
              </a:rPr>
              <a:t>хронологічний, проблемно-хронологічний, періодизації, порівняльно-історичний та </a:t>
            </a:r>
            <a:r>
              <a:rPr lang="uk-UA" sz="2000" dirty="0" smtClean="0">
                <a:solidFill>
                  <a:srgbClr val="0070C0"/>
                </a:solidFill>
              </a:rPr>
              <a:t>інші</a:t>
            </a: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04865"/>
            <a:ext cx="8229600" cy="453650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ХРОНОЛОГІЧНИЙ метод -</a:t>
            </a:r>
            <a:r>
              <a:rPr lang="uk-UA" dirty="0" smtClean="0"/>
              <a:t> передбачає вивчення фактів, подій та явищ у чітко визначеній хронологічній послідовності.</a:t>
            </a:r>
          </a:p>
          <a:p>
            <a:pPr marL="0" indent="0" algn="just">
              <a:buNone/>
            </a:pPr>
            <a:r>
              <a:rPr lang="uk-UA" dirty="0" smtClean="0"/>
              <a:t>Є оптимальним при розгляді історії державно-правових інститутів на невеликому історичному відтинку часу і, як правило, щодо однієї держави або народу.</a:t>
            </a:r>
          </a:p>
          <a:p>
            <a:pPr marL="0" indent="0" algn="just">
              <a:buNone/>
            </a:pPr>
            <a:r>
              <a:rPr lang="uk-UA" dirty="0" smtClean="0"/>
              <a:t>Його різновид – </a:t>
            </a:r>
            <a:r>
              <a:rPr lang="uk-UA" b="1" dirty="0" smtClean="0">
                <a:solidFill>
                  <a:srgbClr val="0070C0"/>
                </a:solidFill>
              </a:rPr>
              <a:t>проблемно-хронологічний метод</a:t>
            </a:r>
            <a:r>
              <a:rPr lang="uk-UA" dirty="0" smtClean="0"/>
              <a:t>,  передбачає систематизацію джерельного матеріалу з окремих проблем, у межах яких відновлюється ланцюг державно-правових подій у хронологічній послідовності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15162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</a:rPr>
              <a:t>Спеціальні дослідницькі методи </a:t>
            </a:r>
            <a:r>
              <a:rPr lang="uk-UA" sz="1800" dirty="0" smtClean="0"/>
              <a:t>(продовження)</a:t>
            </a:r>
            <a:endParaRPr lang="uk-UA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8229600" cy="52565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 smtClean="0">
                <a:solidFill>
                  <a:srgbClr val="0070C0"/>
                </a:solidFill>
              </a:rPr>
              <a:t>ПОРІВНЯЛЬНО-ІСТОРИЧНИЙ </a:t>
            </a:r>
            <a:r>
              <a:rPr lang="uk-UA" b="1" dirty="0">
                <a:solidFill>
                  <a:srgbClr val="0070C0"/>
                </a:solidFill>
              </a:rPr>
              <a:t>метод </a:t>
            </a:r>
            <a:r>
              <a:rPr lang="uk-UA" dirty="0"/>
              <a:t>спрямований на вивчення конкретних державно-правових явищ шляхом зіставлення їх окремих якостей та рис з показниками інших однотипних та одночасних явищ (</a:t>
            </a:r>
            <a:r>
              <a:rPr lang="uk-UA" b="1" dirty="0">
                <a:solidFill>
                  <a:srgbClr val="0070C0"/>
                </a:solidFill>
              </a:rPr>
              <a:t>синхронне порівняння </a:t>
            </a:r>
            <a:r>
              <a:rPr lang="uk-UA" dirty="0"/>
              <a:t>– горизонтальне </a:t>
            </a:r>
            <a:r>
              <a:rPr lang="uk-UA" dirty="0" smtClean="0"/>
              <a:t>порівняння)</a:t>
            </a:r>
          </a:p>
          <a:p>
            <a:pPr marL="0" indent="0" algn="just">
              <a:buNone/>
            </a:pPr>
            <a:r>
              <a:rPr lang="uk-UA" dirty="0" smtClean="0"/>
              <a:t> або</a:t>
            </a:r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dirty="0"/>
              <a:t>зіставлення явищ (можливо, одного й того ж явища) на різних етапах їх еволюції (</a:t>
            </a:r>
            <a:r>
              <a:rPr lang="uk-UA" b="1" dirty="0">
                <a:solidFill>
                  <a:srgbClr val="0070C0"/>
                </a:solidFill>
              </a:rPr>
              <a:t>діахронне порівняння</a:t>
            </a:r>
            <a:r>
              <a:rPr lang="uk-UA" dirty="0"/>
              <a:t> – вертикальне порівняння). </a:t>
            </a:r>
          </a:p>
        </p:txBody>
      </p:sp>
    </p:spTree>
    <p:extLst>
      <p:ext uri="{BB962C8B-B14F-4D97-AF65-F5344CB8AC3E}">
        <p14:creationId xmlns:p14="http://schemas.microsoft.com/office/powerpoint/2010/main" val="2358869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</a:rPr>
              <a:t>Спеціальні дослідницькі методи </a:t>
            </a:r>
            <a:r>
              <a:rPr lang="uk-UA" sz="1800" dirty="0" smtClean="0"/>
              <a:t>(продовження)</a:t>
            </a:r>
            <a:endParaRPr lang="uk-UA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8229600" cy="52565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дослідження </a:t>
            </a:r>
            <a:r>
              <a:rPr lang="uk-UA" dirty="0"/>
              <a:t>процесу виникнення й розвитку державно-правових інститутів упродовж багатьох тисячоліть неможливе без </a:t>
            </a:r>
            <a:r>
              <a:rPr lang="uk-UA" b="1" dirty="0"/>
              <a:t>поділу</a:t>
            </a:r>
            <a:r>
              <a:rPr lang="uk-UA" dirty="0"/>
              <a:t> цього величезного проміжку часу </a:t>
            </a:r>
            <a:r>
              <a:rPr lang="uk-UA" b="1" dirty="0"/>
              <a:t>на ряд менших періодів</a:t>
            </a:r>
            <a:r>
              <a:rPr lang="uk-UA" dirty="0"/>
              <a:t>, що виділяються на основі певних критеріїв</a:t>
            </a:r>
            <a:r>
              <a:rPr lang="uk-UA" b="1" dirty="0">
                <a:solidFill>
                  <a:srgbClr val="0070C0"/>
                </a:solidFill>
              </a:rPr>
              <a:t> </a:t>
            </a:r>
            <a:r>
              <a:rPr lang="uk-UA" b="1" dirty="0" smtClean="0">
                <a:solidFill>
                  <a:srgbClr val="0070C0"/>
                </a:solidFill>
              </a:rPr>
              <a:t>(МЕТОД ПЕРІОДИЗАЦІЇ).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0272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</a:rPr>
              <a:t>ПЕРІОДИЗАЦІЯ</a:t>
            </a:r>
            <a:endParaRPr lang="uk-UA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8229600" cy="525658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І.</a:t>
            </a:r>
            <a:r>
              <a:rPr lang="uk-UA" b="1" dirty="0" smtClean="0"/>
              <a:t> </a:t>
            </a:r>
            <a:r>
              <a:rPr lang="uk-UA" b="1" dirty="0" smtClean="0">
                <a:solidFill>
                  <a:srgbClr val="0070C0"/>
                </a:solidFill>
              </a:rPr>
              <a:t>Формаційний підхід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smtClean="0"/>
              <a:t>(в основі </a:t>
            </a:r>
            <a:r>
              <a:rPr lang="uk-UA" dirty="0"/>
              <a:t>–</a:t>
            </a:r>
            <a:r>
              <a:rPr lang="uk-UA" dirty="0" smtClean="0"/>
              <a:t> категорія «суспільно-економічна формація»)</a:t>
            </a:r>
          </a:p>
          <a:p>
            <a:pPr marL="0" indent="0" algn="just">
              <a:buNone/>
            </a:pPr>
            <a:r>
              <a:rPr lang="uk-UA" dirty="0" smtClean="0">
                <a:solidFill>
                  <a:srgbClr val="0070C0"/>
                </a:solidFill>
              </a:rPr>
              <a:t>Суть: </a:t>
            </a:r>
            <a:r>
              <a:rPr lang="uk-UA" dirty="0" smtClean="0"/>
              <a:t>певним рівням соціально-економічного розвитку людського суспільства відповідає певний тип держави і права й відповідний період їх існування</a:t>
            </a:r>
          </a:p>
          <a:p>
            <a:pPr marL="0" indent="0" algn="just">
              <a:buNone/>
            </a:pPr>
            <a:r>
              <a:rPr lang="uk-UA" b="1" dirty="0" smtClean="0"/>
              <a:t>І </a:t>
            </a:r>
            <a:r>
              <a:rPr lang="uk-UA" b="1" dirty="0"/>
              <a:t>період − рабовласницька держава і право</a:t>
            </a:r>
            <a:r>
              <a:rPr lang="uk-UA" dirty="0"/>
              <a:t> (IV тис. до. н.е./сер. І тис. н.е., стародавній світ</a:t>
            </a:r>
            <a:r>
              <a:rPr lang="uk-UA" dirty="0" smtClean="0"/>
              <a:t>);</a:t>
            </a:r>
          </a:p>
          <a:p>
            <a:pPr marL="0" indent="0" algn="just">
              <a:buNone/>
            </a:pPr>
            <a:r>
              <a:rPr lang="uk-UA" b="1" dirty="0" smtClean="0"/>
              <a:t>ІІ </a:t>
            </a:r>
            <a:r>
              <a:rPr lang="uk-UA" b="1" dirty="0"/>
              <a:t>період − феодальна держава і право</a:t>
            </a:r>
            <a:r>
              <a:rPr lang="uk-UA" dirty="0"/>
              <a:t> (сер. І тис. н.е./ХVII-ХVIII ст., середні віки</a:t>
            </a:r>
            <a:r>
              <a:rPr lang="uk-UA" dirty="0" smtClean="0"/>
              <a:t>);</a:t>
            </a:r>
          </a:p>
          <a:p>
            <a:pPr marL="0" indent="0" algn="just">
              <a:buNone/>
            </a:pPr>
            <a:r>
              <a:rPr lang="uk-UA" b="1" dirty="0" smtClean="0"/>
              <a:t>ІІІ </a:t>
            </a:r>
            <a:r>
              <a:rPr lang="uk-UA" b="1" dirty="0"/>
              <a:t>період − буржуазна держава і право</a:t>
            </a:r>
            <a:r>
              <a:rPr lang="uk-UA" dirty="0"/>
              <a:t> (ХVII-ХVIII ст./поч. ХХ ст., </a:t>
            </a:r>
            <a:r>
              <a:rPr lang="uk-UA" b="1" dirty="0"/>
              <a:t>новий час</a:t>
            </a:r>
            <a:r>
              <a:rPr lang="uk-UA" dirty="0" smtClean="0"/>
              <a:t>);</a:t>
            </a:r>
          </a:p>
          <a:p>
            <a:pPr marL="0" indent="0" algn="just">
              <a:buNone/>
            </a:pPr>
            <a:r>
              <a:rPr lang="uk-UA" b="1" dirty="0" smtClean="0"/>
              <a:t>IV </a:t>
            </a:r>
            <a:r>
              <a:rPr lang="uk-UA" b="1" dirty="0"/>
              <a:t>період − </a:t>
            </a:r>
            <a:r>
              <a:rPr lang="uk-UA" dirty="0"/>
              <a:t>соціалістична держава і право (з 1917 р.) </a:t>
            </a:r>
            <a:r>
              <a:rPr lang="uk-UA" b="1" dirty="0"/>
              <a:t>новітній час</a:t>
            </a:r>
            <a:r>
              <a:rPr lang="uk-UA" dirty="0"/>
              <a:t>.</a:t>
            </a:r>
            <a:endParaRPr lang="en-US" dirty="0"/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56954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</a:rPr>
              <a:t>ПЕРІОДИЗАЦІЯ</a:t>
            </a:r>
            <a:endParaRPr lang="uk-UA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8229600" cy="52565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>
                <a:solidFill>
                  <a:srgbClr val="0070C0"/>
                </a:solidFill>
              </a:rPr>
              <a:t>І.</a:t>
            </a:r>
            <a:r>
              <a:rPr lang="uk-UA" b="1" dirty="0"/>
              <a:t> </a:t>
            </a:r>
            <a:r>
              <a:rPr lang="uk-UA" b="1" dirty="0">
                <a:solidFill>
                  <a:srgbClr val="0070C0"/>
                </a:solidFill>
              </a:rPr>
              <a:t>Ц</a:t>
            </a:r>
            <a:r>
              <a:rPr lang="uk-UA" b="1" dirty="0" smtClean="0">
                <a:solidFill>
                  <a:srgbClr val="0070C0"/>
                </a:solidFill>
              </a:rPr>
              <a:t>ивілізаційні критерії </a:t>
            </a:r>
            <a:r>
              <a:rPr lang="uk-UA" dirty="0" smtClean="0"/>
              <a:t>(в </a:t>
            </a:r>
            <a:r>
              <a:rPr lang="uk-UA" dirty="0"/>
              <a:t>основі – </a:t>
            </a:r>
            <a:r>
              <a:rPr lang="uk-UA" dirty="0" smtClean="0"/>
              <a:t>категорія </a:t>
            </a:r>
            <a:r>
              <a:rPr lang="uk-UA" dirty="0"/>
              <a:t>«цивілізація</a:t>
            </a:r>
            <a:r>
              <a:rPr lang="uk-UA" dirty="0" smtClean="0"/>
              <a:t>»)</a:t>
            </a:r>
          </a:p>
          <a:p>
            <a:pPr marL="0" indent="0" algn="just">
              <a:buNone/>
            </a:pPr>
            <a:r>
              <a:rPr lang="uk-UA" dirty="0" smtClean="0">
                <a:solidFill>
                  <a:srgbClr val="0070C0"/>
                </a:solidFill>
              </a:rPr>
              <a:t>Суть: </a:t>
            </a:r>
            <a:r>
              <a:rPr lang="uk-UA" dirty="0" smtClean="0"/>
              <a:t>тип </a:t>
            </a:r>
            <a:r>
              <a:rPr lang="uk-UA" dirty="0"/>
              <a:t>держави і права та періоди їх існування зумовлені тією або іншою цивілізацією, де духовно- культурні чинники </a:t>
            </a:r>
            <a:r>
              <a:rPr lang="uk-UA" dirty="0" smtClean="0"/>
              <a:t>(передусім релігійні), </a:t>
            </a:r>
            <a:r>
              <a:rPr lang="uk-UA" dirty="0"/>
              <a:t>панують над </a:t>
            </a:r>
            <a:r>
              <a:rPr lang="uk-UA" dirty="0" smtClean="0"/>
              <a:t>об’єктивно-матеріальними.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84157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</a:rPr>
              <a:t>ПЕРІОДИЗАЦІЯ</a:t>
            </a:r>
            <a:endParaRPr lang="uk-UA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8229600" cy="525658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Також є підхід, за яких пропонується виокремлювати </a:t>
            </a:r>
            <a:r>
              <a:rPr lang="uk-UA" b="1" dirty="0">
                <a:solidFill>
                  <a:srgbClr val="0070C0"/>
                </a:solidFill>
              </a:rPr>
              <a:t>дві великі епохи</a:t>
            </a:r>
            <a:r>
              <a:rPr lang="uk-UA" dirty="0"/>
              <a:t>, які обумовили сутність та відповідні форми держави і права:</a:t>
            </a:r>
            <a:endParaRPr lang="en-US" dirty="0"/>
          </a:p>
          <a:p>
            <a:pPr marL="0" indent="0" algn="just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І. Епоха </a:t>
            </a:r>
            <a:r>
              <a:rPr lang="uk-UA" b="1" dirty="0">
                <a:solidFill>
                  <a:srgbClr val="0070C0"/>
                </a:solidFill>
              </a:rPr>
              <a:t>кастово-станового суспільства</a:t>
            </a:r>
            <a:r>
              <a:rPr lang="uk-UA" dirty="0"/>
              <a:t>, де держава є виразником інтересів вузьких класових угруповань (рабовласницька та феодальна держави), а право цього періоду − це право-привілей пануючих класів, яке юридично закріплювало існуючу соціальну нерівність.</a:t>
            </a:r>
            <a:endParaRPr lang="en-US" dirty="0"/>
          </a:p>
          <a:p>
            <a:pPr marL="0" indent="0" algn="just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ІІ. Епоха </a:t>
            </a:r>
            <a:r>
              <a:rPr lang="uk-UA" b="1" dirty="0">
                <a:solidFill>
                  <a:srgbClr val="0070C0"/>
                </a:solidFill>
              </a:rPr>
              <a:t>громадянського суспільства</a:t>
            </a:r>
            <a:r>
              <a:rPr lang="uk-UA" dirty="0"/>
              <a:t>, формування якого починається з перших буржуазних революцій. На цьому історичному етапі держава починає виражати загально-соціальні інтереси, право закріплює соціальну рівність людей, які </a:t>
            </a:r>
            <a:r>
              <a:rPr lang="uk-UA" dirty="0" smtClean="0"/>
              <a:t>незалежно </a:t>
            </a:r>
            <a:r>
              <a:rPr lang="uk-UA" dirty="0"/>
              <a:t>від їх соціального стану і </a:t>
            </a:r>
            <a:r>
              <a:rPr lang="uk-UA" dirty="0" smtClean="0"/>
              <a:t>походження </a:t>
            </a:r>
            <a:r>
              <a:rPr lang="uk-UA" dirty="0"/>
              <a:t>стали юридично рівноправними учасниками суспільного життя.</a:t>
            </a:r>
            <a:endParaRPr lang="en-US" dirty="0"/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51832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864096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План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5184576"/>
          </a:xfrm>
        </p:spPr>
        <p:txBody>
          <a:bodyPr>
            <a:normAutofit/>
          </a:bodyPr>
          <a:lstStyle/>
          <a:p>
            <a:pPr algn="l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Загальна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Виникнення й розвиток загальної історії держави і права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Вітчизняна наука загальної історії держави і права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Методологічні засади історії держави і права України та зарубіжних країн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Історія держави і права України та зарубіжних країн як навчальна дисципліна</a:t>
            </a:r>
          </a:p>
        </p:txBody>
      </p:sp>
    </p:spTree>
    <p:extLst>
      <p:ext uri="{BB962C8B-B14F-4D97-AF65-F5344CB8AC3E}">
        <p14:creationId xmlns:p14="http://schemas.microsoft.com/office/powerpoint/2010/main" val="34426219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5. Історія держави і права України та зарубіжних країн як навчальна дисципліна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600" b="1" dirty="0">
                <a:solidFill>
                  <a:srgbClr val="0070C0"/>
                </a:solidFill>
              </a:rPr>
              <a:t>Особливості</a:t>
            </a:r>
            <a:r>
              <a:rPr lang="uk-UA" sz="2600" dirty="0"/>
              <a:t> </a:t>
            </a:r>
            <a:r>
              <a:rPr lang="uk-UA" sz="2600" b="1" dirty="0" smtClean="0">
                <a:solidFill>
                  <a:srgbClr val="0070C0"/>
                </a:solidFill>
              </a:rPr>
              <a:t>ІДПУЗК </a:t>
            </a:r>
            <a:r>
              <a:rPr lang="uk-UA" sz="2600" b="1" dirty="0">
                <a:solidFill>
                  <a:srgbClr val="0070C0"/>
                </a:solidFill>
              </a:rPr>
              <a:t>як навчальної </a:t>
            </a:r>
            <a:r>
              <a:rPr lang="uk-UA" sz="2600" b="1" dirty="0" smtClean="0">
                <a:solidFill>
                  <a:srgbClr val="0070C0"/>
                </a:solidFill>
              </a:rPr>
              <a:t>дисципліни </a:t>
            </a:r>
            <a:r>
              <a:rPr lang="uk-UA" sz="2600" dirty="0" smtClean="0"/>
              <a:t>(порівняно з наукою):</a:t>
            </a:r>
          </a:p>
          <a:p>
            <a:pPr marL="0" indent="0" algn="just">
              <a:buNone/>
            </a:pPr>
            <a:r>
              <a:rPr lang="uk-UA" sz="2600" b="1" dirty="0" smtClean="0"/>
              <a:t>1) є системою наукових знань </a:t>
            </a:r>
            <a:r>
              <a:rPr lang="uk-UA" sz="2600" dirty="0" smtClean="0"/>
              <a:t>про виникнення та розвиток держави і права в Україні та зарубіжних країнах </a:t>
            </a:r>
            <a:r>
              <a:rPr lang="uk-UA" sz="2600" b="1" dirty="0" smtClean="0"/>
              <a:t>у концентрованому обсязі</a:t>
            </a:r>
            <a:r>
              <a:rPr lang="uk-UA" sz="2600" dirty="0" smtClean="0"/>
              <a:t>;</a:t>
            </a:r>
          </a:p>
          <a:p>
            <a:pPr marL="0" indent="0" algn="just">
              <a:buNone/>
            </a:pPr>
            <a:r>
              <a:rPr lang="uk-UA" sz="2600" b="1" dirty="0" smtClean="0"/>
              <a:t>2) завдання </a:t>
            </a:r>
            <a:r>
              <a:rPr lang="uk-UA" sz="2600" dirty="0" smtClean="0"/>
              <a:t>навчальної дисципліни </a:t>
            </a:r>
            <a:r>
              <a:rPr lang="uk-UA" sz="2600" b="1" dirty="0" smtClean="0"/>
              <a:t>вужчі</a:t>
            </a:r>
            <a:r>
              <a:rPr lang="uk-UA" sz="2600" dirty="0" smtClean="0"/>
              <a:t>, ніж ті, що стоять перед наукою;</a:t>
            </a:r>
          </a:p>
          <a:p>
            <a:pPr marL="0" indent="0" algn="just">
              <a:buNone/>
            </a:pPr>
            <a:r>
              <a:rPr lang="uk-UA" sz="2600" b="1" dirty="0"/>
              <a:t>3</a:t>
            </a:r>
            <a:r>
              <a:rPr lang="uk-UA" sz="2600" b="1" dirty="0" smtClean="0"/>
              <a:t>) </a:t>
            </a:r>
            <a:r>
              <a:rPr lang="uk-UA" sz="2600" b="1" dirty="0"/>
              <a:t>наявність</a:t>
            </a:r>
            <a:r>
              <a:rPr lang="uk-UA" sz="2600" dirty="0"/>
              <a:t> у навчальній дисципліні більш жорстких, ніж у науці, </a:t>
            </a:r>
            <a:r>
              <a:rPr lang="uk-UA" sz="2600" b="1" dirty="0"/>
              <a:t>міждисциплінарних зв’язків </a:t>
            </a:r>
            <a:r>
              <a:rPr lang="uk-UA" sz="2600" dirty="0" smtClean="0"/>
              <a:t>(наявність </a:t>
            </a:r>
            <a:r>
              <a:rPr lang="uk-UA" sz="2600" b="1" dirty="0" smtClean="0"/>
              <a:t>синхронного </a:t>
            </a:r>
            <a:r>
              <a:rPr lang="uk-UA" sz="2600" b="1" dirty="0"/>
              <a:t>(горизонтального) взаємозв’язку </a:t>
            </a:r>
            <a:r>
              <a:rPr lang="uk-UA" sz="2600" dirty="0" smtClean="0"/>
              <a:t>ІДПУЗК </a:t>
            </a:r>
            <a:r>
              <a:rPr lang="uk-UA" sz="2600" dirty="0"/>
              <a:t>із </a:t>
            </a:r>
            <a:r>
              <a:rPr lang="uk-UA" sz="2600" dirty="0" smtClean="0"/>
              <a:t>історією </a:t>
            </a:r>
            <a:r>
              <a:rPr lang="uk-UA" sz="2600" dirty="0"/>
              <a:t>держави і права України та теорією держави і </a:t>
            </a:r>
            <a:r>
              <a:rPr lang="uk-UA" sz="2600" dirty="0" smtClean="0"/>
              <a:t>права</a:t>
            </a:r>
            <a:r>
              <a:rPr lang="uk-UA" sz="2600" dirty="0"/>
              <a:t>; </a:t>
            </a:r>
            <a:r>
              <a:rPr lang="uk-UA" sz="2600" b="1" dirty="0" smtClean="0"/>
              <a:t>діахронний </a:t>
            </a:r>
            <a:r>
              <a:rPr lang="uk-UA" sz="2600" b="1" dirty="0"/>
              <a:t>(вертикальний) взаємозв’язок </a:t>
            </a:r>
            <a:r>
              <a:rPr lang="uk-UA" sz="2600" dirty="0" smtClean="0"/>
              <a:t>ІДПУЗК </a:t>
            </a:r>
            <a:r>
              <a:rPr lang="uk-UA" sz="2600" dirty="0"/>
              <a:t>з іншими навчальними </a:t>
            </a:r>
            <a:r>
              <a:rPr lang="uk-UA" sz="2600" dirty="0" smtClean="0"/>
              <a:t>дисциплінами </a:t>
            </a:r>
            <a:r>
              <a:rPr lang="uk-UA" sz="2600" dirty="0"/>
              <a:t>виявляється в тому, що вона є вихідною для галузевих юридичних дисциплін, оскільки висвітлює історичні підвалини тієї чи іншої галузі права, ознайомлює здобувачів вищої юридичної освіти з </a:t>
            </a:r>
            <a:r>
              <a:rPr lang="uk-UA" sz="2600" dirty="0" err="1"/>
              <a:t>понятійно</a:t>
            </a:r>
            <a:r>
              <a:rPr lang="uk-UA" sz="2600" dirty="0"/>
              <a:t>-категоріальним апаратом окремих її інститутів)</a:t>
            </a:r>
            <a:endParaRPr lang="uk-UA" sz="2600" dirty="0" smtClean="0"/>
          </a:p>
          <a:p>
            <a:pPr marL="0" indent="0" algn="just">
              <a:buNone/>
            </a:pPr>
            <a:endParaRPr lang="uk-UA" sz="24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6799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bg2">
                    <a:lumMod val="50000"/>
                  </a:schemeClr>
                </a:solidFill>
              </a:rPr>
              <a:t>5. Історія держави і права України та зарубіжних країн як навчальна дисципліна</a:t>
            </a:r>
            <a:r>
              <a:rPr lang="uk-UA" sz="28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uk-UA" sz="1800" dirty="0" smtClean="0"/>
              <a:t>(продовження)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2600" b="1" dirty="0">
                <a:solidFill>
                  <a:srgbClr val="0070C0"/>
                </a:solidFill>
              </a:rPr>
              <a:t>Основною метою навчальної дисципліни </a:t>
            </a:r>
            <a:r>
              <a:rPr lang="uk-UA" sz="2600" dirty="0"/>
              <a:t>є не отримання певного набору знань про конкретні факти, події, явища, а формування у здобувачів вищої юридичної освіти навичок історичного мислення на основі узагальнення історико-правового матеріалу через призму специфічних обставин певних історичних періодів</a:t>
            </a:r>
            <a:r>
              <a:rPr lang="uk-UA" sz="2600" dirty="0" smtClean="0"/>
              <a:t>.</a:t>
            </a:r>
          </a:p>
          <a:p>
            <a:pPr marL="0" indent="0" algn="just">
              <a:buNone/>
            </a:pPr>
            <a:r>
              <a:rPr lang="uk-UA" sz="2600" b="1" dirty="0">
                <a:solidFill>
                  <a:srgbClr val="0070C0"/>
                </a:solidFill>
              </a:rPr>
              <a:t>Джерела та література</a:t>
            </a:r>
            <a:r>
              <a:rPr lang="uk-UA" sz="2400" dirty="0"/>
              <a:t>. У науці історії держави і права України зарубіжних країн предметом безпосереднього дослідження є першоджерела (закони, що збереглися на базальтовому стовпі, металевих табличках, папіруси, древні рукописи та ін.). У навчальної дисципліни «Історія держави і права України та зарубіжних країн» є свої особливості щодо використання джерельної й літературної бази, у навчальній дисципліні – оброблені (перекладені, систематизовані тощо) ученими першоджерела, </a:t>
            </a:r>
            <a:r>
              <a:rPr lang="uk-UA" sz="2400" dirty="0" smtClean="0"/>
              <a:t>розміщені в </a:t>
            </a:r>
            <a:r>
              <a:rPr lang="uk-UA" sz="2400" dirty="0"/>
              <a:t>різного роду хрестоматіях, збірках, спеціальних </a:t>
            </a:r>
            <a:r>
              <a:rPr lang="uk-UA" sz="2400" dirty="0" smtClean="0"/>
              <a:t>виданнях тощо</a:t>
            </a:r>
          </a:p>
        </p:txBody>
      </p:sp>
    </p:spTree>
    <p:extLst>
      <p:ext uri="{BB962C8B-B14F-4D97-AF65-F5344CB8AC3E}">
        <p14:creationId xmlns:p14="http://schemas.microsoft.com/office/powerpoint/2010/main" val="158222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>
                <a:solidFill>
                  <a:srgbClr val="0070C0"/>
                </a:solidFill>
              </a:rPr>
              <a:t>Дякую за увагу )</a:t>
            </a: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8147248" cy="4104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b="1" dirty="0" smtClean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uk-UA" sz="96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</a:t>
            </a:r>
            <a:endParaRPr lang="uk-UA" sz="9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32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2016224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Історія держави і права України та зарубіжних країн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(ІДПУЗК)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636912"/>
            <a:ext cx="7772400" cy="3888432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сформована в результаті цілеспрямованої діяльності людей та відповідних дослідницьких установ </a:t>
            </a:r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знань про виникнення й розвиток держави і права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Україні та зарубіжних країнах</a:t>
            </a:r>
          </a:p>
          <a:p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історичні процеси розвитку системи державних і правових інститутів (а не суспільство взагалі, як загальна історія).</a:t>
            </a: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890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ІДПУЗК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мета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 виявити історичні закономірності й тенденції розвитку держави і права, їх специфіку порівняно із закономірностями й тенденціями розвитку інших окремих елементів суспільства і суспільства в цілому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науки історії держави і права України та зарубіжних країн – конкретні процеси виникнення й розвитку державно-правових інститутів та явищ, що розвиваються у хронологічній послідовності й виявляються в певному географічному просторі (Україна або конкретна зарубіжна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країна).</a:t>
            </a: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659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584176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bg2">
                    <a:lumMod val="50000"/>
                  </a:schemeClr>
                </a:solidFill>
              </a:rPr>
              <a:t>наука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 ІДПУЗК</a:t>
            </a:r>
            <a:b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uk-UA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 </a:t>
            </a:r>
            <a:r>
              <a:rPr lang="uk-U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 на питання: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424936" cy="4104456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виникли державно-правові інститути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основні етапи пройшли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державно-правові інститути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своєму розвитку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причини зумовили зміну державно-правових інститутів, заміну одного державно-правового інституту іншим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державно-правові інститути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вплинули на подальший розвиток держави і права</a:t>
            </a: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611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>
                <a:solidFill>
                  <a:schemeClr val="bg2">
                    <a:lumMod val="50000"/>
                  </a:schemeClr>
                </a:solidFill>
              </a:rPr>
              <a:t>2. Виникнення й розвиток загальної історії держави і права</a:t>
            </a:r>
            <a:endParaRPr lang="ru-RU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Історіографія</a:t>
            </a:r>
          </a:p>
          <a:p>
            <a:pPr marL="0" indent="0" algn="ctr">
              <a:buNone/>
            </a:pPr>
            <a:r>
              <a:rPr lang="uk-UA" dirty="0" smtClean="0"/>
              <a:t>(</a:t>
            </a:r>
            <a:r>
              <a:rPr lang="uk-UA" dirty="0"/>
              <a:t>гр. graphõ − писати; писати історію</a:t>
            </a:r>
            <a:r>
              <a:rPr lang="uk-UA" dirty="0" smtClean="0"/>
              <a:t>)</a:t>
            </a:r>
          </a:p>
          <a:p>
            <a:pPr marL="0" indent="0" algn="just">
              <a:buNone/>
            </a:pPr>
            <a:r>
              <a:rPr lang="uk-UA" dirty="0"/>
              <a:t>Історіографія держави і права починається з праць давніх істориків Геродота («Історія», </a:t>
            </a:r>
            <a:r>
              <a:rPr lang="en-US" dirty="0"/>
              <a:t>V </a:t>
            </a:r>
            <a:r>
              <a:rPr lang="uk-UA" dirty="0"/>
              <a:t>ст. до н.е.) та Полібія «Загальна історія», ІІ ст. до н.е.). Однак передумови переростання історико-правових знань у науку склалися лише наприкінці </a:t>
            </a:r>
            <a:r>
              <a:rPr lang="en-US" dirty="0"/>
              <a:t>XVII </a:t>
            </a:r>
            <a:r>
              <a:rPr lang="uk-UA" dirty="0"/>
              <a:t>ст. і розвивалися в межах загальної історії.</a:t>
            </a:r>
          </a:p>
        </p:txBody>
      </p:sp>
    </p:spTree>
    <p:extLst>
      <p:ext uri="{BB962C8B-B14F-4D97-AF65-F5344CB8AC3E}">
        <p14:creationId xmlns:p14="http://schemas.microsoft.com/office/powerpoint/2010/main" val="3853302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>
                <a:solidFill>
                  <a:schemeClr val="bg2">
                    <a:lumMod val="50000"/>
                  </a:schemeClr>
                </a:solidFill>
              </a:rPr>
              <a:t>2. Виникнення й розвиток загальної історії держави і </a:t>
            </a:r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права </a:t>
            </a:r>
            <a:r>
              <a:rPr lang="uk-UA" sz="2000" dirty="0" smtClean="0"/>
              <a:t>(продовження)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dirty="0"/>
              <a:t>Як самостійна галузь наукового знання історико-правова наука бере початок з </a:t>
            </a:r>
            <a:r>
              <a:rPr lang="en-US" dirty="0"/>
              <a:t>XIX </a:t>
            </a:r>
            <a:r>
              <a:rPr lang="uk-UA" dirty="0"/>
              <a:t>століття.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dirty="0"/>
              <a:t>Значну роль у накопиченні історико-правових знань відіграли</a:t>
            </a:r>
            <a:r>
              <a:rPr lang="uk-UA" dirty="0" smtClean="0"/>
              <a:t>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/>
              <a:t>представники історичної школи права;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/>
              <a:t>представники </a:t>
            </a:r>
            <a:r>
              <a:rPr lang="uk-UA" dirty="0"/>
              <a:t>соціологічного напряму</a:t>
            </a:r>
            <a:r>
              <a:rPr lang="uk-UA" dirty="0" smtClean="0"/>
              <a:t>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/>
              <a:t>представники </a:t>
            </a:r>
            <a:r>
              <a:rPr lang="uk-UA" dirty="0"/>
              <a:t>соціальної філософії та історико- юридичної концепції марксизму</a:t>
            </a:r>
            <a:r>
              <a:rPr lang="uk-UA" dirty="0" smtClean="0"/>
              <a:t>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/>
              <a:t>представники </a:t>
            </a:r>
            <a:r>
              <a:rPr lang="uk-UA" dirty="0"/>
              <a:t>порівняльно-історичної школи </a:t>
            </a:r>
            <a:r>
              <a:rPr lang="uk-UA" dirty="0" smtClean="0"/>
              <a:t>права.</a:t>
            </a:r>
            <a:endParaRPr lang="uk-UA" dirty="0"/>
          </a:p>
          <a:p>
            <a:pPr marL="0" indent="0" algn="ctr">
              <a:buNone/>
            </a:pPr>
            <a:endParaRPr lang="uk-UA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688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3. Вітчизняна наука загальної історії держави і права</a:t>
            </a:r>
            <a:endParaRPr lang="uk-UA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В </a:t>
            </a:r>
            <a:r>
              <a:rPr lang="uk-UA" dirty="0"/>
              <a:t>Україні проблемами загальної історії держави і права займалися вчені провідних університетів</a:t>
            </a:r>
            <a:r>
              <a:rPr lang="uk-UA" dirty="0" smtClean="0"/>
              <a:t>.</a:t>
            </a:r>
          </a:p>
          <a:p>
            <a:pPr marL="0" indent="0" algn="ctr">
              <a:buNone/>
            </a:pPr>
            <a:endParaRPr lang="uk-UA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rgbClr val="0070C0"/>
                </a:solidFill>
              </a:rPr>
              <a:t>друга половина </a:t>
            </a:r>
            <a:r>
              <a:rPr lang="uk-UA" dirty="0">
                <a:solidFill>
                  <a:srgbClr val="0070C0"/>
                </a:solidFill>
              </a:rPr>
              <a:t>ХІХ ст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професор </a:t>
            </a:r>
            <a:r>
              <a:rPr lang="uk-UA" dirty="0"/>
              <a:t>Харківського університету М.Ф. Володимирський-</a:t>
            </a:r>
            <a:r>
              <a:rPr lang="uk-UA" dirty="0" err="1"/>
              <a:t>Буданов</a:t>
            </a:r>
            <a:r>
              <a:rPr lang="uk-UA" dirty="0"/>
              <a:t> (1838-1916 рр</a:t>
            </a:r>
            <a:r>
              <a:rPr lang="uk-UA" dirty="0" smtClean="0"/>
              <a:t>.)</a:t>
            </a:r>
          </a:p>
          <a:p>
            <a:pPr marL="0" indent="0" algn="just">
              <a:buNone/>
            </a:pPr>
            <a:r>
              <a:rPr lang="uk-UA" dirty="0" smtClean="0"/>
              <a:t>професор </a:t>
            </a:r>
            <a:r>
              <a:rPr lang="uk-UA" dirty="0"/>
              <a:t>Київського університету О.Ф. </a:t>
            </a:r>
            <a:r>
              <a:rPr lang="uk-UA" dirty="0" err="1"/>
              <a:t>Кістяківський</a:t>
            </a:r>
            <a:r>
              <a:rPr lang="uk-UA" dirty="0"/>
              <a:t> (1833-1885 рр</a:t>
            </a:r>
            <a:r>
              <a:rPr lang="uk-UA" dirty="0" smtClean="0"/>
              <a:t>.).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утворили </a:t>
            </a:r>
            <a:r>
              <a:rPr lang="uk-UA" dirty="0"/>
              <a:t>історико-соціологічну течію, яка представляла історичну школу права в </a:t>
            </a:r>
            <a:r>
              <a:rPr lang="uk-UA" dirty="0" smtClean="0"/>
              <a:t>Україні</a:t>
            </a:r>
            <a:endParaRPr lang="en-US" dirty="0"/>
          </a:p>
          <a:p>
            <a:pPr marL="0" indent="0" algn="just">
              <a:buNone/>
            </a:pPr>
            <a:endParaRPr lang="uk-UA" sz="24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963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3. Вітчизняна наука загальної історії держави і права </a:t>
            </a:r>
            <a:r>
              <a:rPr lang="uk-UA" sz="2000" dirty="0" smtClean="0"/>
              <a:t>(</a:t>
            </a:r>
            <a:r>
              <a:rPr lang="uk-UA" sz="2000" dirty="0"/>
              <a:t>продовження)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2600" dirty="0" smtClean="0"/>
              <a:t>після </a:t>
            </a:r>
            <a:r>
              <a:rPr lang="uk-UA" sz="2600" dirty="0"/>
              <a:t>революції, у 20-30-х рр. ХХ ст., вивчення історії держави і права зарубіжних країн </a:t>
            </a:r>
            <a:r>
              <a:rPr lang="uk-UA" sz="2600" dirty="0" smtClean="0"/>
              <a:t>припиняється</a:t>
            </a:r>
          </a:p>
          <a:p>
            <a:pPr marL="0" indent="0">
              <a:buNone/>
            </a:pPr>
            <a:endParaRPr lang="uk-UA" sz="2600" dirty="0"/>
          </a:p>
          <a:p>
            <a:pPr marL="0" indent="0" algn="just">
              <a:buNone/>
            </a:pPr>
            <a:r>
              <a:rPr lang="uk-UA" sz="2600" dirty="0" smtClean="0"/>
              <a:t>наприкінці </a:t>
            </a:r>
            <a:r>
              <a:rPr lang="uk-UA" sz="2600" dirty="0"/>
              <a:t>30-х-початку 40-х рр. </a:t>
            </a:r>
            <a:r>
              <a:rPr lang="uk-UA" sz="2600" dirty="0" smtClean="0"/>
              <a:t>починається </a:t>
            </a:r>
            <a:r>
              <a:rPr lang="uk-UA" sz="2600" dirty="0"/>
              <a:t>поступове </a:t>
            </a:r>
            <a:r>
              <a:rPr lang="uk-UA" sz="2600" dirty="0" smtClean="0"/>
              <a:t>відновлення</a:t>
            </a:r>
            <a:endParaRPr lang="uk-UA" sz="2600" dirty="0"/>
          </a:p>
          <a:p>
            <a:pPr marL="0" indent="0">
              <a:buNone/>
            </a:pPr>
            <a:endParaRPr lang="uk-UA" sz="2600" dirty="0"/>
          </a:p>
          <a:p>
            <a:pPr marL="0" indent="0" algn="just">
              <a:buNone/>
            </a:pPr>
            <a:r>
              <a:rPr lang="uk-UA" sz="2600" dirty="0"/>
              <a:t>в</a:t>
            </a:r>
            <a:r>
              <a:rPr lang="uk-UA" sz="2600" dirty="0" smtClean="0"/>
              <a:t>ідродження </a:t>
            </a:r>
            <a:r>
              <a:rPr lang="uk-UA" sz="2600" dirty="0"/>
              <a:t>вивчення держави і права зарубіжних країн в Україні було пов’язано зі створенням Харківського юридичного </a:t>
            </a:r>
            <a:r>
              <a:rPr lang="uk-UA" sz="2600" dirty="0" smtClean="0"/>
              <a:t>інституту</a:t>
            </a:r>
          </a:p>
          <a:p>
            <a:pPr marL="0" indent="0" algn="just">
              <a:buNone/>
            </a:pPr>
            <a:endParaRPr lang="uk-UA" sz="2600" dirty="0" smtClean="0"/>
          </a:p>
          <a:p>
            <a:pPr marL="0" indent="0" algn="just">
              <a:buNone/>
            </a:pPr>
            <a:r>
              <a:rPr lang="uk-UA" sz="2600" dirty="0"/>
              <a:t>в</a:t>
            </a:r>
            <a:r>
              <a:rPr lang="uk-UA" sz="2600" dirty="0" smtClean="0"/>
              <a:t>ідродження </a:t>
            </a:r>
            <a:r>
              <a:rPr lang="uk-UA" sz="2600" dirty="0"/>
              <a:t>української школи загальної історії держави і права пов’язано з іменами В.М. </a:t>
            </a:r>
            <a:r>
              <a:rPr lang="uk-UA" sz="2600" dirty="0" err="1"/>
              <a:t>Катрича</a:t>
            </a:r>
            <a:r>
              <a:rPr lang="uk-UA" sz="2600" dirty="0"/>
              <a:t>, А.Й. Рогожина, М.М. Страхова, Б.Й. </a:t>
            </a:r>
            <a:r>
              <a:rPr lang="uk-UA" sz="2600" dirty="0" err="1"/>
              <a:t>Тищика</a:t>
            </a:r>
            <a:r>
              <a:rPr lang="uk-UA" sz="2600" dirty="0"/>
              <a:t> та ін.</a:t>
            </a:r>
            <a:endParaRPr lang="en-US" sz="2600" dirty="0"/>
          </a:p>
          <a:p>
            <a:pPr marL="0" indent="0" algn="just">
              <a:buNone/>
            </a:pPr>
            <a:endParaRPr lang="uk-UA" sz="24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4929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1402</Words>
  <Application>Microsoft Office PowerPoint</Application>
  <PresentationFormat>Экран (4:3)</PresentationFormat>
  <Paragraphs>107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Тема Office</vt:lpstr>
      <vt:lpstr>Тема 1  Історія держави і права України та зарубіжних країн як наука та навчальна дисципліна </vt:lpstr>
      <vt:lpstr>План</vt:lpstr>
      <vt:lpstr>Історія держави і права України та зарубіжних країн (ІДПУЗК)</vt:lpstr>
      <vt:lpstr>ІДПУЗК</vt:lpstr>
      <vt:lpstr>наука ІДПУЗК дає відповіді на питання: </vt:lpstr>
      <vt:lpstr>2. Виникнення й розвиток загальної історії держави і права</vt:lpstr>
      <vt:lpstr>2. Виникнення й розвиток загальної історії держави і права (продовження)</vt:lpstr>
      <vt:lpstr>3. Вітчизняна наука загальної історії держави і права</vt:lpstr>
      <vt:lpstr>3. Вітчизняна наука загальної історії держави і права (продовження)</vt:lpstr>
      <vt:lpstr>4. Методологічні засади історії держави і права України та зарубіжних країн</vt:lpstr>
      <vt:lpstr>І рівень (вищий) – комплекс загальнофілософських методів пізнання та пізнавальних принципів. Основу філософського методу пізнання становлять два загальнонаукові методи пізнання: діалектичний і метафізичний</vt:lpstr>
      <vt:lpstr>Філософські (загальні) методи пізнання є базою для пізнавальних принципів - засадничих керівних положень, за умов дотримання яких можливе одержання істинних знань</vt:lpstr>
      <vt:lpstr>ІІ рівень – сукупність загальнонаукових дослідницьких методів та прийомів, серед яких виділяють ЛОГІЧНИЙ метод, що виявляється у таких дослідницьких прийомах, як аналіз, синтез, індукція та дедукція. </vt:lpstr>
      <vt:lpstr>ІІІ рівень – сукупність спеціальних дослідницьких методів та прийомів, за допомогою яких з’ясовується реальна картину процесу.   До спеціальних дослідницьких методів належать: хронологічний, проблемно-хронологічний, періодизації, порівняльно-історичний та інші</vt:lpstr>
      <vt:lpstr>Спеціальні дослідницькі методи (продовження)</vt:lpstr>
      <vt:lpstr>Спеціальні дослідницькі методи (продовження)</vt:lpstr>
      <vt:lpstr>ПЕРІОДИЗАЦІЯ</vt:lpstr>
      <vt:lpstr>ПЕРІОДИЗАЦІЯ</vt:lpstr>
      <vt:lpstr>ПЕРІОДИЗАЦІЯ</vt:lpstr>
      <vt:lpstr>5. Історія держави і права України та зарубіжних країн як навчальна дисципліна</vt:lpstr>
      <vt:lpstr>5. Історія держави і права України та зарубіжних країн як навчальна дисципліна (продовження)</vt:lpstr>
      <vt:lpstr> Дякую за увагу 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Договір зберігання</dc:title>
  <dc:creator>Инна</dc:creator>
  <cp:lastModifiedBy>Инна</cp:lastModifiedBy>
  <cp:revision>66</cp:revision>
  <cp:lastPrinted>2024-01-29T09:45:57Z</cp:lastPrinted>
  <dcterms:created xsi:type="dcterms:W3CDTF">2018-11-24T18:13:05Z</dcterms:created>
  <dcterms:modified xsi:type="dcterms:W3CDTF">2024-01-29T09:51:39Z</dcterms:modified>
</cp:coreProperties>
</file>