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5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2737"/>
            <a:ext cx="7558608" cy="254771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Інтерактивні технології навчання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Лекція 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6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 err="1"/>
              <a:t>Активні</a:t>
            </a:r>
            <a:r>
              <a:rPr lang="ru-RU" b="1" i="1" dirty="0"/>
              <a:t> методики </a:t>
            </a:r>
            <a:r>
              <a:rPr lang="ru-RU" b="1" i="1" dirty="0" err="1"/>
              <a:t>поділяються</a:t>
            </a:r>
            <a:r>
              <a:rPr lang="ru-RU" b="1" i="1" dirty="0"/>
              <a:t> на: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/>
              <a:t>Вступні</a:t>
            </a:r>
            <a:r>
              <a:rPr lang="ru-RU" i="1" dirty="0" smtClean="0"/>
              <a:t> -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дозволяють</a:t>
            </a:r>
            <a:r>
              <a:rPr lang="ru-RU" i="1" dirty="0" smtClean="0"/>
              <a:t> </a:t>
            </a:r>
            <a:r>
              <a:rPr lang="ru-RU" i="1" dirty="0" err="1" smtClean="0"/>
              <a:t>створювати</a:t>
            </a:r>
            <a:r>
              <a:rPr lang="ru-RU" i="1" dirty="0" smtClean="0"/>
              <a:t> атмосферу </a:t>
            </a:r>
            <a:r>
              <a:rPr lang="ru-RU" i="1" dirty="0" err="1"/>
              <a:t>доброзичливості</a:t>
            </a:r>
            <a:r>
              <a:rPr lang="ru-RU" i="1" dirty="0"/>
              <a:t>, </a:t>
            </a:r>
            <a:r>
              <a:rPr lang="ru-RU" i="1" dirty="0" err="1"/>
              <a:t>довір’я</a:t>
            </a:r>
            <a:endParaRPr lang="ru-RU" i="1" dirty="0"/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ключові</a:t>
            </a:r>
            <a:r>
              <a:rPr lang="ru-RU" i="1" dirty="0"/>
              <a:t>)-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розв’язується</a:t>
            </a:r>
            <a:r>
              <a:rPr lang="ru-RU" i="1" dirty="0"/>
              <a:t> </a:t>
            </a:r>
            <a:r>
              <a:rPr lang="ru-RU" i="1" dirty="0" err="1"/>
              <a:t>основна</a:t>
            </a:r>
            <a:r>
              <a:rPr lang="ru-RU" i="1" dirty="0"/>
              <a:t> проблема (</a:t>
            </a:r>
            <a:r>
              <a:rPr lang="ru-RU" i="1" dirty="0" err="1"/>
              <a:t>обговорення</a:t>
            </a:r>
            <a:r>
              <a:rPr lang="ru-RU" i="1" dirty="0"/>
              <a:t>, </a:t>
            </a:r>
            <a:r>
              <a:rPr lang="ru-RU" i="1" dirty="0" err="1"/>
              <a:t>інтерактивні</a:t>
            </a:r>
            <a:r>
              <a:rPr lang="ru-RU" i="1" dirty="0"/>
              <a:t> </a:t>
            </a:r>
            <a:r>
              <a:rPr lang="ru-RU" i="1" dirty="0" err="1"/>
              <a:t>лекції</a:t>
            </a:r>
            <a:r>
              <a:rPr lang="ru-RU" i="1" dirty="0"/>
              <a:t>, </a:t>
            </a:r>
            <a:r>
              <a:rPr lang="ru-RU" i="1" dirty="0" err="1"/>
              <a:t>мозковий</a:t>
            </a:r>
            <a:r>
              <a:rPr lang="ru-RU" i="1" dirty="0"/>
              <a:t> штурм , </a:t>
            </a:r>
            <a:r>
              <a:rPr lang="ru-RU" i="1" dirty="0" err="1"/>
              <a:t>рольові</a:t>
            </a:r>
            <a:r>
              <a:rPr lang="ru-RU" i="1" dirty="0"/>
              <a:t> </a:t>
            </a:r>
            <a:r>
              <a:rPr lang="ru-RU" i="1" dirty="0" err="1"/>
              <a:t>ігри</a:t>
            </a:r>
            <a:r>
              <a:rPr lang="ru-RU" i="1" dirty="0"/>
              <a:t>, “кейс </a:t>
            </a:r>
            <a:r>
              <a:rPr lang="ru-RU" i="1" dirty="0" err="1"/>
              <a:t>стаді</a:t>
            </a:r>
            <a:r>
              <a:rPr lang="ru-RU" i="1" dirty="0"/>
              <a:t>”, карусель </a:t>
            </a:r>
            <a:r>
              <a:rPr lang="ru-RU" i="1" dirty="0" err="1"/>
              <a:t>тощо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/>
              <a:t>Завершальні</a:t>
            </a:r>
            <a:r>
              <a:rPr lang="ru-RU" i="1" dirty="0" smtClean="0"/>
              <a:t> </a:t>
            </a:r>
            <a:r>
              <a:rPr lang="ru-RU" i="1" dirty="0" err="1"/>
              <a:t>підсумкові</a:t>
            </a:r>
            <a:r>
              <a:rPr lang="ru-RU" i="1" dirty="0"/>
              <a:t> (</a:t>
            </a:r>
            <a:r>
              <a:rPr lang="ru-RU" i="1" dirty="0" err="1"/>
              <a:t>сенкан</a:t>
            </a:r>
            <a:r>
              <a:rPr lang="ru-RU" i="1" dirty="0"/>
              <a:t>, </a:t>
            </a:r>
            <a:r>
              <a:rPr lang="ru-RU" i="1" dirty="0" err="1"/>
              <a:t>вернісаж</a:t>
            </a:r>
            <a:r>
              <a:rPr lang="ru-RU" i="1" dirty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err="1" smtClean="0"/>
              <a:t>Допоміжні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енерджайзери</a:t>
            </a:r>
            <a:r>
              <a:rPr lang="ru-RU" i="1" dirty="0"/>
              <a:t>) – </a:t>
            </a:r>
            <a:r>
              <a:rPr lang="ru-RU" i="1" dirty="0" err="1"/>
              <a:t>включають</a:t>
            </a:r>
            <a:r>
              <a:rPr lang="ru-RU" i="1" dirty="0"/>
              <a:t> </a:t>
            </a:r>
            <a:r>
              <a:rPr lang="ru-RU" i="1" dirty="0" err="1"/>
              <a:t>тоді</a:t>
            </a:r>
            <a:r>
              <a:rPr lang="ru-RU" i="1" dirty="0"/>
              <a:t>, коли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зняти</a:t>
            </a:r>
            <a:r>
              <a:rPr lang="ru-RU" i="1" dirty="0"/>
              <a:t> </a:t>
            </a:r>
            <a:r>
              <a:rPr lang="ru-RU" i="1" dirty="0" err="1"/>
              <a:t>напругу</a:t>
            </a:r>
            <a:r>
              <a:rPr lang="ru-RU" i="1" dirty="0"/>
              <a:t>, </a:t>
            </a:r>
            <a:r>
              <a:rPr lang="ru-RU" i="1" dirty="0" err="1"/>
              <a:t>змінити</a:t>
            </a:r>
            <a:r>
              <a:rPr lang="ru-RU" i="1" dirty="0"/>
              <a:t> вид </a:t>
            </a:r>
            <a:r>
              <a:rPr lang="ru-RU" i="1" dirty="0" err="1"/>
              <a:t>діяльності</a:t>
            </a:r>
            <a:r>
              <a:rPr lang="ru-RU" i="1" dirty="0"/>
              <a:t>, перейти з одного </a:t>
            </a:r>
            <a:r>
              <a:rPr lang="ru-RU" i="1" dirty="0" err="1"/>
              <a:t>етапу</a:t>
            </a:r>
            <a:r>
              <a:rPr lang="ru-RU" i="1" dirty="0"/>
              <a:t> до </a:t>
            </a:r>
            <a:r>
              <a:rPr lang="ru-RU" i="1" dirty="0" err="1"/>
              <a:t>іншого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998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err="1"/>
              <a:t>Технології</a:t>
            </a:r>
            <a:r>
              <a:rPr lang="ru-RU" i="1" dirty="0"/>
              <a:t> </a:t>
            </a:r>
            <a:r>
              <a:rPr lang="ru-RU" i="1" dirty="0" err="1"/>
              <a:t>інтерактивного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endParaRPr lang="ru-RU" i="1" dirty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Інтерактивні</a:t>
            </a:r>
            <a:r>
              <a:rPr lang="ru-RU" i="1" dirty="0" smtClean="0"/>
              <a:t> </a:t>
            </a:r>
            <a:r>
              <a:rPr lang="ru-RU" i="1" dirty="0" err="1"/>
              <a:t>технології</a:t>
            </a:r>
            <a:r>
              <a:rPr lang="ru-RU" i="1" dirty="0"/>
              <a:t> </a:t>
            </a:r>
            <a:r>
              <a:rPr lang="ru-RU" i="1" dirty="0" smtClean="0"/>
              <a:t>кооперативного </a:t>
            </a:r>
            <a:r>
              <a:rPr lang="ru-RU" i="1" dirty="0" err="1" smtClean="0"/>
              <a:t>навчання</a:t>
            </a:r>
            <a:endParaRPr lang="ru-RU" i="1" dirty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Технології</a:t>
            </a:r>
            <a:r>
              <a:rPr lang="ru-RU" i="1" dirty="0" smtClean="0"/>
              <a:t> </a:t>
            </a:r>
            <a:r>
              <a:rPr lang="ru-RU" i="1" dirty="0" err="1"/>
              <a:t>колективно-групового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endParaRPr lang="ru-RU" i="1" dirty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Технології</a:t>
            </a:r>
            <a:r>
              <a:rPr lang="ru-RU" i="1" dirty="0" smtClean="0"/>
              <a:t> </a:t>
            </a:r>
            <a:r>
              <a:rPr lang="ru-RU" i="1" dirty="0"/>
              <a:t>ситуативного </a:t>
            </a:r>
            <a:r>
              <a:rPr lang="ru-RU" i="1" dirty="0" err="1"/>
              <a:t>моделювання</a:t>
            </a:r>
            <a:endParaRPr lang="ru-RU" i="1" dirty="0"/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Технології</a:t>
            </a:r>
            <a:r>
              <a:rPr lang="ru-RU" i="1" dirty="0" smtClean="0"/>
              <a:t> </a:t>
            </a:r>
            <a:r>
              <a:rPr lang="ru-RU" i="1" dirty="0" err="1"/>
              <a:t>опрацювання</a:t>
            </a:r>
            <a:r>
              <a:rPr lang="ru-RU" i="1" dirty="0"/>
              <a:t> </a:t>
            </a:r>
            <a:r>
              <a:rPr lang="ru-RU" i="1" dirty="0" err="1"/>
              <a:t>дискусійних</a:t>
            </a:r>
            <a:r>
              <a:rPr lang="ru-RU" i="1" dirty="0"/>
              <a:t> </a:t>
            </a:r>
            <a:r>
              <a:rPr lang="ru-RU" i="1" dirty="0" err="1"/>
              <a:t>питань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84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Структура </a:t>
            </a:r>
            <a:r>
              <a:rPr lang="ru-RU" b="1" i="1" dirty="0" err="1"/>
              <a:t>інтерактивного</a:t>
            </a:r>
            <a:r>
              <a:rPr lang="ru-RU" b="1" i="1" dirty="0"/>
              <a:t> уроку </a:t>
            </a:r>
            <a:r>
              <a:rPr lang="ru-RU" b="1" i="1" dirty="0" smtClean="0"/>
              <a:t>:</a:t>
            </a:r>
            <a:endParaRPr lang="ru-RU" b="1" i="1" dirty="0"/>
          </a:p>
          <a:p>
            <a:pPr marL="0" indent="0">
              <a:buNone/>
            </a:pPr>
            <a:r>
              <a:rPr lang="ru-RU" i="1" dirty="0" smtClean="0"/>
              <a:t>• </a:t>
            </a:r>
            <a:r>
              <a:rPr lang="ru-RU" i="1" dirty="0" err="1"/>
              <a:t>Мотивація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• </a:t>
            </a:r>
            <a:r>
              <a:rPr lang="ru-RU" i="1" dirty="0" err="1"/>
              <a:t>Оголошення</a:t>
            </a:r>
            <a:r>
              <a:rPr lang="ru-RU" i="1" dirty="0"/>
              <a:t> теми та </a:t>
            </a:r>
            <a:r>
              <a:rPr lang="ru-RU" i="1" dirty="0" err="1"/>
              <a:t>очікуваних</a:t>
            </a:r>
            <a:r>
              <a:rPr lang="ru-RU" i="1" dirty="0"/>
              <a:t> </a:t>
            </a:r>
            <a:r>
              <a:rPr lang="ru-RU" i="1" dirty="0" err="1"/>
              <a:t>навчальних</a:t>
            </a:r>
            <a:endParaRPr lang="ru-RU" i="1" dirty="0"/>
          </a:p>
          <a:p>
            <a:pPr marL="0" indent="0">
              <a:buNone/>
            </a:pPr>
            <a:r>
              <a:rPr lang="ru-RU" i="1" dirty="0" err="1"/>
              <a:t>результатів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• </a:t>
            </a:r>
            <a:r>
              <a:rPr lang="ru-RU" i="1" dirty="0" err="1"/>
              <a:t>Надання</a:t>
            </a:r>
            <a:r>
              <a:rPr lang="ru-RU" i="1" dirty="0"/>
              <a:t> </a:t>
            </a:r>
            <a:r>
              <a:rPr lang="ru-RU" i="1" dirty="0" err="1"/>
              <a:t>необхідної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• </a:t>
            </a:r>
            <a:r>
              <a:rPr lang="ru-RU" i="1" dirty="0" err="1"/>
              <a:t>Інтерактивна</a:t>
            </a:r>
            <a:r>
              <a:rPr lang="ru-RU" i="1" dirty="0"/>
              <a:t> </a:t>
            </a:r>
            <a:r>
              <a:rPr lang="ru-RU" i="1" dirty="0" err="1"/>
              <a:t>вправа</a:t>
            </a:r>
            <a:r>
              <a:rPr lang="ru-RU" i="1" dirty="0"/>
              <a:t> — центральна </a:t>
            </a:r>
            <a:r>
              <a:rPr lang="ru-RU" i="1" dirty="0" err="1"/>
              <a:t>частина</a:t>
            </a:r>
            <a:endParaRPr lang="ru-RU" i="1" dirty="0"/>
          </a:p>
          <a:p>
            <a:pPr marL="0" indent="0">
              <a:buNone/>
            </a:pPr>
            <a:r>
              <a:rPr lang="ru-RU" i="1" dirty="0" err="1"/>
              <a:t>заняття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• </a:t>
            </a:r>
            <a:r>
              <a:rPr lang="ru-RU" i="1" dirty="0" err="1"/>
              <a:t>Підбиття</a:t>
            </a:r>
            <a:r>
              <a:rPr lang="ru-RU" i="1" dirty="0"/>
              <a:t> </a:t>
            </a:r>
            <a:r>
              <a:rPr lang="ru-RU" i="1" dirty="0" err="1"/>
              <a:t>підсумків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i="1" dirty="0"/>
              <a:t>• </a:t>
            </a:r>
            <a:r>
              <a:rPr lang="ru-RU" i="1" dirty="0" err="1"/>
              <a:t>Оцінювання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 уроку.</a:t>
            </a:r>
          </a:p>
        </p:txBody>
      </p:sp>
    </p:spTree>
    <p:extLst>
      <p:ext uri="{BB962C8B-B14F-4D97-AF65-F5344CB8AC3E}">
        <p14:creationId xmlns:p14="http://schemas.microsoft.com/office/powerpoint/2010/main" val="881540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Планування інтерактивного уроку:</a:t>
            </a:r>
            <a:endParaRPr lang="ru-RU" b="1" i="1" dirty="0" smtClean="0"/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дати</a:t>
            </a:r>
            <a:r>
              <a:rPr lang="ru-RU" i="1" dirty="0" smtClean="0"/>
              <a:t> </a:t>
            </a:r>
            <a:r>
              <a:rPr lang="ru-RU" i="1" dirty="0" err="1"/>
              <a:t>завдання</a:t>
            </a:r>
            <a:r>
              <a:rPr lang="ru-RU" i="1" dirty="0"/>
              <a:t> </a:t>
            </a:r>
            <a:r>
              <a:rPr lang="ru-RU" i="1" dirty="0" err="1"/>
              <a:t>учням</a:t>
            </a:r>
            <a:r>
              <a:rPr lang="ru-RU" i="1" dirty="0"/>
              <a:t> для </a:t>
            </a:r>
            <a:r>
              <a:rPr lang="ru-RU" i="1" dirty="0" err="1" smtClean="0"/>
              <a:t>попередньої</a:t>
            </a:r>
            <a:r>
              <a:rPr lang="ru-RU" i="1" dirty="0" smtClean="0"/>
              <a:t> </a:t>
            </a:r>
            <a:r>
              <a:rPr lang="ru-RU" i="1" dirty="0" err="1" smtClean="0"/>
              <a:t>підготовки</a:t>
            </a:r>
            <a:r>
              <a:rPr lang="ru-RU" i="1" dirty="0" smtClean="0"/>
              <a:t>;</a:t>
            </a:r>
            <a:endParaRPr lang="ru-RU" i="1" dirty="0"/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відібрати</a:t>
            </a:r>
            <a:r>
              <a:rPr lang="ru-RU" i="1" dirty="0" smtClean="0"/>
              <a:t> </a:t>
            </a:r>
            <a:r>
              <a:rPr lang="ru-RU" i="1" dirty="0"/>
              <a:t>для уроку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заняття</a:t>
            </a:r>
            <a:r>
              <a:rPr lang="ru-RU" i="1" dirty="0"/>
              <a:t> </a:t>
            </a:r>
            <a:r>
              <a:rPr lang="ru-RU" i="1" dirty="0" err="1" smtClean="0"/>
              <a:t>такі</a:t>
            </a:r>
            <a:r>
              <a:rPr lang="ru-RU" i="1" dirty="0" smtClean="0"/>
              <a:t> </a:t>
            </a:r>
            <a:r>
              <a:rPr lang="ru-RU" i="1" dirty="0" err="1" smtClean="0"/>
              <a:t>інтерактивні</a:t>
            </a:r>
            <a:r>
              <a:rPr lang="ru-RU" i="1" dirty="0" smtClean="0"/>
              <a:t> </a:t>
            </a:r>
            <a:r>
              <a:rPr lang="ru-RU" i="1" dirty="0" err="1"/>
              <a:t>вправи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дали б </a:t>
            </a:r>
            <a:r>
              <a:rPr lang="ru-RU" i="1" dirty="0" err="1"/>
              <a:t>учням</a:t>
            </a:r>
            <a:r>
              <a:rPr lang="ru-RU" i="1" dirty="0"/>
              <a:t> ключ </a:t>
            </a:r>
            <a:r>
              <a:rPr lang="ru-RU" i="1" dirty="0" smtClean="0"/>
              <a:t>для </a:t>
            </a:r>
            <a:r>
              <a:rPr lang="ru-RU" i="1" dirty="0" err="1" smtClean="0"/>
              <a:t>засвоєння</a:t>
            </a:r>
            <a:r>
              <a:rPr lang="ru-RU" i="1" dirty="0" smtClean="0"/>
              <a:t> </a:t>
            </a:r>
            <a:r>
              <a:rPr lang="ru-RU" i="1" dirty="0"/>
              <a:t>теми</a:t>
            </a:r>
            <a:r>
              <a:rPr lang="ru-RU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при </a:t>
            </a:r>
            <a:r>
              <a:rPr lang="ru-RU" i="1" dirty="0" err="1"/>
              <a:t>виконанні</a:t>
            </a:r>
            <a:r>
              <a:rPr lang="ru-RU" i="1" dirty="0"/>
              <a:t> </a:t>
            </a:r>
            <a:r>
              <a:rPr lang="ru-RU" i="1" dirty="0" err="1"/>
              <a:t>інтерактивних</a:t>
            </a:r>
            <a:r>
              <a:rPr lang="ru-RU" i="1" dirty="0"/>
              <a:t> </a:t>
            </a:r>
            <a:r>
              <a:rPr lang="ru-RU" i="1" dirty="0" err="1"/>
              <a:t>вправ</a:t>
            </a:r>
            <a:r>
              <a:rPr lang="ru-RU" i="1" dirty="0"/>
              <a:t> </a:t>
            </a:r>
            <a:r>
              <a:rPr lang="ru-RU" i="1" dirty="0" err="1" smtClean="0"/>
              <a:t>дати</a:t>
            </a:r>
            <a:r>
              <a:rPr lang="ru-RU" i="1" dirty="0" smtClean="0"/>
              <a:t> </a:t>
            </a:r>
            <a:r>
              <a:rPr lang="ru-RU" i="1" dirty="0" err="1" smtClean="0"/>
              <a:t>учням</a:t>
            </a:r>
            <a:r>
              <a:rPr lang="ru-RU" i="1" dirty="0" smtClean="0"/>
              <a:t> </a:t>
            </a:r>
            <a:r>
              <a:rPr lang="ru-RU" i="1" dirty="0"/>
              <a:t>час </a:t>
            </a:r>
            <a:r>
              <a:rPr lang="ru-RU" i="1" dirty="0" err="1"/>
              <a:t>подумати</a:t>
            </a:r>
            <a:r>
              <a:rPr lang="ru-RU" i="1" dirty="0"/>
              <a:t> над </a:t>
            </a:r>
            <a:r>
              <a:rPr lang="ru-RU" i="1" dirty="0" err="1"/>
              <a:t>завданням</a:t>
            </a:r>
            <a:r>
              <a:rPr lang="ru-RU" i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3537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Планування інтерактивного уроку:</a:t>
            </a:r>
          </a:p>
          <a:p>
            <a:pPr>
              <a:buFont typeface="Wingdings" pitchFamily="2" charset="2"/>
              <a:buChar char="ü"/>
            </a:pPr>
            <a:r>
              <a:rPr lang="ru-RU" i="1" dirty="0"/>
              <a:t>на одному </a:t>
            </a:r>
            <a:r>
              <a:rPr lang="ru-RU" i="1" dirty="0" err="1"/>
              <a:t>занятті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 smtClean="0"/>
              <a:t>використовувати</a:t>
            </a:r>
            <a:r>
              <a:rPr lang="ru-RU" i="1" dirty="0" smtClean="0"/>
              <a:t> одну </a:t>
            </a:r>
            <a:r>
              <a:rPr lang="ru-RU" i="1" dirty="0"/>
              <a:t>(максимум </a:t>
            </a:r>
            <a:r>
              <a:rPr lang="ru-RU" i="1" dirty="0" err="1"/>
              <a:t>дві</a:t>
            </a:r>
            <a:r>
              <a:rPr lang="ru-RU" i="1" dirty="0"/>
              <a:t>) </a:t>
            </a:r>
            <a:r>
              <a:rPr lang="ru-RU" i="1" dirty="0" err="1"/>
              <a:t>інтерактивну</a:t>
            </a:r>
            <a:r>
              <a:rPr lang="ru-RU" i="1" dirty="0"/>
              <a:t> </a:t>
            </a:r>
            <a:r>
              <a:rPr lang="ru-RU" i="1" dirty="0" err="1"/>
              <a:t>вправу</a:t>
            </a:r>
            <a:r>
              <a:rPr lang="ru-RU" i="1" dirty="0"/>
              <a:t>, а </a:t>
            </a:r>
            <a:r>
              <a:rPr lang="ru-RU" i="1" dirty="0" smtClean="0"/>
              <a:t>не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/>
              <a:t>калейдоскоп;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глибоко</a:t>
            </a:r>
            <a:r>
              <a:rPr lang="ru-RU" i="1" dirty="0" smtClean="0"/>
              <a:t> </a:t>
            </a:r>
            <a:r>
              <a:rPr lang="ru-RU" i="1" dirty="0" err="1"/>
              <a:t>вивчити</a:t>
            </a:r>
            <a:r>
              <a:rPr lang="ru-RU" i="1" dirty="0"/>
              <a:t> і </a:t>
            </a:r>
            <a:r>
              <a:rPr lang="ru-RU" i="1" dirty="0" err="1"/>
              <a:t>продумати</a:t>
            </a:r>
            <a:r>
              <a:rPr lang="ru-RU" i="1" dirty="0"/>
              <a:t> </a:t>
            </a:r>
            <a:r>
              <a:rPr lang="ru-RU" i="1" dirty="0" err="1"/>
              <a:t>матеріал</a:t>
            </a:r>
            <a:r>
              <a:rPr lang="ru-RU" i="1" dirty="0"/>
              <a:t>, </a:t>
            </a:r>
            <a:r>
              <a:rPr lang="ru-RU" i="1" dirty="0" err="1" smtClean="0"/>
              <a:t>зокрема</a:t>
            </a:r>
            <a:r>
              <a:rPr lang="ru-RU" i="1" dirty="0" smtClean="0"/>
              <a:t> </a:t>
            </a:r>
            <a:r>
              <a:rPr lang="ru-RU" i="1" dirty="0" err="1" smtClean="0"/>
              <a:t>додатковий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старанно</a:t>
            </a:r>
            <a:r>
              <a:rPr lang="ru-RU" i="1" dirty="0" smtClean="0"/>
              <a:t> </a:t>
            </a:r>
            <a:r>
              <a:rPr lang="ru-RU" i="1" dirty="0" err="1"/>
              <a:t>спланувати</a:t>
            </a:r>
            <a:r>
              <a:rPr lang="ru-RU" i="1" dirty="0"/>
              <a:t>, </a:t>
            </a:r>
            <a:r>
              <a:rPr lang="ru-RU" i="1" dirty="0" err="1"/>
              <a:t>розробити</a:t>
            </a:r>
            <a:r>
              <a:rPr lang="ru-RU" i="1" dirty="0"/>
              <a:t> </a:t>
            </a:r>
            <a:r>
              <a:rPr lang="ru-RU" i="1" dirty="0" err="1" smtClean="0"/>
              <a:t>заняття</a:t>
            </a:r>
            <a:r>
              <a:rPr lang="ru-RU" i="1" dirty="0"/>
              <a:t>;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4233401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/>
              <a:t>Планування інтерактивного уроку: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/>
              <a:t>мотивувати</a:t>
            </a:r>
            <a:r>
              <a:rPr lang="ru-RU" i="1" dirty="0"/>
              <a:t> </a:t>
            </a:r>
            <a:r>
              <a:rPr lang="ru-RU" i="1" dirty="0" err="1"/>
              <a:t>учнів</a:t>
            </a:r>
            <a:r>
              <a:rPr lang="ru-RU" i="1" dirty="0"/>
              <a:t> до </a:t>
            </a:r>
            <a:r>
              <a:rPr lang="ru-RU" i="1" dirty="0" err="1"/>
              <a:t>вивчення</a:t>
            </a:r>
            <a:r>
              <a:rPr lang="ru-RU" i="1" dirty="0"/>
              <a:t> шляхом </a:t>
            </a:r>
            <a:r>
              <a:rPr lang="ru-RU" i="1" dirty="0" smtClean="0"/>
              <a:t>добору </a:t>
            </a:r>
            <a:r>
              <a:rPr lang="ru-RU" i="1" dirty="0" err="1" smtClean="0"/>
              <a:t>найцікавіших</a:t>
            </a:r>
            <a:r>
              <a:rPr lang="ru-RU" i="1" dirty="0" smtClean="0"/>
              <a:t> </a:t>
            </a:r>
            <a:r>
              <a:rPr lang="ru-RU" i="1" dirty="0"/>
              <a:t>для них </a:t>
            </a:r>
            <a:r>
              <a:rPr lang="ru-RU" i="1" dirty="0" err="1" smtClean="0"/>
              <a:t>випадків</a:t>
            </a:r>
            <a:r>
              <a:rPr lang="ru-RU" i="1" dirty="0" smtClean="0"/>
              <a:t>, проблем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оголошувати</a:t>
            </a:r>
            <a:r>
              <a:rPr lang="ru-RU" i="1" dirty="0" smtClean="0"/>
              <a:t> </a:t>
            </a:r>
            <a:r>
              <a:rPr lang="ru-RU" i="1" dirty="0" err="1"/>
              <a:t>очікувані</a:t>
            </a:r>
            <a:r>
              <a:rPr lang="ru-RU" i="1" dirty="0"/>
              <a:t> </a:t>
            </a:r>
            <a:r>
              <a:rPr lang="ru-RU" i="1" dirty="0" err="1"/>
              <a:t>результати</a:t>
            </a:r>
            <a:r>
              <a:rPr lang="ru-RU" i="1" dirty="0"/>
              <a:t> </a:t>
            </a:r>
            <a:r>
              <a:rPr lang="ru-RU" i="1" dirty="0" err="1"/>
              <a:t>заняття</a:t>
            </a:r>
            <a:r>
              <a:rPr lang="ru-RU" i="1" dirty="0"/>
              <a:t> </a:t>
            </a:r>
            <a:r>
              <a:rPr lang="ru-RU" i="1" dirty="0" smtClean="0"/>
              <a:t>та </a:t>
            </a:r>
            <a:r>
              <a:rPr lang="ru-RU" i="1" dirty="0" err="1" smtClean="0"/>
              <a:t>критерії</a:t>
            </a:r>
            <a:r>
              <a:rPr lang="ru-RU" i="1" dirty="0" smtClean="0"/>
              <a:t> </a:t>
            </a:r>
            <a:r>
              <a:rPr lang="ru-RU" i="1" dirty="0" err="1"/>
              <a:t>оцінювання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учнів</a:t>
            </a:r>
            <a:r>
              <a:rPr lang="ru-RU" i="1" dirty="0"/>
              <a:t>.</a:t>
            </a:r>
            <a:endParaRPr lang="uk-UA" i="1" dirty="0" smtClean="0"/>
          </a:p>
        </p:txBody>
      </p:sp>
    </p:spTree>
    <p:extLst>
      <p:ext uri="{BB962C8B-B14F-4D97-AF65-F5344CB8AC3E}">
        <p14:creationId xmlns:p14="http://schemas.microsoft.com/office/powerpoint/2010/main" val="1608986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ІНТЕРАКТИВНІ ТЕХНОЛОГІЇ КООПЕРАТИВНОГО</a:t>
            </a:r>
          </a:p>
          <a:p>
            <a:pPr marL="0" indent="0" algn="ctr">
              <a:buNone/>
            </a:pPr>
            <a:r>
              <a:rPr lang="uk-UA" b="1" i="1" dirty="0"/>
              <a:t>НАВЧАННЯ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робота </a:t>
            </a:r>
            <a:r>
              <a:rPr lang="uk-UA" i="1" dirty="0"/>
              <a:t>в парах;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ротаційні </a:t>
            </a:r>
            <a:r>
              <a:rPr lang="uk-UA" i="1" dirty="0"/>
              <a:t>(змінювані) трійки;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два </a:t>
            </a:r>
            <a:r>
              <a:rPr lang="uk-UA" i="1" dirty="0"/>
              <a:t>– чотири - всі разом;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карусель</a:t>
            </a:r>
            <a:r>
              <a:rPr lang="uk-UA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робота </a:t>
            </a:r>
            <a:r>
              <a:rPr lang="uk-UA" i="1" dirty="0"/>
              <a:t>в малих групах;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акваріум</a:t>
            </a:r>
            <a:r>
              <a:rPr lang="uk-UA" i="1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i="1" dirty="0" smtClean="0"/>
              <a:t>коло </a:t>
            </a:r>
            <a:r>
              <a:rPr lang="uk-UA" i="1" dirty="0"/>
              <a:t>ідей.</a:t>
            </a:r>
            <a:endParaRPr lang="uk-UA" i="1" dirty="0" smtClean="0"/>
          </a:p>
        </p:txBody>
      </p:sp>
    </p:spTree>
    <p:extLst>
      <p:ext uri="{BB962C8B-B14F-4D97-AF65-F5344CB8AC3E}">
        <p14:creationId xmlns:p14="http://schemas.microsoft.com/office/powerpoint/2010/main" val="13420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ТЕХНОЛОГІЇ КОЛЕКТИВНО-ГРУПОВОГО НАВЧАННЯ: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обговорення </a:t>
            </a:r>
            <a:r>
              <a:rPr lang="uk-UA" i="1" dirty="0"/>
              <a:t>проблеми в загальному колі;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мікрофон</a:t>
            </a:r>
            <a:r>
              <a:rPr lang="uk-UA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незакінчені </a:t>
            </a:r>
            <a:r>
              <a:rPr lang="uk-UA" i="1" dirty="0"/>
              <a:t>речення;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мозковий </a:t>
            </a:r>
            <a:r>
              <a:rPr lang="uk-UA" i="1" dirty="0"/>
              <a:t>штурм;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ажурна </a:t>
            </a:r>
            <a:r>
              <a:rPr lang="uk-UA" i="1" dirty="0"/>
              <a:t>пилка;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навчаючи </a:t>
            </a:r>
            <a:r>
              <a:rPr lang="uk-UA" i="1" dirty="0"/>
              <a:t>- вчусь;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аналіз </a:t>
            </a:r>
            <a:r>
              <a:rPr lang="uk-UA" i="1" dirty="0"/>
              <a:t>ситуації;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розв'язання </a:t>
            </a:r>
            <a:r>
              <a:rPr lang="uk-UA" i="1" dirty="0"/>
              <a:t>проблем;</a:t>
            </a:r>
          </a:p>
          <a:p>
            <a:pPr>
              <a:buFont typeface="Wingdings" pitchFamily="2" charset="2"/>
              <a:buChar char="ü"/>
            </a:pPr>
            <a:r>
              <a:rPr lang="uk-UA" i="1" dirty="0" smtClean="0"/>
              <a:t>дерево </a:t>
            </a:r>
            <a:r>
              <a:rPr lang="uk-UA" i="1" dirty="0"/>
              <a:t>рішень.</a:t>
            </a:r>
            <a:endParaRPr lang="uk-UA" i="1" dirty="0" smtClean="0"/>
          </a:p>
        </p:txBody>
      </p:sp>
    </p:spTree>
    <p:extLst>
      <p:ext uri="{BB962C8B-B14F-4D97-AF65-F5344CB8AC3E}">
        <p14:creationId xmlns:p14="http://schemas.microsoft.com/office/powerpoint/2010/main" val="2849238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/>
              <a:t>ТЕХНОЛОГІЇ СИТУАТИВНОГО МОДЕЛЮВАННЯ: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симуляції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спрощене</a:t>
            </a:r>
            <a:r>
              <a:rPr lang="ru-RU" i="1" dirty="0" smtClean="0"/>
              <a:t> </a:t>
            </a:r>
            <a:r>
              <a:rPr lang="ru-RU" i="1" dirty="0" err="1"/>
              <a:t>судове</a:t>
            </a:r>
            <a:r>
              <a:rPr lang="ru-RU" i="1" dirty="0"/>
              <a:t> </a:t>
            </a:r>
            <a:r>
              <a:rPr lang="ru-RU" i="1" dirty="0" err="1"/>
              <a:t>слухання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громадські</a:t>
            </a:r>
            <a:r>
              <a:rPr lang="ru-RU" i="1" dirty="0" smtClean="0"/>
              <a:t> </a:t>
            </a:r>
            <a:r>
              <a:rPr lang="ru-RU" i="1" dirty="0" err="1"/>
              <a:t>слухання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розігрування</a:t>
            </a:r>
            <a:r>
              <a:rPr lang="ru-RU" i="1" dirty="0" smtClean="0"/>
              <a:t> </a:t>
            </a:r>
            <a:r>
              <a:rPr lang="ru-RU" i="1" dirty="0" err="1"/>
              <a:t>ситуації</a:t>
            </a:r>
            <a:r>
              <a:rPr lang="ru-RU" i="1" dirty="0"/>
              <a:t> за ролями.</a:t>
            </a:r>
            <a:endParaRPr lang="uk-UA" i="1" dirty="0" smtClean="0"/>
          </a:p>
        </p:txBody>
      </p:sp>
    </p:spTree>
    <p:extLst>
      <p:ext uri="{BB962C8B-B14F-4D97-AF65-F5344CB8AC3E}">
        <p14:creationId xmlns:p14="http://schemas.microsoft.com/office/powerpoint/2010/main" val="1359382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700" dirty="0" smtClean="0"/>
              <a:t>2. Технології інтерактивного навчання</a:t>
            </a:r>
            <a:endParaRPr lang="ru-RU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ТЕХНОЛОГІЇ ОПРАЦЮВАННЯ ДИСКУСІЙНИХ</a:t>
            </a:r>
          </a:p>
          <a:p>
            <a:pPr marL="0" indent="0" algn="ctr">
              <a:buNone/>
            </a:pPr>
            <a:r>
              <a:rPr lang="ru-RU" b="1" i="1" dirty="0"/>
              <a:t>ПИТАНЬ: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метод </a:t>
            </a:r>
            <a:r>
              <a:rPr lang="ru-RU" i="1" dirty="0"/>
              <a:t>ПРЕС;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займи </a:t>
            </a:r>
            <a:r>
              <a:rPr lang="ru-RU" i="1" dirty="0" err="1"/>
              <a:t>позицію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зміни</a:t>
            </a:r>
            <a:r>
              <a:rPr lang="ru-RU" i="1" dirty="0" smtClean="0"/>
              <a:t> </a:t>
            </a:r>
            <a:r>
              <a:rPr lang="ru-RU" i="1" dirty="0" err="1"/>
              <a:t>позицію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неперервна</a:t>
            </a:r>
            <a:r>
              <a:rPr lang="ru-RU" i="1" dirty="0" smtClean="0"/>
              <a:t> </a:t>
            </a:r>
            <a:r>
              <a:rPr lang="ru-RU" i="1" dirty="0"/>
              <a:t>шкала думок;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дискусія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оцінювальна</a:t>
            </a:r>
            <a:r>
              <a:rPr lang="ru-RU" i="1" dirty="0" smtClean="0"/>
              <a:t> </a:t>
            </a:r>
            <a:r>
              <a:rPr lang="ru-RU" i="1" dirty="0" err="1"/>
              <a:t>дискусія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дебати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дискусія</a:t>
            </a:r>
            <a:r>
              <a:rPr lang="ru-RU" i="1" dirty="0" smtClean="0"/>
              <a:t> </a:t>
            </a:r>
            <a:r>
              <a:rPr lang="ru-RU" i="1" dirty="0"/>
              <a:t>в </a:t>
            </a:r>
            <a:r>
              <a:rPr lang="ru-RU" i="1" dirty="0" err="1"/>
              <a:t>стилі</a:t>
            </a:r>
            <a:r>
              <a:rPr lang="ru-RU" i="1" dirty="0"/>
              <a:t> </a:t>
            </a:r>
            <a:r>
              <a:rPr lang="ru-RU" i="1" dirty="0" err="1"/>
              <a:t>телевізійного</a:t>
            </a:r>
            <a:r>
              <a:rPr lang="ru-RU" i="1" dirty="0"/>
              <a:t> ток-шоу.</a:t>
            </a:r>
          </a:p>
          <a:p>
            <a:pPr marL="0" indent="0" algn="ctr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54719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інтерактивного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інтерактивного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76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i="1" dirty="0" err="1"/>
              <a:t>Інтерактивний</a:t>
            </a:r>
            <a:r>
              <a:rPr lang="ru-RU" dirty="0"/>
              <a:t> — </a:t>
            </a:r>
            <a:r>
              <a:rPr lang="ru-RU" dirty="0" err="1" smtClean="0"/>
              <a:t>здатний</a:t>
            </a:r>
            <a:r>
              <a:rPr lang="ru-RU" dirty="0" smtClean="0"/>
              <a:t> </a:t>
            </a:r>
            <a:r>
              <a:rPr lang="ru-RU" dirty="0" err="1" smtClean="0"/>
              <a:t>взаємодіяти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бесіди</a:t>
            </a:r>
            <a:r>
              <a:rPr lang="ru-RU" dirty="0"/>
              <a:t>, </a:t>
            </a:r>
            <a:r>
              <a:rPr lang="ru-RU" dirty="0" err="1" smtClean="0"/>
              <a:t>діалогу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/>
              <a:t>чим-небудь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комп'ютером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кимнебудь</a:t>
            </a:r>
            <a:r>
              <a:rPr lang="ru-RU" dirty="0"/>
              <a:t> (</a:t>
            </a:r>
            <a:r>
              <a:rPr lang="ru-RU" dirty="0" err="1"/>
              <a:t>людиною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 smtClean="0"/>
              <a:t>Отже</a:t>
            </a:r>
            <a:r>
              <a:rPr lang="ru-RU" dirty="0"/>
              <a:t>, </a:t>
            </a:r>
            <a:r>
              <a:rPr lang="ru-RU" b="1" i="1" dirty="0" err="1"/>
              <a:t>інтерактивне</a:t>
            </a:r>
            <a:r>
              <a:rPr lang="ru-RU" b="1" i="1" dirty="0"/>
              <a:t> </a:t>
            </a:r>
            <a:r>
              <a:rPr lang="ru-RU" b="1" i="1" dirty="0" err="1"/>
              <a:t>навчання</a:t>
            </a:r>
            <a:r>
              <a:rPr lang="ru-RU" b="1" i="1" dirty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/>
              <a:t>діалогове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й </a:t>
            </a:r>
            <a:r>
              <a:rPr lang="ru-RU" dirty="0" err="1"/>
              <a:t>учня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08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Інтерактивне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— </a:t>
            </a:r>
            <a:r>
              <a:rPr lang="ru-RU" dirty="0" err="1" smtClean="0"/>
              <a:t>це</a:t>
            </a:r>
            <a:r>
              <a:rPr lang="ru-RU" b="1" dirty="0" smtClean="0"/>
              <a:t> </a:t>
            </a:r>
            <a:r>
              <a:rPr lang="ru-RU" dirty="0" err="1" smtClean="0"/>
              <a:t>спеціальна</a:t>
            </a:r>
            <a:r>
              <a:rPr lang="ru-RU" dirty="0" smtClean="0"/>
              <a:t> </a:t>
            </a:r>
            <a:r>
              <a:rPr lang="ru-RU" dirty="0"/>
              <a:t>форма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конкретними</a:t>
            </a:r>
            <a:r>
              <a:rPr lang="ru-RU" dirty="0"/>
              <a:t> й </a:t>
            </a:r>
            <a:r>
              <a:rPr lang="ru-RU" dirty="0" err="1"/>
              <a:t>прогнозованими</a:t>
            </a:r>
            <a:r>
              <a:rPr lang="ru-RU" dirty="0"/>
              <a:t> </a:t>
            </a:r>
            <a:r>
              <a:rPr lang="ru-RU" dirty="0" err="1"/>
              <a:t>цілями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Одна з таких </a:t>
            </a:r>
            <a:r>
              <a:rPr lang="ru-RU" dirty="0" err="1"/>
              <a:t>цілей</a:t>
            </a:r>
            <a:r>
              <a:rPr lang="ru-RU" dirty="0"/>
              <a:t> — </a:t>
            </a: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к</a:t>
            </a:r>
            <a:r>
              <a:rPr lang="ru-RU" b="1" dirty="0" err="1" smtClean="0"/>
              <a:t>омфортних</a:t>
            </a:r>
            <a:r>
              <a:rPr lang="ru-RU" b="1" dirty="0" smtClean="0"/>
              <a:t> умов </a:t>
            </a:r>
            <a:r>
              <a:rPr lang="ru-RU" b="1" dirty="0" err="1" smtClean="0"/>
              <a:t>навчання</a:t>
            </a:r>
            <a:r>
              <a:rPr lang="ru-RU" dirty="0"/>
              <a:t>, таких,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відчуває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продуктивним</a:t>
            </a:r>
            <a:r>
              <a:rPr lang="ru-RU" dirty="0" smtClean="0"/>
              <a:t> </a:t>
            </a:r>
            <a:r>
              <a:rPr lang="ru-RU" dirty="0"/>
              <a:t>сам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68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Суть </a:t>
            </a:r>
            <a:r>
              <a:rPr lang="ru-RU" i="1" dirty="0" err="1"/>
              <a:t>інтерактивного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r>
              <a:rPr lang="ru-RU" i="1" dirty="0"/>
              <a:t> </a:t>
            </a:r>
            <a:r>
              <a:rPr lang="ru-RU" i="1" dirty="0" err="1"/>
              <a:t>полягає</a:t>
            </a:r>
            <a:r>
              <a:rPr lang="ru-RU" i="1" dirty="0"/>
              <a:t> в тому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/>
              <a:t>навчальний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організований</a:t>
            </a:r>
            <a:r>
              <a:rPr lang="ru-RU" i="1" dirty="0"/>
              <a:t> таким чином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/>
              <a:t>практично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учні</a:t>
            </a:r>
            <a:r>
              <a:rPr lang="ru-RU" i="1" dirty="0"/>
              <a:t> </a:t>
            </a:r>
            <a:r>
              <a:rPr lang="ru-RU" i="1" dirty="0" err="1"/>
              <a:t>виявляються</a:t>
            </a:r>
            <a:r>
              <a:rPr lang="ru-RU" i="1" dirty="0"/>
              <a:t> </a:t>
            </a:r>
            <a:r>
              <a:rPr lang="ru-RU" i="1" dirty="0" err="1"/>
              <a:t>залученими</a:t>
            </a:r>
            <a:r>
              <a:rPr lang="ru-RU" i="1" dirty="0"/>
              <a:t> </a:t>
            </a:r>
            <a:r>
              <a:rPr lang="ru-RU" i="1" dirty="0" smtClean="0"/>
              <a:t>у </a:t>
            </a:r>
            <a:r>
              <a:rPr lang="ru-RU" i="1" dirty="0" err="1" smtClean="0"/>
              <a:t>процес</a:t>
            </a:r>
            <a:r>
              <a:rPr lang="ru-RU" i="1" dirty="0" smtClean="0"/>
              <a:t> </a:t>
            </a:r>
            <a:r>
              <a:rPr lang="ru-RU" i="1" dirty="0" err="1"/>
              <a:t>пізнання</a:t>
            </a:r>
            <a:r>
              <a:rPr lang="ru-RU" i="1" dirty="0"/>
              <a:t>, вони </a:t>
            </a:r>
            <a:r>
              <a:rPr lang="ru-RU" i="1" dirty="0" err="1"/>
              <a:t>знають</a:t>
            </a:r>
            <a:r>
              <a:rPr lang="ru-RU" i="1" dirty="0"/>
              <a:t> і </a:t>
            </a:r>
            <a:r>
              <a:rPr lang="ru-RU" i="1" dirty="0" err="1"/>
              <a:t>думають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0230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Інтерактивна</a:t>
            </a:r>
            <a:r>
              <a:rPr lang="ru-RU" b="1" i="1" dirty="0"/>
              <a:t> </a:t>
            </a:r>
            <a:r>
              <a:rPr lang="ru-RU" b="1" i="1" dirty="0" err="1"/>
              <a:t>діяльність</a:t>
            </a:r>
            <a:r>
              <a:rPr lang="ru-RU" b="1" i="1" dirty="0"/>
              <a:t> </a:t>
            </a:r>
            <a:r>
              <a:rPr lang="ru-RU" i="1" dirty="0"/>
              <a:t>на уроках </a:t>
            </a:r>
            <a:r>
              <a:rPr lang="ru-RU" i="1" dirty="0" err="1" smtClean="0"/>
              <a:t>передбачає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організацію</a:t>
            </a:r>
            <a:r>
              <a:rPr lang="ru-RU" i="1" dirty="0" smtClean="0"/>
              <a:t> </a:t>
            </a:r>
            <a:r>
              <a:rPr lang="ru-RU" i="1" dirty="0"/>
              <a:t>й </a:t>
            </a:r>
            <a:r>
              <a:rPr lang="ru-RU" i="1" dirty="0" err="1"/>
              <a:t>розвиток</a:t>
            </a:r>
            <a:r>
              <a:rPr lang="ru-RU" i="1" dirty="0"/>
              <a:t> </a:t>
            </a:r>
            <a:r>
              <a:rPr lang="ru-RU" b="1" i="1" dirty="0" err="1"/>
              <a:t>діалогового</a:t>
            </a:r>
            <a:r>
              <a:rPr lang="ru-RU" b="1" i="1" dirty="0"/>
              <a:t> </a:t>
            </a:r>
            <a:r>
              <a:rPr lang="ru-RU" b="1" i="1" dirty="0" err="1"/>
              <a:t>спілкування</a:t>
            </a:r>
            <a:r>
              <a:rPr lang="ru-RU" i="1" dirty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веде</a:t>
            </a:r>
            <a:r>
              <a:rPr lang="ru-RU" i="1" dirty="0" smtClean="0"/>
              <a:t> </a:t>
            </a:r>
            <a:r>
              <a:rPr lang="ru-RU" i="1" dirty="0"/>
              <a:t>до </a:t>
            </a:r>
            <a:r>
              <a:rPr lang="ru-RU" i="1" dirty="0" err="1"/>
              <a:t>взаєморозуміння</a:t>
            </a:r>
            <a:r>
              <a:rPr lang="ru-RU" i="1" dirty="0"/>
              <a:t>, </a:t>
            </a:r>
            <a:r>
              <a:rPr lang="ru-RU" i="1" dirty="0" err="1"/>
              <a:t>взаємодії</a:t>
            </a:r>
            <a:r>
              <a:rPr lang="ru-RU" i="1" dirty="0"/>
              <a:t>, до </a:t>
            </a:r>
            <a:r>
              <a:rPr lang="ru-RU" i="1" dirty="0" err="1" smtClean="0"/>
              <a:t>спільного</a:t>
            </a:r>
            <a:r>
              <a:rPr lang="ru-RU" i="1" dirty="0" smtClean="0"/>
              <a:t> </a:t>
            </a:r>
            <a:r>
              <a:rPr lang="ru-RU" i="1" dirty="0" err="1" smtClean="0"/>
              <a:t>рішення</a:t>
            </a:r>
            <a:r>
              <a:rPr lang="ru-RU" i="1" dirty="0" smtClean="0"/>
              <a:t> </a:t>
            </a:r>
            <a:r>
              <a:rPr lang="ru-RU" i="1" dirty="0" err="1"/>
              <a:t>загальних</a:t>
            </a:r>
            <a:r>
              <a:rPr lang="ru-RU" i="1" dirty="0"/>
              <a:t>, але </a:t>
            </a:r>
            <a:r>
              <a:rPr lang="ru-RU" i="1" dirty="0" err="1"/>
              <a:t>значущих</a:t>
            </a:r>
            <a:r>
              <a:rPr lang="ru-RU" i="1" dirty="0"/>
              <a:t> для </a:t>
            </a:r>
            <a:r>
              <a:rPr lang="ru-RU" i="1" dirty="0" smtClean="0"/>
              <a:t>кожного </a:t>
            </a:r>
            <a:r>
              <a:rPr lang="ru-RU" i="1" dirty="0" err="1" smtClean="0"/>
              <a:t>учасника</a:t>
            </a:r>
            <a:r>
              <a:rPr lang="ru-RU" i="1" dirty="0" smtClean="0"/>
              <a:t> </a:t>
            </a:r>
            <a:r>
              <a:rPr lang="ru-RU" i="1" dirty="0" err="1"/>
              <a:t>завдань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b="1" i="1" dirty="0" err="1" smtClean="0"/>
              <a:t>Інтерактив</a:t>
            </a:r>
            <a:r>
              <a:rPr lang="ru-RU" b="1" i="1" dirty="0" smtClean="0"/>
              <a:t> </a:t>
            </a:r>
            <a:r>
              <a:rPr lang="ru-RU" b="1" i="1" dirty="0" err="1"/>
              <a:t>виключає</a:t>
            </a:r>
            <a:r>
              <a:rPr lang="ru-RU" b="1" i="1" dirty="0"/>
              <a:t> </a:t>
            </a:r>
            <a:r>
              <a:rPr lang="ru-RU" b="1" i="1" dirty="0" err="1" smtClean="0"/>
              <a:t>домінування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однієї</a:t>
            </a:r>
            <a:r>
              <a:rPr lang="ru-RU" b="1" i="1" dirty="0" smtClean="0"/>
              <a:t> </a:t>
            </a:r>
            <a:r>
              <a:rPr lang="ru-RU" b="1" i="1" dirty="0"/>
              <a:t>думки над </a:t>
            </a:r>
            <a:r>
              <a:rPr lang="ru-RU" b="1" i="1" dirty="0" err="1"/>
              <a:t>іншою</a:t>
            </a:r>
            <a:r>
              <a:rPr lang="ru-RU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131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600" b="1" i="1" dirty="0" smtClean="0"/>
              <a:t>      </a:t>
            </a:r>
            <a:r>
              <a:rPr lang="ru-RU" sz="2600" b="1" i="1" dirty="0" err="1" smtClean="0"/>
              <a:t>Навчальна</a:t>
            </a:r>
            <a:r>
              <a:rPr lang="ru-RU" sz="2600" b="1" i="1" dirty="0" smtClean="0"/>
              <a:t> </a:t>
            </a:r>
            <a:r>
              <a:rPr lang="ru-RU" sz="2600" b="1" i="1" dirty="0" err="1"/>
              <a:t>піраміда</a:t>
            </a:r>
            <a:endParaRPr lang="ru-RU" sz="2600" b="1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i="1" dirty="0" smtClean="0"/>
              <a:t>         </a:t>
            </a:r>
            <a:r>
              <a:rPr lang="ru-RU" sz="2600" b="1" i="1" dirty="0" err="1" smtClean="0"/>
              <a:t>Завичай</a:t>
            </a:r>
            <a:r>
              <a:rPr lang="ru-RU" sz="2600" b="1" i="1" dirty="0" smtClean="0"/>
              <a:t> </a:t>
            </a:r>
            <a:r>
              <a:rPr lang="ru-RU" sz="2600" b="1" i="1" dirty="0"/>
              <a:t>люди </a:t>
            </a:r>
            <a:r>
              <a:rPr lang="ru-RU" sz="2600" b="1" i="1" dirty="0" err="1"/>
              <a:t>запам’ятовують</a:t>
            </a:r>
            <a:endParaRPr lang="ru-RU" sz="2600" b="1" i="1" dirty="0"/>
          </a:p>
          <a:p>
            <a:pPr marL="0" indent="0" algn="ctr">
              <a:buNone/>
            </a:pPr>
            <a:endParaRPr lang="ru-RU" sz="2000" i="1" dirty="0" smtClean="0"/>
          </a:p>
          <a:p>
            <a:pPr marL="0" indent="0">
              <a:buNone/>
            </a:pPr>
            <a:r>
              <a:rPr lang="ru-RU" sz="2000" i="1" dirty="0" smtClean="0"/>
              <a:t>                           5</a:t>
            </a:r>
            <a:r>
              <a:rPr lang="ru-RU" sz="2000" i="1" dirty="0"/>
              <a:t>% </a:t>
            </a:r>
            <a:r>
              <a:rPr lang="ru-RU" sz="2000" i="1" dirty="0" smtClean="0"/>
              <a:t>         - </a:t>
            </a:r>
            <a:r>
              <a:rPr lang="ru-RU" sz="2000" i="1" dirty="0" err="1" smtClean="0"/>
              <a:t>лекції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                         10</a:t>
            </a:r>
            <a:r>
              <a:rPr lang="ru-RU" sz="2000" i="1" dirty="0"/>
              <a:t>% </a:t>
            </a:r>
            <a:r>
              <a:rPr lang="ru-RU" sz="2000" i="1" dirty="0" smtClean="0"/>
              <a:t>        - того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читають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                         20</a:t>
            </a:r>
            <a:r>
              <a:rPr lang="ru-RU" sz="2000" i="1" dirty="0"/>
              <a:t>% </a:t>
            </a:r>
            <a:r>
              <a:rPr lang="ru-RU" sz="2000" i="1" dirty="0" smtClean="0"/>
              <a:t>        - </a:t>
            </a:r>
            <a:r>
              <a:rPr lang="ru-RU" sz="2000" i="1" dirty="0"/>
              <a:t>того,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бачать</a:t>
            </a:r>
            <a:r>
              <a:rPr lang="ru-RU" sz="2000" i="1" dirty="0"/>
              <a:t> на </a:t>
            </a:r>
            <a:r>
              <a:rPr lang="ru-RU" sz="2000" i="1" dirty="0" err="1"/>
              <a:t>власні</a:t>
            </a:r>
            <a:r>
              <a:rPr lang="ru-RU" sz="2000" i="1" dirty="0"/>
              <a:t> </a:t>
            </a:r>
            <a:r>
              <a:rPr lang="ru-RU" sz="2000" i="1" dirty="0" err="1"/>
              <a:t>очі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                         50</a:t>
            </a:r>
            <a:r>
              <a:rPr lang="ru-RU" sz="2000" i="1" dirty="0"/>
              <a:t>% </a:t>
            </a:r>
            <a:r>
              <a:rPr lang="ru-RU" sz="2000" i="1" dirty="0" smtClean="0"/>
              <a:t>        - </a:t>
            </a:r>
            <a:r>
              <a:rPr lang="ru-RU" sz="2000" i="1" dirty="0"/>
              <a:t>того,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слухають</a:t>
            </a:r>
            <a:r>
              <a:rPr lang="ru-RU" sz="2000" i="1" dirty="0"/>
              <a:t> та </a:t>
            </a:r>
            <a:r>
              <a:rPr lang="ru-RU" sz="2000" i="1" dirty="0" err="1"/>
              <a:t>бачать</a:t>
            </a:r>
            <a:r>
              <a:rPr lang="ru-RU" sz="2000" i="1" dirty="0"/>
              <a:t> </a:t>
            </a:r>
            <a:r>
              <a:rPr lang="ru-RU" sz="2000" i="1" dirty="0" err="1"/>
              <a:t>одночасно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                         70</a:t>
            </a:r>
            <a:r>
              <a:rPr lang="ru-RU" sz="2000" i="1" dirty="0"/>
              <a:t>% </a:t>
            </a:r>
            <a:r>
              <a:rPr lang="ru-RU" sz="2000" i="1" dirty="0" smtClean="0"/>
              <a:t>        - </a:t>
            </a:r>
            <a:r>
              <a:rPr lang="ru-RU" sz="2000" i="1" dirty="0"/>
              <a:t>того,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обговорюють</a:t>
            </a:r>
            <a:r>
              <a:rPr lang="ru-RU" sz="2000" i="1" dirty="0"/>
              <a:t> і </a:t>
            </a:r>
            <a:r>
              <a:rPr lang="ru-RU" sz="2000" i="1" dirty="0" err="1"/>
              <a:t>пишуть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                         80</a:t>
            </a:r>
            <a:r>
              <a:rPr lang="ru-RU" sz="2000" i="1" dirty="0"/>
              <a:t>% </a:t>
            </a:r>
            <a:r>
              <a:rPr lang="ru-RU" sz="2000" i="1" dirty="0" smtClean="0"/>
              <a:t>        - </a:t>
            </a:r>
            <a:r>
              <a:rPr lang="ru-RU" sz="2000" i="1" dirty="0"/>
              <a:t>того,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роблять</a:t>
            </a:r>
            <a:r>
              <a:rPr lang="ru-RU" sz="2000" i="1" dirty="0"/>
              <a:t> практично </a:t>
            </a:r>
            <a:r>
              <a:rPr lang="ru-RU" sz="2000" i="1" dirty="0" err="1"/>
              <a:t>власноруч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                         90</a:t>
            </a:r>
            <a:r>
              <a:rPr lang="ru-RU" sz="2000" i="1" dirty="0"/>
              <a:t>% </a:t>
            </a:r>
            <a:r>
              <a:rPr lang="ru-RU" sz="2000" i="1" dirty="0" smtClean="0"/>
              <a:t>        - </a:t>
            </a:r>
            <a:r>
              <a:rPr lang="ru-RU" sz="2000" i="1" dirty="0"/>
              <a:t>того,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роблять</a:t>
            </a:r>
            <a:r>
              <a:rPr lang="ru-RU" sz="2000" i="1" dirty="0"/>
              <a:t> і </a:t>
            </a:r>
            <a:r>
              <a:rPr lang="ru-RU" sz="2000" i="1" dirty="0" err="1"/>
              <a:t>обговорюють</a:t>
            </a:r>
            <a:r>
              <a:rPr lang="ru-RU" sz="2000" i="1" dirty="0"/>
              <a:t> </a:t>
            </a:r>
            <a:r>
              <a:rPr lang="ru-RU" sz="2000" i="1" dirty="0" err="1"/>
              <a:t>одночасно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 smtClean="0"/>
              <a:t>                          95%         - </a:t>
            </a:r>
            <a:r>
              <a:rPr lang="ru-RU" sz="2000" i="1" dirty="0"/>
              <a:t>того, </a:t>
            </a:r>
            <a:r>
              <a:rPr lang="ru-RU" sz="2000" i="1" dirty="0" err="1"/>
              <a:t>чому</a:t>
            </a:r>
            <a:r>
              <a:rPr lang="ru-RU" sz="2000" i="1" dirty="0"/>
              <a:t> </a:t>
            </a:r>
            <a:r>
              <a:rPr lang="ru-RU" sz="2000" i="1" dirty="0" err="1"/>
              <a:t>навчають</a:t>
            </a:r>
            <a:r>
              <a:rPr lang="ru-RU" sz="2000" i="1" dirty="0"/>
              <a:t> </a:t>
            </a:r>
            <a:r>
              <a:rPr lang="ru-RU" sz="2000" i="1" dirty="0" err="1"/>
              <a:t>інших</a:t>
            </a:r>
            <a:endParaRPr lang="ru-RU" sz="2000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67744" y="2321559"/>
            <a:ext cx="1728192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83568" y="2341240"/>
            <a:ext cx="1584176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5949280"/>
            <a:ext cx="33123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45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 err="1"/>
              <a:t>Задачі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розв’язати</a:t>
            </a:r>
            <a:r>
              <a:rPr lang="ru-RU" b="1" i="1" dirty="0"/>
              <a:t> </a:t>
            </a:r>
            <a:r>
              <a:rPr lang="ru-RU" b="1" i="1" dirty="0" err="1"/>
              <a:t>одночасно</a:t>
            </a:r>
            <a:r>
              <a:rPr lang="ru-RU" b="1" i="1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розвиток</a:t>
            </a:r>
            <a:r>
              <a:rPr lang="ru-RU" i="1" dirty="0" smtClean="0"/>
              <a:t> </a:t>
            </a:r>
            <a:r>
              <a:rPr lang="ru-RU" i="1" dirty="0" err="1"/>
              <a:t>комунікативних</a:t>
            </a:r>
            <a:r>
              <a:rPr lang="ru-RU" i="1" dirty="0"/>
              <a:t> </a:t>
            </a:r>
            <a:r>
              <a:rPr lang="ru-RU" i="1" dirty="0" err="1"/>
              <a:t>умінь</a:t>
            </a:r>
            <a:r>
              <a:rPr lang="ru-RU" i="1" dirty="0"/>
              <a:t> і </a:t>
            </a:r>
            <a:r>
              <a:rPr lang="ru-RU" i="1" dirty="0" err="1"/>
              <a:t>навичок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емоційний</a:t>
            </a:r>
            <a:r>
              <a:rPr lang="ru-RU" i="1" dirty="0" smtClean="0"/>
              <a:t> </a:t>
            </a:r>
            <a:r>
              <a:rPr lang="ru-RU" i="1" dirty="0"/>
              <a:t>контакт </a:t>
            </a:r>
            <a:r>
              <a:rPr lang="ru-RU" i="1" dirty="0" err="1"/>
              <a:t>між</a:t>
            </a:r>
            <a:r>
              <a:rPr lang="ru-RU" i="1" dirty="0"/>
              <a:t> слухачами 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вчитесь</a:t>
            </a:r>
            <a:r>
              <a:rPr lang="ru-RU" i="1" dirty="0" smtClean="0"/>
              <a:t> </a:t>
            </a:r>
            <a:r>
              <a:rPr lang="ru-RU" i="1" dirty="0" err="1"/>
              <a:t>працювати</a:t>
            </a:r>
            <a:r>
              <a:rPr lang="ru-RU" i="1" dirty="0"/>
              <a:t> у </a:t>
            </a:r>
            <a:r>
              <a:rPr lang="ru-RU" i="1" dirty="0" err="1"/>
              <a:t>команді</a:t>
            </a:r>
            <a:r>
              <a:rPr lang="ru-RU" i="1" dirty="0"/>
              <a:t>, </a:t>
            </a:r>
            <a:r>
              <a:rPr lang="ru-RU" i="1" dirty="0" err="1"/>
              <a:t>прислухатись</a:t>
            </a:r>
            <a:r>
              <a:rPr lang="ru-RU" i="1" dirty="0"/>
              <a:t> до думки </a:t>
            </a:r>
            <a:r>
              <a:rPr lang="ru-RU" i="1" dirty="0" err="1"/>
              <a:t>свого</a:t>
            </a:r>
            <a:r>
              <a:rPr lang="ru-RU" i="1" dirty="0"/>
              <a:t> </a:t>
            </a:r>
            <a:r>
              <a:rPr lang="ru-RU" i="1" dirty="0" err="1"/>
              <a:t>товариша</a:t>
            </a:r>
            <a:r>
              <a:rPr lang="ru-RU" i="1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err="1" smtClean="0"/>
              <a:t>знімає</a:t>
            </a:r>
            <a:r>
              <a:rPr lang="ru-RU" i="1" dirty="0" smtClean="0"/>
              <a:t> </a:t>
            </a:r>
            <a:r>
              <a:rPr lang="ru-RU" i="1" dirty="0" err="1"/>
              <a:t>нервове</a:t>
            </a:r>
            <a:r>
              <a:rPr lang="ru-RU" i="1" dirty="0"/>
              <a:t> </a:t>
            </a:r>
            <a:r>
              <a:rPr lang="ru-RU" i="1" dirty="0" err="1"/>
              <a:t>навантаження</a:t>
            </a:r>
            <a:r>
              <a:rPr lang="ru-RU" i="1" dirty="0"/>
              <a:t> </a:t>
            </a:r>
            <a:r>
              <a:rPr lang="ru-RU" i="1" dirty="0" err="1"/>
              <a:t>слухачів</a:t>
            </a:r>
            <a:r>
              <a:rPr lang="ru-RU" i="1" dirty="0"/>
              <a:t>, </a:t>
            </a:r>
            <a:r>
              <a:rPr lang="ru-RU" i="1" dirty="0" err="1"/>
              <a:t>дає</a:t>
            </a:r>
            <a:r>
              <a:rPr lang="ru-RU" i="1" dirty="0"/>
              <a:t> </a:t>
            </a:r>
            <a:r>
              <a:rPr lang="ru-RU" i="1" dirty="0" err="1"/>
              <a:t>можливість</a:t>
            </a:r>
            <a:r>
              <a:rPr lang="ru-RU" i="1" dirty="0"/>
              <a:t> </a:t>
            </a:r>
            <a:r>
              <a:rPr lang="ru-RU" i="1" dirty="0" err="1"/>
              <a:t>змінювати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, </a:t>
            </a:r>
            <a:r>
              <a:rPr lang="ru-RU" i="1" dirty="0" err="1"/>
              <a:t>переключати</a:t>
            </a:r>
            <a:r>
              <a:rPr lang="ru-RU" i="1" dirty="0"/>
              <a:t> </a:t>
            </a:r>
            <a:r>
              <a:rPr lang="ru-RU" i="1" dirty="0" err="1"/>
              <a:t>увагу</a:t>
            </a:r>
            <a:r>
              <a:rPr lang="ru-RU" i="1" dirty="0"/>
              <a:t> на </a:t>
            </a:r>
            <a:r>
              <a:rPr lang="ru-RU" i="1" dirty="0" err="1"/>
              <a:t>вузлові</a:t>
            </a:r>
            <a:r>
              <a:rPr lang="ru-RU" i="1" dirty="0"/>
              <a:t> </a:t>
            </a:r>
            <a:r>
              <a:rPr lang="ru-RU" i="1" dirty="0" err="1"/>
              <a:t>питання</a:t>
            </a:r>
            <a:r>
              <a:rPr lang="ru-RU" i="1" dirty="0"/>
              <a:t> теми.</a:t>
            </a:r>
          </a:p>
          <a:p>
            <a:pPr marL="0" indent="0">
              <a:buNone/>
            </a:pPr>
            <a:r>
              <a:rPr lang="ru-RU" b="1" i="1" dirty="0" err="1" smtClean="0"/>
              <a:t>Інтерактивні</a:t>
            </a:r>
            <a:r>
              <a:rPr lang="ru-RU" b="1" i="1" dirty="0" smtClean="0"/>
              <a:t> </a:t>
            </a:r>
            <a:r>
              <a:rPr lang="ru-RU" b="1" i="1" dirty="0" err="1"/>
              <a:t>методи</a:t>
            </a:r>
            <a:r>
              <a:rPr lang="ru-RU" b="1" i="1" dirty="0"/>
              <a:t> </a:t>
            </a:r>
            <a:r>
              <a:rPr lang="ru-RU" b="1" i="1" dirty="0" err="1"/>
              <a:t>захоплюють</a:t>
            </a:r>
            <a:r>
              <a:rPr lang="ru-RU" b="1" i="1" dirty="0"/>
              <a:t> </a:t>
            </a:r>
            <a:r>
              <a:rPr lang="ru-RU" b="1" i="1" dirty="0" err="1"/>
              <a:t>слухачів</a:t>
            </a:r>
            <a:r>
              <a:rPr lang="ru-RU" b="1" i="1" dirty="0"/>
              <a:t>, </a:t>
            </a:r>
            <a:r>
              <a:rPr lang="ru-RU" b="1" i="1" dirty="0" err="1"/>
              <a:t>пробуджують</a:t>
            </a:r>
            <a:r>
              <a:rPr lang="ru-RU" b="1" i="1" dirty="0"/>
              <a:t> в них </a:t>
            </a:r>
            <a:r>
              <a:rPr lang="ru-RU" b="1" i="1" dirty="0" err="1"/>
              <a:t>інтерес</a:t>
            </a:r>
            <a:r>
              <a:rPr lang="ru-RU" b="1" i="1" dirty="0"/>
              <a:t> та </a:t>
            </a:r>
            <a:r>
              <a:rPr lang="ru-RU" b="1" i="1" dirty="0" err="1"/>
              <a:t>мотивацію</a:t>
            </a:r>
            <a:r>
              <a:rPr lang="ru-RU" b="1" i="1" dirty="0"/>
              <a:t>, </a:t>
            </a:r>
            <a:r>
              <a:rPr lang="ru-RU" b="1" i="1" dirty="0" err="1"/>
              <a:t>навчають</a:t>
            </a:r>
            <a:r>
              <a:rPr lang="ru-RU" b="1" i="1" dirty="0"/>
              <a:t> </a:t>
            </a:r>
            <a:r>
              <a:rPr lang="ru-RU" b="1" i="1" dirty="0" err="1"/>
              <a:t>самостійному</a:t>
            </a:r>
            <a:r>
              <a:rPr lang="ru-RU" b="1" i="1" dirty="0"/>
              <a:t> </a:t>
            </a:r>
            <a:r>
              <a:rPr lang="ru-RU" b="1" i="1" dirty="0" err="1"/>
              <a:t>мисленню</a:t>
            </a:r>
            <a:r>
              <a:rPr lang="ru-RU" b="1" i="1" dirty="0"/>
              <a:t> та </a:t>
            </a:r>
            <a:r>
              <a:rPr lang="ru-RU" b="1" i="1" dirty="0" err="1"/>
              <a:t>діям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513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інтерактивного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 err="1"/>
              <a:t>Професійна</a:t>
            </a:r>
            <a:r>
              <a:rPr lang="ru-RU" b="1" i="1" dirty="0"/>
              <a:t> </a:t>
            </a:r>
            <a:r>
              <a:rPr lang="ru-RU" b="1" i="1" dirty="0" err="1"/>
              <a:t>позиція</a:t>
            </a:r>
            <a:r>
              <a:rPr lang="ru-RU" b="1" i="1" dirty="0"/>
              <a:t> </a:t>
            </a:r>
            <a:r>
              <a:rPr lang="ru-RU" b="1" i="1" dirty="0" err="1"/>
              <a:t>викладача</a:t>
            </a:r>
            <a:endParaRPr lang="ru-RU" b="1" i="1" dirty="0"/>
          </a:p>
          <a:p>
            <a:pPr marL="0" indent="0">
              <a:buNone/>
            </a:pP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інтерактивної</a:t>
            </a:r>
            <a:r>
              <a:rPr lang="ru-RU" i="1" dirty="0"/>
              <a:t> </a:t>
            </a:r>
            <a:r>
              <a:rPr lang="ru-RU" i="1" dirty="0" err="1"/>
              <a:t>стратегії</a:t>
            </a:r>
            <a:r>
              <a:rPr lang="ru-RU" i="1" dirty="0"/>
              <a:t> </a:t>
            </a:r>
            <a:r>
              <a:rPr lang="ru-RU" i="1" dirty="0" err="1"/>
              <a:t>змінює</a:t>
            </a:r>
            <a:r>
              <a:rPr lang="ru-RU" i="1" dirty="0"/>
              <a:t> роль і </a:t>
            </a:r>
            <a:r>
              <a:rPr lang="ru-RU" i="1" dirty="0" err="1"/>
              <a:t>функції</a:t>
            </a:r>
            <a:r>
              <a:rPr lang="ru-RU" i="1" dirty="0"/>
              <a:t> </a:t>
            </a:r>
            <a:r>
              <a:rPr lang="ru-RU" i="1" dirty="0" err="1"/>
              <a:t>викладача</a:t>
            </a:r>
            <a:r>
              <a:rPr lang="ru-RU" i="1" dirty="0"/>
              <a:t> —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перестає</a:t>
            </a:r>
            <a:r>
              <a:rPr lang="ru-RU" i="1" dirty="0"/>
              <a:t> бути центральною </a:t>
            </a:r>
            <a:r>
              <a:rPr lang="ru-RU" i="1" dirty="0" err="1"/>
              <a:t>фігурою</a:t>
            </a:r>
            <a:r>
              <a:rPr lang="ru-RU" i="1" dirty="0"/>
              <a:t> і </a:t>
            </a:r>
            <a:r>
              <a:rPr lang="ru-RU" i="1" dirty="0" err="1"/>
              <a:t>лише</a:t>
            </a:r>
            <a:r>
              <a:rPr lang="ru-RU" i="1" dirty="0"/>
              <a:t> </a:t>
            </a:r>
            <a:r>
              <a:rPr lang="ru-RU" i="1" dirty="0" err="1"/>
              <a:t>регулює</a:t>
            </a:r>
            <a:r>
              <a:rPr lang="ru-RU" i="1" dirty="0"/>
              <a:t> </a:t>
            </a:r>
            <a:r>
              <a:rPr lang="ru-RU" i="1" dirty="0" err="1"/>
              <a:t>навчаль­ний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, </a:t>
            </a:r>
            <a:r>
              <a:rPr lang="ru-RU" i="1" dirty="0" err="1"/>
              <a:t>займається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загальною</a:t>
            </a:r>
            <a:r>
              <a:rPr lang="ru-RU" i="1" dirty="0"/>
              <a:t> </a:t>
            </a:r>
            <a:r>
              <a:rPr lang="ru-RU" i="1" dirty="0" err="1"/>
              <a:t>організацією</a:t>
            </a:r>
            <a:r>
              <a:rPr lang="ru-RU" i="1" dirty="0"/>
              <a:t>, </a:t>
            </a:r>
            <a:r>
              <a:rPr lang="ru-RU" i="1" dirty="0" err="1"/>
              <a:t>визначає</a:t>
            </a:r>
            <a:r>
              <a:rPr lang="ru-RU" i="1" dirty="0"/>
              <a:t> </a:t>
            </a:r>
            <a:r>
              <a:rPr lang="ru-RU" i="1" dirty="0" err="1"/>
              <a:t>загальний</a:t>
            </a:r>
            <a:r>
              <a:rPr lang="ru-RU" i="1" dirty="0"/>
              <a:t> </a:t>
            </a:r>
            <a:r>
              <a:rPr lang="ru-RU" i="1" dirty="0" err="1"/>
              <a:t>напрям</a:t>
            </a:r>
            <a:r>
              <a:rPr lang="ru-RU" i="1" dirty="0"/>
              <a:t> (</a:t>
            </a:r>
            <a:r>
              <a:rPr lang="ru-RU" i="1" dirty="0" err="1"/>
              <a:t>готує</a:t>
            </a:r>
            <a:r>
              <a:rPr lang="ru-RU" i="1" dirty="0"/>
              <a:t> до уроку </a:t>
            </a:r>
            <a:r>
              <a:rPr lang="ru-RU" i="1" dirty="0" err="1"/>
              <a:t>необхідні</a:t>
            </a:r>
            <a:r>
              <a:rPr lang="ru-RU" i="1" dirty="0"/>
              <a:t> </a:t>
            </a:r>
            <a:r>
              <a:rPr lang="ru-RU" i="1" dirty="0" err="1"/>
              <a:t>завдання</a:t>
            </a:r>
            <a:r>
              <a:rPr lang="ru-RU" i="1" dirty="0"/>
              <a:t>, </a:t>
            </a:r>
            <a:r>
              <a:rPr lang="ru-RU" i="1" dirty="0" err="1"/>
              <a:t>формулює</a:t>
            </a:r>
            <a:r>
              <a:rPr lang="ru-RU" i="1" dirty="0"/>
              <a:t> </a:t>
            </a:r>
            <a:r>
              <a:rPr lang="ru-RU" i="1" dirty="0" err="1"/>
              <a:t>пи­тання</a:t>
            </a:r>
            <a:r>
              <a:rPr lang="ru-RU" i="1" dirty="0"/>
              <a:t> для </a:t>
            </a:r>
            <a:r>
              <a:rPr lang="ru-RU" i="1" dirty="0" err="1"/>
              <a:t>обговорення</a:t>
            </a:r>
            <a:r>
              <a:rPr lang="ru-RU" i="1" dirty="0"/>
              <a:t> у </a:t>
            </a:r>
            <a:r>
              <a:rPr lang="ru-RU" i="1" dirty="0" err="1"/>
              <a:t>групах</a:t>
            </a:r>
            <a:r>
              <a:rPr lang="ru-RU" i="1" dirty="0"/>
              <a:t>, </a:t>
            </a:r>
            <a:r>
              <a:rPr lang="ru-RU" i="1" dirty="0" err="1"/>
              <a:t>контролює</a:t>
            </a:r>
            <a:r>
              <a:rPr lang="ru-RU" i="1" dirty="0"/>
              <a:t> час і порядок </a:t>
            </a:r>
            <a:r>
              <a:rPr lang="ru-RU" i="1" dirty="0" err="1"/>
              <a:t>виконання</a:t>
            </a:r>
            <a:r>
              <a:rPr lang="ru-RU" i="1" dirty="0"/>
              <a:t> </a:t>
            </a:r>
            <a:r>
              <a:rPr lang="ru-RU" i="1" dirty="0" err="1"/>
              <a:t>наміченого</a:t>
            </a:r>
            <a:r>
              <a:rPr lang="ru-RU" i="1" dirty="0"/>
              <a:t> </a:t>
            </a:r>
            <a:r>
              <a:rPr lang="ru-RU" i="1" dirty="0" err="1"/>
              <a:t>завдання</a:t>
            </a:r>
            <a:r>
              <a:rPr lang="ru-RU" i="1" dirty="0"/>
              <a:t>, </a:t>
            </a:r>
            <a:r>
              <a:rPr lang="ru-RU" i="1" dirty="0" err="1"/>
              <a:t>дає</a:t>
            </a:r>
            <a:r>
              <a:rPr lang="ru-RU" i="1" dirty="0"/>
              <a:t> </a:t>
            </a:r>
            <a:r>
              <a:rPr lang="ru-RU" i="1" dirty="0" err="1"/>
              <a:t>консультації</a:t>
            </a:r>
            <a:r>
              <a:rPr lang="ru-RU" i="1" dirty="0"/>
              <a:t>, </a:t>
            </a:r>
            <a:r>
              <a:rPr lang="ru-RU" i="1" dirty="0" err="1"/>
              <a:t>допомагає</a:t>
            </a:r>
            <a:r>
              <a:rPr lang="ru-RU" i="1" dirty="0"/>
              <a:t> в </a:t>
            </a:r>
            <a:r>
              <a:rPr lang="ru-RU" i="1" dirty="0" err="1"/>
              <a:t>разі</a:t>
            </a:r>
            <a:r>
              <a:rPr lang="ru-RU" i="1" dirty="0"/>
              <a:t> </a:t>
            </a:r>
            <a:r>
              <a:rPr lang="ru-RU" i="1" dirty="0" err="1"/>
              <a:t>серйозних</a:t>
            </a:r>
            <a:r>
              <a:rPr lang="ru-RU" i="1" dirty="0"/>
              <a:t> </a:t>
            </a:r>
            <a:r>
              <a:rPr lang="ru-RU" i="1" dirty="0" err="1"/>
              <a:t>утруднень</a:t>
            </a:r>
            <a:r>
              <a:rPr lang="ru-RU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5652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807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Інтерактивні технології навчання</vt:lpstr>
      <vt:lpstr>ПЛАН</vt:lpstr>
      <vt:lpstr>1. Сутність інтерактивного навчання</vt:lpstr>
      <vt:lpstr>1. Сутність інтерактивного навчання</vt:lpstr>
      <vt:lpstr>1. Сутність інтерактивного навчання</vt:lpstr>
      <vt:lpstr>1. Сутність інтерактивного навчання</vt:lpstr>
      <vt:lpstr>1. Сутність інтерактивного навчання</vt:lpstr>
      <vt:lpstr>1. Сутність інтерактивного навчання</vt:lpstr>
      <vt:lpstr>1. Сутність інтерактивного навчання</vt:lpstr>
      <vt:lpstr>1. Сутність інтерактивного навчання</vt:lpstr>
      <vt:lpstr>2. Технології інтерактивного навчання</vt:lpstr>
      <vt:lpstr>2. Технології інтерактивного навчання</vt:lpstr>
      <vt:lpstr>2. Технології інтерактивного навчання</vt:lpstr>
      <vt:lpstr>2. Технології інтерактивного навчання</vt:lpstr>
      <vt:lpstr>2. Технології інтерактивного навчання</vt:lpstr>
      <vt:lpstr>2. Технології інтерактивного навчання</vt:lpstr>
      <vt:lpstr>2. Технології інтерактивного навчання</vt:lpstr>
      <vt:lpstr>2. Технології інтерактивного навчання</vt:lpstr>
      <vt:lpstr>2. Технології інтерактивного навчання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Інтерактивні технології навчання</dc:title>
  <dc:creator>user</dc:creator>
  <cp:lastModifiedBy>Юлиана</cp:lastModifiedBy>
  <cp:revision>9</cp:revision>
  <dcterms:created xsi:type="dcterms:W3CDTF">2021-03-25T20:28:16Z</dcterms:created>
  <dcterms:modified xsi:type="dcterms:W3CDTF">2022-04-11T09:18:00Z</dcterms:modified>
</cp:coreProperties>
</file>