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7" r:id="rId9"/>
    <p:sldId id="268" r:id="rId10"/>
    <p:sldId id="269" r:id="rId11"/>
    <p:sldId id="264" r:id="rId12"/>
    <p:sldId id="262" r:id="rId13"/>
    <p:sldId id="265" r:id="rId14"/>
    <p:sldId id="266" r:id="rId15"/>
    <p:sldId id="272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www.facebook.com/groups/12133011853042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57233"/>
            <a:ext cx="7772400" cy="1214445"/>
          </a:xfrm>
        </p:spPr>
        <p:txBody>
          <a:bodyPr>
            <a:normAutofit fontScale="90000"/>
          </a:bodyPr>
          <a:lstStyle/>
          <a:p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Запорізький міський територіальний центр соціального обслуговування (надання соціальних послуг)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2500306"/>
            <a:ext cx="7143800" cy="3138494"/>
          </a:xfrm>
        </p:spPr>
        <p:txBody>
          <a:bodyPr>
            <a:normAutofit/>
          </a:bodyPr>
          <a:lstStyle/>
          <a:p>
            <a:endParaRPr lang="uk-UA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Відділення комплексної реабілітації </a:t>
            </a:r>
          </a:p>
          <a:p>
            <a:r>
              <a:rPr 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дітей з інвалідністю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Соціальний працівник: </a:t>
            </a:r>
            <a:br>
              <a:rPr lang="uk-UA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надавач соціальної послуги денного догляду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	Завдання: співпрацює разом із педагогом соціальним на групі. Визначення індивідуальних потреб, складання плану надання послуги.</a:t>
            </a:r>
          </a:p>
          <a:p>
            <a:pPr marL="0" indent="0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	Група: соціальної послуги денного догляду – до 10 дітей.</a:t>
            </a:r>
          </a:p>
          <a:p>
            <a:pPr marL="0" indent="0">
              <a:buNone/>
            </a:pP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asus\Desktop\86350622_3069555106412222_1548177303224188928_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143116"/>
            <a:ext cx="4357718" cy="29289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Заробітна платня без стажу роботи 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	Початок трудової діяльності  із зарплатнею, яка є в районі мінімальної, але у нас є виплати, які додаються до окладу.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	Для вчителя - логопеда, педагога соціального -  оклад 5260,00 грн. + % за престижність, роботу з дітьми з інвалідністю, далі – вислуга років, </a:t>
            </a:r>
            <a:r>
              <a:rPr lang="uk-UA" sz="2400" u="sng" dirty="0" smtClean="0">
                <a:latin typeface="Times New Roman" pitchFamily="18" charset="0"/>
                <a:cs typeface="Times New Roman" pitchFamily="18" charset="0"/>
              </a:rPr>
              <a:t>наслідки атестації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	Для фахівця із  соціальної роботи -   оклад 4619,00 грн.  + з часом % вислуга.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Волонтерство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можливо за наявності медичної  книжки.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Методичний супровід  та підтримка молодого фахівця: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7209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	Час на:</a:t>
            </a:r>
          </a:p>
          <a:p>
            <a:pPr marL="0" indent="0" algn="just">
              <a:buFontTx/>
              <a:buChar char="-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адаптацію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до умов роботи  (знайомство з колективом, дітьми);</a:t>
            </a:r>
          </a:p>
          <a:p>
            <a:pPr marL="0" indent="0" algn="just">
              <a:buFontTx/>
              <a:buChar char="-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вивчення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особливостей надання комплексних реабілітаційних послуг;</a:t>
            </a:r>
          </a:p>
          <a:p>
            <a:pPr marL="0" indent="0" algn="just">
              <a:buFontTx/>
              <a:buChar char="-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відтворення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набутих теоретичних знань в процесі навчання в університеті.</a:t>
            </a:r>
          </a:p>
          <a:p>
            <a:pPr marL="0" indent="0" algn="just">
              <a:buNone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asus\Desktop\50068162_2295145584104484_5739573047724081152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74725">
            <a:off x="6922412" y="4367274"/>
            <a:ext cx="1785949" cy="2093871"/>
          </a:xfrm>
          <a:prstGeom prst="rect">
            <a:avLst/>
          </a:prstGeom>
          <a:noFill/>
        </p:spPr>
      </p:pic>
      <p:pic>
        <p:nvPicPr>
          <p:cNvPr id="7172" name="Picture 4" descr="C:\Users\asus\Desktop\53226593_2317297541889288_1409195958276718592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328643">
            <a:off x="786418" y="4527803"/>
            <a:ext cx="1692153" cy="1901154"/>
          </a:xfrm>
          <a:prstGeom prst="rect">
            <a:avLst/>
          </a:prstGeom>
          <a:noFill/>
        </p:spPr>
      </p:pic>
      <p:pic>
        <p:nvPicPr>
          <p:cNvPr id="7174" name="Picture 6" descr="C:\Users\asus\Desktop\51857085_2310989615853414_612108061737222144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4286256"/>
            <a:ext cx="2928958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Це дає змогу молодому фахівцю: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9600" dirty="0" smtClean="0">
                <a:latin typeface="Times New Roman" pitchFamily="18" charset="0"/>
                <a:cs typeface="Times New Roman" pitchFamily="18" charset="0"/>
              </a:rPr>
              <a:t>в комфортних умовах </a:t>
            </a:r>
            <a:r>
              <a:rPr lang="uk-UA" sz="9600" b="1" dirty="0" smtClean="0">
                <a:latin typeface="Times New Roman" pitchFamily="18" charset="0"/>
                <a:cs typeface="Times New Roman" pitchFamily="18" charset="0"/>
              </a:rPr>
              <a:t>зорієнтуватись</a:t>
            </a:r>
            <a:r>
              <a:rPr lang="uk-UA" sz="9600" dirty="0" smtClean="0">
                <a:latin typeface="Times New Roman" pitchFamily="18" charset="0"/>
                <a:cs typeface="Times New Roman" pitchFamily="18" charset="0"/>
              </a:rPr>
              <a:t> в робочих моментах; </a:t>
            </a:r>
          </a:p>
          <a:p>
            <a:pPr marL="0" indent="0" algn="just">
              <a:buNone/>
            </a:pPr>
            <a:endParaRPr lang="uk-UA" sz="9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sz="9600" dirty="0" smtClean="0">
                <a:latin typeface="Times New Roman" pitchFamily="18" charset="0"/>
                <a:cs typeface="Times New Roman" pitchFamily="18" charset="0"/>
              </a:rPr>
              <a:t>за запитом </a:t>
            </a:r>
            <a:r>
              <a:rPr lang="uk-UA" sz="9600" b="1" dirty="0" smtClean="0">
                <a:latin typeface="Times New Roman" pitchFamily="18" charset="0"/>
                <a:cs typeface="Times New Roman" pitchFamily="18" charset="0"/>
              </a:rPr>
              <a:t>отримати</a:t>
            </a:r>
            <a:r>
              <a:rPr lang="uk-UA" sz="9600" dirty="0" smtClean="0">
                <a:latin typeface="Times New Roman" pitchFamily="18" charset="0"/>
                <a:cs typeface="Times New Roman" pitchFamily="18" charset="0"/>
              </a:rPr>
              <a:t> консультативну допомогу з будь яких питань; </a:t>
            </a:r>
          </a:p>
          <a:p>
            <a:pPr marL="0" indent="0" algn="just">
              <a:buFontTx/>
              <a:buChar char="-"/>
            </a:pPr>
            <a:endParaRPr lang="uk-UA" sz="9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sz="9600" b="1" dirty="0" smtClean="0">
                <a:latin typeface="Times New Roman" pitchFamily="18" charset="0"/>
                <a:cs typeface="Times New Roman" pitchFamily="18" charset="0"/>
              </a:rPr>
              <a:t>знайомитись</a:t>
            </a:r>
            <a:r>
              <a:rPr lang="uk-UA" sz="9600" dirty="0" smtClean="0">
                <a:latin typeface="Times New Roman" pitchFamily="18" charset="0"/>
                <a:cs typeface="Times New Roman" pitchFamily="18" charset="0"/>
              </a:rPr>
              <a:t> з досвідом роботи колег, </a:t>
            </a:r>
            <a:r>
              <a:rPr lang="uk-UA" sz="9600" b="1" dirty="0" smtClean="0">
                <a:latin typeface="Times New Roman" pitchFamily="18" charset="0"/>
                <a:cs typeface="Times New Roman" pitchFamily="18" charset="0"/>
              </a:rPr>
              <a:t>приймати</a:t>
            </a:r>
            <a:r>
              <a:rPr lang="uk-UA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9600" b="1" dirty="0" smtClean="0">
                <a:latin typeface="Times New Roman" pitchFamily="18" charset="0"/>
                <a:cs typeface="Times New Roman" pitchFamily="18" charset="0"/>
              </a:rPr>
              <a:t>участь</a:t>
            </a:r>
            <a:r>
              <a:rPr lang="uk-UA" sz="9600" dirty="0" smtClean="0">
                <a:latin typeface="Times New Roman" pitchFamily="18" charset="0"/>
                <a:cs typeface="Times New Roman" pitchFamily="18" charset="0"/>
              </a:rPr>
              <a:t> в заходах територіального центру та відділень. </a:t>
            </a:r>
          </a:p>
          <a:p>
            <a:pPr marL="0" indent="0" algn="just">
              <a:buFontTx/>
              <a:buChar char="-"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endParaRPr lang="uk-UA" sz="51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uk-UA" sz="51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uk-UA" sz="51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/>
            <a:endParaRPr lang="ru-RU" dirty="0"/>
          </a:p>
        </p:txBody>
      </p:sp>
      <p:pic>
        <p:nvPicPr>
          <p:cNvPr id="1026" name="Picture 2" descr="C:\Users\asus\Desktop\57674117_2459428620758210_6294814423907303424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000240"/>
            <a:ext cx="4214841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285984" y="274638"/>
            <a:ext cx="4643470" cy="15112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457200" y="3214686"/>
            <a:ext cx="4614866" cy="300039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…і тільки через деякий час ми вже можемо вести мову про підвищення кваліфікації, вивчення сучасних методик, тобто розпочинається  формування особистої професійної 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експертності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...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050" name="Picture 2" descr="C:\Users\asus\Desktop\136957709_773958413203157_3990227803753455369_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43636" y="3071810"/>
            <a:ext cx="2500330" cy="3143272"/>
          </a:xfrm>
          <a:prstGeom prst="rect">
            <a:avLst/>
          </a:prstGeom>
          <a:noFill/>
        </p:spPr>
      </p:pic>
      <p:pic>
        <p:nvPicPr>
          <p:cNvPr id="2051" name="Picture 3" descr="C:\Users\asus\Desktop\74358962_2494853540800353_2068220498998722560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214290"/>
            <a:ext cx="4643470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Профілактика емоційного вигорання фахівців відділень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asus\Desktop\73198069_2494090837543290_580252332252463104_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96700" y="1071546"/>
            <a:ext cx="2417912" cy="3143272"/>
          </a:xfrm>
          <a:prstGeom prst="rect">
            <a:avLst/>
          </a:prstGeom>
          <a:noFill/>
        </p:spPr>
      </p:pic>
      <p:pic>
        <p:nvPicPr>
          <p:cNvPr id="6147" name="Picture 3" descr="C:\Users\asus\Desktop\89535617_3134059606628438_3802282161432690688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26555">
            <a:off x="5352261" y="4456522"/>
            <a:ext cx="2827744" cy="2094931"/>
          </a:xfrm>
          <a:prstGeom prst="rect">
            <a:avLst/>
          </a:prstGeom>
          <a:noFill/>
        </p:spPr>
      </p:pic>
      <p:pic>
        <p:nvPicPr>
          <p:cNvPr id="6148" name="Picture 4" descr="C:\Users\asus\Desktop\84511563_3062489163785483_6204698854621708288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1142984"/>
            <a:ext cx="2520125" cy="2928958"/>
          </a:xfrm>
          <a:prstGeom prst="rect">
            <a:avLst/>
          </a:prstGeom>
          <a:noFill/>
        </p:spPr>
      </p:pic>
      <p:pic>
        <p:nvPicPr>
          <p:cNvPr id="6151" name="Picture 7" descr="C:\Users\asus\Desktop\73513727_2499586106993763_3889254282809049088_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972286">
            <a:off x="946344" y="4400936"/>
            <a:ext cx="3024057" cy="2045295"/>
          </a:xfrm>
          <a:prstGeom prst="rect">
            <a:avLst/>
          </a:prstGeom>
          <a:noFill/>
        </p:spPr>
      </p:pic>
      <p:pic>
        <p:nvPicPr>
          <p:cNvPr id="6152" name="Picture 8" descr="C:\Users\asus\Desktop\74413095_2494854960800211_5976679771021508608_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488" y="1643050"/>
            <a:ext cx="3333805" cy="2500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 fontScale="90000"/>
          </a:bodyPr>
          <a:lstStyle/>
          <a:p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>Група у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Facebook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https://www.facebook.com/groups/121330118530420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 descr="C:\Users\asus\Desktop\21753170_1676921709008909_8539059411469060025_o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00298" y="1785926"/>
            <a:ext cx="4235006" cy="269805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785786" y="5000636"/>
            <a:ext cx="80724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uk-UA" sz="4800" dirty="0" smtClean="0">
                <a:latin typeface="Times New Roman" pitchFamily="18" charset="0"/>
                <a:cs typeface="Times New Roman" pitchFamily="18" charset="0"/>
                <a:hlinkClick r:id="rId2"/>
              </a:rPr>
              <a:t>Дякую за увагу! </a:t>
            </a:r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71472" y="357166"/>
            <a:ext cx="3929090" cy="1785950"/>
          </a:xfrm>
        </p:spPr>
        <p:txBody>
          <a:bodyPr>
            <a:noAutofit/>
          </a:bodyPr>
          <a:lstStyle/>
          <a:p>
            <a:r>
              <a:rPr lang="uk-UA" sz="3200" b="0" dirty="0" smtClean="0">
                <a:latin typeface="Times New Roman" pitchFamily="18" charset="0"/>
                <a:cs typeface="Times New Roman" pitchFamily="18" charset="0"/>
              </a:rPr>
              <a:t>Наталя Кваша, </a:t>
            </a:r>
            <a:br>
              <a:rPr lang="uk-UA" sz="32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b="0" dirty="0" smtClean="0">
                <a:latin typeface="Times New Roman" pitchFamily="18" charset="0"/>
                <a:cs typeface="Times New Roman" pitchFamily="18" charset="0"/>
              </a:rPr>
              <a:t>методист 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4286248" y="2857496"/>
            <a:ext cx="4643470" cy="3714776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Освіта: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БДПІ – викладач дошкільної педагогіки та психології  (1996);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МДПУ – практичний психолог  (2020). </a:t>
            </a: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Міжнародна сертифікація: </a:t>
            </a:r>
          </a:p>
          <a:p>
            <a:pPr>
              <a:buFontTx/>
              <a:buChar char="-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окупаційна терапія (2016, США);</a:t>
            </a:r>
          </a:p>
          <a:p>
            <a:pPr>
              <a:buFontTx/>
              <a:buChar char="-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методика PECS (2018,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Енді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Бонді)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- альтернативна та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аугментативна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комунікація (2019,   Стівен Фон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Течнер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Алдона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Мисаковська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6" descr="C:\Users\asus\Desktop\13690781_1763950973890617_1295947431892503319_n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42852"/>
            <a:ext cx="3857652" cy="2786082"/>
          </a:xfrm>
          <a:prstGeom prst="rect">
            <a:avLst/>
          </a:prstGeom>
          <a:noFill/>
        </p:spPr>
      </p:pic>
      <p:pic>
        <p:nvPicPr>
          <p:cNvPr id="3079" name="Picture 7" descr="C:\Users\asus\Desktop\13729195_1763950980557283_5161540226581058933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143248"/>
            <a:ext cx="3714776" cy="3071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2143140"/>
          </a:xfrm>
        </p:spPr>
        <p:txBody>
          <a:bodyPr>
            <a:noAutofit/>
          </a:bodyPr>
          <a:lstStyle/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	Завдання роботи відділень: створення умов для зменшення та подолання фізичних,   психічних,   інтелектуальних,   сенсорних порушень, запобігання таким порушенням, коригування порушень розвитку, формування та розвиток основних соціальних і побутових навичок.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2050" name="Picture 2" descr="C:\Users\asus\Desktop\146937676_717041555672259_8023126146051676256_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3786190"/>
            <a:ext cx="3410460" cy="2428892"/>
          </a:xfrm>
          <a:prstGeom prst="rect">
            <a:avLst/>
          </a:prstGeom>
          <a:noFill/>
        </p:spPr>
      </p:pic>
      <p:pic>
        <p:nvPicPr>
          <p:cNvPr id="2052" name="Picture 4" descr="C:\Users\asus\Desktop\145896988_417272969546739_4574626824615635593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2643182"/>
            <a:ext cx="2500330" cy="2928958"/>
          </a:xfrm>
          <a:prstGeom prst="rect">
            <a:avLst/>
          </a:prstGeom>
          <a:noFill/>
        </p:spPr>
      </p:pic>
      <p:pic>
        <p:nvPicPr>
          <p:cNvPr id="2053" name="Picture 5" descr="C:\Users\asus\Desktop\136955660_773958366536495_4486713498884606884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3500438"/>
            <a:ext cx="2286016" cy="28401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2000264"/>
          </a:xfrm>
        </p:spPr>
        <p:txBody>
          <a:bodyPr>
            <a:normAutofit fontScale="90000"/>
          </a:bodyPr>
          <a:lstStyle/>
          <a:p>
            <a:pPr algn="l"/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Категорія дітей, які отримують послуги: діти з інвалідністю до 18 років, діти віком до 3-х років із ризиком її отримання. </a:t>
            </a:r>
            <a:br>
              <a:rPr lang="uk-UA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	Щороку послуги отримують більш ніж 400 дітей з </a:t>
            </a:r>
            <a:br>
              <a:rPr lang="uk-UA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 психічними розладами, порушенням опорно-рухового 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апарату, аутизмом.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asus\Desktop\144518773_4048777645156625_4644070964824992273_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2970498"/>
            <a:ext cx="3786214" cy="3601774"/>
          </a:xfrm>
          <a:prstGeom prst="rect">
            <a:avLst/>
          </a:prstGeom>
          <a:noFill/>
        </p:spPr>
      </p:pic>
      <p:pic>
        <p:nvPicPr>
          <p:cNvPr id="5124" name="Picture 4" descr="C:\Users\asus\Desktop\141631420_4028421500525573_2169578879400821010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000372"/>
            <a:ext cx="3786214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Фахівці відділень, які надають послуги: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практичні психологи</a:t>
            </a:r>
          </a:p>
          <a:p>
            <a:pPr>
              <a:buNone/>
            </a:pPr>
            <a:r>
              <a:rPr lang="uk-UA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вчителі - </a:t>
            </a:r>
            <a:r>
              <a:rPr lang="uk-UA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реабілітологи</a:t>
            </a:r>
            <a:r>
              <a:rPr lang="uk-UA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/ асистенти вчителів - </a:t>
            </a:r>
            <a:r>
              <a:rPr lang="uk-UA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реабілітологів</a:t>
            </a:r>
            <a:r>
              <a:rPr lang="uk-UA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вчителі-дефектологи</a:t>
            </a:r>
          </a:p>
          <a:p>
            <a:pPr>
              <a:buNone/>
            </a:pPr>
            <a:r>
              <a:rPr lang="uk-UA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вчителі-логопеди</a:t>
            </a:r>
          </a:p>
          <a:p>
            <a:pPr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педагоги соціальні </a:t>
            </a:r>
          </a:p>
          <a:p>
            <a:pPr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вихователі</a:t>
            </a:r>
          </a:p>
          <a:p>
            <a:pPr>
              <a:buNone/>
            </a:pPr>
            <a:r>
              <a:rPr lang="uk-UA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вихователі соціальні </a:t>
            </a:r>
            <a:r>
              <a:rPr lang="uk-UA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(надомний психолого-педагогічний патронаж)</a:t>
            </a:r>
          </a:p>
          <a:p>
            <a:pPr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керівники музичні </a:t>
            </a:r>
          </a:p>
          <a:p>
            <a:pPr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соціальні працівники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фахівці з фізичної реабілітації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Працевлаштування  до відділень: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asus\Desktop\151748025_4101516269882762_3648801539940289227_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17" y="1214422"/>
            <a:ext cx="3467079" cy="2643206"/>
          </a:xfrm>
          <a:prstGeom prst="rect">
            <a:avLst/>
          </a:prstGeom>
          <a:noFill/>
        </p:spPr>
      </p:pic>
      <p:pic>
        <p:nvPicPr>
          <p:cNvPr id="4099" name="Picture 3" descr="C:\Users\asus\Desktop\151118704_4096587297042326_1515358228797028327_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146" y="3929067"/>
            <a:ext cx="3791978" cy="2599582"/>
          </a:xfrm>
          <a:prstGeom prst="rect">
            <a:avLst/>
          </a:prstGeom>
          <a:noFill/>
        </p:spPr>
      </p:pic>
      <p:pic>
        <p:nvPicPr>
          <p:cNvPr id="4100" name="Picture 4" descr="C:\Users\asus\Desktop\150069430_4094065910627798_6044355424181087681_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1285860"/>
            <a:ext cx="4714908" cy="2633657"/>
          </a:xfrm>
          <a:prstGeom prst="rect">
            <a:avLst/>
          </a:prstGeom>
          <a:noFill/>
        </p:spPr>
      </p:pic>
      <p:pic>
        <p:nvPicPr>
          <p:cNvPr id="4101" name="Picture 5" descr="C:\Users\asus\Desktop\151165839_4096984337002622_3285018198666388966_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4000504"/>
            <a:ext cx="3513852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Вимоги до кандидатів на посади: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/>
          </a:bodyPr>
          <a:lstStyle/>
          <a:p>
            <a:pPr marL="457200" indent="-457200" algn="just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1. Повна вища освіта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для педагогічних посад.</a:t>
            </a:r>
          </a:p>
          <a:p>
            <a:pPr marL="0" indent="0" algn="just">
              <a:buNone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Повна зайнятість (ставка). Можливо розглядати студентів останнього курсу магістратури </a:t>
            </a:r>
            <a:r>
              <a:rPr lang="uk-UA" sz="2400" u="sng" dirty="0" smtClean="0">
                <a:latin typeface="Times New Roman" pitchFamily="18" charset="0"/>
                <a:cs typeface="Times New Roman" pitchFamily="18" charset="0"/>
              </a:rPr>
              <a:t>заочної форми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навчання (рівень бакалавр лише на асистента).</a:t>
            </a:r>
          </a:p>
          <a:p>
            <a:pPr marL="0" indent="0" algn="ctr">
              <a:buNone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Без вимог до стажу роботи.</a:t>
            </a:r>
          </a:p>
          <a:p>
            <a:pPr marL="0" indent="0" algn="just">
              <a:buNone/>
            </a:pP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buNone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Навантаження:</a:t>
            </a:r>
          </a:p>
          <a:p>
            <a:pPr marL="0" indent="0" algn="just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Робочий тиждень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38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годин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для всіх фахівців, окрім педагога соціального та соціального працівника, - у них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40 годин</a:t>
            </a:r>
          </a:p>
          <a:p>
            <a:pPr marL="0" indent="0" algn="just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вчителя-логопеда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педагогічне навантаження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18 годин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на тиждень в рамках робочого часу.</a:t>
            </a:r>
          </a:p>
          <a:p>
            <a:pPr marL="457200" indent="-457200">
              <a:buNone/>
            </a:pP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Вчитель – логопед </a:t>
            </a:r>
            <a:br>
              <a:rPr lang="uk-UA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(індивідуальні заняття)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Завдання: корекція розвитку дітей, робота  з батьками. </a:t>
            </a:r>
          </a:p>
          <a:p>
            <a:pPr marL="0" indent="0" algn="just"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Група (інтенсивна корекція):  16 дітей</a:t>
            </a:r>
          </a:p>
          <a:p>
            <a:pPr marL="0" indent="0" algn="just"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Структура: діагностика, визначення цілей роботи,  добір методик/методів,  аналіз роботи, корегування цілей. </a:t>
            </a:r>
          </a:p>
          <a:p>
            <a:pPr marL="0" indent="0" algn="just"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Заняття проводяться  за участю батьків, які є учасниками реабілітаційного процесу. Після занять надаються рекомендації або консультативна допомога за запитом.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C:\Users\asus\Desktop\147529994_2905196193098646_3898651598051836269_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428868"/>
            <a:ext cx="3440656" cy="25804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Педагог соціальний</a:t>
            </a:r>
            <a:br>
              <a:rPr lang="uk-UA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(індивідуальні, групові заняття)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Завдання (без групи): соціальна адаптація, формування навичок комунікації.</a:t>
            </a:r>
          </a:p>
          <a:p>
            <a:pPr marL="0" indent="0" algn="just">
              <a:buNone/>
            </a:pPr>
            <a:endParaRPr lang="uk-UA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Група: всі діти відділення.</a:t>
            </a:r>
          </a:p>
          <a:p>
            <a:pPr>
              <a:buNone/>
            </a:pPr>
            <a:endParaRPr lang="uk-UA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Завдання (на групі: ранньої соціальної реабілітації; соціальної послуги денного догляду): навчання основних соціальних навичок.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Група: 8 – 10 дітей.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asus\Desktop\121968489_3755573931143666_7720436489088330031_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360</Words>
  <Application>Microsoft Office PowerPoint</Application>
  <PresentationFormat>Экран (4:3)</PresentationFormat>
  <Paragraphs>78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Тема Office</vt:lpstr>
      <vt:lpstr>Запорізький міський територіальний центр соціального обслуговування (надання соціальних послуг)  </vt:lpstr>
      <vt:lpstr>Наталя Кваша,  методист   </vt:lpstr>
      <vt:lpstr> Завдання роботи відділень: створення умов для зменшення та подолання фізичних,   психічних,   інтелектуальних,   сенсорних порушень, запобігання таким порушенням, коригування порушень розвитку, формування та розвиток основних соціальних і побутових навичок. </vt:lpstr>
      <vt:lpstr>  Категорія дітей, які отримують послуги: діти з інвалідністю до 18 років, діти віком до 3-х років із ризиком її отримання.   Щороку послуги отримують більш ніж 400 дітей з   психічними розладами, порушенням опорно-рухового апарату, аутизмом.  </vt:lpstr>
      <vt:lpstr>Фахівці відділень, які надають послуги:</vt:lpstr>
      <vt:lpstr>Працевлаштування  до відділень:</vt:lpstr>
      <vt:lpstr>Вимоги до кандидатів на посади:</vt:lpstr>
      <vt:lpstr>Вчитель – логопед  (індивідуальні заняття)</vt:lpstr>
      <vt:lpstr>Педагог соціальний (індивідуальні, групові заняття)</vt:lpstr>
      <vt:lpstr>Соціальний працівник:  надавач соціальної послуги денного догляду</vt:lpstr>
      <vt:lpstr>Заробітна платня без стажу роботи :</vt:lpstr>
      <vt:lpstr>Методичний супровід  та підтримка молодого фахівця:</vt:lpstr>
      <vt:lpstr>Це дає змогу молодому фахівцю:</vt:lpstr>
      <vt:lpstr>Презентация PowerPoint</vt:lpstr>
      <vt:lpstr>Профілактика емоційного вигорання фахівців відділень</vt:lpstr>
      <vt:lpstr>Група у Facebook  https://www.facebook.com/groups/121330118530420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Запорізький міський територіальний центр соціального обслуговування (надання соціальних послуг)  </dc:title>
  <dc:creator>asus</dc:creator>
  <cp:lastModifiedBy>1</cp:lastModifiedBy>
  <cp:revision>161</cp:revision>
  <dcterms:created xsi:type="dcterms:W3CDTF">2021-03-02T11:39:52Z</dcterms:created>
  <dcterms:modified xsi:type="dcterms:W3CDTF">2021-03-04T10:15:37Z</dcterms:modified>
</cp:coreProperties>
</file>