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sldIdLst>
    <p:sldId id="256" r:id="rId4"/>
    <p:sldId id="257" r:id="rId5"/>
    <p:sldId id="289" r:id="rId6"/>
    <p:sldId id="268" r:id="rId7"/>
    <p:sldId id="290" r:id="rId8"/>
    <p:sldId id="291" r:id="rId9"/>
    <p:sldId id="292" r:id="rId10"/>
    <p:sldId id="259" r:id="rId11"/>
    <p:sldId id="258" r:id="rId12"/>
    <p:sldId id="269" r:id="rId13"/>
    <p:sldId id="260" r:id="rId14"/>
    <p:sldId id="261" r:id="rId15"/>
    <p:sldId id="262" r:id="rId16"/>
    <p:sldId id="263" r:id="rId17"/>
    <p:sldId id="264" r:id="rId18"/>
    <p:sldId id="283" r:id="rId19"/>
    <p:sldId id="285" r:id="rId20"/>
    <p:sldId id="286" r:id="rId21"/>
    <p:sldId id="288" r:id="rId22"/>
    <p:sldId id="266" r:id="rId23"/>
    <p:sldId id="274" r:id="rId24"/>
    <p:sldId id="277" r:id="rId25"/>
    <p:sldId id="281" r:id="rId26"/>
    <p:sldId id="270" r:id="rId27"/>
    <p:sldId id="294" r:id="rId28"/>
    <p:sldId id="278" r:id="rId29"/>
    <p:sldId id="282" r:id="rId30"/>
    <p:sldId id="271" r:id="rId31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99FF66"/>
    <a:srgbClr val="993300"/>
    <a:srgbClr val="FF99FF"/>
    <a:srgbClr val="FF66FF"/>
    <a:srgbClr val="33CCCC"/>
    <a:srgbClr val="990033"/>
    <a:srgbClr val="FF33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635"/>
    <p:restoredTop sz="94660"/>
  </p:normalViewPr>
  <p:slideViewPr>
    <p:cSldViewPr showGuides="1">
      <p:cViewPr varScale="1">
        <p:scale>
          <a:sx n="86" d="100"/>
          <a:sy n="86" d="100"/>
        </p:scale>
        <p:origin x="9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1711CF-43E8-4003-908A-D5CB418C3D44}" type="doc">
      <dgm:prSet loTypeId="urn:microsoft.com/office/officeart/2005/8/layout/orgChart1" qsTypeId="urn:microsoft.com/office/officeart/2005/8/quickstyle/simple1" csTypeId="urn:microsoft.com/office/officeart/2005/8/colors/accent1_2"/>
      <dgm:spPr/>
    </dgm:pt>
    <dgm:pt modelId="{8092957F-C11C-41C7-817F-51C565227E00}">
      <dgm:prSet/>
      <dgm:spPr/>
      <dgm:t>
        <a:bodyPr vert="horz" wrap="square" anchor="ctr" anchorCtr="0"/>
        <a:p>
          <a:pPr algn="ctr" eaLnBrk="1" hangingPunct="1"/>
          <a:r>
            <a:rPr b="1">
              <a:solidFill>
                <a:srgbClr val="CC3300"/>
              </a:solidFill>
              <a:latin typeface="Arial" panose="020B0604020202020204" pitchFamily="34" charset="0"/>
            </a:rPr>
            <a:t>(72) Людину </a:t>
          </a:r>
          <a:r>
            <a:rPr b="1" dirty="0" err="1">
              <a:solidFill>
                <a:srgbClr val="CC3300"/>
              </a:solidFill>
              <a:latin typeface="Arial" panose="020B0604020202020204" pitchFamily="34" charset="0"/>
            </a:rPr>
            <a:t>слід</a:t>
          </a:r>
          <a:r>
            <a:rPr b="1">
              <a:solidFill>
                <a:srgbClr val="CC3300"/>
              </a:solidFill>
              <a:latin typeface="Arial" panose="020B0604020202020204" pitchFamily="34" charset="0"/>
            </a:rPr>
            <a:t> </a:t>
          </a:r>
          <a:r>
            <a:rPr b="1" dirty="0" err="1">
              <a:solidFill>
                <a:srgbClr val="CC3300"/>
              </a:solidFill>
              <a:latin typeface="Arial" panose="020B0604020202020204" pitchFamily="34" charset="0"/>
            </a:rPr>
            <a:t>розглядати</a:t>
          </a:r>
          <a:r>
            <a:rPr b="1">
              <a:solidFill>
                <a:srgbClr val="CC3300"/>
              </a:solidFill>
              <a:latin typeface="Arial" panose="020B0604020202020204" pitchFamily="34" charset="0"/>
            </a:rPr>
            <a:t> як</a:t>
          </a:r>
          <a:endParaRPr b="1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91A5491A-67C9-4C48-8084-A2E5AAEE2845}" cxnId="{8BF09735-E2BD-44CA-A1C5-D5A2D6C4B088}" type="parTrans">
      <dgm:prSet/>
      <dgm:spPr/>
    </dgm:pt>
    <dgm:pt modelId="{D95654C4-58B0-4FC2-BDF8-29BFF6BF71AB}" cxnId="{8BF09735-E2BD-44CA-A1C5-D5A2D6C4B088}" type="sibTrans">
      <dgm:prSet/>
      <dgm:spPr/>
    </dgm:pt>
    <dgm:pt modelId="{289B9A73-2CC7-402D-B782-D369ADBA2E99}">
      <dgm:prSet/>
      <dgm:spPr/>
      <dgm:t>
        <a:bodyPr vert="horz" wrap="square" anchor="ctr" anchorCtr="0"/>
        <a:p>
          <a:pPr algn="ctr" eaLnBrk="1" hangingPunct="1"/>
          <a:r>
            <a:rPr b="1" dirty="0" err="1">
              <a:solidFill>
                <a:srgbClr val="FF0000"/>
              </a:solidFill>
              <a:latin typeface="Arial" panose="020B0604020202020204" pitchFamily="34" charset="0"/>
            </a:rPr>
            <a:t>Індивіда</a:t>
          </a:r>
          <a:r>
            <a:rPr b="1">
              <a:solidFill>
                <a:srgbClr val="FF0000"/>
              </a:solidFill>
              <a:latin typeface="Arial" panose="020B0604020202020204" pitchFamily="34" charset="0"/>
            </a:rPr>
            <a:t>,</a:t>
          </a:r>
          <a:endParaRPr b="1">
            <a:solidFill>
              <a:srgbClr val="FF0000"/>
            </a:solidFill>
            <a:latin typeface="Arial" panose="020B0604020202020204" pitchFamily="34" charset="0"/>
          </a:endParaRPr>
        </a:p>
        <a:p>
          <a:pPr algn="ctr" eaLnBrk="1" hangingPunct="1"/>
          <a:r>
            <a:rPr b="1" i="1" dirty="0" err="1">
              <a:solidFill>
                <a:srgbClr val="993300"/>
              </a:solidFill>
              <a:latin typeface="Arial" panose="020B0604020202020204" pitchFamily="34" charset="0"/>
            </a:rPr>
            <a:t>тобто</a:t>
          </a:r>
          <a:r>
            <a:rPr b="1" i="1">
              <a:solidFill>
                <a:srgbClr val="993300"/>
              </a:solidFill>
              <a:latin typeface="Arial" panose="020B0604020202020204" pitchFamily="34" charset="0"/>
            </a:rPr>
            <a:t> як </a:t>
          </a:r>
          <a:endParaRPr b="1" i="1">
            <a:solidFill>
              <a:srgbClr val="993300"/>
            </a:solidFill>
            <a:latin typeface="Arial" panose="020B0604020202020204" pitchFamily="34" charset="0"/>
          </a:endParaRPr>
        </a:p>
        <a:p>
          <a:pPr algn="ctr" eaLnBrk="1" hangingPunct="1"/>
          <a:r>
            <a:rPr b="1" i="1" dirty="0" err="1">
              <a:solidFill>
                <a:srgbClr val="993300"/>
              </a:solidFill>
              <a:latin typeface="Arial" panose="020B0604020202020204" pitchFamily="34" charset="0"/>
            </a:rPr>
            <a:t>представника</a:t>
          </a:r>
          <a:r>
            <a:rPr b="1" i="1">
              <a:solidFill>
                <a:srgbClr val="993300"/>
              </a:solidFill>
              <a:latin typeface="Arial" panose="020B0604020202020204" pitchFamily="34" charset="0"/>
            </a:rPr>
            <a:t> </a:t>
          </a:r>
          <a:endParaRPr b="1" i="1">
            <a:solidFill>
              <a:srgbClr val="993300"/>
            </a:solidFill>
            <a:latin typeface="Arial" panose="020B0604020202020204" pitchFamily="34" charset="0"/>
          </a:endParaRPr>
        </a:p>
        <a:p>
          <a:pPr algn="ctr" eaLnBrk="1" hangingPunct="1"/>
          <a:r>
            <a:rPr b="1" i="1" dirty="0" err="1">
              <a:solidFill>
                <a:srgbClr val="993300"/>
              </a:solidFill>
              <a:latin typeface="Arial" panose="020B0604020202020204" pitchFamily="34" charset="0"/>
            </a:rPr>
            <a:t>людського</a:t>
          </a:r>
          <a:r>
            <a:rPr b="1" i="1">
              <a:solidFill>
                <a:srgbClr val="993300"/>
              </a:solidFill>
              <a:latin typeface="Arial" panose="020B0604020202020204" pitchFamily="34" charset="0"/>
            </a:rPr>
            <a:t> роду</a:t>
          </a:r>
          <a:endParaRPr b="1" i="1">
            <a:solidFill>
              <a:srgbClr val="993300"/>
            </a:solidFill>
            <a:latin typeface="Arial" panose="020B0604020202020204" pitchFamily="34" charset="0"/>
          </a:endParaRPr>
        </a:p>
        <a:p>
          <a:pPr algn="ctr" eaLnBrk="1" hangingPunct="1"/>
          <a:r>
            <a:rPr b="1">
              <a:solidFill>
                <a:srgbClr val="993300"/>
              </a:solidFill>
              <a:latin typeface="Arial" panose="020B0604020202020204" pitchFamily="34" charset="0"/>
            </a:rPr>
            <a:t> </a:t>
          </a:r>
          <a:endParaRPr b="1">
            <a:solidFill>
              <a:srgbClr val="993300"/>
            </a:solidFill>
            <a:latin typeface="Arial" panose="020B0604020202020204" pitchFamily="34" charset="0"/>
          </a:endParaRPr>
        </a:p>
      </dgm:t>
    </dgm:pt>
    <dgm:pt modelId="{5A14C73D-7291-4D53-88B8-F32D7C78D62A}" cxnId="{F9149F7D-F09E-4CC9-866D-4CC900CFBAAE}" type="parTrans">
      <dgm:prSet/>
      <dgm:spPr/>
    </dgm:pt>
    <dgm:pt modelId="{E3586F41-10E3-4787-AC00-217998D13E29}" cxnId="{F9149F7D-F09E-4CC9-866D-4CC900CFBAAE}" type="sibTrans">
      <dgm:prSet/>
      <dgm:spPr/>
    </dgm:pt>
    <dgm:pt modelId="{C2F92490-70AB-4EC1-A879-31BD472D3ED8}">
      <dgm:prSet/>
      <dgm:spPr/>
      <dgm:t>
        <a:bodyPr vert="horz" wrap="square" anchor="ctr" anchorCtr="0"/>
        <a:p>
          <a:pPr algn="ctr" eaLnBrk="1" hangingPunct="1"/>
          <a:r>
            <a:rPr b="1" dirty="0" err="1">
              <a:solidFill>
                <a:srgbClr val="FF0000"/>
              </a:solidFill>
              <a:latin typeface="Arial" panose="020B0604020202020204" pitchFamily="34" charset="0"/>
            </a:rPr>
            <a:t>Особистість</a:t>
          </a:r>
          <a:r>
            <a:rPr b="1">
              <a:solidFill>
                <a:srgbClr val="FF0000"/>
              </a:solidFill>
              <a:latin typeface="Arial" panose="020B0604020202020204" pitchFamily="34" charset="0"/>
            </a:rPr>
            <a:t> - </a:t>
          </a:r>
          <a:r>
            <a:rPr b="1" dirty="0" err="1">
              <a:solidFill>
                <a:srgbClr val="FF0000"/>
              </a:solidFill>
              <a:latin typeface="Arial" panose="020B0604020202020204" pitchFamily="34" charset="0"/>
            </a:rPr>
            <a:t>це</a:t>
          </a:r>
          <a:r>
            <a:rPr b="1">
              <a:solidFill>
                <a:srgbClr val="FF0000"/>
              </a:solidFill>
              <a:latin typeface="Arial" panose="020B0604020202020204" pitchFamily="34" charset="0"/>
            </a:rPr>
            <a:t/>
          </a:r>
          <a:endParaRPr b="1">
            <a:solidFill>
              <a:srgbClr val="FF0000"/>
            </a:solidFill>
            <a:latin typeface="Arial" panose="020B0604020202020204" pitchFamily="34" charset="0"/>
          </a:endParaRPr>
        </a:p>
        <a:p>
          <a:pPr algn="ctr" eaLnBrk="1" hangingPunct="1"/>
          <a:r>
            <a:rPr b="1" i="1" dirty="0" err="1">
              <a:solidFill>
                <a:srgbClr val="993300"/>
              </a:solidFill>
              <a:latin typeface="Arial" panose="020B0604020202020204" pitchFamily="34" charset="0"/>
            </a:rPr>
            <a:t>соц</a:t>
          </a:r>
          <a:r>
            <a:rPr lang="uk-UA" altLang="x-none" b="1" i="1">
              <a:solidFill>
                <a:srgbClr val="993300"/>
              </a:solidFill>
              <a:latin typeface="Arial" panose="020B0604020202020204" pitchFamily="34" charset="0"/>
            </a:rPr>
            <a:t>і</a:t>
          </a:r>
          <a:r>
            <a:rPr b="1" i="1" dirty="0" err="1">
              <a:solidFill>
                <a:srgbClr val="993300"/>
              </a:solidFill>
              <a:latin typeface="Arial" panose="020B0604020202020204" pitchFamily="34" charset="0"/>
            </a:rPr>
            <a:t>альна</a:t>
          </a:r>
          <a:r>
            <a:rPr b="1" i="1">
              <a:solidFill>
                <a:srgbClr val="993300"/>
              </a:solidFill>
              <a:latin typeface="Arial" panose="020B0604020202020204" pitchFamily="34" charset="0"/>
            </a:rPr>
            <a:t> </a:t>
          </a:r>
          <a:endParaRPr b="1" i="1">
            <a:solidFill>
              <a:srgbClr val="993300"/>
            </a:solidFill>
            <a:latin typeface="Arial" panose="020B0604020202020204" pitchFamily="34" charset="0"/>
          </a:endParaRPr>
        </a:p>
        <a:p>
          <a:pPr algn="ctr" eaLnBrk="1" hangingPunct="1"/>
          <a:r>
            <a:rPr b="1" i="1">
              <a:solidFill>
                <a:srgbClr val="993300"/>
              </a:solidFill>
              <a:latin typeface="Arial" panose="020B0604020202020204" pitchFamily="34" charset="0"/>
            </a:rPr>
            <a:t>характеристика</a:t>
          </a:r>
          <a:endParaRPr b="1" i="1">
            <a:solidFill>
              <a:srgbClr val="993300"/>
            </a:solidFill>
            <a:latin typeface="Arial" panose="020B0604020202020204" pitchFamily="34" charset="0"/>
          </a:endParaRPr>
        </a:p>
        <a:p>
          <a:pPr algn="ctr" eaLnBrk="1" hangingPunct="1"/>
          <a:r>
            <a:rPr b="1" i="1" dirty="0" err="1">
              <a:solidFill>
                <a:srgbClr val="993300"/>
              </a:solidFill>
              <a:latin typeface="Arial" panose="020B0604020202020204" pitchFamily="34" charset="0"/>
            </a:rPr>
            <a:t>людини</a:t>
          </a:r>
          <a:r>
            <a:rPr b="1" i="1">
              <a:solidFill>
                <a:srgbClr val="993300"/>
              </a:solidFill>
              <a:latin typeface="Arial" panose="020B0604020202020204" pitchFamily="34" charset="0"/>
            </a:rPr>
            <a:t>:</a:t>
          </a:r>
          <a:endParaRPr b="1" i="1">
            <a:solidFill>
              <a:srgbClr val="993300"/>
            </a:solidFill>
            <a:latin typeface="Arial" panose="020B0604020202020204" pitchFamily="34" charset="0"/>
          </a:endParaRPr>
        </a:p>
        <a:p>
          <a:pPr algn="ctr" eaLnBrk="1" hangingPunct="1"/>
          <a:r>
            <a:rPr b="1" i="1">
              <a:solidFill>
                <a:srgbClr val="993300"/>
              </a:solidFill>
              <a:latin typeface="Arial" panose="020B0604020202020204" pitchFamily="34" charset="0"/>
            </a:rPr>
            <a:t>погляди, </a:t>
          </a:r>
          <a:r>
            <a:rPr b="1" i="1" dirty="0" err="1">
              <a:solidFill>
                <a:srgbClr val="993300"/>
              </a:solidFill>
              <a:latin typeface="Arial" panose="020B0604020202020204" pitchFamily="34" charset="0"/>
            </a:rPr>
            <a:t>знання</a:t>
          </a:r>
          <a:r>
            <a:rPr b="1" i="1">
              <a:solidFill>
                <a:srgbClr val="993300"/>
              </a:solidFill>
              <a:latin typeface="Arial" panose="020B0604020202020204" pitchFamily="34" charset="0"/>
            </a:rPr>
            <a:t>, </a:t>
          </a:r>
          <a:endParaRPr b="1" i="1">
            <a:solidFill>
              <a:srgbClr val="993300"/>
            </a:solidFill>
            <a:latin typeface="Arial" panose="020B0604020202020204" pitchFamily="34" charset="0"/>
          </a:endParaRPr>
        </a:p>
        <a:p>
          <a:pPr algn="ctr" eaLnBrk="1" hangingPunct="1"/>
          <a:r>
            <a:rPr b="1" i="1" dirty="0" err="1">
              <a:solidFill>
                <a:srgbClr val="993300"/>
              </a:solidFill>
              <a:latin typeface="Arial" panose="020B0604020202020204" pitchFamily="34" charset="0"/>
            </a:rPr>
            <a:t>соціальний</a:t>
          </a:r>
          <a:r>
            <a:rPr b="1" i="1">
              <a:solidFill>
                <a:srgbClr val="993300"/>
              </a:solidFill>
              <a:latin typeface="Arial" panose="020B0604020202020204" pitchFamily="34" charset="0"/>
            </a:rPr>
            <a:t> </a:t>
          </a:r>
          <a:endParaRPr b="1" i="1">
            <a:solidFill>
              <a:srgbClr val="993300"/>
            </a:solidFill>
            <a:latin typeface="Arial" panose="020B0604020202020204" pitchFamily="34" charset="0"/>
          </a:endParaRPr>
        </a:p>
        <a:p>
          <a:pPr algn="ctr" eaLnBrk="1" hangingPunct="1"/>
          <a:r>
            <a:rPr b="1" i="1">
              <a:solidFill>
                <a:srgbClr val="993300"/>
              </a:solidFill>
              <a:latin typeface="Arial" panose="020B0604020202020204" pitchFamily="34" charset="0"/>
            </a:rPr>
            <a:t>статус</a:t>
          </a:r>
          <a:r>
            <a:rPr b="1">
              <a:solidFill>
                <a:srgbClr val="993300"/>
              </a:solidFill>
              <a:latin typeface="Arial" panose="020B0604020202020204" pitchFamily="34" charset="0"/>
            </a:rPr>
            <a:t/>
          </a:r>
          <a:endParaRPr b="1">
            <a:solidFill>
              <a:srgbClr val="993300"/>
            </a:solidFill>
            <a:latin typeface="Arial" panose="020B0604020202020204" pitchFamily="34" charset="0"/>
          </a:endParaRPr>
        </a:p>
      </dgm:t>
    </dgm:pt>
    <dgm:pt modelId="{42BECCD8-696A-4483-9AF9-E6956A2105A4}" cxnId="{72756AE7-3789-437D-BDAC-F8E94E5F7B95}" type="parTrans">
      <dgm:prSet/>
      <dgm:spPr/>
    </dgm:pt>
    <dgm:pt modelId="{49FCF6A7-54DB-43FA-9E21-F9E754747325}" cxnId="{72756AE7-3789-437D-BDAC-F8E94E5F7B95}" type="sibTrans">
      <dgm:prSet/>
      <dgm:spPr/>
    </dgm:pt>
    <dgm:pt modelId="{D093468F-65E0-440D-83A0-CD67FF8A9ADB}">
      <dgm:prSet/>
      <dgm:spPr/>
      <dgm:t>
        <a:bodyPr vert="horz" wrap="square" anchor="ctr" anchorCtr="0"/>
        <a:p>
          <a:pPr algn="ctr" eaLnBrk="1" hangingPunct="1"/>
          <a:r>
            <a:rPr lang="uk-UA" altLang="x-none">
              <a:solidFill>
                <a:srgbClr val="FF0000"/>
              </a:solidFill>
              <a:latin typeface="Arial" panose="020B0604020202020204" pitchFamily="34" charset="0"/>
            </a:rPr>
            <a:t>І</a:t>
          </a:r>
          <a:r>
            <a:rPr lang="uk-UA" altLang="x-none" b="1">
              <a:solidFill>
                <a:srgbClr val="FF0000"/>
              </a:solidFill>
              <a:latin typeface="Arial" panose="020B0604020202020204" pitchFamily="34" charset="0"/>
            </a:rPr>
            <a:t>ндивідуальність – це </a:t>
          </a:r>
          <a:r>
            <a:rPr>
              <a:solidFill>
                <a:srgbClr val="FF0000"/>
              </a:solidFill>
              <a:latin typeface="Arial" panose="020B0604020202020204" pitchFamily="34" charset="0"/>
            </a:rPr>
            <a:t> </a:t>
          </a:r>
          <a:endParaRPr>
            <a:solidFill>
              <a:srgbClr val="FF0000"/>
            </a:solidFill>
            <a:latin typeface="Arial" panose="020B0604020202020204" pitchFamily="34" charset="0"/>
          </a:endParaRPr>
        </a:p>
        <a:p>
          <a:pPr algn="ctr" eaLnBrk="1" hangingPunct="1"/>
          <a:r>
            <a:rPr lang="uk-UA" altLang="x-none">
              <a:solidFill>
                <a:srgbClr val="993300"/>
              </a:solidFill>
              <a:latin typeface="Arial" panose="020B0604020202020204" pitchFamily="34" charset="0"/>
            </a:rPr>
            <a:t> </a:t>
          </a:r>
          <a:r>
            <a:rPr lang="uk-UA" altLang="x-none" b="1">
              <a:solidFill>
                <a:srgbClr val="993300"/>
              </a:solidFill>
              <a:latin typeface="Arial" panose="020B0604020202020204" pitchFamily="34" charset="0"/>
            </a:rPr>
            <a:t>характеристика</a:t>
          </a:r>
          <a:endParaRPr lang="uk-UA" altLang="x-none" b="1">
            <a:solidFill>
              <a:srgbClr val="993300"/>
            </a:solidFill>
            <a:latin typeface="Arial" panose="020B0604020202020204" pitchFamily="34" charset="0"/>
          </a:endParaRPr>
        </a:p>
        <a:p>
          <a:pPr algn="ctr" eaLnBrk="1" hangingPunct="1"/>
          <a:r>
            <a:rPr lang="uk-UA" altLang="x-none" b="1">
              <a:solidFill>
                <a:srgbClr val="993300"/>
              </a:solidFill>
              <a:latin typeface="Arial" panose="020B0604020202020204" pitchFamily="34" charset="0"/>
            </a:rPr>
            <a:t> оригінального,</a:t>
          </a:r>
          <a:endParaRPr lang="uk-UA" altLang="x-none" b="1">
            <a:solidFill>
              <a:srgbClr val="993300"/>
            </a:solidFill>
            <a:latin typeface="Arial" panose="020B0604020202020204" pitchFamily="34" charset="0"/>
          </a:endParaRPr>
        </a:p>
        <a:p>
          <a:pPr algn="ctr" eaLnBrk="1" hangingPunct="1"/>
          <a:r>
            <a:rPr lang="uk-UA" altLang="x-none" b="1">
              <a:solidFill>
                <a:srgbClr val="993300"/>
              </a:solidFill>
              <a:latin typeface="Arial" panose="020B0604020202020204" pitchFamily="34" charset="0"/>
            </a:rPr>
            <a:t>самобутнього в </a:t>
          </a:r>
          <a:endParaRPr lang="uk-UA" altLang="x-none" b="1">
            <a:solidFill>
              <a:srgbClr val="993300"/>
            </a:solidFill>
            <a:latin typeface="Arial" panose="020B0604020202020204" pitchFamily="34" charset="0"/>
          </a:endParaRPr>
        </a:p>
        <a:p>
          <a:pPr algn="ctr" eaLnBrk="1" hangingPunct="1"/>
          <a:r>
            <a:rPr lang="uk-UA" altLang="x-none" b="1">
              <a:solidFill>
                <a:srgbClr val="993300"/>
              </a:solidFill>
              <a:latin typeface="Arial" panose="020B0604020202020204" pitchFamily="34" charset="0"/>
            </a:rPr>
            <a:t>людині</a:t>
          </a:r>
          <a:r>
            <a:rPr b="1">
              <a:solidFill>
                <a:srgbClr val="993300"/>
              </a:solidFill>
              <a:latin typeface="Arial" panose="020B0604020202020204" pitchFamily="34" charset="0"/>
            </a:rPr>
            <a:t/>
          </a:r>
          <a:endParaRPr b="1">
            <a:solidFill>
              <a:srgbClr val="993300"/>
            </a:solidFill>
            <a:latin typeface="Arial" panose="020B0604020202020204" pitchFamily="34" charset="0"/>
          </a:endParaRPr>
        </a:p>
      </dgm:t>
    </dgm:pt>
    <dgm:pt modelId="{D5C99BEE-19D3-435E-B2E8-EECB66D334DE}" cxnId="{F86ED21A-F1CA-4A63-967E-C2250F4DDD69}" type="parTrans">
      <dgm:prSet/>
      <dgm:spPr/>
    </dgm:pt>
    <dgm:pt modelId="{C6A77F23-8DCA-468A-A34B-8912BF4509F8}" cxnId="{F86ED21A-F1CA-4A63-967E-C2250F4DDD69}" type="sibTrans">
      <dgm:prSet/>
      <dgm:spPr/>
    </dgm:pt>
    <dgm:pt modelId="{6BBE8E99-1154-47E0-A893-CB144F1FB853}" type="pres">
      <dgm:prSet presAssocID="{8C1711CF-43E8-4003-908A-D5CB418C3D44}" presName="hierChild1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EC8770-773C-4580-B0C8-522B36E34527}" type="pres">
      <dgm:prSet presAssocID="{8092957F-C11C-41C7-817F-51C565227E00}" presName="hierRoot1">
        <dgm:presLayoutVars>
          <dgm:hierBranch/>
        </dgm:presLayoutVars>
      </dgm:prSet>
      <dgm:spPr/>
    </dgm:pt>
    <dgm:pt modelId="{6CE2F0A1-9709-4B43-B3D4-E6C606003F36}" type="pres">
      <dgm:prSet presAssocID="{8092957F-C11C-41C7-817F-51C565227E00}" presName="rootComposite1"/>
      <dgm:spPr/>
    </dgm:pt>
    <dgm:pt modelId="{1DA82444-75A7-469F-A8E2-04BD3F584B18}" type="pres">
      <dgm:prSet presAssocID="{8092957F-C11C-41C7-817F-51C565227E00}" presName="hierChild2"/>
      <dgm:spPr/>
    </dgm:pt>
    <dgm:pt modelId="{AFDC36BB-A5F0-4314-8346-DEA2B9661434}" type="pres">
      <dgm:prSet presAssocID="{8092957F-C11C-41C7-817F-51C565227E00}" presName="hierChild3"/>
      <dgm:spPr/>
    </dgm:pt>
    <dgm:pt modelId="{C6891299-EC59-4CFC-B0CD-A32A78D00CDE}" type="pres">
      <dgm:prSet presAssocID="{8092957F-C11C-41C7-817F-51C565227E00}" presName="rootText1" presStyleLbl="node0" presStyleIdx="0" presStyleCnt="1">
        <dgm:presLayoutVars>
          <dgm:chPref val="3"/>
        </dgm:presLayoutVars>
      </dgm:prSet>
      <dgm:spPr/>
    </dgm:pt>
    <dgm:pt modelId="{E3C6EE83-DB6F-462B-8929-ACB50FBB7EC2}" type="pres">
      <dgm:prSet presAssocID="{8092957F-C11C-41C7-817F-51C565227E00}" presName="rootConnector1" presStyleLbl="node1"/>
      <dgm:spPr/>
    </dgm:pt>
    <dgm:pt modelId="{360C47E9-FB5A-400C-B881-042B35391422}" type="pres">
      <dgm:prSet presAssocID="{5A14C73D-7291-4D53-88B8-F32D7C78D62A}" presName="Name35" presStyleLbl="parChTrans1D2" presStyleIdx="0" presStyleCnt="3"/>
      <dgm:spPr/>
    </dgm:pt>
    <dgm:pt modelId="{7F2BBA26-9A52-485E-A409-23E5C6CC683C}" type="pres">
      <dgm:prSet presAssocID="{289B9A73-2CC7-402D-B782-D369ADBA2E99}" presName="hierRoot2">
        <dgm:presLayoutVars>
          <dgm:hierBranch/>
        </dgm:presLayoutVars>
      </dgm:prSet>
      <dgm:spPr/>
    </dgm:pt>
    <dgm:pt modelId="{AB67F4E1-6149-4D2C-AD70-DDA2C96B1A9C}" type="pres">
      <dgm:prSet presAssocID="{289B9A73-2CC7-402D-B782-D369ADBA2E99}" presName="rootComposite"/>
      <dgm:spPr/>
    </dgm:pt>
    <dgm:pt modelId="{3CE158FA-B734-4CDA-AE91-454A82240179}" type="pres">
      <dgm:prSet presAssocID="{289B9A73-2CC7-402D-B782-D369ADBA2E99}" presName="hierChild4"/>
      <dgm:spPr/>
    </dgm:pt>
    <dgm:pt modelId="{B8E1CE39-71BF-4EEB-A159-74E75C0859C6}" type="pres">
      <dgm:prSet presAssocID="{289B9A73-2CC7-402D-B782-D369ADBA2E99}" presName="hierChild5"/>
      <dgm:spPr/>
    </dgm:pt>
    <dgm:pt modelId="{FFA8EAAC-4F62-4B72-89C1-43BED107AEDE}" type="pres">
      <dgm:prSet presAssocID="{289B9A73-2CC7-402D-B782-D369ADBA2E99}" presName="rootText" presStyleLbl="node2" presStyleIdx="0" presStyleCnt="3">
        <dgm:presLayoutVars>
          <dgm:chPref val="3"/>
        </dgm:presLayoutVars>
      </dgm:prSet>
      <dgm:spPr/>
    </dgm:pt>
    <dgm:pt modelId="{F5BCEA05-4B68-469D-90EC-A47EE78AC3BA}" type="pres">
      <dgm:prSet presAssocID="{289B9A73-2CC7-402D-B782-D369ADBA2E99}" presName="rootConnector" presStyleLbl="node2" presStyleIdx="0" presStyleCnt="3"/>
      <dgm:spPr/>
    </dgm:pt>
    <dgm:pt modelId="{87C01144-6BA7-4D08-A87A-EEB55BDD7016}" type="pres">
      <dgm:prSet presAssocID="{42BECCD8-696A-4483-9AF9-E6956A2105A4}" presName="Name35" presStyleLbl="parChTrans1D2" presStyleIdx="1" presStyleCnt="3"/>
      <dgm:spPr/>
    </dgm:pt>
    <dgm:pt modelId="{C6C16A16-2107-476A-808C-6A4442347AC7}" type="pres">
      <dgm:prSet presAssocID="{C2F92490-70AB-4EC1-A879-31BD472D3ED8}" presName="hierRoot2">
        <dgm:presLayoutVars>
          <dgm:hierBranch/>
        </dgm:presLayoutVars>
      </dgm:prSet>
      <dgm:spPr/>
    </dgm:pt>
    <dgm:pt modelId="{0701A76A-160F-4FB1-B2FD-DF4115A98F93}" type="pres">
      <dgm:prSet presAssocID="{C2F92490-70AB-4EC1-A879-31BD472D3ED8}" presName="rootComposite"/>
      <dgm:spPr/>
    </dgm:pt>
    <dgm:pt modelId="{61C67332-4FCF-491B-B156-0D52563FCF79}" type="pres">
      <dgm:prSet presAssocID="{C2F92490-70AB-4EC1-A879-31BD472D3ED8}" presName="hierChild4"/>
      <dgm:spPr/>
    </dgm:pt>
    <dgm:pt modelId="{2E2DE830-6473-491F-80DF-9131EC4F1918}" type="pres">
      <dgm:prSet presAssocID="{C2F92490-70AB-4EC1-A879-31BD472D3ED8}" presName="hierChild5"/>
      <dgm:spPr/>
    </dgm:pt>
    <dgm:pt modelId="{73ED76A4-7E3F-4231-B380-9C85AB97288E}" type="pres">
      <dgm:prSet presAssocID="{C2F92490-70AB-4EC1-A879-31BD472D3ED8}" presName="rootText" presStyleLbl="node2" presStyleIdx="1" presStyleCnt="3">
        <dgm:presLayoutVars>
          <dgm:chPref val="3"/>
        </dgm:presLayoutVars>
      </dgm:prSet>
      <dgm:spPr/>
    </dgm:pt>
    <dgm:pt modelId="{C477818C-4297-4C8B-AAEC-1D294237BE6F}" type="pres">
      <dgm:prSet presAssocID="{C2F92490-70AB-4EC1-A879-31BD472D3ED8}" presName="rootConnector" presStyleLbl="node2" presStyleIdx="1" presStyleCnt="3"/>
      <dgm:spPr/>
    </dgm:pt>
    <dgm:pt modelId="{31CAB2F7-684C-4FD0-9850-5EF699A15405}" type="pres">
      <dgm:prSet presAssocID="{D5C99BEE-19D3-435E-B2E8-EECB66D334DE}" presName="Name35" presStyleLbl="parChTrans1D2" presStyleIdx="2" presStyleCnt="3"/>
      <dgm:spPr/>
    </dgm:pt>
    <dgm:pt modelId="{E13B9E37-1751-4328-A1BB-2B64B42E9D99}" type="pres">
      <dgm:prSet presAssocID="{D093468F-65E0-440D-83A0-CD67FF8A9ADB}" presName="hierRoot2">
        <dgm:presLayoutVars>
          <dgm:hierBranch/>
        </dgm:presLayoutVars>
      </dgm:prSet>
      <dgm:spPr/>
    </dgm:pt>
    <dgm:pt modelId="{DF6AFBD6-9BFF-446E-A8A1-43F5BA3C818E}" type="pres">
      <dgm:prSet presAssocID="{D093468F-65E0-440D-83A0-CD67FF8A9ADB}" presName="rootComposite"/>
      <dgm:spPr/>
    </dgm:pt>
    <dgm:pt modelId="{10DE4B12-7C98-4FD0-82A7-50AFD2C58902}" type="pres">
      <dgm:prSet presAssocID="{D093468F-65E0-440D-83A0-CD67FF8A9ADB}" presName="hierChild4"/>
      <dgm:spPr/>
    </dgm:pt>
    <dgm:pt modelId="{6710D31A-2689-403C-8B0E-FD1937EDC7D8}" type="pres">
      <dgm:prSet presAssocID="{D093468F-65E0-440D-83A0-CD67FF8A9ADB}" presName="hierChild5"/>
      <dgm:spPr/>
    </dgm:pt>
    <dgm:pt modelId="{435CCB72-CFA2-4E70-A637-AD8292405DE5}" type="pres">
      <dgm:prSet presAssocID="{D093468F-65E0-440D-83A0-CD67FF8A9ADB}" presName="rootText" presStyleLbl="node2" presStyleIdx="2" presStyleCnt="3">
        <dgm:presLayoutVars>
          <dgm:chPref val="3"/>
        </dgm:presLayoutVars>
      </dgm:prSet>
      <dgm:spPr/>
    </dgm:pt>
    <dgm:pt modelId="{E6B6BE9C-C7BF-4890-89F0-EE8ABE6E898E}" type="pres">
      <dgm:prSet presAssocID="{D093468F-65E0-440D-83A0-CD67FF8A9ADB}" presName="rootConnector" presStyleLbl="node2" presStyleIdx="2" presStyleCnt="3"/>
      <dgm:spPr/>
    </dgm:pt>
  </dgm:ptLst>
  <dgm:cxnLst>
    <dgm:cxn modelId="{8BF09735-E2BD-44CA-A1C5-D5A2D6C4B088}" srcId="{8C1711CF-43E8-4003-908A-D5CB418C3D44}" destId="{8092957F-C11C-41C7-817F-51C565227E00}" srcOrd="0" destOrd="0" parTransId="{91A5491A-67C9-4C48-8084-A2E5AAEE2845}" sibTransId="{D95654C4-58B0-4FC2-BDF8-29BFF6BF71AB}"/>
    <dgm:cxn modelId="{F9149F7D-F09E-4CC9-866D-4CC900CFBAAE}" srcId="{8092957F-C11C-41C7-817F-51C565227E00}" destId="{289B9A73-2CC7-402D-B782-D369ADBA2E99}" srcOrd="0" destOrd="0" parTransId="{5A14C73D-7291-4D53-88B8-F32D7C78D62A}" sibTransId="{E3586F41-10E3-4787-AC00-217998D13E29}"/>
    <dgm:cxn modelId="{72756AE7-3789-437D-BDAC-F8E94E5F7B95}" srcId="{8092957F-C11C-41C7-817F-51C565227E00}" destId="{C2F92490-70AB-4EC1-A879-31BD472D3ED8}" srcOrd="1" destOrd="0" parTransId="{42BECCD8-696A-4483-9AF9-E6956A2105A4}" sibTransId="{49FCF6A7-54DB-43FA-9E21-F9E754747325}"/>
    <dgm:cxn modelId="{F86ED21A-F1CA-4A63-967E-C2250F4DDD69}" srcId="{8092957F-C11C-41C7-817F-51C565227E00}" destId="{D093468F-65E0-440D-83A0-CD67FF8A9ADB}" srcOrd="2" destOrd="0" parTransId="{D5C99BEE-19D3-435E-B2E8-EECB66D334DE}" sibTransId="{C6A77F23-8DCA-468A-A34B-8912BF4509F8}"/>
    <dgm:cxn modelId="{C633353D-A87B-47EE-8ECC-488FD9588094}" type="presOf" srcId="{8C1711CF-43E8-4003-908A-D5CB418C3D44}" destId="{6BBE8E99-1154-47E0-A893-CB144F1FB853}" srcOrd="0" destOrd="0"/>
    <dgm:cxn modelId="{A0C031A2-358D-4B88-99E7-DB58D6E38ECE}" type="presParOf" srcId="{6BBE8E99-1154-47E0-A893-CB144F1FB853}" destId="{79EC8770-773C-4580-B0C8-522B36E34527}" srcOrd="0" destOrd="0"/>
    <dgm:cxn modelId="{DC2D2C07-E639-4C8B-BB6E-88D8866BB79B}" type="presParOf" srcId="{79EC8770-773C-4580-B0C8-522B36E34527}" destId="{6CE2F0A1-9709-4B43-B3D4-E6C606003F36}" srcOrd="0" destOrd="0"/>
    <dgm:cxn modelId="{1112FF9D-7D17-4F4E-8CC9-80F066A91813}" type="presParOf" srcId="{79EC8770-773C-4580-B0C8-522B36E34527}" destId="{1DA82444-75A7-469F-A8E2-04BD3F584B18}" srcOrd="1" destOrd="0"/>
    <dgm:cxn modelId="{1008FD49-B30C-4206-9571-8C9F98143C79}" type="presParOf" srcId="{79EC8770-773C-4580-B0C8-522B36E34527}" destId="{AFDC36BB-A5F0-4314-8346-DEA2B9661434}" srcOrd="2" destOrd="0"/>
    <dgm:cxn modelId="{508DEDB8-039B-44E1-8A38-4EB5284D1FCE}" type="presParOf" srcId="{6CE2F0A1-9709-4B43-B3D4-E6C606003F36}" destId="{C6891299-EC59-4CFC-B0CD-A32A78D00CDE}" srcOrd="0" destOrd="0"/>
    <dgm:cxn modelId="{98CC6C02-68F8-4F13-B5D5-F55B07A28749}" type="presOf" srcId="{8092957F-C11C-41C7-817F-51C565227E00}" destId="{C6891299-EC59-4CFC-B0CD-A32A78D00CDE}" srcOrd="0" destOrd="0"/>
    <dgm:cxn modelId="{58C34300-93A1-4C78-AE97-ABCD2C74F8CB}" type="presParOf" srcId="{6CE2F0A1-9709-4B43-B3D4-E6C606003F36}" destId="{E3C6EE83-DB6F-462B-8929-ACB50FBB7EC2}" srcOrd="1" destOrd="0"/>
    <dgm:cxn modelId="{E34D4E12-6E34-46FD-B443-AF5DC1A9B5E8}" type="presOf" srcId="{8092957F-C11C-41C7-817F-51C565227E00}" destId="{E3C6EE83-DB6F-462B-8929-ACB50FBB7EC2}" srcOrd="0" destOrd="0"/>
    <dgm:cxn modelId="{E9822AE2-E6AE-465E-B9D8-D8C2C53267A2}" type="presParOf" srcId="{1DA82444-75A7-469F-A8E2-04BD3F584B18}" destId="{360C47E9-FB5A-400C-B881-042B35391422}" srcOrd="0" destOrd="0"/>
    <dgm:cxn modelId="{FF3A67C2-3492-48C3-8D77-7B6BF679C1BE}" type="presOf" srcId="{5A14C73D-7291-4D53-88B8-F32D7C78D62A}" destId="{360C47E9-FB5A-400C-B881-042B35391422}" srcOrd="0" destOrd="0"/>
    <dgm:cxn modelId="{9B61F8CF-02D4-4125-8E9B-8BEDD6DA577A}" type="presParOf" srcId="{1DA82444-75A7-469F-A8E2-04BD3F584B18}" destId="{7F2BBA26-9A52-485E-A409-23E5C6CC683C}" srcOrd="1" destOrd="0"/>
    <dgm:cxn modelId="{B453E63E-B786-4892-8149-25748EC94F27}" type="presParOf" srcId="{7F2BBA26-9A52-485E-A409-23E5C6CC683C}" destId="{AB67F4E1-6149-4D2C-AD70-DDA2C96B1A9C}" srcOrd="0" destOrd="0"/>
    <dgm:cxn modelId="{C40D59A8-7029-43E9-9938-11A085C0151D}" type="presParOf" srcId="{7F2BBA26-9A52-485E-A409-23E5C6CC683C}" destId="{3CE158FA-B734-4CDA-AE91-454A82240179}" srcOrd="1" destOrd="0"/>
    <dgm:cxn modelId="{6B9249DA-FD7A-41FB-B6B7-EF500742ECE6}" type="presParOf" srcId="{7F2BBA26-9A52-485E-A409-23E5C6CC683C}" destId="{B8E1CE39-71BF-4EEB-A159-74E75C0859C6}" srcOrd="2" destOrd="0"/>
    <dgm:cxn modelId="{7B01A4AA-A5B3-49D4-A4DF-E8BB0D326B4E}" type="presParOf" srcId="{AB67F4E1-6149-4D2C-AD70-DDA2C96B1A9C}" destId="{FFA8EAAC-4F62-4B72-89C1-43BED107AEDE}" srcOrd="0" destOrd="0"/>
    <dgm:cxn modelId="{FECE37D9-3C22-4D9A-8891-B4DED8047130}" type="presOf" srcId="{289B9A73-2CC7-402D-B782-D369ADBA2E99}" destId="{FFA8EAAC-4F62-4B72-89C1-43BED107AEDE}" srcOrd="0" destOrd="0"/>
    <dgm:cxn modelId="{BD0DACE2-9886-412F-BD9D-03E92FEA6E32}" type="presParOf" srcId="{AB67F4E1-6149-4D2C-AD70-DDA2C96B1A9C}" destId="{F5BCEA05-4B68-469D-90EC-A47EE78AC3BA}" srcOrd="1" destOrd="0"/>
    <dgm:cxn modelId="{6B15E44F-614E-4FD2-9D2D-D833AA8068AA}" type="presOf" srcId="{289B9A73-2CC7-402D-B782-D369ADBA2E99}" destId="{F5BCEA05-4B68-469D-90EC-A47EE78AC3BA}" srcOrd="0" destOrd="0"/>
    <dgm:cxn modelId="{ED263E76-0187-4327-9909-B50190AB3497}" type="presParOf" srcId="{1DA82444-75A7-469F-A8E2-04BD3F584B18}" destId="{87C01144-6BA7-4D08-A87A-EEB55BDD7016}" srcOrd="2" destOrd="0"/>
    <dgm:cxn modelId="{FD1493AE-81DB-4070-83F5-A870EED15248}" type="presOf" srcId="{42BECCD8-696A-4483-9AF9-E6956A2105A4}" destId="{87C01144-6BA7-4D08-A87A-EEB55BDD7016}" srcOrd="0" destOrd="0"/>
    <dgm:cxn modelId="{4F110149-3106-47D6-A607-DB42C81C3D16}" type="presParOf" srcId="{1DA82444-75A7-469F-A8E2-04BD3F584B18}" destId="{C6C16A16-2107-476A-808C-6A4442347AC7}" srcOrd="3" destOrd="0"/>
    <dgm:cxn modelId="{E7B7B2EF-3060-42E1-9A8B-54D80138DA6C}" type="presParOf" srcId="{C6C16A16-2107-476A-808C-6A4442347AC7}" destId="{0701A76A-160F-4FB1-B2FD-DF4115A98F93}" srcOrd="0" destOrd="0"/>
    <dgm:cxn modelId="{623C1173-5958-43B7-80D0-97685787D94E}" type="presParOf" srcId="{C6C16A16-2107-476A-808C-6A4442347AC7}" destId="{61C67332-4FCF-491B-B156-0D52563FCF79}" srcOrd="1" destOrd="0"/>
    <dgm:cxn modelId="{08BA4D18-FC9A-46EC-A002-1B55A401D1D6}" type="presParOf" srcId="{C6C16A16-2107-476A-808C-6A4442347AC7}" destId="{2E2DE830-6473-491F-80DF-9131EC4F1918}" srcOrd="2" destOrd="0"/>
    <dgm:cxn modelId="{B2E6DE3D-1B07-4766-98FE-D3412F171480}" type="presParOf" srcId="{0701A76A-160F-4FB1-B2FD-DF4115A98F93}" destId="{73ED76A4-7E3F-4231-B380-9C85AB97288E}" srcOrd="0" destOrd="0"/>
    <dgm:cxn modelId="{47F23569-1141-4643-A180-A4377CBC8524}" type="presOf" srcId="{C2F92490-70AB-4EC1-A879-31BD472D3ED8}" destId="{73ED76A4-7E3F-4231-B380-9C85AB97288E}" srcOrd="0" destOrd="0"/>
    <dgm:cxn modelId="{6231DE50-5CDA-4133-9BE1-187069AEC057}" type="presParOf" srcId="{0701A76A-160F-4FB1-B2FD-DF4115A98F93}" destId="{C477818C-4297-4C8B-AAEC-1D294237BE6F}" srcOrd="1" destOrd="0"/>
    <dgm:cxn modelId="{821DD8BC-3434-4280-A7CD-FDAD23914C8F}" type="presOf" srcId="{C2F92490-70AB-4EC1-A879-31BD472D3ED8}" destId="{C477818C-4297-4C8B-AAEC-1D294237BE6F}" srcOrd="0" destOrd="0"/>
    <dgm:cxn modelId="{CF475337-37E8-4614-91AC-8EF3CD32D356}" type="presParOf" srcId="{1DA82444-75A7-469F-A8E2-04BD3F584B18}" destId="{31CAB2F7-684C-4FD0-9850-5EF699A15405}" srcOrd="4" destOrd="0"/>
    <dgm:cxn modelId="{433D3CBE-A45B-4518-8F41-78237FDE71A0}" type="presOf" srcId="{D5C99BEE-19D3-435E-B2E8-EECB66D334DE}" destId="{31CAB2F7-684C-4FD0-9850-5EF699A15405}" srcOrd="0" destOrd="0"/>
    <dgm:cxn modelId="{A5BE90BE-1EC1-4F75-8BBE-F2D15A6D6C9D}" type="presParOf" srcId="{1DA82444-75A7-469F-A8E2-04BD3F584B18}" destId="{E13B9E37-1751-4328-A1BB-2B64B42E9D99}" srcOrd="5" destOrd="0"/>
    <dgm:cxn modelId="{DF719D7E-BAD9-4AB1-AF96-EFB33F286597}" type="presParOf" srcId="{E13B9E37-1751-4328-A1BB-2B64B42E9D99}" destId="{DF6AFBD6-9BFF-446E-A8A1-43F5BA3C818E}" srcOrd="0" destOrd="0"/>
    <dgm:cxn modelId="{04E0B8B7-8626-4644-B1C6-E695E71C89D8}" type="presParOf" srcId="{E13B9E37-1751-4328-A1BB-2B64B42E9D99}" destId="{10DE4B12-7C98-4FD0-82A7-50AFD2C58902}" srcOrd="1" destOrd="0"/>
    <dgm:cxn modelId="{0E8F906C-5991-43BC-9FFC-53DABBD19779}" type="presParOf" srcId="{E13B9E37-1751-4328-A1BB-2B64B42E9D99}" destId="{6710D31A-2689-403C-8B0E-FD1937EDC7D8}" srcOrd="2" destOrd="0"/>
    <dgm:cxn modelId="{BE994650-4792-4C19-9FF9-FE122EE4F91B}" type="presParOf" srcId="{DF6AFBD6-9BFF-446E-A8A1-43F5BA3C818E}" destId="{435CCB72-CFA2-4E70-A637-AD8292405DE5}" srcOrd="0" destOrd="0"/>
    <dgm:cxn modelId="{26C421DF-B7B9-420D-A9B3-2BDD66A41C18}" type="presOf" srcId="{D093468F-65E0-440D-83A0-CD67FF8A9ADB}" destId="{435CCB72-CFA2-4E70-A637-AD8292405DE5}" srcOrd="0" destOrd="0"/>
    <dgm:cxn modelId="{641A2A31-C234-4090-9139-BA091E8427A5}" type="presParOf" srcId="{DF6AFBD6-9BFF-446E-A8A1-43F5BA3C818E}" destId="{E6B6BE9C-C7BF-4890-89F0-EE8ABE6E898E}" srcOrd="1" destOrd="0"/>
    <dgm:cxn modelId="{496085D2-A685-43FF-94E2-D2F3F03B8E32}" type="presOf" srcId="{D093468F-65E0-440D-83A0-CD67FF8A9ADB}" destId="{E6B6BE9C-C7BF-4890-89F0-EE8ABE6E898E}" srcOrd="0" destOrd="0"/>
  </dgm:cxnLst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F0A3A6-B38C-40EF-98FD-2B2A030869D0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F0A3A6-B38C-40EF-98FD-2B2A030869D0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F0A3A6-B38C-40EF-98FD-2B2A030869D0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F0A3A6-B38C-40EF-98FD-2B2A030869D0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1448869-39B9-4441-A112-C89D05EF0DAE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0D1747-E210-4442-85B6-AAC660B3508B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1448869-39B9-4441-A112-C89D05EF0DAE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0D1747-E210-4442-85B6-AAC660B3508B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1448869-39B9-4441-A112-C89D05EF0DAE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0D1747-E210-4442-85B6-AAC660B3508B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1448869-39B9-4441-A112-C89D05EF0DAE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0D1747-E210-4442-85B6-AAC660B3508B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1448869-39B9-4441-A112-C89D05EF0DAE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0D1747-E210-4442-85B6-AAC660B3508B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1448869-39B9-4441-A112-C89D05EF0DAE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0D1747-E210-4442-85B6-AAC660B3508B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1448869-39B9-4441-A112-C89D05EF0DAE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0D1747-E210-4442-85B6-AAC660B3508B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F0A3A6-B38C-40EF-98FD-2B2A030869D0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1448869-39B9-4441-A112-C89D05EF0DAE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0D1747-E210-4442-85B6-AAC660B3508B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1448869-39B9-4441-A112-C89D05EF0DAE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0D1747-E210-4442-85B6-AAC660B3508B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1448869-39B9-4441-A112-C89D05EF0DAE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0D1747-E210-4442-85B6-AAC660B3508B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1448869-39B9-4441-A112-C89D05EF0DAE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0D1747-E210-4442-85B6-AAC660B3508B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F0A3A6-B38C-40EF-98FD-2B2A030869D0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F0A3A6-B38C-40EF-98FD-2B2A030869D0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F0A3A6-B38C-40EF-98FD-2B2A030869D0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F0A3A6-B38C-40EF-98FD-2B2A030869D0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F0A3A6-B38C-40EF-98FD-2B2A030869D0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F0A3A6-B38C-40EF-98FD-2B2A030869D0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F0A3A6-B38C-40EF-98FD-2B2A030869D0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ru-RU" altLang="uk-UA" dirty="0"/>
              <a:t>Образец заголовка</a:t>
            </a:r>
            <a:endParaRPr lang="ru-RU" altLang="uk-UA" dirty="0"/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ru-RU" altLang="uk-UA" dirty="0"/>
              <a:t>Образец текста</a:t>
            </a:r>
            <a:endParaRPr lang="ru-RU" altLang="uk-UA" dirty="0"/>
          </a:p>
          <a:p>
            <a:pPr lvl="1"/>
            <a:r>
              <a:rPr lang="ru-RU" altLang="uk-UA" dirty="0"/>
              <a:t>Второй уровень</a:t>
            </a:r>
            <a:endParaRPr lang="ru-RU" altLang="uk-UA" dirty="0"/>
          </a:p>
          <a:p>
            <a:pPr lvl="2"/>
            <a:r>
              <a:rPr lang="ru-RU" altLang="uk-UA" dirty="0"/>
              <a:t>Третий уровень</a:t>
            </a:r>
            <a:endParaRPr lang="ru-RU" altLang="uk-UA" dirty="0"/>
          </a:p>
          <a:p>
            <a:pPr lvl="3"/>
            <a:r>
              <a:rPr lang="ru-RU" altLang="uk-UA" dirty="0"/>
              <a:t>Четвертый уровень</a:t>
            </a:r>
            <a:endParaRPr lang="ru-RU" altLang="uk-UA" dirty="0"/>
          </a:p>
          <a:p>
            <a:pPr lvl="4"/>
            <a:r>
              <a:rPr lang="ru-RU" altLang="uk-UA" dirty="0"/>
              <a:t>Пятый уровень</a:t>
            </a:r>
            <a:endParaRPr lang="ru-RU" altLang="uk-UA" dirty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F0A3A6-B38C-40EF-98FD-2B2A030869D0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strips dir="rd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ru-RU" altLang="uk-UA" dirty="0"/>
              <a:t>Образец заголовка</a:t>
            </a:r>
            <a:endParaRPr lang="ru-RU" altLang="uk-UA" dirty="0"/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ru-RU" altLang="uk-UA" dirty="0"/>
              <a:t>Образец текста</a:t>
            </a:r>
            <a:endParaRPr lang="ru-RU" altLang="uk-UA" dirty="0"/>
          </a:p>
          <a:p>
            <a:pPr lvl="1"/>
            <a:r>
              <a:rPr lang="ru-RU" altLang="uk-UA" dirty="0"/>
              <a:t>Второй уровень</a:t>
            </a:r>
            <a:endParaRPr lang="ru-RU" altLang="uk-UA" dirty="0"/>
          </a:p>
          <a:p>
            <a:pPr lvl="2"/>
            <a:r>
              <a:rPr lang="ru-RU" altLang="uk-UA" dirty="0"/>
              <a:t>Третий уровень</a:t>
            </a:r>
            <a:endParaRPr lang="ru-RU" altLang="uk-UA" dirty="0"/>
          </a:p>
          <a:p>
            <a:pPr lvl="3"/>
            <a:r>
              <a:rPr lang="ru-RU" altLang="uk-UA" dirty="0"/>
              <a:t>Четвертый уровень</a:t>
            </a:r>
            <a:endParaRPr lang="ru-RU" altLang="uk-UA" dirty="0"/>
          </a:p>
          <a:p>
            <a:pPr lvl="4"/>
            <a:r>
              <a:rPr lang="ru-RU" altLang="uk-UA" dirty="0"/>
              <a:t>Пятый уровень</a:t>
            </a:r>
            <a:endParaRPr lang="ru-RU" alt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1448869-39B9-4441-A112-C89D05EF0DAE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D0D1747-E210-4442-85B6-AAC660B3508B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2.png"/><Relationship Id="rId3" Type="http://schemas.microsoft.com/office/2007/relationships/media" Target="file:///C:\Documents%20and%20Settings\User\&#1052;&#1086;&#1080;%20&#1076;&#1086;&#1082;&#1091;&#1084;&#1077;&#1085;&#1090;&#1099;\&#1052;&#1086;&#1080;%20&#1076;&#1086;&#1082;&#1091;&#1084;&#1077;&#1085;&#1090;&#1099;\&#1052;&#1086;&#1080;%20&#1084;&#1091;&#1079;&#1099;&#1082;&#1072;&#1083;&#1100;&#1085;&#1099;&#1077;%20&#1079;&#1072;&#1087;&#1080;&#1089;&#1080;\&#1048;&#1075;&#1086;&#1088;&#1100;%20&#1050;&#1088;&#1091;&#1090;&#1086;&#1081;\02-Track-02.mp3" TargetMode="External"/><Relationship Id="rId2" Type="http://schemas.openxmlformats.org/officeDocument/2006/relationships/audio" Target="file:///C:\Documents%20and%20Settings\User\&#1052;&#1086;&#1080;%20&#1076;&#1086;&#1082;&#1091;&#1084;&#1077;&#1085;&#1090;&#1099;\&#1052;&#1086;&#1080;%20&#1076;&#1086;&#1082;&#1091;&#1084;&#1077;&#1085;&#1090;&#1099;\&#1052;&#1086;&#1080;%20&#1084;&#1091;&#1079;&#1099;&#1082;&#1072;&#1083;&#1100;&#1085;&#1099;&#1077;%20&#1079;&#1072;&#1087;&#1080;&#1089;&#1080;\&#1048;&#1075;&#1086;&#1088;&#1100;%20&#1050;&#1088;&#1091;&#1090;&#1086;&#1081;\02-Track-02.mp3" TargetMode="Externa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1470025"/>
          </a:xfrm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lang="uk-UA" altLang="zh-CN" sz="3200" b="1" i="1" dirty="0">
                <a:solidFill>
                  <a:srgbClr val="CC0000"/>
                </a:solidFill>
              </a:rPr>
              <a:t>Семінар 1.</a:t>
            </a:r>
            <a:br>
              <a:rPr lang="uk-UA" altLang="zh-CN" sz="3200" i="1" dirty="0"/>
            </a:br>
            <a:r>
              <a:rPr lang="uk-UA" altLang="zh-CN" sz="3200" i="1" dirty="0"/>
              <a:t> </a:t>
            </a:r>
            <a:r>
              <a:rPr lang="ru-RU" altLang="zh-CN" sz="3200" b="1" i="1" dirty="0">
                <a:solidFill>
                  <a:srgbClr val="FF5050"/>
                </a:solidFill>
              </a:rPr>
              <a:t>ЛЮДИНА ЯК ОСНОВНА ПРОБЛЕМА     ФІЛОСОФІЇ</a:t>
            </a:r>
            <a:endParaRPr lang="ru-RU" altLang="uk-UA" sz="3200" b="1" i="1" dirty="0">
              <a:solidFill>
                <a:srgbClr val="FF5050"/>
              </a:solidFill>
            </a:endParaRPr>
          </a:p>
        </p:txBody>
      </p:sp>
      <p:sp>
        <p:nvSpPr>
          <p:cNvPr id="2051" name="Rectangle 3"/>
          <p:cNvSpPr>
            <a:spLocks noGrp="1"/>
          </p:cNvSpPr>
          <p:nvPr>
            <p:ph type="subTitle" idx="1"/>
          </p:nvPr>
        </p:nvSpPr>
        <p:spPr>
          <a:xfrm>
            <a:off x="684213" y="2420938"/>
            <a:ext cx="7704137" cy="3600450"/>
          </a:xfrm>
        </p:spPr>
        <p:txBody>
          <a:bodyPr vert="horz" wrap="square" lIns="91440" tIns="45720" rIns="91440" bIns="45720" anchor="t" anchorCtr="0"/>
          <a:p>
            <a:pPr marL="609600" indent="-609600" eaLnBrk="1" hangingPunct="1">
              <a:lnSpc>
                <a:spcPct val="80000"/>
              </a:lnSpc>
              <a:buClrTx/>
              <a:buSzTx/>
              <a:buFontTx/>
            </a:pPr>
            <a:r>
              <a:rPr lang="ru-RU" altLang="zh-CN" sz="2800" b="1" dirty="0">
                <a:solidFill>
                  <a:srgbClr val="CC0000"/>
                </a:solidFill>
                <a:latin typeface="+mn-lt"/>
                <a:ea typeface="+mn-ea"/>
                <a:cs typeface="+mn-cs"/>
              </a:rPr>
              <a:t>План</a:t>
            </a:r>
            <a:endParaRPr lang="ru-RU" altLang="zh-CN" sz="2800" dirty="0">
              <a:solidFill>
                <a:srgbClr val="CC0000"/>
              </a:solidFill>
              <a:latin typeface="+mn-lt"/>
              <a:ea typeface="+mn-ea"/>
              <a:cs typeface="+mn-cs"/>
            </a:endParaRPr>
          </a:p>
          <a:p>
            <a:pPr marL="609600" indent="-609600" algn="l" eaLnBrk="1" hangingPunct="1">
              <a:lnSpc>
                <a:spcPct val="80000"/>
              </a:lnSpc>
              <a:buClrTx/>
              <a:buSzTx/>
              <a:buFontTx/>
            </a:pPr>
            <a:r>
              <a:rPr lang="ru-RU" altLang="zh-CN" sz="28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1. Розуміння  людини в історії філософської думки.</a:t>
            </a:r>
            <a:endParaRPr lang="ru-RU" altLang="zh-CN" sz="2800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  <a:p>
            <a:pPr marL="609600" indent="-609600" algn="l" eaLnBrk="1" hangingPunct="1">
              <a:lnSpc>
                <a:spcPct val="80000"/>
              </a:lnSpc>
              <a:buClrTx/>
              <a:buSzTx/>
              <a:buFontTx/>
            </a:pPr>
            <a:r>
              <a:rPr lang="ru-RU" altLang="zh-CN" sz="28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2. Людина: індивід, особа, особистість. Духовність.</a:t>
            </a:r>
            <a:endParaRPr lang="ru-RU" altLang="zh-CN" sz="2800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  <a:p>
            <a:pPr marL="609600" indent="-609600" algn="l" eaLnBrk="1" hangingPunct="1">
              <a:lnSpc>
                <a:spcPct val="80000"/>
              </a:lnSpc>
              <a:buClrTx/>
              <a:buSzTx/>
              <a:buFontTx/>
            </a:pPr>
            <a:r>
              <a:rPr lang="ru-RU" altLang="zh-CN" sz="28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3. Проблема життя і смерті в духовному досвіді людства.</a:t>
            </a:r>
            <a:r>
              <a:rPr lang="uk-UA" altLang="zh-CN" sz="28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 </a:t>
            </a:r>
            <a:endParaRPr lang="ru-RU" altLang="zh-CN" sz="2800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  <a:p>
            <a:pPr marL="609600" indent="-609600" algn="l" eaLnBrk="1" hangingPunct="1">
              <a:lnSpc>
                <a:spcPct val="80000"/>
              </a:lnSpc>
              <a:buClrTx/>
              <a:buSzTx/>
              <a:buFontTx/>
            </a:pPr>
            <a:r>
              <a:rPr lang="ru-RU" altLang="zh-CN" sz="28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4. Концепції сенсу життя людини.</a:t>
            </a:r>
            <a:endParaRPr lang="ru-RU" altLang="uk-UA" sz="2800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052" name="02-Track-02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067175" y="6858000"/>
            <a:ext cx="244475" cy="244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5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charRg st="5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56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051">
                                            <p:txEl>
                                              <p:charRg st="56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108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051">
                                            <p:txEl>
                                              <p:charRg st="108" end="1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charRg st="165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051">
                                            <p:txEl>
                                              <p:charRg st="165" end="1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1">
                <p:cTn id="3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2"/>
                </p:tgtEl>
              </p:cMediaNode>
            </p:audio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solidFill>
            <a:srgbClr val="FF66FF">
              <a:alpha val="100000"/>
            </a:srgbClr>
          </a:solidFill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dirty="0"/>
              <a:t>Людина </a:t>
            </a:r>
            <a:endParaRPr lang="ru-RU" altLang="uk-UA" dirty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t" anchorCtr="0"/>
          <a:p>
            <a:pPr algn="just" eaLnBrk="1" hangingPunct="1">
              <a:buNone/>
            </a:pPr>
            <a:r>
              <a:rPr lang="uk-UA" altLang="uk-UA" dirty="0"/>
              <a:t>- </a:t>
            </a:r>
            <a:r>
              <a:rPr lang="ru-RU" altLang="uk-UA" sz="2400" b="1" dirty="0"/>
              <a:t>біосоціальна істота</a:t>
            </a:r>
            <a:r>
              <a:rPr lang="ru-RU" altLang="uk-UA" sz="2400" dirty="0"/>
              <a:t>, яка розкриває свої сутнісні риси саме в соціумі, у процесі спілкування. За допомогою цілеспрямованої діяльності (праця), комунікації (мова), системи оцінки (критика) і самооцінки (самокритика) людина стає "суспільною твариною", унікальним представником біосфери (що створила, на думку Володимира Вернадського, своє власне середовище існування – ноосферу).</a:t>
            </a:r>
            <a:endParaRPr lang="ru-RU" altLang="uk-UA" sz="2400" dirty="0"/>
          </a:p>
          <a:p>
            <a:pPr algn="just" eaLnBrk="1" hangingPunct="1">
              <a:buNone/>
            </a:pPr>
            <a:r>
              <a:rPr lang="ru-RU" altLang="uk-UA" sz="2400" dirty="0"/>
              <a:t> </a:t>
            </a:r>
            <a:r>
              <a:rPr lang="ru-RU" altLang="uk-UA" sz="2400" b="1" dirty="0"/>
              <a:t>Людина </a:t>
            </a:r>
            <a:r>
              <a:rPr lang="ru-RU" altLang="uk-UA" sz="2400" dirty="0"/>
              <a:t>- має певні потреби, задовольняє їх у процесі виробництва завдяки спілкуванню і здатності свідомо, цілеспрямовано перетворювати світ і саму себе</a:t>
            </a:r>
            <a:r>
              <a:rPr lang="ru-RU" altLang="uk-UA" sz="2000" dirty="0"/>
              <a:t>.</a:t>
            </a:r>
            <a:endParaRPr lang="ru-RU" altLang="uk-UA" sz="2000" dirty="0"/>
          </a:p>
        </p:txBody>
      </p:sp>
    </p:spTree>
  </p:cSld>
  <p:clrMapOvr>
    <a:masterClrMapping/>
  </p:clrMapOvr>
  <p:transition spd="med"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>
                <a:alpha val="100000"/>
              </a:srgbClr>
            </a:gs>
            <a:gs pos="17999">
              <a:srgbClr val="99CCFF">
                <a:alpha val="100000"/>
              </a:srgbClr>
            </a:gs>
            <a:gs pos="36000">
              <a:srgbClr val="9966FF">
                <a:alpha val="100000"/>
              </a:srgbClr>
            </a:gs>
            <a:gs pos="61000">
              <a:srgbClr val="CC99FF">
                <a:alpha val="100000"/>
              </a:srgbClr>
            </a:gs>
            <a:gs pos="82001">
              <a:srgbClr val="99CCFF">
                <a:alpha val="100000"/>
              </a:srgbClr>
            </a:gs>
            <a:gs pos="100000">
              <a:srgbClr val="CCCCFF">
                <a:alpha val="100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3316" name="Rectangle 4"/>
          <p:cNvSpPr>
            <a:spLocks noGrp="1"/>
          </p:cNvSpPr>
          <p:nvPr>
            <p:ph/>
          </p:nvPr>
        </p:nvSpPr>
        <p:spPr/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ru-RU" altLang="uk-UA" sz="2800" b="1" dirty="0">
                <a:solidFill>
                  <a:srgbClr val="FF0000"/>
                </a:solidFill>
              </a:rPr>
              <a:t> Духовність</a:t>
            </a:r>
            <a:r>
              <a:rPr lang="ru-RU" altLang="uk-UA" sz="2800" dirty="0"/>
              <a:t> - </a:t>
            </a:r>
            <a:r>
              <a:rPr lang="ru-RU" altLang="uk-UA" sz="2800" b="1" dirty="0">
                <a:solidFill>
                  <a:srgbClr val="003300"/>
                </a:solidFill>
              </a:rPr>
              <a:t>це характеристика соціального буття людини, її внутрішній духовний світ</a:t>
            </a:r>
            <a:r>
              <a:rPr lang="uk-UA" altLang="uk-UA" sz="2800" b="1" dirty="0">
                <a:solidFill>
                  <a:srgbClr val="003300"/>
                </a:solidFill>
              </a:rPr>
              <a:t> (в якому визначено сенс життя, цінності</a:t>
            </a:r>
            <a:r>
              <a:rPr lang="ru-RU" altLang="uk-UA" sz="2800" b="1" dirty="0">
                <a:solidFill>
                  <a:srgbClr val="003300"/>
                </a:solidFill>
              </a:rPr>
              <a:t>,</a:t>
            </a:r>
            <a:r>
              <a:rPr lang="uk-UA" altLang="uk-UA" sz="2800" b="1" dirty="0">
                <a:solidFill>
                  <a:srgbClr val="003300"/>
                </a:solidFill>
              </a:rPr>
              <a:t> норми, ідеали), її прагнення до </a:t>
            </a:r>
            <a:r>
              <a:rPr lang="ru-RU" altLang="uk-UA" sz="2800" b="1" dirty="0">
                <a:solidFill>
                  <a:srgbClr val="003300"/>
                </a:solidFill>
              </a:rPr>
              <a:t>самовдосконалення.</a:t>
            </a:r>
            <a:endParaRPr lang="ru-RU" altLang="uk-UA" sz="2800" b="1" dirty="0">
              <a:solidFill>
                <a:srgbClr val="003300"/>
              </a:solidFill>
            </a:endParaRPr>
          </a:p>
        </p:txBody>
      </p:sp>
      <p:sp>
        <p:nvSpPr>
          <p:cNvPr id="13317" name="Rectangle 5"/>
          <p:cNvSpPr/>
          <p:nvPr/>
        </p:nvSpPr>
        <p:spPr>
          <a:xfrm>
            <a:off x="639763" y="3421698"/>
            <a:ext cx="7864475" cy="181483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ru-RU" altLang="uk-UA" sz="2800" b="1" u="sng" dirty="0"/>
              <a:t>Духовність передбачає прагнення</a:t>
            </a:r>
            <a:r>
              <a:rPr lang="ru-RU" altLang="uk-UA" sz="2800" dirty="0"/>
              <a:t>:</a:t>
            </a:r>
            <a:endParaRPr lang="ru-RU" altLang="uk-UA" sz="2800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altLang="uk-UA" sz="2800" dirty="0"/>
              <a:t>      </a:t>
            </a:r>
            <a:r>
              <a:rPr lang="ru-RU" altLang="uk-UA" sz="2800" b="1" dirty="0"/>
              <a:t>1) до знань;</a:t>
            </a:r>
            <a:endParaRPr lang="ru-RU" altLang="uk-UA" sz="2800" b="1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altLang="uk-UA" sz="2800" b="1" dirty="0">
                <a:solidFill>
                  <a:srgbClr val="003300"/>
                </a:solidFill>
              </a:rPr>
              <a:t>      2) до добра, морального життя;</a:t>
            </a:r>
            <a:endParaRPr lang="ru-RU" altLang="uk-UA" sz="2800" b="1" dirty="0">
              <a:solidFill>
                <a:srgbClr val="003300"/>
              </a:solidFill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altLang="uk-UA" sz="2800" b="1" dirty="0">
                <a:solidFill>
                  <a:srgbClr val="003300"/>
                </a:solidFill>
              </a:rPr>
              <a:t>      3) до краси.</a:t>
            </a:r>
            <a:endParaRPr lang="ru-RU" altLang="uk-UA" sz="2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119"/>
                            </p:stCondLst>
                            <p:childTnLst>
                              <p:par>
                                <p:cTn id="1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2774" name="Rectangle 6"/>
          <p:cNvSpPr>
            <a:spLocks noGrp="1"/>
          </p:cNvSpPr>
          <p:nvPr>
            <p:ph type="title"/>
          </p:nvPr>
        </p:nvSpPr>
        <p:spPr>
          <a:xfrm>
            <a:off x="250825" y="404813"/>
            <a:ext cx="8893175" cy="2736850"/>
          </a:xfrm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ru-RU" altLang="uk-UA" sz="4000" dirty="0"/>
              <a:t> </a:t>
            </a:r>
            <a:r>
              <a:rPr lang="ru-RU" altLang="uk-UA" sz="2800" b="1" i="1" dirty="0">
                <a:solidFill>
                  <a:srgbClr val="0000FF"/>
                </a:solidFill>
              </a:rPr>
              <a:t>Духовність</a:t>
            </a:r>
            <a:r>
              <a:rPr lang="uk-UA" altLang="uk-UA" sz="2800" b="1" i="1" dirty="0">
                <a:solidFill>
                  <a:srgbClr val="0000FF"/>
                </a:solidFill>
              </a:rPr>
              <a:t> часто </a:t>
            </a:r>
            <a:r>
              <a:rPr lang="ru-RU" altLang="uk-UA" sz="2800" b="1" i="1" dirty="0">
                <a:solidFill>
                  <a:srgbClr val="0000FF"/>
                </a:solidFill>
              </a:rPr>
              <a:t> пов’яз</a:t>
            </a:r>
            <a:r>
              <a:rPr lang="uk-UA" altLang="uk-UA" sz="2800" b="1" i="1" dirty="0">
                <a:solidFill>
                  <a:srgbClr val="0000FF"/>
                </a:solidFill>
              </a:rPr>
              <a:t>ують</a:t>
            </a:r>
            <a:r>
              <a:rPr lang="ru-RU" altLang="uk-UA" sz="2800" b="1" i="1" dirty="0">
                <a:solidFill>
                  <a:srgbClr val="0000FF"/>
                </a:solidFill>
              </a:rPr>
              <a:t> з:</a:t>
            </a:r>
            <a:br>
              <a:rPr lang="ru-RU" altLang="uk-UA" sz="2800" b="1" dirty="0">
                <a:solidFill>
                  <a:srgbClr val="0000FF"/>
                </a:solidFill>
              </a:rPr>
            </a:br>
            <a:r>
              <a:rPr lang="ru-RU" altLang="uk-UA" sz="2800" dirty="0"/>
              <a:t>      </a:t>
            </a:r>
            <a:r>
              <a:rPr lang="ru-RU" altLang="uk-UA" sz="2800" dirty="0">
                <a:solidFill>
                  <a:srgbClr val="CC0099"/>
                </a:solidFill>
              </a:rPr>
              <a:t>1) аскетизмом, тобто обмеженням самого    себе;</a:t>
            </a:r>
            <a:br>
              <a:rPr lang="ru-RU" altLang="uk-UA" sz="2800" dirty="0">
                <a:solidFill>
                  <a:srgbClr val="CC0099"/>
                </a:solidFill>
              </a:rPr>
            </a:br>
            <a:r>
              <a:rPr lang="ru-RU" altLang="uk-UA" sz="2800" dirty="0">
                <a:solidFill>
                  <a:srgbClr val="CC0099"/>
                </a:solidFill>
              </a:rPr>
              <a:t>      2) угамуванням своїх гордощів;</a:t>
            </a:r>
            <a:br>
              <a:rPr lang="ru-RU" altLang="uk-UA" sz="2800" dirty="0">
                <a:solidFill>
                  <a:srgbClr val="CC0099"/>
                </a:solidFill>
              </a:rPr>
            </a:br>
            <a:r>
              <a:rPr lang="ru-RU" altLang="uk-UA" sz="2800" dirty="0">
                <a:solidFill>
                  <a:srgbClr val="CC0099"/>
                </a:solidFill>
              </a:rPr>
              <a:t>      3) </a:t>
            </a:r>
            <a:r>
              <a:rPr lang="uk-UA" altLang="uk-UA" sz="2800" dirty="0">
                <a:solidFill>
                  <a:srgbClr val="CC0099"/>
                </a:solidFill>
              </a:rPr>
              <a:t>постійною </a:t>
            </a:r>
            <a:r>
              <a:rPr lang="ru-RU" altLang="uk-UA" sz="2800" dirty="0">
                <a:solidFill>
                  <a:srgbClr val="CC0099"/>
                </a:solidFill>
              </a:rPr>
              <a:t> працею над собою </a:t>
            </a:r>
            <a:r>
              <a:rPr lang="uk-UA" altLang="uk-UA" sz="2800" dirty="0">
                <a:solidFill>
                  <a:srgbClr val="CC0099"/>
                </a:solidFill>
              </a:rPr>
              <a:t>з метою самовдосконалення</a:t>
            </a:r>
            <a:r>
              <a:rPr lang="ru-RU" altLang="uk-UA" sz="4000" dirty="0">
                <a:solidFill>
                  <a:srgbClr val="CC0099"/>
                </a:solidFill>
              </a:rPr>
              <a:t>.</a:t>
            </a:r>
            <a:endParaRPr lang="ru-RU" altLang="uk-UA" sz="4000" dirty="0">
              <a:solidFill>
                <a:srgbClr val="CC0099"/>
              </a:solidFill>
            </a:endParaRPr>
          </a:p>
        </p:txBody>
      </p:sp>
      <p:sp>
        <p:nvSpPr>
          <p:cNvPr id="32775" name="Rectangle 7"/>
          <p:cNvSpPr>
            <a:spLocks noGrp="1"/>
          </p:cNvSpPr>
          <p:nvPr>
            <p:ph idx="1"/>
          </p:nvPr>
        </p:nvSpPr>
        <p:spPr>
          <a:xfrm>
            <a:off x="457200" y="3141663"/>
            <a:ext cx="8507413" cy="3455987"/>
          </a:xfrm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uk-UA" altLang="uk-UA" sz="2800" b="1" i="1" dirty="0">
                <a:solidFill>
                  <a:srgbClr val="0000FF"/>
                </a:solidFill>
              </a:rPr>
              <a:t>Хто може бути духовним лідером для певної спільноти( суспільства, нації, групи):</a:t>
            </a:r>
            <a:endParaRPr lang="uk-UA" altLang="uk-UA" sz="2800" dirty="0">
              <a:solidFill>
                <a:srgbClr val="0000FF"/>
              </a:solidFill>
            </a:endParaRPr>
          </a:p>
          <a:p>
            <a:pPr eaLnBrk="1" hangingPunct="1"/>
            <a:r>
              <a:rPr lang="uk-UA" altLang="uk-UA" sz="2800" dirty="0">
                <a:solidFill>
                  <a:srgbClr val="CC0099"/>
                </a:solidFill>
              </a:rPr>
              <a:t>Політичний діяч</a:t>
            </a:r>
            <a:endParaRPr lang="uk-UA" altLang="uk-UA" sz="2800" dirty="0">
              <a:solidFill>
                <a:srgbClr val="CC0099"/>
              </a:solidFill>
            </a:endParaRPr>
          </a:p>
          <a:p>
            <a:pPr eaLnBrk="1" hangingPunct="1"/>
            <a:r>
              <a:rPr lang="uk-UA" altLang="uk-UA" sz="2800" dirty="0">
                <a:solidFill>
                  <a:srgbClr val="CC0099"/>
                </a:solidFill>
              </a:rPr>
              <a:t>Мудрець, вчений, мислитель</a:t>
            </a:r>
            <a:endParaRPr lang="uk-UA" altLang="uk-UA" sz="2800" dirty="0">
              <a:solidFill>
                <a:srgbClr val="CC0099"/>
              </a:solidFill>
            </a:endParaRPr>
          </a:p>
          <a:p>
            <a:pPr eaLnBrk="1" hangingPunct="1"/>
            <a:r>
              <a:rPr lang="uk-UA" altLang="uk-UA" sz="2800" dirty="0">
                <a:solidFill>
                  <a:srgbClr val="CC0099"/>
                </a:solidFill>
              </a:rPr>
              <a:t>Релігійний діяч (святий).</a:t>
            </a:r>
            <a:endParaRPr lang="uk-UA" altLang="uk-UA" sz="2800" dirty="0">
              <a:solidFill>
                <a:srgbClr val="CC0099"/>
              </a:solidFill>
            </a:endParaRPr>
          </a:p>
          <a:p>
            <a:pPr eaLnBrk="1" hangingPunct="1"/>
            <a:r>
              <a:rPr lang="uk-UA" altLang="uk-UA" sz="2800" dirty="0">
                <a:solidFill>
                  <a:srgbClr val="CC0099"/>
                </a:solidFill>
              </a:rPr>
              <a:t>Популярний представник мистецтва, спорту тощо. </a:t>
            </a:r>
            <a:endParaRPr lang="ru-RU" altLang="uk-UA" sz="2800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149"/>
                            </p:stCondLst>
                            <p:childTnLst>
                              <p:par>
                                <p:cTn id="1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charRg st="0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charRg st="0" end="8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charRg st="0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775">
                                            <p:txEl>
                                              <p:charRg st="0" end="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149"/>
                            </p:stCondLst>
                            <p:childTnLst>
                              <p:par>
                                <p:cTn id="1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charRg st="81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charRg st="81" end="9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charRg st="81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775">
                                            <p:txEl>
                                              <p:charRg st="81" end="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149"/>
                            </p:stCondLst>
                            <p:childTnLst>
                              <p:par>
                                <p:cTn id="2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charRg st="97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charRg st="97" end="12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charRg st="97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75">
                                            <p:txEl>
                                              <p:charRg st="97" end="1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149"/>
                            </p:stCondLst>
                            <p:childTnLst>
                              <p:par>
                                <p:cTn id="3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charRg st="124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charRg st="124" end="15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charRg st="124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775">
                                            <p:txEl>
                                              <p:charRg st="124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149"/>
                            </p:stCondLst>
                            <p:childTnLst>
                              <p:par>
                                <p:cTn id="3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charRg st="150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charRg st="150" end="19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charRg st="150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2775">
                                            <p:txEl>
                                              <p:charRg st="150" end="1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/>
      <p:bldP spid="327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ru-RU" altLang="uk-UA" sz="3200" b="1" i="1" dirty="0">
                <a:solidFill>
                  <a:srgbClr val="CC0000"/>
                </a:solidFill>
              </a:rPr>
              <a:t>Бездуховність</a:t>
            </a:r>
            <a:r>
              <a:rPr lang="ru-RU" altLang="uk-UA" sz="3200" dirty="0">
                <a:solidFill>
                  <a:srgbClr val="660033"/>
                </a:solidFill>
              </a:rPr>
              <a:t> - це тваринне існування людини.</a:t>
            </a:r>
            <a:endParaRPr lang="ru-RU" altLang="uk-UA" sz="3200" dirty="0">
              <a:solidFill>
                <a:srgbClr val="660033"/>
              </a:solidFill>
            </a:endParaRP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531225" cy="5184775"/>
          </a:xfrm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lang="ru-RU" altLang="uk-UA" sz="2800" b="1" i="1" u="sng" dirty="0">
                <a:solidFill>
                  <a:srgbClr val="6600CC"/>
                </a:solidFill>
              </a:rPr>
              <a:t>Бездуховність</a:t>
            </a:r>
            <a:r>
              <a:rPr lang="ru-RU" altLang="uk-UA" sz="2800" b="1" u="sng" dirty="0">
                <a:solidFill>
                  <a:srgbClr val="6600CC"/>
                </a:solidFill>
              </a:rPr>
              <a:t> знаходить свій вияв у:</a:t>
            </a:r>
            <a:endParaRPr lang="ru-RU" altLang="uk-UA" sz="2800" b="1" u="sng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ru-RU" altLang="uk-UA" sz="2800" dirty="0"/>
              <a:t>      </a:t>
            </a:r>
            <a:r>
              <a:rPr lang="ru-RU" altLang="uk-UA" dirty="0"/>
              <a:t>1) відсутності віри в Бога, у світле майбутнє суспільства,</a:t>
            </a:r>
            <a:r>
              <a:rPr lang="uk-UA" altLang="uk-UA" dirty="0"/>
              <a:t> в себе, свої сили та можливості.</a:t>
            </a:r>
            <a:endParaRPr lang="ru-RU" altLang="uk-UA" dirty="0"/>
          </a:p>
          <a:p>
            <a:pPr eaLnBrk="1" hangingPunct="1">
              <a:lnSpc>
                <a:spcPct val="90000"/>
              </a:lnSpc>
              <a:buNone/>
            </a:pPr>
            <a:r>
              <a:rPr lang="ru-RU" altLang="uk-UA" dirty="0"/>
              <a:t>      2) скороченн</a:t>
            </a:r>
            <a:r>
              <a:rPr lang="uk-UA" altLang="uk-UA" dirty="0"/>
              <a:t>і</a:t>
            </a:r>
            <a:r>
              <a:rPr lang="ru-RU" altLang="uk-UA" dirty="0"/>
              <a:t> сакральних (святих) зон у житті людини.</a:t>
            </a:r>
            <a:endParaRPr lang="ru-RU" altLang="uk-UA" dirty="0"/>
          </a:p>
          <a:p>
            <a:pPr eaLnBrk="1" hangingPunct="1">
              <a:lnSpc>
                <a:spcPct val="90000"/>
              </a:lnSpc>
              <a:buNone/>
            </a:pPr>
            <a:r>
              <a:rPr lang="ru-RU" altLang="uk-UA" sz="2800" dirty="0">
                <a:solidFill>
                  <a:srgbClr val="0000FF"/>
                </a:solidFill>
              </a:rPr>
              <a:t>    </a:t>
            </a:r>
            <a:r>
              <a:rPr lang="ru-RU" altLang="uk-UA" b="1" i="1" dirty="0">
                <a:solidFill>
                  <a:srgbClr val="CC0000"/>
                </a:solidFill>
              </a:rPr>
              <a:t>Сакральна зона</a:t>
            </a:r>
            <a:r>
              <a:rPr lang="ru-RU" altLang="uk-UA" dirty="0"/>
              <a:t> </a:t>
            </a:r>
            <a:r>
              <a:rPr lang="ru-RU" altLang="uk-UA" dirty="0">
                <a:solidFill>
                  <a:srgbClr val="990033"/>
                </a:solidFill>
              </a:rPr>
              <a:t>- </a:t>
            </a:r>
            <a:r>
              <a:rPr lang="ru-RU" altLang="uk-UA" dirty="0"/>
              <a:t>це зона, в якій немає місця</a:t>
            </a:r>
            <a:r>
              <a:rPr lang="uk-UA" altLang="uk-UA" dirty="0"/>
              <a:t> меркантильним відносинам, </a:t>
            </a:r>
            <a:r>
              <a:rPr lang="ru-RU" altLang="uk-UA" dirty="0"/>
              <a:t> кощунству, сарказму</a:t>
            </a:r>
            <a:r>
              <a:rPr lang="uk-UA" altLang="uk-UA" dirty="0"/>
              <a:t>, навіть юмору</a:t>
            </a:r>
            <a:r>
              <a:rPr lang="ru-RU" altLang="uk-UA" dirty="0"/>
              <a:t> тощо.</a:t>
            </a:r>
            <a:endParaRPr lang="ru-RU" altLang="uk-UA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843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37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37" end="13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37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5843">
                                            <p:txEl>
                                              <p:charRg st="37" end="1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135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135" end="19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135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5843">
                                            <p:txEl>
                                              <p:charRg st="135" end="1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195" end="3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195" end="31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195" end="3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843">
                                            <p:txEl>
                                              <p:charRg st="195" end="3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FFCC66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ru-RU" altLang="uk-UA" sz="3200" b="1" dirty="0">
                <a:solidFill>
                  <a:srgbClr val="3333CC"/>
                </a:solidFill>
              </a:rPr>
              <a:t> 3. Проблема життя і смерті в духовному досвіді людства</a:t>
            </a:r>
            <a:r>
              <a:rPr lang="ru-RU" altLang="uk-UA" sz="3200" dirty="0">
                <a:solidFill>
                  <a:srgbClr val="3333CC"/>
                </a:solidFill>
              </a:rPr>
              <a:t>.</a:t>
            </a:r>
            <a:endParaRPr lang="ru-RU" altLang="uk-UA" sz="3200" dirty="0">
              <a:solidFill>
                <a:srgbClr val="3333CC"/>
              </a:solidFill>
            </a:endParaRPr>
          </a:p>
        </p:txBody>
      </p:sp>
      <p:sp>
        <p:nvSpPr>
          <p:cNvPr id="36867" name="Rectangle 3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None/>
            </a:pPr>
            <a:r>
              <a:rPr lang="ru-RU" altLang="uk-UA" sz="2400" b="1" i="1" dirty="0">
                <a:solidFill>
                  <a:srgbClr val="990033"/>
                </a:solidFill>
              </a:rPr>
              <a:t>Ознаки життя</a:t>
            </a:r>
            <a:r>
              <a:rPr lang="ru-RU" altLang="uk-UA" sz="2400" dirty="0">
                <a:solidFill>
                  <a:srgbClr val="990033"/>
                </a:solidFill>
              </a:rPr>
              <a:t> поділяються на:</a:t>
            </a:r>
            <a:endParaRPr lang="ru-RU" altLang="uk-UA" sz="2400" dirty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400" dirty="0"/>
              <a:t>      </a:t>
            </a:r>
            <a:r>
              <a:rPr lang="ru-RU" altLang="uk-UA" sz="2400" dirty="0">
                <a:solidFill>
                  <a:srgbClr val="663300"/>
                </a:solidFill>
              </a:rPr>
              <a:t>1) біологічні ознаки;</a:t>
            </a:r>
            <a:endParaRPr lang="ru-RU" altLang="uk-UA" sz="2400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400" dirty="0">
                <a:solidFill>
                  <a:srgbClr val="663300"/>
                </a:solidFill>
              </a:rPr>
              <a:t>      2) соціальні ознаки.</a:t>
            </a:r>
            <a:endParaRPr lang="ru-RU" altLang="uk-UA" sz="2400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uk-UA" sz="2400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400" dirty="0"/>
              <a:t>      </a:t>
            </a:r>
            <a:r>
              <a:rPr lang="ru-RU" altLang="uk-UA" sz="2400" b="1" i="1" dirty="0">
                <a:solidFill>
                  <a:srgbClr val="990033"/>
                </a:solidFill>
              </a:rPr>
              <a:t>Біологічними ознаками життя</a:t>
            </a:r>
            <a:r>
              <a:rPr lang="ru-RU" altLang="uk-UA" sz="2400" dirty="0">
                <a:solidFill>
                  <a:srgbClr val="990033"/>
                </a:solidFill>
              </a:rPr>
              <a:t> є:</a:t>
            </a:r>
            <a:endParaRPr lang="ru-RU" altLang="uk-UA" sz="2400" dirty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400" dirty="0"/>
              <a:t>      </a:t>
            </a:r>
            <a:r>
              <a:rPr lang="ru-RU" altLang="uk-UA" sz="2400" dirty="0">
                <a:solidFill>
                  <a:srgbClr val="663300"/>
                </a:solidFill>
              </a:rPr>
              <a:t>а) обмін речовин;</a:t>
            </a:r>
            <a:endParaRPr lang="ru-RU" altLang="uk-UA" sz="2400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400" dirty="0">
                <a:solidFill>
                  <a:srgbClr val="663300"/>
                </a:solidFill>
              </a:rPr>
              <a:t>      б) адаптація;</a:t>
            </a:r>
            <a:endParaRPr lang="ru-RU" altLang="uk-UA" sz="2400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400" dirty="0">
                <a:solidFill>
                  <a:srgbClr val="663300"/>
                </a:solidFill>
              </a:rPr>
              <a:t>      в) розмноження.</a:t>
            </a:r>
            <a:endParaRPr lang="ru-RU" altLang="uk-UA" sz="2400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uk-UA" sz="2400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400" dirty="0"/>
              <a:t>      </a:t>
            </a:r>
            <a:r>
              <a:rPr lang="ru-RU" altLang="uk-UA" sz="2400" b="1" i="1" dirty="0">
                <a:solidFill>
                  <a:srgbClr val="990033"/>
                </a:solidFill>
              </a:rPr>
              <a:t>Соціальними ознаками життя є:</a:t>
            </a:r>
            <a:endParaRPr lang="ru-RU" altLang="uk-UA" sz="2400" dirty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400" dirty="0"/>
              <a:t>      </a:t>
            </a:r>
            <a:r>
              <a:rPr lang="ru-RU" altLang="uk-UA" sz="2400" dirty="0">
                <a:solidFill>
                  <a:srgbClr val="663300"/>
                </a:solidFill>
              </a:rPr>
              <a:t>а) діяльність, праця, активність;</a:t>
            </a:r>
            <a:endParaRPr lang="ru-RU" altLang="uk-UA" sz="2400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400" dirty="0">
                <a:solidFill>
                  <a:srgbClr val="663300"/>
                </a:solidFill>
              </a:rPr>
              <a:t>      б) </a:t>
            </a:r>
            <a:r>
              <a:rPr lang="uk-UA" altLang="uk-UA" sz="2400" dirty="0">
                <a:solidFill>
                  <a:srgbClr val="663300"/>
                </a:solidFill>
              </a:rPr>
              <a:t>свобода;</a:t>
            </a:r>
            <a:endParaRPr lang="ru-RU" altLang="uk-UA" sz="2400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400" dirty="0">
                <a:solidFill>
                  <a:srgbClr val="663300"/>
                </a:solidFill>
              </a:rPr>
              <a:t>      в) творчість;</a:t>
            </a:r>
            <a:endParaRPr lang="ru-RU" altLang="uk-UA" sz="2400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400" dirty="0">
                <a:solidFill>
                  <a:srgbClr val="663300"/>
                </a:solidFill>
              </a:rPr>
              <a:t>      г) спілкування</a:t>
            </a:r>
            <a:r>
              <a:rPr lang="uk-UA" altLang="uk-UA" sz="2400" dirty="0">
                <a:solidFill>
                  <a:srgbClr val="663300"/>
                </a:solidFill>
              </a:rPr>
              <a:t>;</a:t>
            </a:r>
            <a:endParaRPr lang="uk-UA" altLang="uk-UA" sz="2400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400" dirty="0">
                <a:solidFill>
                  <a:srgbClr val="663300"/>
                </a:solidFill>
              </a:rPr>
              <a:t>      д) </a:t>
            </a:r>
            <a:r>
              <a:rPr lang="ru-RU" altLang="uk-UA" sz="2400" dirty="0">
                <a:solidFill>
                  <a:srgbClr val="663300"/>
                </a:solidFill>
              </a:rPr>
              <a:t>емоційне відношення до </a:t>
            </a:r>
            <a:r>
              <a:rPr lang="uk-UA" altLang="uk-UA" sz="2400" dirty="0">
                <a:solidFill>
                  <a:srgbClr val="663300"/>
                </a:solidFill>
              </a:rPr>
              <a:t>навколишнього світу</a:t>
            </a:r>
            <a:r>
              <a:rPr lang="ru-RU" altLang="uk-UA" sz="2400" dirty="0">
                <a:solidFill>
                  <a:srgbClr val="663300"/>
                </a:solidFill>
              </a:rPr>
              <a:t>.</a:t>
            </a:r>
            <a:endParaRPr lang="ru-RU" altLang="uk-UA" sz="2400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5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6867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29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charRg st="29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57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6867">
                                            <p:txEl>
                                              <p:charRg st="57" end="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85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6867">
                                            <p:txEl>
                                              <p:charRg st="85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122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6867">
                                            <p:txEl>
                                              <p:charRg st="122" end="1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146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6867">
                                            <p:txEl>
                                              <p:charRg st="146" end="1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5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166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6867">
                                            <p:txEl>
                                              <p:charRg st="166" end="1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189" end="2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6867">
                                            <p:txEl>
                                              <p:charRg st="189" end="2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225" end="2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6867">
                                            <p:txEl>
                                              <p:charRg st="225" end="2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265" end="2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6867">
                                            <p:txEl>
                                              <p:charRg st="265" end="2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500"/>
                            </p:stCondLst>
                            <p:childTnLst>
                              <p:par>
                                <p:cTn id="5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283" end="3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6867">
                                            <p:txEl>
                                              <p:charRg st="283" end="3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000"/>
                            </p:stCondLst>
                            <p:childTnLst>
                              <p:par>
                                <p:cTn id="5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303" end="3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6867">
                                            <p:txEl>
                                              <p:charRg st="303" end="3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500"/>
                            </p:stCondLst>
                            <p:childTnLst>
                              <p:par>
                                <p:cTn id="5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325" end="3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36867">
                                            <p:txEl>
                                              <p:charRg st="325" end="3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7890" name="Rectangle 2"/>
          <p:cNvSpPr>
            <a:spLocks noGrp="1"/>
          </p:cNvSpPr>
          <p:nvPr>
            <p:ph type="ctrTitle"/>
          </p:nvPr>
        </p:nvSpPr>
        <p:spPr>
          <a:xfrm>
            <a:off x="395288" y="333375"/>
            <a:ext cx="8062912" cy="2590800"/>
          </a:xfrm>
        </p:spPr>
        <p:txBody>
          <a:bodyPr vert="horz" wrap="square" lIns="91440" tIns="45720" rIns="91440" bIns="45720" anchor="ctr" anchorCtr="0"/>
          <a:p>
            <a:pPr algn="just" eaLnBrk="1" hangingPunct="1">
              <a:buClrTx/>
              <a:buSzTx/>
              <a:buFontTx/>
            </a:pPr>
            <a:r>
              <a:rPr lang="ru-RU" altLang="uk-UA" sz="2400" b="1" i="1" dirty="0">
                <a:solidFill>
                  <a:srgbClr val="CC3300"/>
                </a:solidFill>
              </a:rPr>
              <a:t>Суспільне життя</a:t>
            </a:r>
            <a:r>
              <a:rPr lang="ru-RU" altLang="uk-UA" sz="2400" dirty="0">
                <a:solidFill>
                  <a:srgbClr val="008000"/>
                </a:solidFill>
              </a:rPr>
              <a:t> людини триває доти,  поки вона продовжує залишатися реальним учасником суспільного життя, продовжує впливати на н</a:t>
            </a:r>
            <a:r>
              <a:rPr lang="uk-UA" altLang="uk-UA" sz="2400" dirty="0">
                <a:solidFill>
                  <a:srgbClr val="008000"/>
                </a:solidFill>
              </a:rPr>
              <a:t>ього </a:t>
            </a:r>
            <a:r>
              <a:rPr lang="ru-RU" altLang="uk-UA" sz="2400" dirty="0">
                <a:solidFill>
                  <a:srgbClr val="008000"/>
                </a:solidFill>
              </a:rPr>
              <a:t>суспільно значущими не тільки для його сучасників, але також і для нащадків результатами своєї "прижиттєвої" діяльності.</a:t>
            </a:r>
            <a:endParaRPr lang="ru-RU" altLang="uk-UA" sz="2400" dirty="0">
              <a:solidFill>
                <a:srgbClr val="008000"/>
              </a:solidFill>
            </a:endParaRPr>
          </a:p>
        </p:txBody>
      </p:sp>
      <p:sp>
        <p:nvSpPr>
          <p:cNvPr id="37892" name="Rectangle 4"/>
          <p:cNvSpPr>
            <a:spLocks noGrp="1"/>
          </p:cNvSpPr>
          <p:nvPr>
            <p:ph type="subTitle" idx="1"/>
          </p:nvPr>
        </p:nvSpPr>
        <p:spPr>
          <a:xfrm>
            <a:off x="468313" y="4005263"/>
            <a:ext cx="8207375" cy="2400300"/>
          </a:xfrm>
        </p:spPr>
        <p:txBody>
          <a:bodyPr vert="horz" wrap="square" lIns="91440" tIns="45720" rIns="91440" bIns="45720" anchor="t" anchorCtr="0"/>
          <a:p>
            <a:pPr algn="l" eaLnBrk="1" hangingPunct="1">
              <a:lnSpc>
                <a:spcPct val="90000"/>
              </a:lnSpc>
              <a:buClrTx/>
              <a:buSzTx/>
              <a:buFontTx/>
            </a:pPr>
            <a:r>
              <a:rPr lang="ru-RU" altLang="uk-UA" sz="2400" dirty="0">
                <a:solidFill>
                  <a:srgbClr val="CC3300"/>
                </a:solidFill>
                <a:latin typeface="+mn-lt"/>
                <a:ea typeface="+mn-ea"/>
                <a:cs typeface="+mn-cs"/>
              </a:rPr>
              <a:t>Неминучість біологічної смерті ставить перед людиною масу проблем, серед яких</a:t>
            </a:r>
            <a:r>
              <a:rPr lang="ru-RU" altLang="uk-UA" sz="2400" dirty="0">
                <a:latin typeface="+mn-lt"/>
                <a:ea typeface="+mn-ea"/>
                <a:cs typeface="+mn-cs"/>
              </a:rPr>
              <a:t> </a:t>
            </a:r>
            <a:r>
              <a:rPr lang="uk-UA" altLang="uk-UA" sz="2400" dirty="0">
                <a:solidFill>
                  <a:srgbClr val="CC3300"/>
                </a:solidFill>
                <a:latin typeface="+mn-lt"/>
                <a:ea typeface="+mn-ea"/>
                <a:cs typeface="+mn-cs"/>
              </a:rPr>
              <a:t>:</a:t>
            </a:r>
            <a:endParaRPr lang="uk-UA" altLang="uk-UA" sz="2400" dirty="0">
              <a:solidFill>
                <a:srgbClr val="CC3300"/>
              </a:solidFill>
              <a:latin typeface="+mn-lt"/>
              <a:ea typeface="+mn-ea"/>
              <a:cs typeface="+mn-cs"/>
            </a:endParaRPr>
          </a:p>
          <a:p>
            <a:pPr algn="l" eaLnBrk="1" hangingPunct="1">
              <a:lnSpc>
                <a:spcPct val="90000"/>
              </a:lnSpc>
              <a:buClrTx/>
              <a:buSzTx/>
              <a:buFontTx/>
            </a:pPr>
            <a:r>
              <a:rPr lang="uk-UA" altLang="uk-UA" sz="2400" dirty="0">
                <a:solidFill>
                  <a:srgbClr val="336600"/>
                </a:solidFill>
                <a:latin typeface="+mn-lt"/>
                <a:ea typeface="+mn-ea"/>
                <a:cs typeface="+mn-cs"/>
              </a:rPr>
              <a:t>-</a:t>
            </a:r>
            <a:r>
              <a:rPr lang="ru-RU" altLang="uk-UA" sz="2400" dirty="0">
                <a:solidFill>
                  <a:srgbClr val="336600"/>
                </a:solidFill>
                <a:latin typeface="+mn-lt"/>
                <a:ea typeface="+mn-ea"/>
                <a:cs typeface="+mn-cs"/>
              </a:rPr>
              <a:t>проблема права на самогубство </a:t>
            </a:r>
            <a:endParaRPr lang="uk-UA" altLang="uk-UA" sz="2400" dirty="0">
              <a:solidFill>
                <a:srgbClr val="336600"/>
              </a:solidFill>
              <a:latin typeface="+mn-lt"/>
              <a:ea typeface="+mn-ea"/>
              <a:cs typeface="+mn-cs"/>
            </a:endParaRPr>
          </a:p>
          <a:p>
            <a:pPr algn="l" eaLnBrk="1" hangingPunct="1">
              <a:lnSpc>
                <a:spcPct val="90000"/>
              </a:lnSpc>
              <a:buClrTx/>
              <a:buSzTx/>
              <a:buFontTx/>
            </a:pPr>
            <a:r>
              <a:rPr lang="uk-UA" altLang="uk-UA" sz="2400" dirty="0">
                <a:solidFill>
                  <a:srgbClr val="336600"/>
                </a:solidFill>
                <a:latin typeface="+mn-lt"/>
                <a:ea typeface="+mn-ea"/>
                <a:cs typeface="+mn-cs"/>
              </a:rPr>
              <a:t>-проблема права людини </a:t>
            </a:r>
            <a:r>
              <a:rPr lang="ru-RU" altLang="uk-UA" sz="2400" dirty="0">
                <a:solidFill>
                  <a:srgbClr val="336600"/>
                </a:solidFill>
                <a:latin typeface="+mn-lt"/>
                <a:ea typeface="+mn-ea"/>
                <a:cs typeface="+mn-cs"/>
              </a:rPr>
              <a:t>на вбивство іншої людини</a:t>
            </a:r>
            <a:endParaRPr lang="uk-UA" altLang="uk-UA" sz="2400" dirty="0">
              <a:solidFill>
                <a:srgbClr val="336600"/>
              </a:solidFill>
              <a:latin typeface="+mn-lt"/>
              <a:ea typeface="+mn-ea"/>
              <a:cs typeface="+mn-cs"/>
            </a:endParaRPr>
          </a:p>
          <a:p>
            <a:pPr algn="l" eaLnBrk="1" hangingPunct="1">
              <a:lnSpc>
                <a:spcPct val="90000"/>
              </a:lnSpc>
              <a:buClrTx/>
              <a:buSzTx/>
              <a:buFontTx/>
            </a:pPr>
            <a:r>
              <a:rPr lang="uk-UA" altLang="uk-UA" sz="2400" dirty="0">
                <a:solidFill>
                  <a:srgbClr val="336600"/>
                </a:solidFill>
                <a:latin typeface="+mn-lt"/>
                <a:ea typeface="+mn-ea"/>
                <a:cs typeface="+mn-cs"/>
              </a:rPr>
              <a:t>-</a:t>
            </a:r>
            <a:r>
              <a:rPr lang="ru-RU" altLang="uk-UA" sz="2400" dirty="0">
                <a:solidFill>
                  <a:srgbClr val="336600"/>
                </a:solidFill>
                <a:latin typeface="+mn-lt"/>
                <a:ea typeface="+mn-ea"/>
                <a:cs typeface="+mn-cs"/>
              </a:rPr>
              <a:t>права </a:t>
            </a:r>
            <a:r>
              <a:rPr lang="uk-UA" altLang="uk-UA" sz="2400" dirty="0">
                <a:solidFill>
                  <a:srgbClr val="336600"/>
                </a:solidFill>
                <a:latin typeface="+mn-lt"/>
                <a:ea typeface="+mn-ea"/>
                <a:cs typeface="+mn-cs"/>
              </a:rPr>
              <a:t>на евтаназію (</a:t>
            </a:r>
            <a:r>
              <a:rPr lang="ru-RU" altLang="uk-UA" sz="2400" dirty="0">
                <a:solidFill>
                  <a:srgbClr val="336600"/>
                </a:solidFill>
                <a:latin typeface="+mn-lt"/>
                <a:ea typeface="+mn-ea"/>
                <a:cs typeface="+mn-cs"/>
              </a:rPr>
              <a:t>допомогти </a:t>
            </a:r>
            <a:r>
              <a:rPr lang="uk-UA" altLang="uk-UA" sz="2400" dirty="0">
                <a:solidFill>
                  <a:srgbClr val="336600"/>
                </a:solidFill>
                <a:latin typeface="+mn-lt"/>
                <a:ea typeface="+mn-ea"/>
                <a:cs typeface="+mn-cs"/>
              </a:rPr>
              <a:t> легко </a:t>
            </a:r>
            <a:r>
              <a:rPr lang="ru-RU" altLang="uk-UA" sz="2400" dirty="0">
                <a:solidFill>
                  <a:srgbClr val="336600"/>
                </a:solidFill>
                <a:latin typeface="+mn-lt"/>
                <a:ea typeface="+mn-ea"/>
                <a:cs typeface="+mn-cs"/>
              </a:rPr>
              <a:t>померти </a:t>
            </a:r>
            <a:r>
              <a:rPr lang="uk-UA" altLang="uk-UA" sz="2400" dirty="0">
                <a:solidFill>
                  <a:srgbClr val="336600"/>
                </a:solidFill>
                <a:latin typeface="+mn-lt"/>
                <a:ea typeface="+mn-ea"/>
                <a:cs typeface="+mn-cs"/>
              </a:rPr>
              <a:t>)</a:t>
            </a:r>
            <a:endParaRPr lang="uk-UA" altLang="uk-UA" sz="2400" dirty="0">
              <a:solidFill>
                <a:srgbClr val="336600"/>
              </a:solidFill>
              <a:latin typeface="+mn-lt"/>
              <a:ea typeface="+mn-ea"/>
              <a:cs typeface="+mn-cs"/>
            </a:endParaRPr>
          </a:p>
          <a:p>
            <a:pPr algn="l" eaLnBrk="1" hangingPunct="1">
              <a:lnSpc>
                <a:spcPct val="90000"/>
              </a:lnSpc>
              <a:buClrTx/>
              <a:buSzTx/>
              <a:buFontTx/>
            </a:pPr>
            <a:r>
              <a:rPr lang="uk-UA" altLang="uk-UA" sz="2400" dirty="0">
                <a:solidFill>
                  <a:srgbClr val="336600"/>
                </a:solidFill>
                <a:latin typeface="+mn-lt"/>
                <a:ea typeface="+mn-ea"/>
                <a:cs typeface="+mn-cs"/>
              </a:rPr>
              <a:t>-проблема смертної кари.</a:t>
            </a:r>
            <a:endParaRPr lang="ru-RU" altLang="uk-UA" sz="2400" dirty="0">
              <a:solidFill>
                <a:srgbClr val="3366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893" name="Rectangle 5"/>
          <p:cNvSpPr/>
          <p:nvPr/>
        </p:nvSpPr>
        <p:spPr>
          <a:xfrm>
            <a:off x="395288" y="3043238"/>
            <a:ext cx="7993062" cy="8223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ru-RU" altLang="uk-UA" sz="2400" b="1" i="1" dirty="0">
                <a:solidFill>
                  <a:srgbClr val="CC3300"/>
                </a:solidFill>
              </a:rPr>
              <a:t>Смерть</a:t>
            </a:r>
            <a:r>
              <a:rPr lang="ru-RU" altLang="uk-UA" sz="2400" dirty="0">
                <a:solidFill>
                  <a:srgbClr val="6600CC"/>
                </a:solidFill>
              </a:rPr>
              <a:t> - це припинення існування людини, яке може бути біологічним або соціальним.</a:t>
            </a:r>
            <a:endParaRPr lang="ru-RU" altLang="uk-UA" sz="2400" dirty="0">
              <a:solidFill>
                <a:srgbClr val="6600CC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199"/>
                            </p:stCondLst>
                            <p:childTnLst>
                              <p:par>
                                <p:cTn id="1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199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charRg st="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7892">
                                            <p:txEl>
                                              <p:charRg st="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892">
                                            <p:txEl>
                                              <p:charRg st="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892">
                                            <p:txEl>
                                              <p:charRg st="0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199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charRg st="80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892">
                                            <p:txEl>
                                              <p:charRg st="80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892">
                                            <p:txEl>
                                              <p:charRg st="80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7892">
                                            <p:txEl>
                                              <p:charRg st="80" end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199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charRg st="112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892">
                                            <p:txEl>
                                              <p:charRg st="112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892">
                                            <p:txEl>
                                              <p:charRg st="112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7892">
                                            <p:txEl>
                                              <p:charRg st="112" end="1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199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charRg st="160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892">
                                            <p:txEl>
                                              <p:charRg st="160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892">
                                            <p:txEl>
                                              <p:charRg st="160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892">
                                            <p:txEl>
                                              <p:charRg st="160" end="2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199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charRg st="208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892">
                                            <p:txEl>
                                              <p:charRg st="208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7892">
                                            <p:txEl>
                                              <p:charRg st="208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7892">
                                            <p:txEl>
                                              <p:charRg st="208" end="2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2" grpId="0" build="p"/>
      <p:bldP spid="3789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  <a:solidFill>
            <a:srgbClr val="FFFF66">
              <a:alpha val="100000"/>
            </a:srgbClr>
          </a:solidFill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uk-UA" altLang="uk-UA" b="1" dirty="0"/>
              <a:t>4.КОНЦЕПЦІЇ СЕНСУ ЖИТТЯ</a:t>
            </a:r>
            <a:endParaRPr lang="ru-RU" alt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t" anchorCtr="0" compatLnSpc="1">
            <a:normAutofit fontScale="7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uk-UA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Творчо-а</a:t>
            </a:r>
            <a:r>
              <a:rPr kumimoji="0" lang="ru-RU" sz="3200" b="1" i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льтруїстична</a:t>
            </a:r>
            <a:r>
              <a:rPr kumimoji="0" lang="ru-RU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зміст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якої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полягає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безкорисливому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служінні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загальному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благу.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sng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Соціально-демографічна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яка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відображає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мету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пов’язану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народженням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вихованням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дітей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внуків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–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нащадків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мають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продовжити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».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3) </a:t>
            </a:r>
            <a:r>
              <a:rPr kumimoji="0" lang="ru-RU" sz="3200" b="1" i="0" u="sng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Концепції</a:t>
            </a:r>
            <a:r>
              <a:rPr kumimoji="0" lang="ru-RU" sz="32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sng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ігрової</a:t>
            </a:r>
            <a:r>
              <a:rPr kumimoji="0" lang="ru-RU" sz="32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sng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діяльності</a:t>
            </a:r>
            <a:r>
              <a:rPr kumimoji="0" lang="ru-RU" sz="32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орієнтовані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на: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духовний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розвиток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особистості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</a:t>
            </a:r>
            <a:r>
              <a:rPr kumimoji="0" 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фізичний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розвиток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</a:t>
            </a:r>
            <a:r>
              <a:rPr kumimoji="0" 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активну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ігрову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діяльність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(спорт);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г)</a:t>
            </a:r>
            <a:r>
              <a:rPr kumimoji="0" 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пасивну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спортивне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боління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»,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захоплення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компютерними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іграми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Спроба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реалізувати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сенс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тільки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через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ігрову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діяльність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може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призвести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соціально-патологічних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способів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задоволення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цієї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потреби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(«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ігрова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залежність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»).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04813"/>
            <a:ext cx="8229600" cy="1143000"/>
          </a:xfrm>
          <a:solidFill>
            <a:srgbClr val="FFFF00">
              <a:alpha val="100000"/>
            </a:srgbClr>
          </a:solidFill>
          <a:ln>
            <a:solidFill>
              <a:srgbClr val="FF99FF">
                <a:alpha val="100000"/>
              </a:srgbClr>
            </a:solidFill>
            <a:miter lim="800000"/>
          </a:ln>
        </p:spPr>
        <p:txBody>
          <a:bodyPr vert="horz" wrap="square" lIns="91440" tIns="45720" rIns="91440" bIns="45720" anchor="ctr" anchorCtr="0"/>
          <a:p>
            <a:pPr algn="just" eaLnBrk="1" hangingPunct="1"/>
            <a:br>
              <a:rPr lang="ru-RU" altLang="uk-UA" sz="2800" dirty="0"/>
            </a:br>
            <a:br>
              <a:rPr lang="ru-RU" altLang="uk-UA" sz="2800" dirty="0"/>
            </a:br>
            <a:br>
              <a:rPr lang="ru-RU" altLang="uk-UA" sz="2800" dirty="0"/>
            </a:br>
            <a:br>
              <a:rPr lang="ru-RU" altLang="uk-UA" sz="2800" dirty="0"/>
            </a:br>
            <a:br>
              <a:rPr lang="ru-RU" altLang="uk-UA" sz="2800" dirty="0"/>
            </a:br>
            <a:br>
              <a:rPr lang="ru-RU" altLang="uk-UA" sz="2800" dirty="0"/>
            </a:br>
            <a:br>
              <a:rPr lang="ru-RU" altLang="uk-UA" sz="2800" dirty="0"/>
            </a:br>
            <a:br>
              <a:rPr lang="ru-RU" altLang="uk-UA" sz="2800" dirty="0"/>
            </a:br>
            <a:br>
              <a:rPr lang="ru-RU" altLang="uk-UA" sz="2800" dirty="0"/>
            </a:br>
            <a:br>
              <a:rPr lang="ru-RU" altLang="uk-UA" sz="2800" dirty="0"/>
            </a:br>
            <a:r>
              <a:rPr lang="ru-RU" altLang="uk-UA" sz="2800" dirty="0"/>
              <a:t>4. </a:t>
            </a:r>
            <a:r>
              <a:rPr lang="ru-RU" altLang="uk-UA" sz="2800" b="1" u="sng" dirty="0"/>
              <a:t>Престижна концепція </a:t>
            </a:r>
            <a:r>
              <a:rPr lang="ru-RU" altLang="uk-UA" sz="2800" dirty="0"/>
              <a:t>сенсу життя – досягнення  високого соціального статусу, своєї значущості в очах оточення  - від професійної кар’єри, наявності модних артефактів ( годинник, машина, нерухомість, предмети роскоші)  до гонитви за багатством.</a:t>
            </a:r>
            <a:br>
              <a:rPr lang="ru-RU" altLang="uk-UA" sz="2800" dirty="0"/>
            </a:br>
            <a:br>
              <a:rPr lang="ru-RU" altLang="uk-UA" sz="2800" dirty="0"/>
            </a:br>
            <a:r>
              <a:rPr lang="ru-RU" altLang="uk-UA" sz="2800" dirty="0"/>
              <a:t>5. </a:t>
            </a:r>
            <a:r>
              <a:rPr lang="ru-RU" altLang="uk-UA" sz="2800" b="1" u="sng" dirty="0"/>
              <a:t>Гедоністична концепція</a:t>
            </a:r>
            <a:r>
              <a:rPr lang="ru-RU" altLang="uk-UA" sz="2800" dirty="0"/>
              <a:t> визначає життя заради насолод, досягнення яскравих відчуттів.</a:t>
            </a:r>
            <a:br>
              <a:rPr lang="ru-RU" altLang="uk-UA" sz="2800" dirty="0"/>
            </a:br>
            <a:br>
              <a:rPr lang="ru-RU" altLang="uk-UA" sz="2800" dirty="0"/>
            </a:br>
            <a:r>
              <a:rPr lang="ru-RU" altLang="uk-UA" sz="2800" dirty="0"/>
              <a:t>6. </a:t>
            </a:r>
            <a:r>
              <a:rPr lang="ru-RU" altLang="uk-UA" sz="2800" b="1" i="1" dirty="0"/>
              <a:t>Конформістська модель </a:t>
            </a:r>
            <a:r>
              <a:rPr lang="ru-RU" altLang="uk-UA" sz="2800" dirty="0"/>
              <a:t>життя відображає прагнення «жити як усі», нічим не вирізняючись з натовпу, і означає певною мірою спосіб пристосування до будь-якого оточення.</a:t>
            </a:r>
            <a:endParaRPr lang="ru-RU" altLang="uk-UA" sz="2800" dirty="0"/>
          </a:p>
        </p:txBody>
      </p:sp>
    </p:spTree>
  </p:cSld>
  <p:clrMapOvr>
    <a:masterClrMapping/>
  </p:clrMapOvr>
  <p:transition spd="med"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Прямоугольник 3"/>
          <p:cNvSpPr/>
          <p:nvPr/>
        </p:nvSpPr>
        <p:spPr>
          <a:xfrm>
            <a:off x="323850" y="333375"/>
            <a:ext cx="8675688" cy="6400800"/>
          </a:xfrm>
          <a:prstGeom prst="rect">
            <a:avLst/>
          </a:prstGeom>
          <a:blipFill>
            <a:blip r:embed="rId1"/>
            <a:tile tx="0" ty="0" sx="100000" sy="100000" flip="none" algn="tl"/>
          </a:blipFill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Престижна </a:t>
            </a:r>
            <a:r>
              <a:rPr kumimoji="0" lang="ru-RU" sz="28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концепція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сенсу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досягнення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високого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соціального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статусу,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своєї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значущості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очах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оточення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-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професійної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кар’єри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наявності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модних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артефактів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годинник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машина,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нерухомість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предмети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роскоші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 до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гонитви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багатством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</a:t>
            </a:r>
            <a:r>
              <a:rPr kumimoji="0" lang="ru-RU" sz="28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Гедоністична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концепція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визначає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заради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насолод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досягнення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яскравих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відчуттів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</a:t>
            </a:r>
            <a:r>
              <a:rPr kumimoji="0" lang="ru-RU" sz="28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Конформістська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модель </a:t>
            </a:r>
            <a:r>
              <a:rPr kumimoji="0" lang="ru-RU" sz="28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відображає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прагнення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як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нічим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вирізняючись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натовпу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і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означає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певною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мірою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спосіб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пристосування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будь-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якого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оточення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8313" y="-819150"/>
            <a:ext cx="8229600" cy="1143000"/>
          </a:xfrm>
        </p:spPr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7. </a:t>
            </a:r>
            <a:r>
              <a:rPr kumimoji="0" lang="ru-RU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Теологічна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відображає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релігійні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погляди на мету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життя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що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спрямована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на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служіння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Богові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в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тій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чи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іншій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формі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b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Поки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існуватиме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людська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цивілізація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ru-RU" sz="3600" b="1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сенс</a:t>
            </a:r>
            <a:r>
              <a:rPr kumimoji="0" lang="ru-RU" sz="3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1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життя</a:t>
            </a:r>
            <a:r>
              <a:rPr kumimoji="0" lang="ru-RU" sz="3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завжди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буде </a:t>
            </a:r>
            <a:r>
              <a:rPr kumimoji="0" lang="ru-RU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об’єктом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духовного </a:t>
            </a:r>
            <a:r>
              <a:rPr kumimoji="0" lang="ru-RU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пошуку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як у </a:t>
            </a:r>
            <a:r>
              <a:rPr kumimoji="0" lang="ru-RU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філософії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так і в </a:t>
            </a:r>
            <a:r>
              <a:rPr kumimoji="0" lang="ru-RU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художній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літературі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Сенс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життя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залишиться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для </a:t>
            </a: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кожної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людини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яка </a:t>
            </a:r>
            <a:r>
              <a:rPr kumimoji="0" lang="ru-RU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усвідомлює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саму себе і </a:t>
            </a:r>
            <a:r>
              <a:rPr kumimoji="0" lang="ru-RU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своє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призначення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стрижнем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і </a:t>
            </a: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віссю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які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й </a:t>
            </a: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визначатимуть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її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життєвий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шлях.</a:t>
            </a:r>
            <a:b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CC"/>
            </a:gs>
            <a:gs pos="100000">
              <a:srgbClr val="FFFF99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3200" b="1" dirty="0">
                <a:solidFill>
                  <a:srgbClr val="CC00CC"/>
                </a:solidFill>
              </a:rPr>
              <a:t> Розуміння людини в історії філософської думки</a:t>
            </a:r>
            <a:r>
              <a:rPr lang="uk-UA" altLang="uk-UA" sz="4000" dirty="0">
                <a:solidFill>
                  <a:srgbClr val="CC00CC"/>
                </a:solidFill>
              </a:rPr>
              <a:t>.</a:t>
            </a:r>
            <a:endParaRPr lang="ru-RU" altLang="uk-UA" sz="4000" dirty="0">
              <a:solidFill>
                <a:srgbClr val="CC00CC"/>
              </a:solidFill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>
          <a:xfrm>
            <a:off x="0" y="1673225"/>
            <a:ext cx="8964613" cy="5184775"/>
          </a:xfrm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None/>
            </a:pPr>
            <a:r>
              <a:rPr lang="ru-RU" altLang="uk-UA" sz="2800" b="1" dirty="0">
                <a:solidFill>
                  <a:srgbClr val="008000"/>
                </a:solidFill>
              </a:rPr>
              <a:t>Існують такі підходи у розумінні людини:</a:t>
            </a:r>
            <a:endParaRPr lang="ru-RU" altLang="uk-UA" sz="2800" b="1" dirty="0">
              <a:solidFill>
                <a:srgbClr val="0080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800" b="1" dirty="0">
                <a:solidFill>
                  <a:srgbClr val="663300"/>
                </a:solidFill>
              </a:rPr>
              <a:t>      1) </a:t>
            </a:r>
            <a:r>
              <a:rPr lang="ru-RU" altLang="uk-UA" sz="2800" b="1" u="sng" dirty="0">
                <a:solidFill>
                  <a:srgbClr val="663300"/>
                </a:solidFill>
              </a:rPr>
              <a:t>у Стародавньому світі</a:t>
            </a:r>
            <a:r>
              <a:rPr lang="ru-RU" altLang="uk-UA" sz="2800" b="1" dirty="0">
                <a:solidFill>
                  <a:srgbClr val="663300"/>
                </a:solidFill>
              </a:rPr>
              <a:t> людина розумілася як суспільна (політична) тварина, яка наділена розумом, можливістю розрізняти добро і зло, справедливість</a:t>
            </a:r>
            <a:r>
              <a:rPr lang="uk-UA" altLang="uk-UA" sz="2800" b="1" dirty="0">
                <a:solidFill>
                  <a:srgbClr val="663300"/>
                </a:solidFill>
              </a:rPr>
              <a:t> та несправедливість</a:t>
            </a:r>
            <a:r>
              <a:rPr lang="ru-RU" altLang="uk-UA" sz="2800" b="1" dirty="0">
                <a:solidFill>
                  <a:srgbClr val="663300"/>
                </a:solidFill>
              </a:rPr>
              <a:t> (Аристотель);</a:t>
            </a:r>
            <a:endParaRPr lang="ru-RU" altLang="uk-UA" sz="2800" b="1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800" b="1" dirty="0">
                <a:solidFill>
                  <a:srgbClr val="663300"/>
                </a:solidFill>
              </a:rPr>
              <a:t>      2) </a:t>
            </a:r>
            <a:r>
              <a:rPr lang="ru-RU" altLang="uk-UA" sz="2800" b="1" u="sng" dirty="0">
                <a:solidFill>
                  <a:srgbClr val="663300"/>
                </a:solidFill>
              </a:rPr>
              <a:t>в епоху Середньовіччя</a:t>
            </a:r>
            <a:r>
              <a:rPr lang="ru-RU" altLang="uk-UA" sz="2800" b="1" dirty="0">
                <a:solidFill>
                  <a:srgbClr val="663300"/>
                </a:solidFill>
              </a:rPr>
              <a:t> людина розумілася як творіння та образ Бога, головне в ній дух, а не тіло;</a:t>
            </a:r>
            <a:endParaRPr lang="ru-RU" altLang="uk-UA" sz="2800" b="1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800" b="1" dirty="0">
                <a:solidFill>
                  <a:srgbClr val="663300"/>
                </a:solidFill>
              </a:rPr>
              <a:t>      3) </a:t>
            </a:r>
            <a:r>
              <a:rPr lang="ru-RU" altLang="uk-UA" sz="2800" b="1" u="sng" dirty="0">
                <a:solidFill>
                  <a:srgbClr val="663300"/>
                </a:solidFill>
              </a:rPr>
              <a:t>в епоху Відродження</a:t>
            </a:r>
            <a:r>
              <a:rPr lang="ru-RU" altLang="uk-UA" sz="2800" b="1" dirty="0">
                <a:solidFill>
                  <a:srgbClr val="663300"/>
                </a:solidFill>
              </a:rPr>
              <a:t> людина сприймалася як культурне, творче створіння;</a:t>
            </a:r>
            <a:endParaRPr lang="ru-RU" altLang="uk-UA" sz="2800" b="1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800" b="1" dirty="0">
                <a:solidFill>
                  <a:srgbClr val="663300"/>
                </a:solidFill>
              </a:rPr>
              <a:t>      </a:t>
            </a:r>
            <a:endParaRPr lang="ru-RU" altLang="uk-UA" sz="2800" b="1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123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123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123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639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41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5123">
                                            <p:txEl>
                                              <p:charRg st="41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5123">
                                            <p:txEl>
                                              <p:charRg st="41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5123">
                                            <p:txEl>
                                              <p:charRg st="41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199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230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5123">
                                            <p:txEl>
                                              <p:charRg st="230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5123">
                                            <p:txEl>
                                              <p:charRg st="230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5123">
                                            <p:txEl>
                                              <p:charRg st="230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439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336" end="4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5123">
                                            <p:txEl>
                                              <p:charRg st="336" end="4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5123">
                                            <p:txEl>
                                              <p:charRg st="336" end="4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5123">
                                            <p:txEl>
                                              <p:charRg st="336" end="4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639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416" end="4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123">
                                            <p:txEl>
                                              <p:charRg st="416" end="4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123">
                                            <p:txEl>
                                              <p:charRg st="416" end="42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123">
                                            <p:txEl>
                                              <p:charRg st="416" end="42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64" name="Rectangle 4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lang="ru-RU" altLang="uk-UA" sz="4000" dirty="0"/>
              <a:t> </a:t>
            </a:r>
            <a:r>
              <a:rPr lang="ru-RU" altLang="uk-UA" sz="3200" b="1" i="1" dirty="0">
                <a:solidFill>
                  <a:srgbClr val="FF3300"/>
                </a:solidFill>
              </a:rPr>
              <a:t>Сенс життя конкретної людини:</a:t>
            </a:r>
            <a:br>
              <a:rPr lang="ru-RU" altLang="uk-UA" sz="3200" b="1" i="1" dirty="0">
                <a:solidFill>
                  <a:srgbClr val="FF3300"/>
                </a:solidFill>
              </a:rPr>
            </a:br>
            <a:br>
              <a:rPr lang="ru-RU" altLang="uk-UA" sz="3200" b="1" i="1" dirty="0">
                <a:solidFill>
                  <a:srgbClr val="FF3300"/>
                </a:solidFill>
              </a:rPr>
            </a:br>
            <a:r>
              <a:rPr lang="ru-RU" altLang="uk-UA" sz="3200" dirty="0"/>
              <a:t>      </a:t>
            </a:r>
            <a:r>
              <a:rPr lang="ru-RU" altLang="uk-UA" sz="2800" b="1" dirty="0">
                <a:solidFill>
                  <a:srgbClr val="990033"/>
                </a:solidFill>
              </a:rPr>
              <a:t>а) повинен визначатися лише цією людиною </a:t>
            </a:r>
            <a:r>
              <a:rPr lang="uk-UA" altLang="uk-UA" sz="2800" b="1" dirty="0">
                <a:solidFill>
                  <a:srgbClr val="990033"/>
                </a:solidFill>
              </a:rPr>
              <a:t>(власна стратегія життя)</a:t>
            </a:r>
            <a:r>
              <a:rPr lang="ru-RU" altLang="uk-UA" sz="2800" b="1" dirty="0">
                <a:solidFill>
                  <a:srgbClr val="990033"/>
                </a:solidFill>
              </a:rPr>
              <a:t>;</a:t>
            </a:r>
            <a:br>
              <a:rPr lang="ru-RU" altLang="uk-UA" sz="2800" b="1" dirty="0">
                <a:solidFill>
                  <a:srgbClr val="990033"/>
                </a:solidFill>
              </a:rPr>
            </a:br>
            <a:br>
              <a:rPr lang="ru-RU" altLang="uk-UA" sz="2800" b="1" dirty="0">
                <a:solidFill>
                  <a:srgbClr val="990033"/>
                </a:solidFill>
              </a:rPr>
            </a:br>
            <a:r>
              <a:rPr lang="ru-RU" altLang="uk-UA" sz="2800" b="1" dirty="0">
                <a:solidFill>
                  <a:srgbClr val="990033"/>
                </a:solidFill>
              </a:rPr>
              <a:t>      б) смисл життя повинен змінювитися у часі</a:t>
            </a:r>
            <a:r>
              <a:rPr lang="uk-UA" altLang="uk-UA" sz="2800" b="1" dirty="0">
                <a:solidFill>
                  <a:srgbClr val="990033"/>
                </a:solidFill>
              </a:rPr>
              <a:t> в зв'язку з досягненням певної мети</a:t>
            </a:r>
            <a:r>
              <a:rPr lang="ru-RU" altLang="uk-UA" sz="2800" b="1" dirty="0">
                <a:solidFill>
                  <a:srgbClr val="990033"/>
                </a:solidFill>
              </a:rPr>
              <a:t>;</a:t>
            </a:r>
            <a:br>
              <a:rPr lang="ru-RU" altLang="uk-UA" sz="2800" b="1" dirty="0">
                <a:solidFill>
                  <a:srgbClr val="990033"/>
                </a:solidFill>
              </a:rPr>
            </a:br>
            <a:br>
              <a:rPr lang="ru-RU" altLang="uk-UA" sz="2800" b="1" dirty="0">
                <a:solidFill>
                  <a:srgbClr val="990033"/>
                </a:solidFill>
              </a:rPr>
            </a:br>
            <a:r>
              <a:rPr lang="ru-RU" altLang="uk-UA" sz="2800" b="1" dirty="0">
                <a:solidFill>
                  <a:srgbClr val="990033"/>
                </a:solidFill>
              </a:rPr>
              <a:t>      в) життя варте зусиль, щоб бути прожитим</a:t>
            </a:r>
            <a:r>
              <a:rPr lang="uk-UA" altLang="uk-UA" sz="2800" b="1" dirty="0">
                <a:solidFill>
                  <a:srgbClr val="990033"/>
                </a:solidFill>
              </a:rPr>
              <a:t>  за любих обставин</a:t>
            </a:r>
            <a:r>
              <a:rPr lang="ru-RU" altLang="uk-UA" sz="2800" b="1" dirty="0">
                <a:solidFill>
                  <a:srgbClr val="990033"/>
                </a:solidFill>
              </a:rPr>
              <a:t>.</a:t>
            </a:r>
            <a:br>
              <a:rPr lang="ru-RU" altLang="uk-UA" sz="2800" b="1" dirty="0">
                <a:solidFill>
                  <a:srgbClr val="990033"/>
                </a:solidFill>
              </a:rPr>
            </a:br>
            <a:br>
              <a:rPr lang="ru-RU" altLang="uk-UA" sz="2800" b="1" dirty="0">
                <a:solidFill>
                  <a:srgbClr val="990033"/>
                </a:solidFill>
              </a:rPr>
            </a:br>
            <a:r>
              <a:rPr lang="ru-RU" altLang="uk-UA" sz="2800" b="1" dirty="0">
                <a:solidFill>
                  <a:srgbClr val="990033"/>
                </a:solidFill>
              </a:rPr>
              <a:t>      г) краще дотримуватися концепц</a:t>
            </a:r>
            <a:r>
              <a:rPr lang="uk-UA" altLang="uk-UA" sz="2800" b="1" dirty="0">
                <a:solidFill>
                  <a:srgbClr val="990033"/>
                </a:solidFill>
              </a:rPr>
              <a:t>ії «малих діл»</a:t>
            </a:r>
            <a:endParaRPr lang="ru-RU" altLang="uk-UA" sz="2800" b="1" dirty="0">
              <a:solidFill>
                <a:srgbClr val="990033"/>
              </a:solidFill>
            </a:endParaRPr>
          </a:p>
        </p:txBody>
      </p:sp>
      <p:sp>
        <p:nvSpPr>
          <p:cNvPr id="22531" name="Rectangle 5"/>
          <p:cNvSpPr>
            <a:spLocks noGrp="1"/>
          </p:cNvSpPr>
          <p:nvPr>
            <p:ph type="subTitle" idx="1"/>
          </p:nvPr>
        </p:nvSpPr>
        <p:spPr>
          <a:xfrm>
            <a:off x="1476375" y="6829425"/>
            <a:ext cx="6440488" cy="1784350"/>
          </a:xfrm>
        </p:spPr>
        <p:txBody>
          <a:bodyPr vert="horz" wrap="square" lIns="91440" tIns="45720" rIns="91440" bIns="45720" anchor="t" anchorCtr="0"/>
          <a:p>
            <a:pPr marL="533400" indent="-533400" eaLnBrk="1" hangingPunct="1">
              <a:buClrTx/>
              <a:buSzTx/>
              <a:buFontTx/>
            </a:pPr>
            <a:endParaRPr lang="uk-UA" altLang="uk-UA" sz="7200" b="1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r>
              <a:rPr lang="uk-UA" altLang="uk-UA" dirty="0">
                <a:solidFill>
                  <a:schemeClr val="tx1"/>
                </a:solidFill>
              </a:rPr>
              <a:t>У 21 столітті значимість статі виявляється</a:t>
            </a:r>
            <a:endParaRPr lang="ru-RU" altLang="uk-UA" dirty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179388" y="1557338"/>
            <a:ext cx="8748712" cy="5219700"/>
          </a:xfrm>
          <a:blipFill rotWithShape="1">
            <a:blip r:embed="rId2"/>
          </a:blipFill>
        </p:spPr>
        <p:txBody>
          <a:bodyPr vert="horz" wrap="square" lIns="91440" tIns="45720" rIns="91440" bIns="45720" anchor="t" anchorCtr="0"/>
          <a:p>
            <a:pPr algn="just">
              <a:buNone/>
            </a:pPr>
            <a:r>
              <a:rPr lang="en-US" altLang="uk-UA" sz="2000" dirty="0"/>
              <a:t>	</a:t>
            </a:r>
            <a:r>
              <a:rPr lang="uk-UA" altLang="uk-UA" sz="2800" dirty="0"/>
              <a:t>не стільки в простому факті появи на світ чоловіком чи жінкою, а </a:t>
            </a:r>
            <a:r>
              <a:rPr lang="uk-UA" altLang="uk-UA" sz="2800" b="1" u="sng" dirty="0"/>
              <a:t>в особливому процесі духовного пробудження в тілі людини тієї чи іншої статі</a:t>
            </a:r>
            <a:r>
              <a:rPr lang="uk-UA" altLang="uk-UA" sz="2800" dirty="0"/>
              <a:t>. Завдання традиції в сексуальній сфері було у створенні строгих каналів, щоб хаотичні тенденції життя змогли потекти по них у потрібному напрямку. </a:t>
            </a:r>
            <a:r>
              <a:rPr lang="en-US" altLang="uk-UA" sz="2800" dirty="0"/>
              <a:t>	</a:t>
            </a:r>
            <a:r>
              <a:rPr lang="uk-UA" altLang="uk-UA" sz="2800" dirty="0"/>
              <a:t>Реалізовувати свою природу згідно традиції - це витравлювати з чоловіка всі "жіноче", а з жінки - все "чоловіче", прагнути до того, щоб стати "абсолютним чоловіком" і "абсолютною жінкою.</a:t>
            </a:r>
            <a:endParaRPr lang="ru-RU" altLang="uk-UA" sz="2800" dirty="0"/>
          </a:p>
        </p:txBody>
      </p:sp>
    </p:spTree>
  </p:cSld>
  <p:clrMapOvr>
    <a:masterClrMapping/>
  </p:clrMapOvr>
  <p:transition spd="med">
    <p:strips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5287"/>
          </a:xfrm>
          <a:solidFill>
            <a:srgbClr val="FF66FF">
              <a:alpha val="100000"/>
            </a:srgbClr>
          </a:solidFill>
        </p:spPr>
        <p:txBody>
          <a:bodyPr vert="horz" wrap="square" lIns="91440" tIns="45720" rIns="91440" bIns="45720" anchor="ctr" anchorCtr="0"/>
          <a:p>
            <a:r>
              <a:rPr lang="ru-RU" altLang="uk-UA" sz="2800" dirty="0">
                <a:solidFill>
                  <a:schemeClr val="tx1"/>
                </a:solidFill>
              </a:rPr>
              <a:t>Феміні́зм</a:t>
            </a:r>
            <a:endParaRPr lang="ru-RU" altLang="uk-UA" sz="2800" dirty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71438" y="620713"/>
            <a:ext cx="8783637" cy="6011862"/>
          </a:xfrm>
          <a:blipFill rotWithShape="1">
            <a:blip r:embed="rId1"/>
          </a:blipFill>
        </p:spPr>
        <p:txBody>
          <a:bodyPr vert="horz" wrap="square" lIns="91440" tIns="45720" rIns="91440" bIns="45720" anchor="t" anchorCtr="0"/>
          <a:p>
            <a:pPr algn="just">
              <a:buNone/>
            </a:pPr>
            <a:r>
              <a:rPr lang="uk-UA" altLang="uk-UA" sz="2000" dirty="0"/>
              <a:t>	</a:t>
            </a:r>
            <a:r>
              <a:rPr lang="ru-RU" altLang="uk-UA" sz="4000" dirty="0"/>
              <a:t>Фемінізм можно тлумачити як  соціально-політичну теорію, в якій аналізують гноблення жінок та перевагу чоловіків у історичному минулому і сьогоденні, а також осмислюють шляхи подолання чоловічої переваги над жінками. </a:t>
            </a:r>
            <a:endParaRPr lang="ru-RU" altLang="uk-UA" sz="4000" dirty="0"/>
          </a:p>
        </p:txBody>
      </p:sp>
    </p:spTree>
  </p:cSld>
  <p:clrMapOvr>
    <a:masterClrMapping/>
  </p:clrMapOvr>
  <p:transition spd="med">
    <p:strips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250825" y="33338"/>
            <a:ext cx="8229600" cy="1143000"/>
          </a:xfrm>
          <a:solidFill>
            <a:srgbClr val="FF66FF">
              <a:alpha val="100000"/>
            </a:srgbClr>
          </a:solidFill>
        </p:spPr>
        <p:txBody>
          <a:bodyPr vert="horz" wrap="square" lIns="91440" tIns="45720" rIns="91440" bIns="45720" anchor="ctr" anchorCtr="0"/>
          <a:p>
            <a:r>
              <a:rPr lang="en-US" altLang="uk-UA" dirty="0"/>
              <a:t>К</a:t>
            </a:r>
            <a:r>
              <a:rPr lang="ru-RU" altLang="uk-UA" dirty="0"/>
              <a:t>ритики </a:t>
            </a:r>
            <a:r>
              <a:rPr lang="en-US" altLang="uk-UA" dirty="0"/>
              <a:t> феменізму </a:t>
            </a:r>
            <a:r>
              <a:rPr lang="ru-RU" altLang="uk-UA" dirty="0"/>
              <a:t>відзначають</a:t>
            </a:r>
            <a:endParaRPr lang="ru-RU" altLang="uk-UA" dirty="0"/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250825" y="1196975"/>
            <a:ext cx="8712200" cy="5434013"/>
          </a:xfrm>
          <a:solidFill>
            <a:srgbClr val="FFFF00">
              <a:alpha val="100000"/>
            </a:srgbClr>
          </a:solidFill>
        </p:spPr>
        <p:txBody>
          <a:bodyPr vert="horz" wrap="square" lIns="91440" tIns="45720" rIns="91440" bIns="45720" anchor="t" anchorCtr="0"/>
          <a:p>
            <a:pPr>
              <a:buNone/>
            </a:pPr>
            <a:r>
              <a:rPr lang="ru-RU" altLang="uk-UA" sz="2800" dirty="0"/>
              <a:t>- підвищену увагу </a:t>
            </a:r>
            <a:r>
              <a:rPr lang="en-US" altLang="uk-UA" sz="2800" dirty="0"/>
              <a:t>фемінізму </a:t>
            </a:r>
            <a:r>
              <a:rPr lang="ru-RU" altLang="uk-UA" sz="2800" dirty="0"/>
              <a:t>лише до тих </a:t>
            </a:r>
            <a:endParaRPr lang="ru-RU" altLang="uk-UA" sz="2800" dirty="0"/>
          </a:p>
          <a:p>
            <a:pPr>
              <a:buNone/>
            </a:pPr>
            <a:r>
              <a:rPr lang="ru-RU" altLang="uk-UA" sz="2800" dirty="0"/>
              <a:t>питань, які стосуються жінок;</a:t>
            </a:r>
            <a:endParaRPr lang="ru-RU" altLang="uk-UA" sz="2800" dirty="0"/>
          </a:p>
          <a:p>
            <a:pPr>
              <a:buNone/>
            </a:pPr>
            <a:r>
              <a:rPr lang="ru-RU" altLang="uk-UA" sz="2800" dirty="0"/>
              <a:t> - стверджують, що в країнах Заходу тепер через феміністський рух чоловіки піддаються  дискримінації </a:t>
            </a:r>
            <a:endParaRPr lang="ru-RU" altLang="uk-UA" sz="2800" dirty="0"/>
          </a:p>
          <a:p>
            <a:pPr>
              <a:buNone/>
            </a:pPr>
            <a:r>
              <a:rPr lang="ru-RU" altLang="uk-UA" sz="2800" dirty="0"/>
              <a:t>		Багато людей важають</a:t>
            </a:r>
            <a:r>
              <a:rPr lang="en-US" altLang="uk-UA" sz="2800" dirty="0"/>
              <a:t> фемінізм</a:t>
            </a:r>
            <a:r>
              <a:rPr lang="ru-RU" altLang="uk-UA" sz="2800" dirty="0"/>
              <a:t> причиною руйнування традиційного устрою життя і знищення звичних ролей,традиційно вказаних чоловікам і жінкам залежно від їхньої статі. </a:t>
            </a:r>
            <a:endParaRPr lang="ru-RU" altLang="uk-UA" sz="2800" dirty="0"/>
          </a:p>
        </p:txBody>
      </p:sp>
    </p:spTree>
  </p:cSld>
  <p:clrMapOvr>
    <a:masterClrMapping/>
  </p:clrMapOvr>
  <p:transition spd="med">
    <p:strips dir="r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alpha val="100000"/>
            </a:schemeClr>
          </a:solidFill>
        </p:spPr>
        <p:txBody>
          <a:bodyPr vert="horz" wrap="square" lIns="91440" tIns="45720" rIns="91440" bIns="45720" anchor="ctr" anchorCtr="0"/>
          <a:p>
            <a:r>
              <a:rPr lang="en-US" altLang="uk-UA" dirty="0">
                <a:solidFill>
                  <a:schemeClr val="tx1"/>
                </a:solidFill>
              </a:rPr>
              <a:t>Н</a:t>
            </a:r>
            <a:r>
              <a:rPr lang="uk-UA" altLang="uk-UA" dirty="0">
                <a:solidFill>
                  <a:schemeClr val="tx1"/>
                </a:solidFill>
              </a:rPr>
              <a:t>етрадиційна сексуальна орієнтація.</a:t>
            </a:r>
            <a:endParaRPr lang="ru-RU" alt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313"/>
            <a:ext cx="9144000" cy="5292725"/>
          </a:xfrm>
          <a:solidFill>
            <a:schemeClr val="accent2">
              <a:lumMod val="20000"/>
              <a:lumOff val="80000"/>
            </a:schemeClr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З'явилась </a:t>
            </a:r>
            <a:r>
              <a:rPr kumimoji="0" lang="uk-UA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спільнота людей</a:t>
            </a:r>
            <a:r>
              <a:rPr kumimoji="0" lang="uk-UA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яку позначають </a:t>
            </a:r>
            <a:r>
              <a:rPr kumimoji="0" lang="uk-UA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ЛГБТ (лесбіянки (</a:t>
            </a:r>
            <a:r>
              <a:rPr kumimoji="0" lang="ru-RU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Lesbian</a:t>
            </a:r>
            <a:r>
              <a:rPr kumimoji="0" lang="uk-UA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геї (</a:t>
            </a:r>
            <a:r>
              <a:rPr kumimoji="0" lang="ru-RU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Gay</a:t>
            </a:r>
            <a:r>
              <a:rPr kumimoji="0" lang="uk-UA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uk-UA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бісексуали</a:t>
            </a:r>
            <a:r>
              <a:rPr kumimoji="0" lang="uk-UA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Bisexual</a:t>
            </a:r>
            <a:r>
              <a:rPr kumimoji="0" lang="uk-UA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і </a:t>
            </a:r>
            <a:r>
              <a:rPr kumimoji="0" lang="uk-UA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трансгендери</a:t>
            </a:r>
            <a:r>
              <a:rPr kumimoji="0" lang="uk-UA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Transgender</a:t>
            </a:r>
            <a:r>
              <a:rPr kumimoji="0" lang="uk-UA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  <a:r>
              <a:rPr kumimoji="0" lang="uk-UA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uk-UA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  <a:solidFill>
            <a:srgbClr val="FFC000">
              <a:alpha val="100000"/>
            </a:srgbClr>
          </a:solidFill>
        </p:spPr>
        <p:txBody>
          <a:bodyPr vert="horz" wrap="square" lIns="91440" tIns="45720" rIns="91440" bIns="45720" anchor="ctr" anchorCtr="0"/>
          <a:p>
            <a:r>
              <a:rPr lang="uk-UA" altLang="uk-UA" sz="2800" dirty="0"/>
              <a:t>Соціальні практики демонструють два варіанти реакції суспільства на ЛГБТ</a:t>
            </a:r>
            <a:endParaRPr lang="uk-UA" alt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138" y="1052513"/>
            <a:ext cx="9072563" cy="5616575"/>
          </a:xfrm>
        </p:spPr>
        <p:txBody>
          <a:bodyPr vert="horz" wrap="square" lIns="91440" tIns="45720" rIns="91440" bIns="45720" numCol="1" anchor="t" anchorCtr="0" compatLnSpc="1"/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Спроба </a:t>
            </a:r>
            <a:r>
              <a:rPr kumimoji="0" lang="uk-UA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виключити </a:t>
            </a: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таку поведінку </a:t>
            </a:r>
            <a:r>
              <a:rPr kumimoji="0" lang="uk-UA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шляхом різного роду  репресій</a:t>
            </a: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із соціальної системи</a:t>
            </a:r>
            <a:endParaRPr kumimoji="0" lang="uk-UA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Зробити його </a:t>
            </a:r>
            <a:r>
              <a:rPr kumimoji="0" lang="uk-UA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соціально допустимим</a:t>
            </a: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uk-UA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сучасного демократичного (західного) суспільства другий шлях є переважним. Цей шлях передбачає, досягнення угоди, прийнятного </a:t>
            </a:r>
            <a:r>
              <a:rPr kumimoji="0" lang="uk-UA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консенсусу  між людьми з різними </a:t>
            </a:r>
            <a:r>
              <a:rPr kumimoji="0" lang="uk-UA" sz="3200" b="1" i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сексуальніми</a:t>
            </a:r>
            <a:r>
              <a:rPr kumimoji="0" lang="uk-UA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орієнтаціями щодо більш фундаментальних норм сумісного життя.</a:t>
            </a:r>
            <a:endParaRPr kumimoji="0" lang="uk-UA" sz="3200" b="1" i="0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uk-UA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uk-UA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539750" y="-23812"/>
            <a:ext cx="8291513" cy="1930400"/>
          </a:xfrm>
          <a:solidFill>
            <a:srgbClr val="33CCCC">
              <a:alpha val="100000"/>
            </a:srgbClr>
          </a:solidFill>
        </p:spPr>
        <p:txBody>
          <a:bodyPr vert="horz" wrap="square" lIns="91440" tIns="45720" rIns="91440" bIns="45720" anchor="ctr" anchorCtr="0"/>
          <a:p>
            <a:r>
              <a:rPr lang="ru-RU" altLang="uk-UA" sz="2800" b="1" u="sng" dirty="0"/>
              <a:t>Кончита Вурст </a:t>
            </a:r>
            <a:br>
              <a:rPr lang="ru-RU" altLang="uk-UA" sz="2800" dirty="0"/>
            </a:br>
            <a:r>
              <a:rPr lang="ru-RU" altLang="uk-UA" sz="2800" dirty="0"/>
              <a:t>(настоящее имя Том Ньюверз)</a:t>
            </a:r>
            <a:r>
              <a:rPr lang="en-US" altLang="uk-UA" sz="2800" dirty="0"/>
              <a:t>,</a:t>
            </a:r>
            <a:r>
              <a:rPr lang="uk-UA" altLang="uk-UA" sz="2800" dirty="0"/>
              <a:t>певец,</a:t>
            </a:r>
            <a:r>
              <a:rPr lang="ru-RU" altLang="uk-UA" sz="2800" dirty="0"/>
              <a:t> Австрии.  Победитель Евровидения-2014</a:t>
            </a:r>
            <a:endParaRPr lang="ru-RU" altLang="uk-UA" sz="2800" dirty="0"/>
          </a:p>
        </p:txBody>
      </p:sp>
      <p:pic>
        <p:nvPicPr>
          <p:cNvPr id="28675" name="Picture 2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3492500" y="1989138"/>
            <a:ext cx="5414963" cy="4043362"/>
          </a:xfrm>
        </p:spPr>
      </p:pic>
      <p:sp>
        <p:nvSpPr>
          <p:cNvPr id="28676" name="Прямоугольник 4"/>
          <p:cNvSpPr/>
          <p:nvPr/>
        </p:nvSpPr>
        <p:spPr>
          <a:xfrm>
            <a:off x="0" y="2276475"/>
            <a:ext cx="349250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altLang="uk-UA" sz="1800" b="1" dirty="0"/>
              <a:t>«Бородатая колбаска</a:t>
            </a:r>
            <a:r>
              <a:rPr lang="ru-RU" altLang="uk-UA" sz="1800" dirty="0"/>
              <a:t>", как окрестили журналисты певца, который победил (а) на "Евровидения 2014"</a:t>
            </a:r>
            <a:endParaRPr lang="ru-RU" altLang="uk-UA" sz="1800" dirty="0"/>
          </a:p>
        </p:txBody>
      </p:sp>
    </p:spTree>
  </p:cSld>
  <p:clrMapOvr>
    <a:masterClrMapping/>
  </p:clrMapOvr>
  <p:transition spd="med">
    <p:strips dir="r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975" cy="1354137"/>
          </a:xfrm>
          <a:solidFill>
            <a:srgbClr val="FFFF00">
              <a:alpha val="100000"/>
            </a:srgbClr>
          </a:solidFill>
        </p:spPr>
        <p:txBody>
          <a:bodyPr vert="horz" wrap="square" lIns="91440" tIns="45720" rIns="91440" bIns="45720" anchor="ctr" anchorCtr="0"/>
          <a:p>
            <a:r>
              <a:rPr lang="uk-UA" altLang="uk-UA" sz="3200" b="1" dirty="0"/>
              <a:t>Нормативніст</a:t>
            </a:r>
            <a:r>
              <a:rPr lang="uk-UA" altLang="uk-UA" sz="3200" dirty="0"/>
              <a:t>ь є неодмінною умовою існування суспільства як системи спільної життєдіяльності</a:t>
            </a:r>
            <a:endParaRPr lang="ru-RU" alt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28775"/>
            <a:ext cx="9144000" cy="5040313"/>
          </a:xfrm>
          <a:blipFill>
            <a:blip r:embed="rId1"/>
            <a:tile tx="0" ty="0" sx="100000" sy="100000" flip="none" algn="tl"/>
          </a:blipFill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Але завжди в суспільстві існують ті, хто їх порушує. Соціальні практики демонструють два варіанти реакції суспільства на девіантну поведінку окремих людей або груп у рамках прийнятої в соціумі нормативності: </a:t>
            </a:r>
            <a:r>
              <a:rPr kumimoji="0" lang="uk-UA" sz="2400" b="1" i="1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спроба виключити таку поведінку шляхом різного роду  репресій із соціальної системи або ж зробити його соціально допустимим. Для сучасного демократичного суспільства другий шлях є переважним. </a:t>
            </a:r>
            <a:r>
              <a:rPr kumimoji="0" lang="uk-UA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Цей шлях передбачає, що між тими членами суспільства, які орієнтуються на існуючі норми, і тими, хто діє, порушуючи їх, полягає деяка угоду, що дозволяє встановити прийнятний консенсус щодо більш фундаментальних норм сумісного життя</a:t>
            </a:r>
            <a:r>
              <a:rPr kumimoji="0" 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r>
              <a:rPr lang="ru-RU" altLang="uk-UA" sz="2400" b="1" dirty="0">
                <a:solidFill>
                  <a:schemeClr val="tx1"/>
                </a:solidFill>
              </a:rPr>
              <a:t>Відношення світових та етнічних релігій до ЛГМТ-спільнот </a:t>
            </a:r>
            <a:r>
              <a:rPr lang="ru-RU" altLang="uk-UA" sz="2400" b="1" i="1" u="sng" dirty="0">
                <a:solidFill>
                  <a:schemeClr val="tx1"/>
                </a:solidFill>
              </a:rPr>
              <a:t>негативне.</a:t>
            </a:r>
            <a:endParaRPr lang="ru-RU" altLang="uk-UA" sz="2400" b="1" i="1" u="sng" dirty="0"/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blipFill rotWithShape="1">
            <a:blip r:embed="rId2"/>
          </a:blipFill>
        </p:spPr>
        <p:txBody>
          <a:bodyPr vert="horz" wrap="square" lIns="91440" tIns="45720" rIns="91440" bIns="45720" anchor="t" anchorCtr="0"/>
          <a:p>
            <a:pPr algn="just">
              <a:buNone/>
            </a:pPr>
            <a:r>
              <a:rPr lang="ru-RU" altLang="uk-UA" sz="1600" b="1" dirty="0"/>
              <a:t>Так, в Біблії Третя книга Мойсеєва (Левіт, 18:22 )  свідчить: «З чоловіком не сходитимешся, як сходишся з жінкою: це гидота».  «Коли чоловік зійдеться з чоловіком так, як із жінкою, обидва вчинили гидоту; смертю мусять їх покарати; кров їхня на них.» ( Левіт, 20:13).   Але сьогодні у всьому світі , особливо в Європі, проявом вищого ступеня демократії, свободи слова, думки, дій вважається відкрита заява про свої пристрасті. У багатьох державах навіть на офіційному рівні реєструються одностатеві шлюби і їм дозволяють виховувати прийомних дітей. Така соціальна практика,на думку церковників,  суперечить природним та моральним настановам людства.  За це може проявитисяБожественна відплата у формі нових  захворювань  аб</a:t>
            </a:r>
            <a:r>
              <a:rPr lang="en-US" altLang="uk-UA" sz="1600" b="1" dirty="0"/>
              <a:t> </a:t>
            </a:r>
            <a:r>
              <a:rPr lang="ru-RU" altLang="uk-UA" sz="1600" b="1" dirty="0"/>
              <a:t>смертоносних епідемій. В  Корані  розповідається про народ пророка Лута (Лота). Цей народ за свою причетність  до гріха мужолозтва був просто стертий з лиця землі. «Воістину,  в цьому знамення для тих, хто здатний бачити” (Коран, 15:75).   Коли збожеволілі від своїх пристрастей люди стали домагатися гостей-ангелів, які з'явилися в образі прекрасних юнаків, Лут, грунтуючись на своїй пророчій проникливості, сказав: «Воістину,  в цьому знамення для віруючих!» (Коран, 15:77 )  </a:t>
            </a:r>
            <a:endParaRPr lang="ru-RU" altLang="uk-UA" sz="1600" b="1" dirty="0"/>
          </a:p>
          <a:p>
            <a:pPr>
              <a:buNone/>
            </a:pPr>
            <a:endParaRPr lang="ru-RU" altLang="uk-UA" dirty="0"/>
          </a:p>
        </p:txBody>
      </p:sp>
    </p:spTree>
  </p:cSld>
  <p:clrMapOvr>
    <a:masterClrMapping/>
  </p:clrMapOvr>
  <p:transition spd="med"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229600" cy="1143000"/>
          </a:xfrm>
          <a:solidFill>
            <a:srgbClr val="FFFF00">
              <a:alpha val="100000"/>
            </a:srgbClr>
          </a:solidFill>
        </p:spPr>
        <p:txBody>
          <a:bodyPr vert="horz" wrap="square" lIns="91440" tIns="45720" rIns="91440" bIns="45720" anchor="ctr" anchorCtr="0"/>
          <a:p>
            <a:pPr algn="l"/>
            <a:r>
              <a:rPr lang="ru-RU" altLang="uk-UA" sz="2800" b="1" dirty="0">
                <a:solidFill>
                  <a:srgbClr val="663300"/>
                </a:solidFill>
              </a:rPr>
              <a:t>4.) У </a:t>
            </a:r>
            <a:r>
              <a:rPr lang="ru-RU" altLang="uk-UA" sz="2800" b="1" u="sng" dirty="0">
                <a:solidFill>
                  <a:srgbClr val="663300"/>
                </a:solidFill>
              </a:rPr>
              <a:t>Новий час</a:t>
            </a:r>
            <a:r>
              <a:rPr lang="ru-RU" altLang="uk-UA" sz="2800" b="1" dirty="0">
                <a:solidFill>
                  <a:srgbClr val="663300"/>
                </a:solidFill>
              </a:rPr>
              <a:t> людина розумілася як розумне створіння;</a:t>
            </a:r>
            <a:br>
              <a:rPr lang="ru-RU" altLang="uk-UA" sz="2800" b="1" dirty="0">
                <a:solidFill>
                  <a:srgbClr val="663300"/>
                </a:solidFill>
              </a:rPr>
            </a:br>
            <a:endParaRPr lang="uk-UA" altLang="uk-UA" sz="2800" dirty="0"/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323850" y="1268413"/>
            <a:ext cx="8362950" cy="4857750"/>
          </a:xfrm>
          <a:solidFill>
            <a:srgbClr val="FFFF00">
              <a:alpha val="100000"/>
            </a:srgbClr>
          </a:solidFill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None/>
            </a:pPr>
            <a:r>
              <a:rPr lang="ru-RU" altLang="uk-UA" sz="2800" b="1" dirty="0">
                <a:solidFill>
                  <a:srgbClr val="663300"/>
                </a:solidFill>
                <a:cs typeface="Arial" panose="020B0604020202020204" pitchFamily="34" charset="0"/>
              </a:rPr>
              <a:t>5) У ХХ ст. акцент перемістився на інші здібності людини, а саме:</a:t>
            </a:r>
            <a:endParaRPr lang="ru-RU" altLang="uk-UA" sz="2800" b="1" dirty="0">
              <a:solidFill>
                <a:srgbClr val="6633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800" b="1" dirty="0">
                <a:solidFill>
                  <a:srgbClr val="663300"/>
                </a:solidFill>
                <a:cs typeface="Arial" panose="020B0604020202020204" pitchFamily="34" charset="0"/>
              </a:rPr>
              <a:t>      а) інтуїція (</a:t>
            </a:r>
            <a:r>
              <a:rPr lang="uk-UA" altLang="uk-UA" sz="2800" b="1" dirty="0">
                <a:solidFill>
                  <a:srgbClr val="663300"/>
                </a:solidFill>
                <a:cs typeface="Arial" panose="020B0604020202020204" pitchFamily="34" charset="0"/>
              </a:rPr>
              <a:t>Анрі </a:t>
            </a:r>
            <a:r>
              <a:rPr lang="ru-RU" altLang="uk-UA" sz="2800" b="1" dirty="0">
                <a:solidFill>
                  <a:srgbClr val="663300"/>
                </a:solidFill>
                <a:cs typeface="Arial" panose="020B0604020202020204" pitchFamily="34" charset="0"/>
              </a:rPr>
              <a:t>Бергсон);</a:t>
            </a:r>
            <a:endParaRPr lang="ru-RU" altLang="uk-UA" sz="2800" b="1" dirty="0">
              <a:solidFill>
                <a:srgbClr val="6633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800" b="1" dirty="0">
                <a:solidFill>
                  <a:srgbClr val="663300"/>
                </a:solidFill>
                <a:cs typeface="Arial" panose="020B0604020202020204" pitchFamily="34" charset="0"/>
              </a:rPr>
              <a:t>      б) воля (Фрідріх Ніцше, Артур Шопенгауер);</a:t>
            </a:r>
            <a:endParaRPr lang="ru-RU" altLang="uk-UA" sz="2800" b="1" dirty="0">
              <a:solidFill>
                <a:srgbClr val="6633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800" b="1" dirty="0">
                <a:solidFill>
                  <a:srgbClr val="663300"/>
                </a:solidFill>
                <a:cs typeface="Arial" panose="020B0604020202020204" pitchFamily="34" charset="0"/>
              </a:rPr>
              <a:t>      в) інстинкт («</a:t>
            </a:r>
            <a:r>
              <a:rPr lang="uk-UA" altLang="uk-UA" sz="2800" b="1" dirty="0">
                <a:solidFill>
                  <a:srgbClr val="663300"/>
                </a:solidFill>
                <a:cs typeface="Arial" panose="020B0604020202020204" pitchFamily="34" charset="0"/>
              </a:rPr>
              <a:t>В</a:t>
            </a:r>
            <a:r>
              <a:rPr lang="ru-RU" altLang="uk-UA" sz="2800" b="1" dirty="0">
                <a:solidFill>
                  <a:srgbClr val="663300"/>
                </a:solidFill>
                <a:cs typeface="Arial" panose="020B0604020202020204" pitchFamily="34" charset="0"/>
              </a:rPr>
              <a:t>оно») (Зигмунд Фрейд);</a:t>
            </a:r>
            <a:endParaRPr lang="ru-RU" altLang="uk-UA" sz="2800" b="1" dirty="0">
              <a:solidFill>
                <a:srgbClr val="6633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800" b="1" dirty="0">
                <a:solidFill>
                  <a:srgbClr val="663300"/>
                </a:solidFill>
                <a:cs typeface="Arial" panose="020B0604020202020204" pitchFamily="34" charset="0"/>
              </a:rPr>
              <a:t>6) </a:t>
            </a:r>
            <a:r>
              <a:rPr lang="ru-RU" altLang="uk-UA" sz="2800" b="1" u="sng" dirty="0">
                <a:solidFill>
                  <a:srgbClr val="663300"/>
                </a:solidFill>
                <a:cs typeface="Arial" panose="020B0604020202020204" pitchFamily="34" charset="0"/>
              </a:rPr>
              <a:t>марк</a:t>
            </a:r>
            <a:r>
              <a:rPr lang="uk-UA" altLang="uk-UA" sz="2800" b="1" u="sng" dirty="0">
                <a:solidFill>
                  <a:srgbClr val="663300"/>
                </a:solidFill>
                <a:cs typeface="Arial" panose="020B0604020202020204" pitchFamily="34" charset="0"/>
              </a:rPr>
              <a:t>сиз</a:t>
            </a:r>
            <a:r>
              <a:rPr lang="ru-RU" altLang="uk-UA" sz="2800" b="1" u="sng" dirty="0">
                <a:solidFill>
                  <a:srgbClr val="663300"/>
                </a:solidFill>
                <a:cs typeface="Arial" panose="020B0604020202020204" pitchFamily="34" charset="0"/>
              </a:rPr>
              <a:t>м</a:t>
            </a:r>
            <a:r>
              <a:rPr lang="ru-RU" altLang="uk-UA" sz="2800" b="1" dirty="0">
                <a:solidFill>
                  <a:srgbClr val="663300"/>
                </a:solidFill>
                <a:cs typeface="Arial" panose="020B0604020202020204" pitchFamily="34" charset="0"/>
              </a:rPr>
              <a:t> розглядає людину як продукт соціального середовища;</a:t>
            </a:r>
            <a:endParaRPr lang="ru-RU" altLang="uk-UA" sz="2800" b="1" dirty="0">
              <a:solidFill>
                <a:srgbClr val="6633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sz="2800" b="1" dirty="0">
                <a:solidFill>
                  <a:srgbClr val="663300"/>
                </a:solidFill>
                <a:cs typeface="Arial" panose="020B0604020202020204" pitchFamily="34" charset="0"/>
              </a:rPr>
              <a:t> 7) </a:t>
            </a:r>
            <a:r>
              <a:rPr lang="ru-RU" altLang="uk-UA" sz="2800" b="1" u="sng" dirty="0">
                <a:solidFill>
                  <a:srgbClr val="663300"/>
                </a:solidFill>
                <a:cs typeface="Arial" panose="020B0604020202020204" pitchFamily="34" charset="0"/>
              </a:rPr>
              <a:t>екзистенціалізм</a:t>
            </a:r>
            <a:r>
              <a:rPr lang="ru-RU" altLang="uk-UA" sz="2800" b="1" dirty="0">
                <a:solidFill>
                  <a:srgbClr val="663300"/>
                </a:solidFill>
                <a:cs typeface="Arial" panose="020B0604020202020204" pitchFamily="34" charset="0"/>
              </a:rPr>
              <a:t> розуміє людину як створіння, що не має заздалегідь визначеної суті. Свою сутність людина створює своїми справами та вчинками.</a:t>
            </a:r>
            <a:endParaRPr lang="ru-RU" altLang="uk-UA" sz="2800" b="1" dirty="0">
              <a:solidFill>
                <a:srgbClr val="663300"/>
              </a:solidFill>
              <a:cs typeface="Arial" panose="020B0604020202020204" pitchFamily="34" charset="0"/>
            </a:endParaRPr>
          </a:p>
          <a:p>
            <a:endParaRPr lang="uk-UA" altLang="uk-UA" dirty="0"/>
          </a:p>
        </p:txBody>
      </p:sp>
    </p:spTree>
  </p:cSld>
  <p:clrMapOvr>
    <a:masterClrMapping/>
  </p:clrMapOvr>
  <p:transition spd="med"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666162" cy="1800225"/>
          </a:xfrm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pPr eaLnBrk="1" hangingPunct="1"/>
            <a:br>
              <a:rPr lang="uk-UA" altLang="uk-UA" dirty="0"/>
            </a:br>
            <a:r>
              <a:rPr lang="uk-UA" altLang="uk-UA" u="sng" dirty="0"/>
              <a:t>Сучасні концепції людини</a:t>
            </a:r>
            <a:br>
              <a:rPr lang="uk-UA" altLang="uk-UA" u="sng" dirty="0"/>
            </a:br>
            <a:r>
              <a:rPr lang="uk-UA" altLang="uk-UA" dirty="0"/>
              <a:t>(</a:t>
            </a:r>
            <a:r>
              <a:rPr lang="ru-RU" altLang="uk-UA" sz="2000" b="1" dirty="0">
                <a:solidFill>
                  <a:schemeClr val="tx1"/>
                </a:solidFill>
              </a:rPr>
              <a:t>залежно від того, що слід вважати суто людським у людині (природне, соціальне, духовне), їх умовно об'єднують у три групи </a:t>
            </a:r>
            <a:r>
              <a:rPr lang="ru-RU" altLang="uk-UA" sz="1800" dirty="0">
                <a:solidFill>
                  <a:schemeClr val="tx1"/>
                </a:solidFill>
              </a:rPr>
              <a:t>)</a:t>
            </a:r>
            <a:br>
              <a:rPr lang="ru-RU" altLang="uk-UA" dirty="0">
                <a:solidFill>
                  <a:schemeClr val="tx1"/>
                </a:solidFill>
              </a:rPr>
            </a:br>
            <a:endParaRPr lang="ru-RU" altLang="uk-UA" dirty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1773238"/>
            <a:ext cx="9144000" cy="4943475"/>
          </a:xfrm>
          <a:solidFill>
            <a:schemeClr val="bg1"/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kumimoji="0" lang="ru-RU" altLang="uk-UA" sz="3200" b="1" i="1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Біологізаторські</a:t>
            </a:r>
            <a:r>
              <a:rPr kumimoji="0" lang="ru-RU" altLang="uk-UA" sz="3200" b="1" i="1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1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концепції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Домінуючою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рисою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цих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концепцій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є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уявлення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людину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як про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переважно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природну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істоту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поведінка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індивідуальні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суспільні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якості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духовні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властивості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якої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обумовлені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природними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біологічними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чинниками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altLang="uk-UA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таких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концепцій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належать: фрейдизм,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натуралізм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волюнтаризм.</a:t>
            </a:r>
            <a:endParaRPr kumimoji="0" lang="ru-RU" altLang="uk-UA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uk-UA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684213" y="188913"/>
            <a:ext cx="8229600" cy="1143000"/>
          </a:xfrm>
          <a:solidFill>
            <a:srgbClr val="FFFF00">
              <a:alpha val="100000"/>
            </a:srgbClr>
          </a:solidFill>
        </p:spPr>
        <p:txBody>
          <a:bodyPr vert="horz" wrap="square" lIns="91440" tIns="45720" rIns="91440" bIns="45720" anchor="ctr" anchorCtr="0"/>
          <a:p>
            <a:r>
              <a:rPr lang="ru-RU" altLang="uk-UA" sz="3600" dirty="0"/>
              <a:t>2. </a:t>
            </a:r>
            <a:r>
              <a:rPr lang="ru-RU" altLang="uk-UA" sz="3600" b="1" i="1" u="sng" dirty="0"/>
              <a:t>Соціологізаторські концепції</a:t>
            </a:r>
            <a:r>
              <a:rPr lang="ru-RU" altLang="uk-UA" sz="3600" dirty="0"/>
              <a:t> </a:t>
            </a:r>
            <a:endParaRPr lang="uk-UA" alt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052513"/>
            <a:ext cx="8928100" cy="5759450"/>
          </a:xfrm>
          <a:blipFill>
            <a:blip r:embed="rId1"/>
            <a:tile tx="0" ty="0" sx="100000" sy="100000" flip="none" algn="tl"/>
          </a:blipFill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uk-UA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Вони </a:t>
            </a:r>
            <a:r>
              <a:rPr kumimoji="0" lang="ru-RU" altLang="uk-UA" sz="3200" b="1" i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ігнорують</a:t>
            </a:r>
            <a:r>
              <a:rPr kumimoji="0" lang="ru-RU" altLang="uk-UA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природно-</a:t>
            </a:r>
            <a:r>
              <a:rPr kumimoji="0" lang="ru-RU" altLang="uk-UA" sz="3200" b="1" i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біологічні</a:t>
            </a:r>
            <a:r>
              <a:rPr kumimoji="0" lang="ru-RU" altLang="uk-UA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чинники</a:t>
            </a:r>
            <a:r>
              <a:rPr kumimoji="0" lang="ru-RU" altLang="uk-UA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людського</a:t>
            </a:r>
            <a:r>
              <a:rPr kumimoji="0" lang="ru-RU" altLang="uk-UA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існування</a:t>
            </a:r>
            <a:r>
              <a:rPr kumimoji="0" lang="ru-RU" altLang="uk-UA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яким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відводиться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роль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лише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передумови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соціального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які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мають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ніякого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впливу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особливості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поведінки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інтелект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творчі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здібності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соціальні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орієнтації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людини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	До таких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концепцій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належать: </a:t>
            </a:r>
            <a:endParaRPr kumimoji="0" lang="ru-RU" altLang="uk-UA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uk-UA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конвенціоналізм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endParaRPr kumimoji="0" lang="ru-RU" altLang="uk-UA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соціологізм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endParaRPr kumimoji="0" lang="ru-RU" altLang="uk-UA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ru-RU" altLang="uk-UA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панлогізм</a:t>
            </a:r>
            <a:r>
              <a:rPr kumimoji="0" lang="ru-RU" alt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altLang="uk-UA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uk-UA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395288" y="28575"/>
            <a:ext cx="8229600" cy="1143000"/>
          </a:xfrm>
          <a:solidFill>
            <a:schemeClr val="accent1">
              <a:alpha val="100000"/>
            </a:schemeClr>
          </a:solidFill>
        </p:spPr>
        <p:txBody>
          <a:bodyPr vert="horz" wrap="square" lIns="91440" tIns="45720" rIns="91440" bIns="45720" anchor="ctr" anchorCtr="0"/>
          <a:p>
            <a:r>
              <a:rPr lang="ru-RU" altLang="uk-UA" sz="3200" b="1" u="sng" dirty="0"/>
              <a:t>3. Спіритуалізм </a:t>
            </a:r>
            <a:r>
              <a:rPr lang="ru-RU" altLang="uk-UA" sz="3200" dirty="0"/>
              <a:t>(від лат. </a:t>
            </a:r>
            <a:r>
              <a:rPr lang="en-US" altLang="uk-UA" sz="3200" dirty="0"/>
              <a:t>spiritualis-</a:t>
            </a:r>
            <a:r>
              <a:rPr lang="ru-RU" altLang="uk-UA" sz="3200" dirty="0"/>
              <a:t>духовний).</a:t>
            </a:r>
            <a:endParaRPr lang="uk-UA" alt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196975"/>
            <a:ext cx="9036050" cy="5688013"/>
          </a:xfrm>
          <a:blipFill>
            <a:blip r:embed="rId1"/>
            <a:tile tx="0" ty="0" sx="100000" sy="100000" flip="none" algn="tl"/>
          </a:blipFill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основі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розкриття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сутності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людини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лежить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її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внутрішній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духовний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світ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пошук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істини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здатність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морального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вибору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до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переживання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прекрасного, до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творчості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наявність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свободи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волі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глибинної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самосвідомості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і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проголошує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первинність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індивідуального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"Я" як духовного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стрижня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особистості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До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цієї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групи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належать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такі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течії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ru-RU" altLang="uk-UA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суб'єктивний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</a:t>
            </a:r>
            <a:r>
              <a:rPr kumimoji="0" lang="ru-RU" alt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uk-UA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altLang="uk-UA" noProof="0" dirty="0" err="1" smtClean="0">
                <a:ln>
                  <a:noFill/>
                </a:ln>
                <a:effectLst/>
                <a:uLnTx/>
                <a:uFillTx/>
                <a:sym typeface="+mn-ea"/>
              </a:rPr>
              <a:t>антропологізм</a:t>
            </a:r>
            <a:r>
              <a:rPr lang="uk-UA" altLang="ru-RU" noProof="0" dirty="0" err="1" smtClean="0">
                <a:ln>
                  <a:noFill/>
                </a:ln>
                <a:effectLst/>
                <a:uLnTx/>
                <a:uFillTx/>
                <a:sym typeface="+mn-ea"/>
              </a:rPr>
              <a:t>.</a:t>
            </a:r>
            <a:r>
              <a:rPr lang="ru-RU" altLang="uk-UA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 </a:t>
            </a:r>
            <a:endParaRPr kumimoji="0" lang="ru-RU" altLang="uk-UA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208962" cy="1295400"/>
          </a:xfrm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r>
              <a:rPr lang="uk-UA" altLang="uk-UA" sz="3200" b="1" dirty="0"/>
              <a:t>Виокремлюють також  такі концепції співвідношення біологічного та соціального в людині</a:t>
            </a:r>
            <a:endParaRPr lang="uk-UA" alt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7338"/>
            <a:ext cx="9132888" cy="5046663"/>
          </a:xfrm>
          <a:blipFill>
            <a:blip r:embed="rId2"/>
            <a:tile tx="0" ty="0" sx="100000" sy="100000" flip="none" algn="tl"/>
          </a:blipFill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altLang="uk-UA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uk-UA" altLang="uk-UA" sz="36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Концепція паралелізму</a:t>
            </a:r>
            <a:r>
              <a:rPr kumimoji="0" lang="uk-UA" altLang="uk-UA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uk-UA" altLang="uk-UA" sz="3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altLang="uk-UA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altLang="uk-UA" sz="36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2.Концепція поглинання</a:t>
            </a:r>
            <a:endParaRPr kumimoji="0" lang="uk-UA" altLang="uk-UA" sz="3600" b="1" i="0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altLang="uk-UA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(соціальне поглинає біологічне і навпаки). </a:t>
            </a:r>
            <a:endParaRPr kumimoji="0" lang="uk-UA" altLang="uk-UA" sz="3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altLang="uk-UA" sz="36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3.Концепція координації </a:t>
            </a:r>
            <a:r>
              <a:rPr kumimoji="0" lang="uk-UA" altLang="uk-UA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(значну роль грає саморозвиток і </a:t>
            </a:r>
            <a:r>
              <a:rPr kumimoji="0" lang="uk-UA" altLang="uk-UA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самобудівництво</a:t>
            </a:r>
            <a:r>
              <a:rPr kumimoji="0" lang="uk-UA" altLang="uk-UA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людиною себе).</a:t>
            </a:r>
            <a:endParaRPr kumimoji="0" lang="en-US" altLang="uk-UA" sz="3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uk-UA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" name="Diagram 1"/>
          <p:cNvGraphicFramePr/>
          <p:nvPr/>
        </p:nvGraphicFramePr>
        <p:xfrm>
          <a:off x="0" y="1079500"/>
          <a:ext cx="9144000" cy="6021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100000">
              <a:srgbClr val="CCFF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6425" cy="1333500"/>
          </a:xfrm>
        </p:spPr>
        <p:txBody>
          <a:bodyPr vert="horz" wrap="square" lIns="91440" tIns="45720" rIns="91440" bIns="45720" anchor="ctr" anchorCtr="0"/>
          <a:p>
            <a:pPr eaLnBrk="1" hangingPunct="1"/>
            <a:br>
              <a:rPr lang="uk-UA" altLang="uk-UA" b="1" i="1" dirty="0">
                <a:solidFill>
                  <a:srgbClr val="CC3300"/>
                </a:solidFill>
              </a:rPr>
            </a:br>
            <a:r>
              <a:rPr lang="uk-UA" altLang="uk-UA" b="1" i="1" dirty="0">
                <a:solidFill>
                  <a:srgbClr val="CC3300"/>
                </a:solidFill>
              </a:rPr>
              <a:t>Сутнісними рисами людини є:</a:t>
            </a:r>
            <a:br>
              <a:rPr lang="uk-UA" altLang="uk-UA" dirty="0">
                <a:solidFill>
                  <a:srgbClr val="CC3300"/>
                </a:solidFill>
              </a:rPr>
            </a:br>
            <a:r>
              <a:rPr lang="ru-RU" altLang="uk-UA" dirty="0"/>
              <a:t> </a:t>
            </a:r>
            <a:endParaRPr lang="ru-RU" altLang="uk-UA" sz="2800" b="1" dirty="0">
              <a:solidFill>
                <a:srgbClr val="FF9933"/>
              </a:solidFill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>
          <a:xfrm>
            <a:off x="179388" y="1557338"/>
            <a:ext cx="8856662" cy="5003800"/>
          </a:xfrm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uk-UA" altLang="uk-UA" sz="2800" dirty="0"/>
              <a:t>- </a:t>
            </a:r>
            <a:r>
              <a:rPr lang="uk-UA" altLang="uk-UA" sz="2800" b="1" dirty="0"/>
              <a:t>вміння виготовляти  засоби праці;</a:t>
            </a:r>
            <a:endParaRPr lang="uk-UA" altLang="uk-UA" sz="2800" b="1" dirty="0"/>
          </a:p>
          <a:p>
            <a:pPr eaLnBrk="1" hangingPunct="1">
              <a:buNone/>
            </a:pPr>
            <a:r>
              <a:rPr lang="uk-UA" altLang="uk-UA" sz="2800" b="1" dirty="0"/>
              <a:t>- свідомість, наявність потреб, інтересів, ідеалів, об'єктів поклоніння( «тотем»)</a:t>
            </a:r>
            <a:endParaRPr lang="uk-UA" altLang="uk-UA" sz="2800" b="1" dirty="0"/>
          </a:p>
          <a:p>
            <a:pPr eaLnBrk="1" hangingPunct="1">
              <a:buNone/>
            </a:pPr>
            <a:r>
              <a:rPr lang="uk-UA" altLang="uk-UA" sz="2800" b="1" dirty="0"/>
              <a:t>- соціальність (життя в суспільстві);</a:t>
            </a:r>
            <a:endParaRPr lang="uk-UA" altLang="uk-UA" sz="2800" b="1" dirty="0"/>
          </a:p>
          <a:p>
            <a:pPr eaLnBrk="1" hangingPunct="1">
              <a:buNone/>
            </a:pPr>
            <a:r>
              <a:rPr lang="uk-UA" altLang="uk-UA" sz="2800" b="1" dirty="0"/>
              <a:t>-життєдіяльність людини не запрограмована її природою ( як тварин), а має свідомий, вольовий характер;</a:t>
            </a:r>
            <a:endParaRPr lang="uk-UA" altLang="uk-UA" sz="2800" b="1" dirty="0"/>
          </a:p>
          <a:p>
            <a:pPr eaLnBrk="1" hangingPunct="1">
              <a:buNone/>
            </a:pPr>
            <a:r>
              <a:rPr lang="uk-UA" altLang="uk-UA" sz="2800" b="1" dirty="0"/>
              <a:t>- знання моральних  заборон(«табу»);</a:t>
            </a:r>
            <a:endParaRPr lang="ru-RU" altLang="uk-UA" sz="2800" b="1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600" decel="100000"/>
                                        <p:tgtEl>
                                          <p:spTgt spid="6147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6147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6147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6147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36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600" decel="100000"/>
                                        <p:tgtEl>
                                          <p:spTgt spid="6147">
                                            <p:txEl>
                                              <p:charRg st="36" end="1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600" decel="100000" fill="hold"/>
                                        <p:tgtEl>
                                          <p:spTgt spid="6147">
                                            <p:txEl>
                                              <p:charRg st="36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decel="100000" fill="hold"/>
                                        <p:tgtEl>
                                          <p:spTgt spid="6147">
                                            <p:txEl>
                                              <p:charRg st="36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decel="100000" fill="hold"/>
                                        <p:tgtEl>
                                          <p:spTgt spid="6147">
                                            <p:txEl>
                                              <p:charRg st="36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36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36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18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600" decel="100000"/>
                                        <p:tgtEl>
                                          <p:spTgt spid="6147">
                                            <p:txEl>
                                              <p:charRg st="118" end="1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6147">
                                            <p:txEl>
                                              <p:charRg st="118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00" decel="100000" fill="hold"/>
                                        <p:tgtEl>
                                          <p:spTgt spid="6147">
                                            <p:txEl>
                                              <p:charRg st="118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00" decel="100000" fill="hold"/>
                                        <p:tgtEl>
                                          <p:spTgt spid="6147">
                                            <p:txEl>
                                              <p:charRg st="118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18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18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56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600" decel="100000"/>
                                        <p:tgtEl>
                                          <p:spTgt spid="6147">
                                            <p:txEl>
                                              <p:charRg st="156" end="2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6147">
                                            <p:txEl>
                                              <p:charRg st="156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00" decel="100000" fill="hold"/>
                                        <p:tgtEl>
                                          <p:spTgt spid="6147">
                                            <p:txEl>
                                              <p:charRg st="156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00" decel="100000" fill="hold"/>
                                        <p:tgtEl>
                                          <p:spTgt spid="6147">
                                            <p:txEl>
                                              <p:charRg st="156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56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56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259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600" decel="100000"/>
                                        <p:tgtEl>
                                          <p:spTgt spid="6147">
                                            <p:txEl>
                                              <p:charRg st="259" end="2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6147">
                                            <p:txEl>
                                              <p:charRg st="259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00" decel="100000" fill="hold"/>
                                        <p:tgtEl>
                                          <p:spTgt spid="6147">
                                            <p:txEl>
                                              <p:charRg st="259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00" decel="100000" fill="hold"/>
                                        <p:tgtEl>
                                          <p:spTgt spid="6147">
                                            <p:txEl>
                                              <p:charRg st="259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259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259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11732</Words>
  <Application>WPS Presentation</Application>
  <PresentationFormat/>
  <Paragraphs>175</Paragraphs>
  <Slides>28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6" baseType="lpstr">
      <vt:lpstr>Arial</vt:lpstr>
      <vt:lpstr>SimSun</vt:lpstr>
      <vt:lpstr>Wingdings</vt:lpstr>
      <vt:lpstr>Calibri</vt:lpstr>
      <vt:lpstr>Microsoft YaHei</vt:lpstr>
      <vt:lpstr>Arial Unicode MS</vt:lpstr>
      <vt:lpstr>Оформление по умолчанию</vt:lpstr>
      <vt:lpstr>Тема Office</vt:lpstr>
      <vt:lpstr>ЛЕКЦІЯ 8.  ЛЮДИНА ЯК ОСНОВНА ПРОБЛЕМА     ФІЛОСОФІЇ</vt:lpstr>
      <vt:lpstr> Розуміння людини в історії філософської думки.</vt:lpstr>
      <vt:lpstr>4.) У Новий час людина розумілася як розумне створіння; </vt:lpstr>
      <vt:lpstr> Сучасні концепції людини (залежно від того, що слід вважати суто людським у людині (природне, соціальне, духовне), їх умовно об'єднують у три групи ) </vt:lpstr>
      <vt:lpstr>2. Соціологізаторські концепції </vt:lpstr>
      <vt:lpstr>3. Спіритуалізм (від лат. spiritualis-духовний).</vt:lpstr>
      <vt:lpstr>Виокремлюють також  такі концепції співвідношення біологічного та соціального в людині</vt:lpstr>
      <vt:lpstr>PowerPoint 演示文稿</vt:lpstr>
      <vt:lpstr> Сутнісними рисами людини є:  </vt:lpstr>
      <vt:lpstr>Людина </vt:lpstr>
      <vt:lpstr>PowerPoint 演示文稿</vt:lpstr>
      <vt:lpstr> Духовність часто  пов’язують з:       1) аскетизмом, тобто обмеженням самого    себе;       2) угамуванням своїх гордощів;       3) постійною  працею над собою з метою самовдосконалення.</vt:lpstr>
      <vt:lpstr>Бездуховність - це тваринне існування людини.</vt:lpstr>
      <vt:lpstr> 3. Проблема життя і смерті в духовному досвіді людства.</vt:lpstr>
      <vt:lpstr>Суспільне життя людини триває доти,  поки вона продовжує залишатися реальним учасником суспільного життя, продовжує впливати на нього суспільно значущими не тільки для його сучасників, але також і для нащадків результатами своєї "прижиттєвої" діяльності.</vt:lpstr>
      <vt:lpstr>4.КОНЦЕПЦІЇ СЕНСУ ЖИТТЯ</vt:lpstr>
      <vt:lpstr>          4. Престижна концепція сенсу життя – досягнення  високого соціального статусу, своєї значущості в очах оточення  - від професійної кар’єри, наявності модних артефактів ( годинник, машина, нерухомість, предмети роскоші)  до гонитви за багатством.  5. Гедоністична концепція визначає життя заради насолод, досягнення яскравих відчуттів.  6. Конформістська модель життя відображає прагнення «жити як усі», нічим не вирізняючись з натовпу, і означає певною мірою спосіб пристосування до будь-якого оточення.</vt:lpstr>
      <vt:lpstr>PowerPoint 演示文稿</vt:lpstr>
      <vt:lpstr>                 7. Теологічна відображає релігійні погляди на мету життя, що спрямована на служіння Богові в тій чи іншій формі. 	Поки існуватиме людська цивілізація, сенс життя завжди буде об’єктом духовного пошуку як у філософії, так і в художній літературі. Сенс життя залишиться для кожної людини, яка усвідомлює саму себе і своє призначення, стрижнем і віссю, які й визначатимуть її життєвий шлях. </vt:lpstr>
      <vt:lpstr> Сенс життя конкретної людини:        а) повинен визначатися лише цією людиною (власна стратегія життя);        б) смисл життя повинен змінювитися у часі в зв'язку з досягненням певної мети;        в) життя варте зусиль, щоб бути прожитим  за любих обставин.        г) краще дотримуватися концепції «малих діл»</vt:lpstr>
      <vt:lpstr>У 21 столітті значимість статі виявляється</vt:lpstr>
      <vt:lpstr>Феміні́зм</vt:lpstr>
      <vt:lpstr>Критики  феменізму відзначають</vt:lpstr>
      <vt:lpstr>Нетрадиційна сексуальна орієнтація.</vt:lpstr>
      <vt:lpstr>Соціальні практики демонструють два варіанти реакції суспільства на ЛГБТ</vt:lpstr>
      <vt:lpstr>Кончита Вурст  (настоящее имя Том Ньюверз),певец, Австрии.  Победитель Евровидения-2014</vt:lpstr>
      <vt:lpstr>Нормативність є неодмінною умовою існування суспільства як системи спільної життєдіяльності</vt:lpstr>
      <vt:lpstr>Відношення світових та етнічних релігій до ЛГМТ-спільнот негативне.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  ЛЮДИНА ЯК ОСНОВНА ПРОБЛЕМА     ФІЛОСОФІЇ</dc:title>
  <dc:creator>User</dc:creator>
  <cp:lastModifiedBy>Mila</cp:lastModifiedBy>
  <cp:revision>116</cp:revision>
  <dcterms:created xsi:type="dcterms:W3CDTF">2007-09-12T15:15:00Z</dcterms:created>
  <dcterms:modified xsi:type="dcterms:W3CDTF">2024-02-03T20:32:39Z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9538D83698694147999CE1D28D066F3A_13</vt:lpwstr>
  </property>
  <property fmtid="{D5CDD505-2E9C-101B-9397-08002B2CF9AE}" pid="3" name="KSOProductBuildVer">
    <vt:lpwstr>1033-12.2.0.13431</vt:lpwstr>
  </property>
</Properties>
</file>