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16"/>
  </p:notesMasterIdLst>
  <p:sldIdLst>
    <p:sldId id="256" r:id="rId5"/>
    <p:sldId id="278" r:id="rId6"/>
    <p:sldId id="286" r:id="rId7"/>
    <p:sldId id="279" r:id="rId8"/>
    <p:sldId id="300" r:id="rId9"/>
    <p:sldId id="301" r:id="rId10"/>
    <p:sldId id="281" r:id="rId11"/>
    <p:sldId id="282" r:id="rId12"/>
    <p:sldId id="283" r:id="rId13"/>
    <p:sldId id="287" r:id="rId14"/>
    <p:sldId id="280" r:id="rId15"/>
    <p:sldId id="288" r:id="rId17"/>
    <p:sldId id="289" r:id="rId18"/>
    <p:sldId id="290" r:id="rId19"/>
    <p:sldId id="291" r:id="rId20"/>
    <p:sldId id="292" r:id="rId21"/>
    <p:sldId id="296" r:id="rId22"/>
    <p:sldId id="293" r:id="rId23"/>
    <p:sldId id="298" r:id="rId24"/>
    <p:sldId id="294" r:id="rId25"/>
    <p:sldId id="295" r:id="rId26"/>
    <p:sldId id="302" r:id="rId27"/>
    <p:sldId id="274" r:id="rId28"/>
    <p:sldId id="276" r:id="rId29"/>
    <p:sldId id="303" r:id="rId30"/>
    <p:sldId id="264" r:id="rId31"/>
    <p:sldId id="304" r:id="rId32"/>
    <p:sldId id="266" r:id="rId33"/>
    <p:sldId id="267" r:id="rId34"/>
    <p:sldId id="268" r:id="rId35"/>
    <p:sldId id="305" r:id="rId36"/>
    <p:sldId id="297" r:id="rId37"/>
    <p:sldId id="306" r:id="rId38"/>
    <p:sldId id="307" r:id="rId39"/>
    <p:sldId id="299" r:id="rId40"/>
    <p:sldId id="308" r:id="rId41"/>
    <p:sldId id="309" r:id="rId42"/>
    <p:sldId id="265" r:id="rId43"/>
    <p:sldId id="269" r:id="rId44"/>
    <p:sldId id="310" r:id="rId45"/>
    <p:sldId id="311" r:id="rId46"/>
    <p:sldId id="312" r:id="rId47"/>
    <p:sldId id="313" r:id="rId48"/>
    <p:sldId id="314" r:id="rId49"/>
    <p:sldId id="315" r:id="rId50"/>
  </p:sldIdLst>
  <p:sldSz cx="9144000" cy="6858000" type="screen4x3"/>
  <p:notesSz cx="6858000" cy="9144000"/>
  <p:defaultTextStyle>
    <a:defPPr>
      <a:defRPr lang="ru-RU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CCCC"/>
    <a:srgbClr val="00FF00"/>
    <a:srgbClr val="CC3399"/>
    <a:srgbClr val="FF3399"/>
    <a:srgbClr val="66FFFF"/>
    <a:srgbClr val="FF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32"/>
    <p:restoredTop sz="94660"/>
  </p:normalViewPr>
  <p:slideViewPr>
    <p:cSldViewPr showGuides="1">
      <p:cViewPr varScale="1">
        <p:scale>
          <a:sx n="38" d="100"/>
          <a:sy n="38" d="100"/>
        </p:scale>
        <p:origin x="48" y="7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3" Type="http://schemas.openxmlformats.org/officeDocument/2006/relationships/tableStyles" Target="tableStyles.xml"/><Relationship Id="rId52" Type="http://schemas.openxmlformats.org/officeDocument/2006/relationships/viewProps" Target="viewProps.xml"/><Relationship Id="rId51" Type="http://schemas.openxmlformats.org/officeDocument/2006/relationships/presProps" Target="presProps.xml"/><Relationship Id="rId50" Type="http://schemas.openxmlformats.org/officeDocument/2006/relationships/slide" Target="slides/slide45.xml"/><Relationship Id="rId5" Type="http://schemas.openxmlformats.org/officeDocument/2006/relationships/slide" Target="slides/slide1.xml"/><Relationship Id="rId49" Type="http://schemas.openxmlformats.org/officeDocument/2006/relationships/slide" Target="slides/slide4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0" Type="http://schemas.openxmlformats.org/officeDocument/2006/relationships/slide" Target="slides/slide35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8B702A1-A010-423D-8D5F-2A0AE2567758}" type="datetimeFigureOut">
              <a:rPr kumimoji="0" lang="uk-UA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Образец текста</a:t>
            </a: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Второй уровень</a:t>
            </a: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Третий уровень</a:t>
            </a: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Четвертый уровень</a:t>
            </a: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Пятый уровень</a:t>
            </a: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uk-UA" altLang="uk-UA" sz="1200" dirty="0"/>
            </a:fld>
            <a:endParaRPr lang="uk-UA" altLang="uk-UA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uk-UA" altLang="uk-UA" dirty="0"/>
          </a:p>
        </p:txBody>
      </p:sp>
      <p:sp>
        <p:nvSpPr>
          <p:cNvPr id="16388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uk-UA" altLang="uk-UA" dirty="0">
                <a:latin typeface="Arial" panose="020B0604020202020204" pitchFamily="34" charset="0"/>
              </a:rPr>
            </a:fld>
            <a:endParaRPr lang="uk-UA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/>
            <a:endParaRPr lang="" altLang="" dirty="0"/>
          </a:p>
        </p:txBody>
      </p:sp>
      <p:sp>
        <p:nvSpPr>
          <p:cNvPr id="45060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buNone/>
            </a:pPr>
            <a:fld id="{9A0DB2DC-4C9A-4742-B13C-FB6460FD3503}" type="slidenum">
              <a:rPr lang="uk-UA" altLang="uk-UA" sz="1200" dirty="0"/>
            </a:fld>
            <a:endParaRPr lang="uk-UA" altLang="uk-UA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/>
            <a:endParaRPr lang="" altLang="" dirty="0"/>
          </a:p>
        </p:txBody>
      </p:sp>
      <p:sp>
        <p:nvSpPr>
          <p:cNvPr id="47108" name="Номер слайда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>
              <a:buNone/>
            </a:pPr>
            <a:fld id="{9A0DB2DC-4C9A-4742-B13C-FB6460FD3503}" type="slidenum">
              <a:rPr lang="uk-UA" altLang="uk-UA" sz="1200" dirty="0"/>
            </a:fld>
            <a:endParaRPr lang="uk-UA" altLang="uk-UA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ru-RU" altLang="uk-UA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ru-RU" altLang="uk-U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ru-RU" altLang="uk-UA"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ru-RU" altLang="uk-U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ircl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ru-RU" altLang="uk-UA" dirty="0"/>
              <a:t>Образец заголовка</a:t>
            </a:r>
            <a:endParaRPr lang="ru-RU" altLang="uk-UA" dirty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ru-RU" altLang="uk-UA" dirty="0"/>
              <a:t>Образец текста</a:t>
            </a:r>
            <a:endParaRPr lang="ru-RU" altLang="uk-UA" dirty="0"/>
          </a:p>
          <a:p>
            <a:pPr lvl="1"/>
            <a:r>
              <a:rPr lang="ru-RU" altLang="uk-UA" dirty="0"/>
              <a:t>Второй уровень</a:t>
            </a:r>
            <a:endParaRPr lang="ru-RU" altLang="uk-UA" dirty="0"/>
          </a:p>
          <a:p>
            <a:pPr lvl="2"/>
            <a:r>
              <a:rPr lang="ru-RU" altLang="uk-UA" dirty="0"/>
              <a:t>Третий уровень</a:t>
            </a:r>
            <a:endParaRPr lang="ru-RU" altLang="uk-UA" dirty="0"/>
          </a:p>
          <a:p>
            <a:pPr lvl="3"/>
            <a:r>
              <a:rPr lang="ru-RU" altLang="uk-UA" dirty="0"/>
              <a:t>Четвертый уровень</a:t>
            </a:r>
            <a:endParaRPr lang="ru-RU" altLang="uk-UA" dirty="0"/>
          </a:p>
          <a:p>
            <a:pPr lvl="4"/>
            <a:r>
              <a:rPr lang="ru-RU" altLang="uk-UA" dirty="0"/>
              <a:t>Пятый уровень</a:t>
            </a:r>
            <a:endParaRPr lang="ru-RU" altLang="uk-U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ru-RU" altLang="uk-UA" dirty="0">
                <a:latin typeface="Arial" panose="020B0604020202020204" pitchFamily="34" charset="0"/>
              </a:rPr>
            </a:fld>
            <a:endParaRPr lang="ru-RU" altLang="uk-UA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circl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.png"/><Relationship Id="rId2" Type="http://schemas.microsoft.com/office/2007/relationships/media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HAVANA\09-The%20Moment%20(1996)\03-Havana.mp3" TargetMode="External"/><Relationship Id="rId1" Type="http://schemas.openxmlformats.org/officeDocument/2006/relationships/audio" Target="file:///C:\Documents%20and%20Settings\User\&#1052;&#1086;&#1080;%20&#1076;&#1086;&#1082;&#1091;&#1084;&#1077;&#1085;&#1090;&#1099;\&#1052;&#1086;&#1080;%20&#1076;&#1086;&#1082;&#1091;&#1084;&#1077;&#1085;&#1090;&#1099;\&#1052;&#1086;&#1080;%20&#1084;&#1091;&#1079;&#1099;&#1082;&#1072;&#1083;&#1100;&#1085;&#1099;&#1077;%20&#1079;&#1072;&#1087;&#1080;&#1089;&#1080;\HAVANA\09-The%20Moment%20(1996)\03-Havana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uk.wikipedia.org/wiki/%D0%9F%D0%BE%D1%80%D1%96%D0%B2%D0%BD%D1%8F%D0%BD%D0%BD%D1%8F" TargetMode="External"/><Relationship Id="rId8" Type="http://schemas.openxmlformats.org/officeDocument/2006/relationships/hyperlink" Target="http://uk.wikipedia.org/wiki/%D0%A1%D0%B8%D0%BD%D1%82%D0%B5%D0%B7" TargetMode="External"/><Relationship Id="rId7" Type="http://schemas.openxmlformats.org/officeDocument/2006/relationships/hyperlink" Target="http://uk.wikipedia.org/wiki/%D0%90%D0%BD%D0%B0%D0%BB%D1%96%D0%B7" TargetMode="External"/><Relationship Id="rId6" Type="http://schemas.openxmlformats.org/officeDocument/2006/relationships/hyperlink" Target="http://uk.wikipedia.org/wiki/%D0%A0%D0%BE%D0%B7%D1%83%D0%BC%D1%96%D0%BD%D0%BD%D1%8F" TargetMode="External"/><Relationship Id="rId5" Type="http://schemas.openxmlformats.org/officeDocument/2006/relationships/hyperlink" Target="http://uk.wikipedia.org/wiki/%D0%9E%D1%86%D1%96%D0%BD%D1%8E%D0%B2%D0%B0%D0%BD%D0%BD%D1%8F" TargetMode="External"/><Relationship Id="rId4" Type="http://schemas.openxmlformats.org/officeDocument/2006/relationships/hyperlink" Target="http://uk.wikipedia.org/wiki/%D0%9F%D1%80%D0%BE%D0%B5%D0%BA%D1%82%D1%83%D0%B2%D0%B0%D0%BD%D0%BD%D1%8F" TargetMode="External"/><Relationship Id="rId3" Type="http://schemas.openxmlformats.org/officeDocument/2006/relationships/hyperlink" Target="http://uk.wikipedia.org/wiki/%D0%9F%D0%BB%D0%B0%D0%BD%D1%83%D0%B2%D0%B0%D0%BD%D0%BD%D1%8F" TargetMode="External"/><Relationship Id="rId2" Type="http://schemas.openxmlformats.org/officeDocument/2006/relationships/image" Target="../media/image10.jpeg"/><Relationship Id="rId11" Type="http://schemas.openxmlformats.org/officeDocument/2006/relationships/slideLayout" Target="../slideLayouts/slideLayout2.xml"/><Relationship Id="rId10" Type="http://schemas.openxmlformats.org/officeDocument/2006/relationships/hyperlink" Target="http://uk.wikipedia.org/wiki/%D0%A3%D0%B7%D0%B0%D0%B3%D0%B0%D0%BB%D1%8C%D0%BD%D0%B5%D0%BD%D0%BD%D1%8F" TargetMode="External"/><Relationship Id="rId1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uk.wikipedia.org/w/index.php?title=%D0%A1%D0%BE%D1%80%D0%BE%D0%BC&amp;action=edit&amp;redlink=1" TargetMode="External"/><Relationship Id="rId8" Type="http://schemas.openxmlformats.org/officeDocument/2006/relationships/hyperlink" Target="http://uk.wikipedia.org/wiki/%D0%A1%D1%82%D1%80%D0%B0%D1%85" TargetMode="External"/><Relationship Id="rId7" Type="http://schemas.openxmlformats.org/officeDocument/2006/relationships/hyperlink" Target="http://uk.wikipedia.org/wiki/%D0%92%D1%96%D0%B4%D1%80%D0%B0%D0%B7%D0%B0" TargetMode="External"/><Relationship Id="rId6" Type="http://schemas.openxmlformats.org/officeDocument/2006/relationships/hyperlink" Target="http://uk.wikipedia.org/w/index.php?title=%D0%9E%D0%B3%D0%B8%D0%B4%D0%B0&amp;action=edit&amp;redlink=1" TargetMode="External"/><Relationship Id="rId5" Type="http://schemas.openxmlformats.org/officeDocument/2006/relationships/hyperlink" Target="http://uk.wikipedia.org/wiki/%D0%93%D0%BE%D1%80%D0%B5" TargetMode="External"/><Relationship Id="rId4" Type="http://schemas.openxmlformats.org/officeDocument/2006/relationships/hyperlink" Target="http://uk.wikipedia.org/wiki/%D0%93%D0%BD%D1%96%D0%B2" TargetMode="External"/><Relationship Id="rId3" Type="http://schemas.openxmlformats.org/officeDocument/2006/relationships/hyperlink" Target="http://uk.wikipedia.org/wiki/%D0%97%D0%B4%D0%B8%D0%B2%D1%83%D0%B2%D0%B0%D0%BD%D0%BD%D1%8F" TargetMode="External"/><Relationship Id="rId2" Type="http://schemas.openxmlformats.org/officeDocument/2006/relationships/hyperlink" Target="http://uk.wikipedia.org/wiki/%D0%A0%D0%B0%D0%B4%D1%96%D1%81%D1%82%D1%8C" TargetMode="External"/><Relationship Id="rId11" Type="http://schemas.openxmlformats.org/officeDocument/2006/relationships/slideLayout" Target="../slideLayouts/slideLayout2.xml"/><Relationship Id="rId10" Type="http://schemas.openxmlformats.org/officeDocument/2006/relationships/hyperlink" Target="http://uk.wikipedia.org/wiki/%D0%92%D0%B8%D0%BD%D0%B0" TargetMode="External"/><Relationship Id="rId1" Type="http://schemas.openxmlformats.org/officeDocument/2006/relationships/hyperlink" Target="http://uk.wikipedia.org/wiki/%D0%A6%D1%96%D0%BA%D0%B0%D0%B2%D1%96%D1%81%D1%82%D1%8C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0.jpeg"/><Relationship Id="rId1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0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3.jpe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8.jpe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4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rgbClr val="FFFFFF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4"/>
          <p:cNvSpPr/>
          <p:nvPr/>
        </p:nvSpPr>
        <p:spPr>
          <a:xfrm>
            <a:off x="4479925" y="3244850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 defTabSz="914400">
              <a:spcBef>
                <a:spcPct val="0"/>
              </a:spcBef>
              <a:buNone/>
              <a:tabLst>
                <a:tab pos="444500" algn="l"/>
              </a:tabLst>
            </a:pPr>
            <a:endParaRPr lang="ru-RU" altLang="zh-CN" sz="1800" dirty="0"/>
          </a:p>
        </p:txBody>
      </p:sp>
      <p:sp>
        <p:nvSpPr>
          <p:cNvPr id="2053" name="Rectangle 5"/>
          <p:cNvSpPr>
            <a:spLocks noGrp="1"/>
          </p:cNvSpPr>
          <p:nvPr>
            <p:ph type="title"/>
          </p:nvPr>
        </p:nvSpPr>
        <p:spPr>
          <a:xfrm>
            <a:off x="539750" y="0"/>
            <a:ext cx="8531225" cy="1116013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sz="4000" b="1" dirty="0">
                <a:solidFill>
                  <a:srgbClr val="CC0099"/>
                </a:solidFill>
              </a:rPr>
              <a:t>Семінар 3. </a:t>
            </a:r>
            <a:r>
              <a:rPr lang="en-US" altLang="uk-UA" sz="4000" b="1" dirty="0">
                <a:solidFill>
                  <a:srgbClr val="CC0099"/>
                </a:solidFill>
              </a:rPr>
              <a:t>C</a:t>
            </a:r>
            <a:r>
              <a:rPr lang="ru-RU" altLang="uk-UA" sz="4000" b="1" dirty="0">
                <a:solidFill>
                  <a:srgbClr val="CC0099"/>
                </a:solidFill>
              </a:rPr>
              <a:t>ВІДОМІСТЬ</a:t>
            </a:r>
            <a:r>
              <a:rPr lang="en-US" altLang="uk-UA" sz="4000" b="1" dirty="0">
                <a:solidFill>
                  <a:srgbClr val="CC0099"/>
                </a:solidFill>
              </a:rPr>
              <a:t>.</a:t>
            </a:r>
            <a:r>
              <a:rPr lang="uk-UA" altLang="uk-UA" sz="4000" b="1" dirty="0">
                <a:solidFill>
                  <a:srgbClr val="CC0099"/>
                </a:solidFill>
              </a:rPr>
              <a:t>ПІЗНАННЯ</a:t>
            </a:r>
            <a:endParaRPr lang="ru-RU" altLang="uk-UA" sz="40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>
          <a:xfrm>
            <a:off x="417513" y="1341438"/>
            <a:ext cx="8531225" cy="5024438"/>
          </a:xfrm>
          <a:solidFill>
            <a:srgbClr val="CCFF33"/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zh-CN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</a:t>
            </a:r>
            <a:r>
              <a:rPr kumimoji="0" lang="ru-RU" altLang="zh-CN" sz="320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План</a:t>
            </a:r>
            <a:endParaRPr kumimoji="0" lang="ru-RU" altLang="zh-CN" sz="32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kumimoji="0" lang="uk-UA" altLang="uk-U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Відображення як загальна властивість матерії.</a:t>
            </a:r>
            <a:endParaRPr kumimoji="0" lang="ru-RU" altLang="uk-UA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2.Виникнення свідомості. Структура та функції свідомості.</a:t>
            </a: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uk-UA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3.Форми та рівні суспільної свідомості. </a:t>
            </a:r>
            <a:endParaRPr kumimoji="0" lang="uk-UA" altLang="uk-UA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Сутність, структура та форми пізнавального процесу.</a:t>
            </a:r>
            <a:endParaRPr kumimoji="0" lang="uk-UA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Агностицизм та його види.</a:t>
            </a:r>
            <a:endParaRPr kumimoji="0" lang="uk-UA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Концепції істини.</a:t>
            </a:r>
            <a:endParaRPr kumimoji="0" lang="uk-UA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Поняття практики. Структура практичної діяльності та її основні форми.</a:t>
            </a:r>
            <a:endParaRPr kumimoji="0" lang="uk-UA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uk-UA" altLang="uk-UA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uk-UA" altLang="uk-UA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5" name="03-Havana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979613" y="6796088"/>
            <a:ext cx="338137" cy="1222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054">
                                            <p:txEl>
                                              <p:charRg st="0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2">
                <p:cTn id="2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5"/>
                </p:tgtEl>
              </p:cMediaNode>
            </p:audio>
          </p:childTnLst>
        </p:cTn>
      </p:par>
    </p:tnLst>
    <p:bldLst>
      <p:bldP spid="2053" grpId="0"/>
      <p:bldP spid="2054" grpId="0" animBg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solidFill>
            <a:srgbClr val="CCFF33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Матеріалістична філософія</a:t>
            </a:r>
            <a:br>
              <a:rPr lang="uk-UA" alt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розглядає свідомість</a:t>
            </a:r>
            <a:r>
              <a:rPr lang="uk-UA" altLang="uk-UA" dirty="0"/>
              <a:t>:</a:t>
            </a:r>
            <a:endParaRPr lang="uk-UA" alt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525963"/>
          </a:xfrm>
          <a:blipFill>
            <a:blip r:embed="rId1" cstate="print"/>
            <a:tile tx="0" ty="0" sx="100000" sy="100000" flip="none" algn="tl"/>
          </a:blipFill>
          <a:ln>
            <a:solidFill>
              <a:schemeClr val="accent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/>
          <a:p>
            <a:pPr marL="361950" indent="-361950" defTabSz="914400">
              <a:tabLst>
                <a:tab pos="7440930" algn="l"/>
              </a:tabLst>
            </a:pP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результат розвитку матерії;</a:t>
            </a:r>
            <a:endParaRPr lang="uk-UA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indent="-361950" defTabSz="914400">
              <a:tabLst>
                <a:tab pos="7440930" algn="l"/>
              </a:tabLst>
            </a:pP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суб'єктивний образ навколишнього світу; </a:t>
            </a:r>
            <a:endParaRPr lang="uk-UA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indent="-361950" defTabSz="914400">
              <a:tabLst>
                <a:tab pos="7440930" algn="l"/>
              </a:tabLst>
            </a:pP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ідеальне;</a:t>
            </a:r>
            <a:endParaRPr lang="uk-UA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indent="-361950" defTabSz="914400">
              <a:tabLst>
                <a:tab pos="7440930" algn="l"/>
              </a:tabLst>
            </a:pP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процес мислення, що супроводжується певними біохімічними, фізіологічними та іншими змінами в мозку, але не вони становлять зміст свідомості;</a:t>
            </a:r>
            <a:endParaRPr lang="uk-UA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indent="-361950" defTabSz="914400">
              <a:tabLst>
                <a:tab pos="7440930" algn="l"/>
              </a:tabLst>
            </a:pP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altLang="x-non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1" i="1" u="sng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3. Структура свідомості</a:t>
            </a:r>
            <a:r>
              <a:rPr kumimoji="0" lang="uk-UA" sz="4400" b="1" i="1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br>
              <a:rPr kumimoji="0" lang="ru-RU" sz="44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0" y="1557338"/>
            <a:ext cx="9180513" cy="4568825"/>
          </a:xfrm>
          <a:solidFill>
            <a:srgbClr val="CCFF33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dirty="0"/>
              <a:t>–	</a:t>
            </a:r>
            <a:r>
              <a:rPr lang="uk-UA" altLang="uk-UA" b="1" dirty="0"/>
              <a:t>знання;</a:t>
            </a:r>
            <a:endParaRPr lang="ru-RU" altLang="uk-UA" b="1" dirty="0"/>
          </a:p>
          <a:p>
            <a:pPr eaLnBrk="1" hangingPunct="1"/>
            <a:r>
              <a:rPr lang="uk-UA" altLang="uk-UA" b="1" dirty="0"/>
              <a:t>–	мислення ;</a:t>
            </a:r>
            <a:endParaRPr lang="ru-RU" altLang="uk-UA" b="1" dirty="0"/>
          </a:p>
          <a:p>
            <a:pPr eaLnBrk="1" hangingPunct="1"/>
            <a:r>
              <a:rPr lang="uk-UA" altLang="uk-UA" b="1" dirty="0"/>
              <a:t>–	почуття, емоції;</a:t>
            </a:r>
            <a:endParaRPr lang="ru-RU" altLang="uk-UA" b="1" dirty="0"/>
          </a:p>
          <a:p>
            <a:pPr eaLnBrk="1" hangingPunct="1"/>
            <a:r>
              <a:rPr lang="uk-UA" altLang="uk-UA" b="1" dirty="0"/>
              <a:t>–	пам’ять;</a:t>
            </a:r>
            <a:endParaRPr lang="ru-RU" altLang="uk-UA" b="1" dirty="0"/>
          </a:p>
          <a:p>
            <a:pPr eaLnBrk="1" hangingPunct="1"/>
            <a:r>
              <a:rPr lang="uk-UA" altLang="uk-UA" b="1" dirty="0"/>
              <a:t>–	воля;</a:t>
            </a:r>
            <a:endParaRPr lang="ru-RU" altLang="uk-UA" b="1" dirty="0"/>
          </a:p>
          <a:p>
            <a:pPr eaLnBrk="1" hangingPunct="1"/>
            <a:r>
              <a:rPr lang="uk-UA" altLang="uk-UA" b="1" dirty="0"/>
              <a:t>–	самосвідоміст</a:t>
            </a:r>
            <a:r>
              <a:rPr lang="uk-UA" altLang="uk-UA" dirty="0"/>
              <a:t>ь.</a:t>
            </a:r>
            <a:endParaRPr lang="ru-RU" altLang="uk-UA" dirty="0"/>
          </a:p>
        </p:txBody>
      </p:sp>
    </p:spTree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dirty="0"/>
              <a:t>МИСЛЕННЯ</a:t>
            </a:r>
            <a:endParaRPr lang="uk-UA" altLang="uk-UA" b="1" dirty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altLang="uk-UA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здібність встановлювати зв’язок між  явищами в поняттях;</a:t>
            </a:r>
            <a:endParaRPr kumimoji="0" lang="uk-UA" altLang="uk-UA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altLang="uk-UA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містить </a:t>
            </a:r>
            <a:r>
              <a:rPr kumimoji="0" lang="uk-UA" altLang="uk-UA" sz="32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інтелектуальні процеси </a:t>
            </a:r>
            <a:endParaRPr kumimoji="0" lang="uk-UA" altLang="uk-UA" sz="32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32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uk-UA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 tooltip="Планування"/>
              </a:rPr>
              <a:t>планування</a:t>
            </a:r>
            <a:r>
              <a:rPr kumimoji="0" lang="uk-UA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uk-UA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 tooltip="Проектування"/>
              </a:rPr>
              <a:t>проектування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 tooltip="Оцінювання"/>
              </a:rPr>
              <a:t>оцінювання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endParaRPr kumimoji="0" lang="uk-UA" alt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altLang="uk-UA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uk-UA" altLang="uk-UA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 tooltip="Розуміння"/>
              </a:rPr>
              <a:t>розуміння</a:t>
            </a:r>
            <a:r>
              <a:rPr kumimoji="0" lang="uk-UA" altLang="uk-UA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тощо) й </a:t>
            </a:r>
            <a:r>
              <a:rPr kumimoji="0" lang="uk-UA" altLang="uk-UA" sz="32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інтелектуальні операції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(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7" tooltip="Аналіз"/>
              </a:rPr>
              <a:t>аналіз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8" tooltip="Синтез"/>
              </a:rPr>
              <a:t>синтез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9" tooltip="Порівняння"/>
              </a:rPr>
              <a:t>порівняння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 </a:t>
            </a:r>
            <a:endParaRPr kumimoji="0" lang="uk-UA" alt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0" tooltip="Узагальнення"/>
              </a:rPr>
              <a:t>узагальнення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тощо).</a:t>
            </a:r>
            <a:endParaRPr kumimoji="0" lang="uk-UA" alt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solidFill>
            <a:srgbClr val="FF3399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dirty="0"/>
              <a:t>ПОЧУТТЯ</a:t>
            </a:r>
            <a:endParaRPr lang="uk-UA" altLang="uk-UA" b="1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357188" y="1571625"/>
            <a:ext cx="8229600" cy="4525963"/>
          </a:xfrm>
          <a:solidFill>
            <a:srgbClr val="FFCCCC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algn="just"/>
            <a:r>
              <a:rPr lang="uk-UA" altLang="uk-UA" sz="2800" u="sng" dirty="0"/>
              <a:t>Почуття</a:t>
            </a:r>
            <a:r>
              <a:rPr lang="uk-UA" altLang="uk-UA" sz="2800" dirty="0"/>
              <a:t> — це переживання ставлення до людських потреб, задоволення або незадоволення яких викликає позитивні або негативні емоції — </a:t>
            </a:r>
            <a:r>
              <a:rPr lang="uk-UA" altLang="uk-UA" sz="2800" u="sng" dirty="0"/>
              <a:t>радість, любов, гордість або сум, гнів, сором тощо.</a:t>
            </a:r>
            <a:r>
              <a:rPr lang="uk-UA" altLang="uk-UA" sz="2800" dirty="0"/>
              <a:t> На відміну від емоцій і настроїв, почуття мають виражену об'єктивну прив'язку: вони виникають стосовно до чого або когось, а не ситуації в цілому. «Я боюсь цієї людини» — це почуття, а «Мені страшно» — це емоція.</a:t>
            </a:r>
            <a:endParaRPr lang="uk-UA" altLang="uk-UA" sz="2800" dirty="0"/>
          </a:p>
          <a:p>
            <a:endParaRPr lang="uk-UA" altLang="uk-UA" dirty="0"/>
          </a:p>
        </p:txBody>
      </p:sp>
    </p:spTree>
  </p:cSld>
  <p:clrMapOvr>
    <a:masterClrMapping/>
  </p:clrMapOvr>
  <p:transition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dirty="0"/>
              <a:t>ЕМОЦІЇ – стан хвилювання, збудження людини</a:t>
            </a:r>
            <a:endParaRPr lang="uk-UA" alt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CCFF33"/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Класи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емоційних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станів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настрій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пристрасть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ru-RU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афект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28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Виокремлюють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28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</a:t>
            </a:r>
            <a:r>
              <a:rPr kumimoji="0" lang="uk-UA" sz="2800" b="1" i="0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ижчі</a:t>
            </a:r>
            <a:r>
              <a:rPr kumimoji="0" lang="uk-UA" sz="28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емоції</a:t>
            </a: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що пов'язані з безумовно-рефлекторною діяльністю, ґрунтуються на інстинктах та є їх виразом (</a:t>
            </a:r>
            <a:r>
              <a:rPr kumimoji="0" lang="uk-UA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емоції голоду, спраги, егоїзму тощо</a:t>
            </a: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і </a:t>
            </a:r>
            <a:r>
              <a:rPr kumimoji="0" lang="uk-UA" sz="28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вищі</a:t>
            </a:r>
            <a:r>
              <a:rPr kumimoji="0" lang="uk-UA" sz="2800" b="0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дійсно людські емоції-почуття: </a:t>
            </a:r>
            <a:r>
              <a:rPr kumimoji="0" lang="uk-UA" sz="28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обов'язку, товариства, сорому.</a:t>
            </a:r>
            <a:endParaRPr kumimoji="0" lang="ru-RU" sz="28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Десять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фундаментальних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—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" tooltip="Цікавість"/>
              </a:rPr>
              <a:t>цікавість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 tooltip="Радість"/>
              </a:rPr>
              <a:t>радість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 tooltip="Здивування"/>
              </a:rPr>
              <a:t>здивування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 tooltip="Гнів"/>
              </a:rPr>
              <a:t>гнів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 tooltip="Горе"/>
              </a:rPr>
              <a:t>горе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6" tooltip="Огида (page inexistante)"/>
              </a:rPr>
              <a:t>огида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7" tooltip="Відраза"/>
              </a:rPr>
              <a:t>відраза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8" tooltip="Страх"/>
              </a:rPr>
              <a:t>страх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9" tooltip="Сором (page inexistante)"/>
              </a:rPr>
              <a:t>сором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та  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10" tooltip="Вина"/>
              </a:rPr>
              <a:t>вина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sz="28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solidFill>
            <a:srgbClr val="66FFFF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dirty="0"/>
              <a:t>ПАМ</a:t>
            </a:r>
            <a:r>
              <a:rPr lang="en-US" altLang="uk-UA" dirty="0"/>
              <a:t>’</a:t>
            </a:r>
            <a:r>
              <a:rPr lang="uk-UA" altLang="uk-UA" dirty="0"/>
              <a:t>ЯТЬ</a:t>
            </a:r>
            <a:endParaRPr lang="uk-UA" alt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90000"/>
            </a:schemeClr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психічний процес, який полягає в закріпленні, збереженні та наступному відтворенні минулого досвіду(</a:t>
            </a:r>
            <a:r>
              <a:rPr kumimoji="0" 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інформаціЇ</a:t>
            </a: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Актуальною для  сучасної України  є проблема </a:t>
            </a:r>
            <a:r>
              <a:rPr kumimoji="0" lang="ru-RU" sz="3200" b="1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історичної</a:t>
            </a:r>
            <a:r>
              <a:rPr kumimoji="0" lang="ru-RU" sz="32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200" b="1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пам’яті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поле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змагань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</a:t>
            </a:r>
            <a:r>
              <a:rPr kumimoji="0" lang="ru-RU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ідентичністЬ</a:t>
            </a:r>
            <a:r>
              <a:rPr kumimoji="0" lang="ru-RU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88"/>
            <a:ext cx="8229600" cy="1143000"/>
          </a:xfrm>
          <a:solidFill>
            <a:schemeClr val="accent3">
              <a:lumMod val="65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4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ВОЛЯ</a:t>
            </a:r>
            <a:endParaRPr kumimoji="0" lang="uk-UA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kumimoji="0" lang="uk-UA" sz="32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здатність,</a:t>
            </a: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допомогою якої мислячий розум робить вибір своїх цілей, дій та керує зусиллями у виконанні своїх прагнень; </a:t>
            </a:r>
            <a:r>
              <a:rPr kumimoji="0" lang="uk-UA" sz="32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міцне прагнення </a:t>
            </a:r>
            <a: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реалізувати задум.</a:t>
            </a:r>
            <a:endParaRPr kumimoji="0" 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" marR="0" lvl="0" indent="-6858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Сила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волі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залежить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щирості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прагнення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мети.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прагнення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повинно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мати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глибинний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характер,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бути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лише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випадковим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смутним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бажанням</a:t>
            </a: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sz="3200" b="1" dirty="0">
                <a:solidFill>
                  <a:schemeClr val="tx1"/>
                </a:solidFill>
              </a:rPr>
              <a:t>Свобода волі – філософське питання</a:t>
            </a:r>
            <a:r>
              <a:rPr lang="uk-UA" altLang="uk-UA" sz="6000" dirty="0">
                <a:solidFill>
                  <a:schemeClr val="tx1"/>
                </a:solidFill>
              </a:rPr>
              <a:t> </a:t>
            </a:r>
            <a:endParaRPr lang="uk-UA" altLang="uk-UA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  <a:blipFill rotWithShape="1">
            <a:blip r:embed="rId2"/>
          </a:blipFill>
          <a:ln/>
        </p:spPr>
        <p:txBody>
          <a:bodyPr vert="horz" wrap="square" lIns="91440" tIns="45720" rIns="91440" bIns="45720" anchor="t" anchorCtr="0"/>
          <a:p>
            <a:pPr marL="0" indent="182880" algn="just">
              <a:buNone/>
            </a:pPr>
            <a:r>
              <a:rPr lang="uk-UA" altLang="uk-UA" sz="2800" dirty="0"/>
              <a:t>про те, чи розум вільний у своїх діях або рішеннях, чи вони визначені наперед, детерміновані. Філософські школи відрізняються в поглядах на те, чи всі події детерміновані (детермінізм проти індетермінізму) й у поглядах на те, чи може свобода співіснувати з детермінізмом (сумісність проти несумісності). Так, жорсткий детермінізм стверджує, що Всесвіт детерміністичний, що зумовлює неможливість </a:t>
            </a:r>
            <a:r>
              <a:rPr lang="uk-UA" altLang="uk-UA" sz="2800" b="1" dirty="0"/>
              <a:t>свободи волі.</a:t>
            </a:r>
            <a:endParaRPr lang="uk-UA" altLang="uk-UA" sz="2800" b="1" dirty="0"/>
          </a:p>
        </p:txBody>
      </p:sp>
    </p:spTree>
  </p:cSld>
  <p:clrMapOvr>
    <a:masterClrMapping/>
  </p:clrMapOvr>
  <p:transition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ru-RU" altLang="uk-UA" b="1" dirty="0"/>
              <a:t>САМОСВІДОМ</a:t>
            </a:r>
            <a:r>
              <a:rPr lang="uk-UA" altLang="uk-UA" b="1" dirty="0"/>
              <a:t>І</a:t>
            </a:r>
            <a:r>
              <a:rPr lang="ru-RU" altLang="uk-UA" b="1" dirty="0"/>
              <a:t>СТЬ</a:t>
            </a:r>
            <a:endParaRPr lang="uk-UA" alt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643063"/>
            <a:ext cx="8229600" cy="4525963"/>
          </a:xfrm>
          <a:blipFill>
            <a:blip r:embed="rId2" cstate="print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27495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свідомість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за 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допомогою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якої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особа конкретно 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усвідомлює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себе у 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своїх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власних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розумових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діях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станах.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Аспекти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самосвідомості</a:t>
            </a:r>
            <a:r>
              <a:rPr kumimoji="0" lang="ru-RU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defRPr/>
            </a:pPr>
            <a:r>
              <a:rPr kumimoji="0" lang="uk-UA" sz="27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когнітивний</a:t>
            </a:r>
            <a:r>
              <a:rPr kumimoji="0" lang="uk-UA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виявляється в самовідчуттях, самоаналізі, самооцінці;</a:t>
            </a:r>
            <a:endParaRPr kumimoji="0" lang="uk-UA" sz="2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arenR"/>
              <a:defRPr/>
            </a:pPr>
            <a:r>
              <a:rPr kumimoji="0" lang="uk-UA" sz="27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афективний </a:t>
            </a:r>
            <a:r>
              <a:rPr kumimoji="0" lang="uk-UA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аспект - у скромності</a:t>
            </a:r>
            <a:r>
              <a:rPr kumimoji="0" lang="en-US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7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uk-UA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самолюбстві; </a:t>
            </a:r>
            <a:endParaRPr kumimoji="0" lang="uk-UA" sz="2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3) </a:t>
            </a:r>
            <a:r>
              <a:rPr kumimoji="0" lang="uk-UA" sz="27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регулятивний</a:t>
            </a:r>
            <a:r>
              <a:rPr kumimoji="0" lang="uk-UA" sz="27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аспект - у самоконтролі, самодисципліні.</a:t>
            </a:r>
            <a:endParaRPr kumimoji="0" lang="uk-UA" sz="27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sz="3200" b="1" dirty="0">
                <a:solidFill>
                  <a:schemeClr val="tx1"/>
                </a:solidFill>
              </a:rPr>
              <a:t>ПРОБЛЕМА СТВОРЕННЯ ШТУЧНОГО ІНТЕЛЕКТУ (ШІ)</a:t>
            </a:r>
            <a:endParaRPr lang="uk-UA" altLang="uk-UA" sz="3200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  <a:ln/>
        </p:spPr>
        <p:txBody>
          <a:bodyPr vert="horz" wrap="square" lIns="91440" tIns="45720" rIns="91440" bIns="45720" anchor="t" anchorCtr="0"/>
          <a:p>
            <a:r>
              <a:rPr lang="uk-UA" altLang="uk-UA" sz="2800" dirty="0"/>
              <a:t>ШІ — технічна (комп'ютерна) система, що має певні ознаки інтелекту, тобто здатна:</a:t>
            </a:r>
            <a:endParaRPr lang="uk-UA" altLang="uk-UA" sz="2800" dirty="0"/>
          </a:p>
          <a:p>
            <a:pPr>
              <a:buNone/>
            </a:pPr>
            <a:r>
              <a:rPr lang="uk-UA" altLang="uk-UA" sz="2800" dirty="0"/>
              <a:t> - розпізнавати та розуміти, виконувати формально логічні операції;</a:t>
            </a:r>
            <a:endParaRPr lang="uk-UA" altLang="uk-UA" sz="2800" dirty="0"/>
          </a:p>
          <a:p>
            <a:pPr>
              <a:buNone/>
            </a:pPr>
            <a:r>
              <a:rPr lang="uk-UA" altLang="uk-UA" sz="2800" dirty="0"/>
              <a:t>- знаходити спосіб досягнення результату та приймати рішення;</a:t>
            </a:r>
            <a:endParaRPr lang="uk-UA" altLang="uk-UA" sz="2800" dirty="0"/>
          </a:p>
          <a:p>
            <a:pPr>
              <a:buNone/>
            </a:pPr>
            <a:r>
              <a:rPr lang="uk-UA" altLang="uk-UA" sz="2800" dirty="0"/>
              <a:t> - вчитися.</a:t>
            </a:r>
            <a:endParaRPr lang="uk-UA" altLang="uk-UA" sz="2800" dirty="0"/>
          </a:p>
          <a:p>
            <a:pPr>
              <a:buNone/>
            </a:pPr>
            <a:r>
              <a:rPr lang="uk-UA" altLang="uk-UA" sz="2800" i="1" dirty="0"/>
              <a:t>Творче мислення - прерогатива тільки людини</a:t>
            </a:r>
            <a:r>
              <a:rPr lang="uk-UA" altLang="uk-UA" sz="2800" dirty="0"/>
              <a:t>.</a:t>
            </a:r>
            <a:endParaRPr lang="uk-UA" altLang="uk-UA" sz="2800" dirty="0"/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  <a:ln>
            <a:solidFill>
              <a:srgbClr val="92D050"/>
            </a:solidFill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Відображення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solidFill>
            <a:srgbClr val="FFFF00">
              <a:alpha val="100000"/>
            </a:srgbClr>
          </a:solidFill>
          <a:ln>
            <a:solidFill>
              <a:srgbClr val="FFFF00">
                <a:alpha val="100000"/>
              </a:srgbClr>
            </a:solidFill>
            <a:miter lim="800000"/>
          </a:ln>
        </p:spPr>
        <p:txBody>
          <a:bodyPr vert="horz" wrap="square" lIns="91440" tIns="45720" rIns="91440" bIns="45720" anchor="t" anchorCtr="0"/>
          <a:p>
            <a:pPr algn="just" eaLnBrk="1" hangingPunct="1"/>
            <a:r>
              <a:rPr lang="uk-UA" altLang="uk-UA" sz="2000" b="1" dirty="0">
                <a:solidFill>
                  <a:schemeClr val="tx2"/>
                </a:solidFill>
              </a:rPr>
              <a:t>- це загальна  властивість матеріальних систем власними змінами відображати особливості взаємодіючих з ними  інших матеріальних тіл.</a:t>
            </a:r>
            <a:endParaRPr lang="ru-RU" altLang="uk-UA" sz="2000" b="1" dirty="0">
              <a:solidFill>
                <a:schemeClr val="tx2"/>
              </a:solidFill>
            </a:endParaRPr>
          </a:p>
          <a:p>
            <a:pPr algn="just" eaLnBrk="1" hangingPunct="1"/>
            <a:r>
              <a:rPr lang="uk-UA" altLang="uk-UA" sz="2000" b="1" dirty="0">
                <a:solidFill>
                  <a:schemeClr val="tx2"/>
                </a:solidFill>
              </a:rPr>
              <a:t> </a:t>
            </a:r>
            <a:endParaRPr lang="ru-RU" altLang="uk-UA" sz="2000" b="1" dirty="0">
              <a:solidFill>
                <a:schemeClr val="tx2"/>
              </a:solidFill>
            </a:endParaRPr>
          </a:p>
          <a:p>
            <a:pPr algn="just" eaLnBrk="1" hangingPunct="1"/>
            <a:r>
              <a:rPr lang="uk-UA" altLang="uk-UA" sz="2000" b="1" i="1" u="sng" dirty="0">
                <a:solidFill>
                  <a:schemeClr val="tx2"/>
                </a:solidFill>
              </a:rPr>
              <a:t>Ф О Р М И  В І Д О Б РА Ж Е Н Н Я:</a:t>
            </a:r>
            <a:endParaRPr lang="ru-RU" altLang="uk-UA" sz="2000" b="1" dirty="0">
              <a:solidFill>
                <a:schemeClr val="tx2"/>
              </a:solidFill>
            </a:endParaRPr>
          </a:p>
          <a:p>
            <a:pPr algn="just" eaLnBrk="1" hangingPunct="1"/>
            <a:r>
              <a:rPr lang="uk-UA" altLang="uk-UA" sz="2000" b="1" dirty="0">
                <a:solidFill>
                  <a:schemeClr val="tx2"/>
                </a:solidFill>
              </a:rPr>
              <a:t> - </a:t>
            </a:r>
            <a:r>
              <a:rPr lang="uk-UA" altLang="uk-UA" sz="2000" b="1" i="1" dirty="0">
                <a:solidFill>
                  <a:schemeClr val="tx2"/>
                </a:solidFill>
              </a:rPr>
              <a:t>Відображення в неживій природі </a:t>
            </a:r>
            <a:r>
              <a:rPr lang="uk-UA" altLang="uk-UA" sz="2000" b="1" dirty="0">
                <a:solidFill>
                  <a:schemeClr val="tx2"/>
                </a:solidFill>
              </a:rPr>
              <a:t>– фізико-хімічні зміни в природних об’єктах як результат впливу чи взаємодії </a:t>
            </a:r>
            <a:endParaRPr lang="uk-UA" altLang="uk-UA" sz="2000" b="1" dirty="0">
              <a:solidFill>
                <a:schemeClr val="tx2"/>
              </a:solidFill>
            </a:endParaRPr>
          </a:p>
          <a:p>
            <a:pPr algn="just" eaLnBrk="1" hangingPunct="1">
              <a:buNone/>
            </a:pPr>
            <a:r>
              <a:rPr lang="uk-UA" altLang="uk-UA" sz="2000" b="1" dirty="0">
                <a:solidFill>
                  <a:schemeClr val="tx2"/>
                </a:solidFill>
              </a:rPr>
              <a:t>    ( наприклад, ландшафт  місцевості  після землетрусу).</a:t>
            </a:r>
            <a:endParaRPr lang="ru-RU" altLang="uk-UA" sz="2000" b="1" dirty="0">
              <a:solidFill>
                <a:schemeClr val="tx2"/>
              </a:solidFill>
            </a:endParaRPr>
          </a:p>
          <a:p>
            <a:pPr algn="just" eaLnBrk="1" hangingPunct="1"/>
            <a:r>
              <a:rPr lang="uk-UA" altLang="uk-UA" sz="2000" b="1" dirty="0">
                <a:solidFill>
                  <a:schemeClr val="tx2"/>
                </a:solidFill>
              </a:rPr>
              <a:t> </a:t>
            </a:r>
            <a:r>
              <a:rPr lang="uk-UA" altLang="uk-UA" sz="2000" b="1" i="1" dirty="0">
                <a:solidFill>
                  <a:schemeClr val="tx2"/>
                </a:solidFill>
              </a:rPr>
              <a:t>- Відображення в живій природі </a:t>
            </a:r>
            <a:r>
              <a:rPr lang="uk-UA" altLang="uk-UA" sz="2000" b="1" dirty="0">
                <a:solidFill>
                  <a:schemeClr val="tx2"/>
                </a:solidFill>
              </a:rPr>
              <a:t>– наприклад, зникнення деяких видів тварин після зміни клімату, поява психіки у тварин. </a:t>
            </a:r>
            <a:endParaRPr lang="ru-RU" altLang="uk-UA" sz="2000" b="1" dirty="0">
              <a:solidFill>
                <a:schemeClr val="tx2"/>
              </a:solidFill>
            </a:endParaRPr>
          </a:p>
          <a:p>
            <a:pPr algn="just" eaLnBrk="1" hangingPunct="1"/>
            <a:r>
              <a:rPr lang="uk-UA" altLang="uk-UA" sz="2000" b="1" dirty="0">
                <a:solidFill>
                  <a:schemeClr val="tx2"/>
                </a:solidFill>
              </a:rPr>
              <a:t>- </a:t>
            </a:r>
            <a:r>
              <a:rPr lang="uk-UA" altLang="uk-UA" sz="2000" b="1" i="1" dirty="0">
                <a:solidFill>
                  <a:schemeClr val="tx2"/>
                </a:solidFill>
              </a:rPr>
              <a:t>Відображення в соціумі </a:t>
            </a:r>
            <a:r>
              <a:rPr lang="uk-UA" altLang="uk-UA" sz="2000" b="1" dirty="0">
                <a:solidFill>
                  <a:schemeClr val="tx2"/>
                </a:solidFill>
              </a:rPr>
              <a:t>– індивідуальна та суспільна свідомість.</a:t>
            </a:r>
            <a:endParaRPr lang="ru-RU" altLang="uk-UA" sz="2000" b="1" dirty="0">
              <a:solidFill>
                <a:schemeClr val="tx2"/>
              </a:solidFill>
            </a:endParaRPr>
          </a:p>
          <a:p>
            <a:pPr algn="just" eaLnBrk="1" hangingPunct="1"/>
            <a:r>
              <a:rPr lang="uk-UA" altLang="uk-UA" b="1" dirty="0">
                <a:solidFill>
                  <a:schemeClr val="tx2"/>
                </a:solidFill>
              </a:rPr>
              <a:t> </a:t>
            </a:r>
            <a:endParaRPr lang="ru-RU" altLang="uk-UA" b="1" dirty="0">
              <a:solidFill>
                <a:schemeClr val="tx2"/>
              </a:solidFill>
            </a:endParaRPr>
          </a:p>
          <a:p>
            <a:pPr eaLnBrk="1" hangingPunct="1"/>
            <a:br>
              <a:rPr lang="uk-UA" altLang="uk-UA" dirty="0"/>
            </a:br>
            <a:endParaRPr lang="ru-RU" altLang="uk-UA" dirty="0"/>
          </a:p>
        </p:txBody>
      </p:sp>
    </p:spTree>
  </p:cSld>
  <p:clrMapOvr>
    <a:masterClrMapping/>
  </p:clrMapOvr>
  <p:transition>
    <p:circl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solidFill>
            <a:srgbClr val="00FF00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sz="3200" b="1" dirty="0">
                <a:solidFill>
                  <a:schemeClr val="tx1"/>
                </a:solidFill>
              </a:rPr>
              <a:t>Суспільна свідомість</a:t>
            </a:r>
            <a:br>
              <a:rPr lang="uk-UA" altLang="uk-UA" sz="3600" b="1" dirty="0">
                <a:solidFill>
                  <a:schemeClr val="tx1"/>
                </a:solidFill>
              </a:rPr>
            </a:br>
            <a:endParaRPr lang="uk-UA" altLang="uk-UA" sz="3600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marL="68580" indent="-68580" algn="just"/>
            <a:r>
              <a:rPr lang="uk-UA" altLang="uk-UA" sz="2800" dirty="0"/>
              <a:t>с</a:t>
            </a:r>
            <a:r>
              <a:rPr lang="vi-VN" altLang="uk-UA" sz="2800" dirty="0"/>
              <a:t>укупність </a:t>
            </a:r>
            <a:r>
              <a:rPr lang="uk-UA" altLang="uk-UA" sz="2800" dirty="0"/>
              <a:t>ідей, теорій, уявлень, почуттів, вірувань, емоцій</a:t>
            </a:r>
            <a:r>
              <a:rPr lang="vi-VN" altLang="uk-UA" sz="2800" dirty="0"/>
              <a:t> людей, </a:t>
            </a:r>
            <a:r>
              <a:rPr lang="uk-UA" altLang="uk-UA" sz="2800" dirty="0"/>
              <a:t>настроїв,</a:t>
            </a:r>
            <a:r>
              <a:rPr lang="vi-VN" altLang="uk-UA" sz="2800" dirty="0"/>
              <a:t> у яких відбивається</a:t>
            </a:r>
            <a:r>
              <a:rPr lang="uk-UA" altLang="uk-UA" sz="2800" dirty="0"/>
              <a:t> природа</a:t>
            </a:r>
            <a:r>
              <a:rPr lang="vi-VN" altLang="uk-UA" sz="2800" dirty="0"/>
              <a:t>, матеріальне </a:t>
            </a:r>
            <a:r>
              <a:rPr lang="uk-UA" altLang="uk-UA" sz="2800" dirty="0"/>
              <a:t>   </a:t>
            </a:r>
            <a:r>
              <a:rPr lang="vi-VN" altLang="uk-UA" sz="2800" dirty="0"/>
              <a:t>життя</a:t>
            </a:r>
            <a:r>
              <a:rPr lang="uk-UA" altLang="uk-UA" sz="2800" dirty="0"/>
              <a:t> </a:t>
            </a:r>
            <a:r>
              <a:rPr lang="vi-VN" altLang="uk-UA" sz="2800" dirty="0"/>
              <a:t> </a:t>
            </a:r>
            <a:r>
              <a:rPr lang="uk-UA" altLang="uk-UA" sz="2800" dirty="0"/>
              <a:t>суспільства</a:t>
            </a:r>
            <a:r>
              <a:rPr lang="vi-VN" altLang="uk-UA" sz="2800" dirty="0"/>
              <a:t> і вся система </a:t>
            </a:r>
            <a:r>
              <a:rPr lang="uk-UA" altLang="uk-UA" sz="2800" dirty="0"/>
              <a:t>суспільних відносин.</a:t>
            </a:r>
            <a:endParaRPr lang="uk-UA" altLang="uk-UA" sz="2800" dirty="0"/>
          </a:p>
          <a:p>
            <a:pPr marL="68580" indent="-68580" algn="just"/>
            <a:r>
              <a:rPr lang="uk-UA" altLang="uk-UA" sz="2800" dirty="0"/>
              <a:t>Суспільна свідомість існує і виявляється у </a:t>
            </a:r>
            <a:r>
              <a:rPr lang="uk-UA" altLang="uk-UA" sz="2800" b="1" i="1" dirty="0"/>
              <a:t>формах</a:t>
            </a:r>
            <a:r>
              <a:rPr lang="uk-UA" altLang="uk-UA" sz="2800" i="1" dirty="0"/>
              <a:t> політичної, правової, моральної, релігійної і атеїстичної, естетичної та  природно-наукової свідомості</a:t>
            </a:r>
            <a:r>
              <a:rPr lang="uk-UA" altLang="uk-UA" sz="2800" dirty="0"/>
              <a:t>.</a:t>
            </a:r>
            <a:endParaRPr lang="uk-UA" altLang="uk-UA" sz="2800" dirty="0"/>
          </a:p>
        </p:txBody>
      </p:sp>
    </p:spTree>
  </p:cSld>
  <p:clrMapOvr>
    <a:masterClrMapping/>
  </p:clrMapOvr>
  <p:transition>
    <p:circl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7978775" cy="1081088"/>
          </a:xfrm>
          <a:solidFill>
            <a:srgbClr val="FFFF00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dirty="0">
                <a:solidFill>
                  <a:schemeClr val="tx1"/>
                </a:solidFill>
              </a:rPr>
              <a:t>Рівні суспільної свідомості.</a:t>
            </a:r>
            <a:br>
              <a:rPr lang="uk-UA" altLang="uk-UA" b="1" dirty="0">
                <a:solidFill>
                  <a:schemeClr val="tx1"/>
                </a:solidFill>
              </a:rPr>
            </a:br>
            <a:endParaRPr lang="uk-UA" alt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wrap="square" lIns="91440" tIns="45720" rIns="91440" bIns="45720" numCol="1" anchor="t" anchorCtr="0" compatLnSpc="1"/>
          <a:p>
            <a:pPr marL="0" indent="0" algn="just"/>
            <a:r>
              <a:rPr lang="uk-UA" altLang="x-none" dirty="0"/>
              <a:t>- </a:t>
            </a:r>
            <a:r>
              <a:rPr lang="uk-UA" alt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буденно-повсякденний</a:t>
            </a: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x-none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(суспільна психологія</a:t>
            </a: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соціальні настрої, відчуття);</a:t>
            </a:r>
            <a:endParaRPr lang="uk-UA" alt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alt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x-none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(ідеологія </a:t>
            </a:r>
            <a:r>
              <a:rPr lang="uk-UA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поглядів, ідей, переконань, цінностей та установок, що виражають інтереси різних соціальних груп, класів, в яких дається певна картина соціуму та цілі (програми) щодо закріплення або зміни існуючих суспільних відносин.</a:t>
            </a:r>
            <a:endParaRPr lang="uk-UA" altLang="x-none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8229600" cy="1143000"/>
          </a:xfrm>
          <a:solidFill>
            <a:srgbClr val="FF99FF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br>
              <a:rPr lang="uk-UA" altLang="uk-UA" dirty="0"/>
            </a:br>
            <a:br>
              <a:rPr lang="uk-UA" altLang="uk-UA" dirty="0"/>
            </a:br>
            <a:br>
              <a:rPr lang="uk-UA" altLang="uk-UA" dirty="0"/>
            </a:br>
            <a:r>
              <a:rPr lang="uk-UA" altLang="uk-UA" dirty="0"/>
              <a:t>5.</a:t>
            </a:r>
            <a:r>
              <a:rPr lang="uk-UA" altLang="uk-UA" sz="3600" b="1" u="sng" dirty="0"/>
              <a:t>Сутність, структура та форми пізнавального процесу</a:t>
            </a:r>
            <a:r>
              <a:rPr lang="uk-UA" altLang="uk-UA" dirty="0"/>
              <a:t>.</a:t>
            </a:r>
            <a:br>
              <a:rPr lang="uk-UA" altLang="uk-UA" dirty="0"/>
            </a:br>
            <a:r>
              <a:rPr lang="uk-UA" altLang="uk-UA" dirty="0"/>
              <a:t>.</a:t>
            </a:r>
            <a:br>
              <a:rPr lang="uk-UA" altLang="uk-UA" dirty="0"/>
            </a:br>
            <a:r>
              <a:rPr lang="uk-UA" altLang="uk-UA" dirty="0"/>
              <a:t>.</a:t>
            </a:r>
            <a:br>
              <a:rPr lang="uk-UA" altLang="uk-UA" dirty="0"/>
            </a:br>
            <a:endParaRPr lang="uk-UA" altLang="uk-UA" dirty="0"/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>
          <a:solidFill>
            <a:srgbClr val="FFCCFF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ru-RU" altLang="uk-UA" dirty="0"/>
              <a:t>	</a:t>
            </a:r>
            <a:r>
              <a:rPr lang="ru-RU" altLang="uk-UA" sz="4400" dirty="0"/>
              <a:t>Проблема п</a:t>
            </a:r>
            <a:r>
              <a:rPr lang="uk-UA" altLang="uk-UA" sz="4400" dirty="0"/>
              <a:t>і</a:t>
            </a:r>
            <a:r>
              <a:rPr lang="ru-RU" altLang="uk-UA" sz="4400" dirty="0"/>
              <a:t>знання людиною навколишнього світу і власного буття відноситься до такого розділу філософії як  </a:t>
            </a:r>
            <a:r>
              <a:rPr lang="ru-RU" altLang="uk-UA" sz="4400" b="1" u="sng" dirty="0"/>
              <a:t>г н о с е о л о г і я </a:t>
            </a:r>
            <a:endParaRPr lang="uk-UA" altLang="uk-UA" sz="4400" b="1" u="sng" dirty="0"/>
          </a:p>
        </p:txBody>
      </p:sp>
    </p:spTree>
  </p:cSld>
  <p:clrMapOvr>
    <a:masterClrMapping/>
  </p:clrMapOvr>
  <p:transition spd="med">
    <p:circl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br>
              <a:rPr lang="ru-RU" altLang="uk-UA" dirty="0"/>
            </a:br>
            <a:br>
              <a:rPr lang="ru-RU" altLang="uk-UA" dirty="0"/>
            </a:br>
            <a:r>
              <a:rPr lang="ru-RU" altLang="uk-UA" sz="3200" b="1" u="sng" dirty="0"/>
              <a:t>ГНОСЕОЛОГ</a:t>
            </a:r>
            <a:r>
              <a:rPr lang="uk-UA" altLang="uk-UA" sz="3200" b="1" u="sng" dirty="0"/>
              <a:t>І</a:t>
            </a:r>
            <a:r>
              <a:rPr lang="ru-RU" altLang="uk-UA" sz="3200" b="1" u="sng" dirty="0"/>
              <a:t>Я</a:t>
            </a:r>
            <a:br>
              <a:rPr lang="ru-RU" altLang="uk-UA" sz="3600" dirty="0"/>
            </a:br>
            <a:r>
              <a:rPr lang="ru-RU" altLang="uk-UA" dirty="0"/>
              <a:t>(</a:t>
            </a:r>
            <a:r>
              <a:rPr lang="uk-UA" altLang="uk-UA" sz="1800" i="1" dirty="0"/>
              <a:t>теорія пізнання - від грецьких слів - «</a:t>
            </a:r>
            <a:r>
              <a:rPr lang="en-GB" altLang="uk-UA" sz="1800" i="1" dirty="0"/>
              <a:t>gnosis» - </a:t>
            </a:r>
            <a:r>
              <a:rPr lang="uk-UA" altLang="uk-UA" sz="1800" i="1" dirty="0"/>
              <a:t>знання</a:t>
            </a:r>
            <a:r>
              <a:rPr lang="uk-UA" altLang="uk-UA" sz="1800" b="1" i="1" dirty="0"/>
              <a:t> і «</a:t>
            </a:r>
            <a:r>
              <a:rPr lang="en-GB" altLang="uk-UA" sz="1800" b="1" i="1" dirty="0"/>
              <a:t>logos»-</a:t>
            </a:r>
            <a:r>
              <a:rPr lang="uk-UA" altLang="uk-UA" sz="1800" b="1" i="1" dirty="0"/>
              <a:t>вчення</a:t>
            </a:r>
            <a:r>
              <a:rPr lang="ru-RU" altLang="uk-UA" sz="1800" dirty="0"/>
              <a:t>)</a:t>
            </a:r>
            <a:br>
              <a:rPr lang="ru-RU" altLang="uk-UA" sz="1800" dirty="0"/>
            </a:br>
            <a:endParaRPr lang="uk-UA" altLang="uk-UA" sz="1800" dirty="0"/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lang="uk-UA" altLang="uk-UA" sz="2800" dirty="0"/>
              <a:t>це розділ філософії, в якому вивчаються такі </a:t>
            </a:r>
            <a:r>
              <a:rPr lang="uk-UA" altLang="uk-UA" sz="2800" b="1" u="sng" dirty="0"/>
              <a:t>проблеми </a:t>
            </a:r>
            <a:r>
              <a:rPr lang="uk-UA" altLang="uk-UA" sz="2800" dirty="0"/>
              <a:t>як:  </a:t>
            </a:r>
            <a:endParaRPr lang="uk-UA" altLang="uk-UA" sz="2800" dirty="0"/>
          </a:p>
          <a:p>
            <a:pPr eaLnBrk="1" hangingPunct="1"/>
            <a:r>
              <a:rPr lang="uk-UA" altLang="uk-UA" sz="2800" dirty="0"/>
              <a:t>природа і джерела пізнання, його можливості та межі;</a:t>
            </a:r>
            <a:endParaRPr lang="uk-UA" altLang="uk-UA" sz="2800" dirty="0"/>
          </a:p>
          <a:p>
            <a:pPr eaLnBrk="1" hangingPunct="1"/>
            <a:r>
              <a:rPr lang="uk-UA" altLang="uk-UA" sz="2800" dirty="0"/>
              <a:t>- відносини знання і реальності, суб'єкта та об'єкта пізнання; </a:t>
            </a:r>
            <a:endParaRPr lang="uk-UA" altLang="uk-UA" sz="2800" dirty="0"/>
          </a:p>
          <a:p>
            <a:pPr eaLnBrk="1" hangingPunct="1"/>
            <a:r>
              <a:rPr lang="uk-UA" altLang="uk-UA" sz="2800" dirty="0"/>
              <a:t>- форми та рівні пізнання; передумови пізнавального процесу;</a:t>
            </a:r>
            <a:endParaRPr lang="uk-UA" altLang="uk-UA" sz="2800" dirty="0"/>
          </a:p>
          <a:p>
            <a:pPr eaLnBrk="1" hangingPunct="1"/>
            <a:r>
              <a:rPr lang="uk-UA" altLang="uk-UA" sz="2800" dirty="0"/>
              <a:t> - критерії істинності знання тощо.</a:t>
            </a:r>
            <a:endParaRPr lang="uk-UA" altLang="uk-UA" sz="2800" dirty="0"/>
          </a:p>
        </p:txBody>
      </p:sp>
    </p:spTree>
  </p:cSld>
  <p:clrMapOvr>
    <a:masterClrMapping/>
  </p:clrMapOvr>
  <p:transition spd="med">
    <p:circl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dirty="0"/>
              <a:t>ПІЗНАННЯ</a:t>
            </a:r>
            <a:endParaRPr lang="uk-UA" altLang="uk-UA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1412875"/>
            <a:ext cx="9240838" cy="5227638"/>
          </a:xfrm>
          <a:solidFill>
            <a:srgbClr val="FFCCFF"/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сукупність процесів, процедур і методів </a:t>
            </a:r>
            <a:endParaRPr kumimoji="0" lang="uk-UA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набуття знань про явища і закономірності    об'єктивного світу;</a:t>
            </a:r>
            <a:endParaRPr kumimoji="0" lang="uk-UA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вища форма відображення об'єктивної дійсності, процес вироблення знань;</a:t>
            </a:r>
            <a:endParaRPr kumimoji="0" lang="uk-UA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– це процес надбання,  зберігання та розповсюдження нових знань;</a:t>
            </a:r>
            <a:endParaRPr kumimoji="0" lang="uk-UA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спосіб існування свідомості.</a:t>
            </a:r>
            <a:endParaRPr kumimoji="0" lang="uk-UA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ru-RU" altLang="uk-UA" b="1" dirty="0"/>
              <a:t>Типи п</a:t>
            </a:r>
            <a:r>
              <a:rPr lang="uk-UA" altLang="uk-UA" b="1" dirty="0"/>
              <a:t>ізнання</a:t>
            </a:r>
            <a:endParaRPr lang="uk-UA" altLang="uk-UA" b="1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solidFill>
            <a:srgbClr val="A1FDE1"/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altLang="uk-UA" sz="3200" b="0" i="1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Наукове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процес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отримання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 </a:t>
            </a:r>
            <a:endParaRPr kumimoji="0" lang="ru-RU" alt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об'єктивного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істинного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знання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alt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altLang="uk-UA" sz="3200" b="0" i="1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Художнє</a:t>
            </a:r>
            <a:r>
              <a:rPr kumimoji="0" lang="uk-UA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відображення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 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існуючої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alt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реальності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через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художні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образи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знаки,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символи,ситуації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alt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ru-RU" altLang="uk-UA" sz="3200" b="0" i="1" u="sng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Релігійне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створення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уточнення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системи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уявлень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про Бога  (як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вважається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 для 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порятунку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ru-RU" altLang="uk-UA" sz="32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alt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uk-UA" altLang="uk-UA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29B4E"/>
            </a:gs>
            <a:gs pos="50000">
              <a:srgbClr val="FFCC66"/>
            </a:gs>
            <a:gs pos="100000">
              <a:srgbClr val="C29B4E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sz="3600" b="1" dirty="0">
                <a:solidFill>
                  <a:srgbClr val="CC0000"/>
                </a:solidFill>
              </a:rPr>
              <a:t>Структура пізнавального процесу</a:t>
            </a:r>
            <a:endParaRPr lang="ru-RU" altLang="uk-UA" sz="3600" b="1" dirty="0">
              <a:solidFill>
                <a:srgbClr val="CC0000"/>
              </a:solidFill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uk-UA" altLang="uk-UA" sz="2400" dirty="0">
                <a:solidFill>
                  <a:srgbClr val="0000CC"/>
                </a:solidFill>
              </a:rPr>
              <a:t>–	</a:t>
            </a:r>
            <a:r>
              <a:rPr lang="uk-UA" altLang="uk-UA" sz="2800" b="1" i="1" u="sng" dirty="0">
                <a:solidFill>
                  <a:srgbClr val="0000CC"/>
                </a:solidFill>
              </a:rPr>
              <a:t>суб’єкт пізнання</a:t>
            </a:r>
            <a:r>
              <a:rPr lang="uk-UA" altLang="uk-UA" sz="2800" b="1" u="sng" dirty="0">
                <a:solidFill>
                  <a:srgbClr val="0000CC"/>
                </a:solidFill>
              </a:rPr>
              <a:t> </a:t>
            </a:r>
            <a:r>
              <a:rPr lang="uk-UA" altLang="uk-UA" sz="2800" dirty="0">
                <a:solidFill>
                  <a:srgbClr val="0000CC"/>
                </a:solidFill>
              </a:rPr>
              <a:t>– людина, група, спільнота, суспільство в цілому;</a:t>
            </a:r>
            <a:endParaRPr lang="uk-UA" altLang="uk-UA" sz="2800" dirty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0000CC"/>
                </a:solidFill>
              </a:rPr>
              <a:t>–	</a:t>
            </a:r>
            <a:r>
              <a:rPr lang="uk-UA" altLang="uk-UA" sz="2800" b="1" i="1" u="sng" dirty="0">
                <a:solidFill>
                  <a:srgbClr val="0000CC"/>
                </a:solidFill>
              </a:rPr>
              <a:t>об’єкт пізнання</a:t>
            </a:r>
            <a:r>
              <a:rPr lang="uk-UA" altLang="uk-UA" sz="2800" b="1" u="sng" dirty="0">
                <a:solidFill>
                  <a:srgbClr val="0000CC"/>
                </a:solidFill>
              </a:rPr>
              <a:t>  </a:t>
            </a:r>
            <a:r>
              <a:rPr lang="uk-UA" altLang="uk-UA" sz="2800" dirty="0">
                <a:solidFill>
                  <a:srgbClr val="0000CC"/>
                </a:solidFill>
              </a:rPr>
              <a:t>-   те, що пізнається (фрагмент навколишнього середовища );</a:t>
            </a:r>
            <a:endParaRPr lang="uk-UA" altLang="uk-UA" sz="2800" dirty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0000CC"/>
                </a:solidFill>
              </a:rPr>
              <a:t>–	</a:t>
            </a:r>
            <a:r>
              <a:rPr lang="uk-UA" altLang="uk-UA" sz="2800" b="1" i="1" u="sng" dirty="0">
                <a:solidFill>
                  <a:srgbClr val="0000CC"/>
                </a:solidFill>
              </a:rPr>
              <a:t>результат пізнання</a:t>
            </a:r>
            <a:r>
              <a:rPr lang="uk-UA" altLang="uk-UA" sz="2800" b="1" u="sng" dirty="0">
                <a:solidFill>
                  <a:srgbClr val="0000CC"/>
                </a:solidFill>
              </a:rPr>
              <a:t>  </a:t>
            </a:r>
            <a:r>
              <a:rPr lang="uk-UA" altLang="uk-UA" sz="2800" dirty="0">
                <a:solidFill>
                  <a:srgbClr val="0000CC"/>
                </a:solidFill>
              </a:rPr>
              <a:t>може мати такий вигляд:</a:t>
            </a:r>
            <a:endParaRPr lang="uk-UA" altLang="uk-UA" sz="2800" dirty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0000CC"/>
                </a:solidFill>
              </a:rPr>
              <a:t>        -  </a:t>
            </a:r>
            <a:r>
              <a:rPr lang="uk-UA" altLang="uk-UA" sz="2800" i="1" u="sng" dirty="0">
                <a:solidFill>
                  <a:srgbClr val="0000CC"/>
                </a:solidFill>
              </a:rPr>
              <a:t>істина</a:t>
            </a:r>
            <a:r>
              <a:rPr lang="uk-UA" altLang="uk-UA" sz="2800" dirty="0">
                <a:solidFill>
                  <a:srgbClr val="0000CC"/>
                </a:solidFill>
              </a:rPr>
              <a:t> (</a:t>
            </a:r>
            <a:r>
              <a:rPr lang="uk-UA" altLang="uk-UA" sz="2800" i="1" dirty="0">
                <a:solidFill>
                  <a:srgbClr val="0000CC"/>
                </a:solidFill>
              </a:rPr>
              <a:t>об’єктивні знання)</a:t>
            </a:r>
            <a:r>
              <a:rPr lang="uk-UA" altLang="uk-UA" sz="2800" dirty="0">
                <a:solidFill>
                  <a:srgbClr val="0000CC"/>
                </a:solidFill>
              </a:rPr>
              <a:t>;</a:t>
            </a:r>
            <a:endParaRPr lang="uk-UA" altLang="uk-UA" sz="2800" dirty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0000CC"/>
                </a:solidFill>
              </a:rPr>
              <a:t>         - </a:t>
            </a:r>
            <a:r>
              <a:rPr lang="uk-UA" altLang="uk-UA" sz="2800" i="1" u="sng" dirty="0">
                <a:solidFill>
                  <a:srgbClr val="0000CC"/>
                </a:solidFill>
              </a:rPr>
              <a:t>омана</a:t>
            </a:r>
            <a:r>
              <a:rPr lang="uk-UA" altLang="uk-UA" sz="2800" u="sng" dirty="0">
                <a:solidFill>
                  <a:srgbClr val="0000CC"/>
                </a:solidFill>
              </a:rPr>
              <a:t> </a:t>
            </a:r>
            <a:r>
              <a:rPr lang="uk-UA" altLang="uk-UA" sz="2800" dirty="0">
                <a:solidFill>
                  <a:srgbClr val="0000CC"/>
                </a:solidFill>
              </a:rPr>
              <a:t>(неумисне викривлення дійсності);</a:t>
            </a:r>
            <a:endParaRPr lang="uk-UA" altLang="uk-UA" sz="2800" dirty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0000CC"/>
                </a:solidFill>
              </a:rPr>
              <a:t>         - </a:t>
            </a:r>
            <a:r>
              <a:rPr lang="uk-UA" altLang="uk-UA" sz="2800" i="1" u="sng" dirty="0">
                <a:solidFill>
                  <a:srgbClr val="0000CC"/>
                </a:solidFill>
              </a:rPr>
              <a:t>брехня</a:t>
            </a:r>
            <a:r>
              <a:rPr lang="uk-UA" altLang="uk-UA" sz="2800" dirty="0">
                <a:solidFill>
                  <a:srgbClr val="0000CC"/>
                </a:solidFill>
              </a:rPr>
              <a:t> (свідоме викривлення інформації).</a:t>
            </a:r>
            <a:endParaRPr lang="uk-UA" altLang="uk-UA" sz="2800" dirty="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br>
              <a:rPr lang="uk-UA" altLang="uk-UA" sz="2400" dirty="0">
                <a:solidFill>
                  <a:srgbClr val="0000CC"/>
                </a:solidFill>
              </a:rPr>
            </a:br>
            <a:endParaRPr lang="ru-RU" altLang="uk-UA" sz="24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3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charRg st="0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6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charRg st="6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charRg st="6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48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charRg st="148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charRg st="148" end="19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94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3">
                                            <p:txEl>
                                              <p:charRg st="194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charRg st="194" end="23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233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charRg st="233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charRg st="233" end="28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284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3">
                                            <p:txEl>
                                              <p:charRg st="284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3">
                                            <p:txEl>
                                              <p:charRg st="284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336" end="3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3">
                                            <p:txEl>
                                              <p:charRg st="336" end="33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charRg st="336" end="33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u="sng" dirty="0"/>
              <a:t>Пізнання</a:t>
            </a:r>
            <a:br>
              <a:rPr lang="uk-UA" altLang="uk-UA" b="1" u="sng" dirty="0"/>
            </a:br>
            <a:r>
              <a:rPr lang="uk-UA" altLang="uk-UA" sz="2800" b="1" u="sng" dirty="0"/>
              <a:t>складається з:</a:t>
            </a:r>
            <a:br>
              <a:rPr lang="uk-UA" altLang="uk-UA" sz="2800" b="1" u="sng" dirty="0"/>
            </a:br>
            <a:endParaRPr lang="uk-UA" altLang="uk-UA" b="1" u="sng" dirty="0"/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alpha val="100000"/>
            </a:schemeClr>
          </a:solidFill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uk-UA" altLang="uk-UA" dirty="0"/>
              <a:t> </a:t>
            </a:r>
            <a:r>
              <a:rPr lang="uk-UA" altLang="uk-UA" sz="4400" b="1" dirty="0"/>
              <a:t>- чуттєвого пізнання;</a:t>
            </a:r>
            <a:endParaRPr lang="uk-UA" altLang="uk-UA" sz="4400" b="1" dirty="0"/>
          </a:p>
          <a:p>
            <a:pPr marL="0" indent="0">
              <a:buNone/>
            </a:pPr>
            <a:r>
              <a:rPr lang="uk-UA" altLang="uk-UA" sz="4400" b="1" dirty="0"/>
              <a:t> -  раціонального пізнання.</a:t>
            </a:r>
            <a:endParaRPr lang="uk-UA" altLang="uk-UA" sz="4400" b="1" dirty="0"/>
          </a:p>
        </p:txBody>
      </p:sp>
    </p:spTree>
  </p:cSld>
  <p:clrMapOvr>
    <a:masterClrMapping/>
  </p:clrMapOvr>
  <p:transition spd="med">
    <p:circl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chemeClr val="bg1"/>
            </a:gs>
            <a:gs pos="100000">
              <a:srgbClr val="CCFFC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sz="4000" b="1" i="1" u="sng" dirty="0">
                <a:solidFill>
                  <a:srgbClr val="0033CC"/>
                </a:solidFill>
              </a:rPr>
              <a:t>Форми чуттєвого пізнання</a:t>
            </a:r>
            <a:r>
              <a:rPr lang="uk-UA" altLang="uk-UA" sz="4000" dirty="0">
                <a:solidFill>
                  <a:srgbClr val="0033CC"/>
                </a:solidFill>
              </a:rPr>
              <a:t>:</a:t>
            </a:r>
            <a:endParaRPr lang="ru-RU" altLang="uk-UA" sz="4000" dirty="0">
              <a:solidFill>
                <a:srgbClr val="0033CC"/>
              </a:solidFill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395288" y="1125538"/>
            <a:ext cx="8291512" cy="5000625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9900CC"/>
                </a:solidFill>
              </a:rPr>
              <a:t>–	</a:t>
            </a:r>
            <a:r>
              <a:rPr lang="uk-UA" altLang="uk-UA" sz="2800" b="1" dirty="0">
                <a:solidFill>
                  <a:srgbClr val="CC3300"/>
                </a:solidFill>
              </a:rPr>
              <a:t>відчуття</a:t>
            </a:r>
            <a:r>
              <a:rPr lang="uk-UA" altLang="uk-UA" sz="2800" dirty="0"/>
              <a:t> </a:t>
            </a:r>
            <a:r>
              <a:rPr lang="uk-UA" altLang="uk-UA" sz="2800" dirty="0">
                <a:solidFill>
                  <a:srgbClr val="9900CC"/>
                </a:solidFill>
              </a:rPr>
              <a:t>– суб’єктивний образ об’єктивного світу ( дає знання про якусь одну характеристику предмета);</a:t>
            </a:r>
            <a:endParaRPr lang="uk-UA" altLang="uk-UA" sz="2800" dirty="0">
              <a:solidFill>
                <a:srgbClr val="99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uk-UA" altLang="uk-UA" sz="2800" dirty="0">
              <a:solidFill>
                <a:srgbClr val="99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9900CC"/>
                </a:solidFill>
              </a:rPr>
              <a:t>–</a:t>
            </a:r>
            <a:r>
              <a:rPr lang="uk-UA" altLang="uk-UA" sz="2800" dirty="0"/>
              <a:t>	</a:t>
            </a:r>
            <a:r>
              <a:rPr lang="uk-UA" altLang="uk-UA" sz="2800" b="1" dirty="0">
                <a:solidFill>
                  <a:srgbClr val="CC3300"/>
                </a:solidFill>
              </a:rPr>
              <a:t>сприйняття</a:t>
            </a:r>
            <a:r>
              <a:rPr lang="uk-UA" altLang="uk-UA" sz="2800" dirty="0"/>
              <a:t> </a:t>
            </a:r>
            <a:r>
              <a:rPr lang="uk-UA" altLang="uk-UA" sz="2800" dirty="0">
                <a:solidFill>
                  <a:srgbClr val="9900CC"/>
                </a:solidFill>
              </a:rPr>
              <a:t>– це  цілісний образ предмета, що діє в певний момент на органи чуття;</a:t>
            </a:r>
            <a:endParaRPr lang="uk-UA" altLang="uk-UA" sz="2800" dirty="0">
              <a:solidFill>
                <a:srgbClr val="99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uk-UA" altLang="uk-UA" sz="2800" dirty="0">
              <a:solidFill>
                <a:srgbClr val="99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9900CC"/>
                </a:solidFill>
              </a:rPr>
              <a:t>–</a:t>
            </a:r>
            <a:r>
              <a:rPr lang="uk-UA" altLang="uk-UA" sz="2800" dirty="0"/>
              <a:t>	</a:t>
            </a:r>
            <a:r>
              <a:rPr lang="uk-UA" altLang="uk-UA" sz="2800" b="1" dirty="0">
                <a:solidFill>
                  <a:srgbClr val="CC3300"/>
                </a:solidFill>
              </a:rPr>
              <a:t>уявлення</a:t>
            </a:r>
            <a:r>
              <a:rPr lang="uk-UA" altLang="uk-UA" sz="2800" b="1" dirty="0"/>
              <a:t> </a:t>
            </a:r>
            <a:r>
              <a:rPr lang="uk-UA" altLang="uk-UA" sz="2800" b="1" dirty="0">
                <a:solidFill>
                  <a:srgbClr val="9900CC"/>
                </a:solidFill>
              </a:rPr>
              <a:t>-  </a:t>
            </a:r>
            <a:r>
              <a:rPr lang="uk-UA" altLang="uk-UA" sz="2800" dirty="0">
                <a:solidFill>
                  <a:srgbClr val="9900CC"/>
                </a:solidFill>
              </a:rPr>
              <a:t>це конкретні образи предметів чи явищ, які раніше діяли на органи чуттів.</a:t>
            </a:r>
            <a:endParaRPr lang="uk-UA" altLang="uk-UA" sz="2800" dirty="0">
              <a:solidFill>
                <a:srgbClr val="99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br>
              <a:rPr lang="uk-UA" altLang="uk-UA" sz="2800" dirty="0">
                <a:solidFill>
                  <a:srgbClr val="9900CC"/>
                </a:solidFill>
              </a:rPr>
            </a:br>
            <a:endParaRPr lang="ru-RU" altLang="uk-UA" sz="2800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5363">
                                            <p:txEl>
                                              <p:charRg st="0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5363">
                                            <p:txEl>
                                              <p:charRg st="0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106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5363">
                                            <p:txEl>
                                              <p:charRg st="106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5363">
                                            <p:txEl>
                                              <p:charRg st="106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191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5363">
                                            <p:txEl>
                                              <p:charRg st="191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5363">
                                            <p:txEl>
                                              <p:charRg st="191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279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5363">
                                            <p:txEl>
                                              <p:charRg st="279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5363">
                                            <p:txEl>
                                              <p:charRg st="279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66FF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390525" y="188913"/>
            <a:ext cx="8362950" cy="1052512"/>
          </a:xfrm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sz="4000" b="1" i="1" u="sng" dirty="0">
                <a:solidFill>
                  <a:srgbClr val="0033CC"/>
                </a:solidFill>
              </a:rPr>
              <a:t>Форми раціонального пізнання </a:t>
            </a:r>
            <a:endParaRPr lang="ru-RU" altLang="uk-UA" sz="4000" b="1" i="1" u="sng" dirty="0">
              <a:solidFill>
                <a:srgbClr val="0033CC"/>
              </a:solidFill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9900CC"/>
                </a:solidFill>
              </a:rPr>
              <a:t>–	</a:t>
            </a:r>
            <a:r>
              <a:rPr lang="uk-UA" altLang="uk-UA" sz="2800" b="1" dirty="0">
                <a:solidFill>
                  <a:srgbClr val="CC3300"/>
                </a:solidFill>
              </a:rPr>
              <a:t>поняття </a:t>
            </a:r>
            <a:r>
              <a:rPr lang="uk-UA" altLang="uk-UA" sz="2800" b="1" dirty="0">
                <a:solidFill>
                  <a:srgbClr val="9900CC"/>
                </a:solidFill>
              </a:rPr>
              <a:t>- </a:t>
            </a:r>
            <a:r>
              <a:rPr lang="uk-UA" altLang="uk-UA" sz="2800" dirty="0">
                <a:solidFill>
                  <a:srgbClr val="9900CC"/>
                </a:solidFill>
              </a:rPr>
              <a:t>форма людського мислення, що відображає </a:t>
            </a:r>
            <a:r>
              <a:rPr lang="uk-UA" altLang="uk-UA" sz="2800" i="1" dirty="0">
                <a:solidFill>
                  <a:srgbClr val="9900CC"/>
                </a:solidFill>
              </a:rPr>
              <a:t>суттєві ознаки</a:t>
            </a:r>
            <a:r>
              <a:rPr lang="uk-UA" altLang="uk-UA" sz="2800" dirty="0">
                <a:solidFill>
                  <a:srgbClr val="9900CC"/>
                </a:solidFill>
              </a:rPr>
              <a:t> предметів, явищ об’єктивної реальності;</a:t>
            </a:r>
            <a:endParaRPr lang="uk-UA" altLang="uk-UA" sz="2800" dirty="0">
              <a:solidFill>
                <a:srgbClr val="99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9900CC"/>
                </a:solidFill>
              </a:rPr>
              <a:t>–	</a:t>
            </a:r>
            <a:r>
              <a:rPr lang="uk-UA" altLang="uk-UA" sz="2800" b="1" dirty="0">
                <a:solidFill>
                  <a:srgbClr val="CC3300"/>
                </a:solidFill>
              </a:rPr>
              <a:t>судження</a:t>
            </a:r>
            <a:r>
              <a:rPr lang="uk-UA" altLang="uk-UA" sz="2800" b="1" dirty="0"/>
              <a:t> </a:t>
            </a:r>
            <a:r>
              <a:rPr lang="uk-UA" altLang="uk-UA" sz="2800" b="1" dirty="0">
                <a:solidFill>
                  <a:srgbClr val="9900CC"/>
                </a:solidFill>
              </a:rPr>
              <a:t>-   </a:t>
            </a:r>
            <a:r>
              <a:rPr lang="uk-UA" altLang="uk-UA" sz="2800" dirty="0">
                <a:solidFill>
                  <a:srgbClr val="9900CC"/>
                </a:solidFill>
              </a:rPr>
              <a:t>це форма думки, в якій щось стверджується або заперечується. У судженнях виражається зв'язок між поняттями, розкривається їх зміст, дається визначення.</a:t>
            </a:r>
            <a:endParaRPr lang="uk-UA" altLang="uk-UA" sz="2800" dirty="0">
              <a:solidFill>
                <a:srgbClr val="9900CC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uk-UA" altLang="uk-UA" sz="2800" dirty="0">
                <a:solidFill>
                  <a:srgbClr val="9900CC"/>
                </a:solidFill>
              </a:rPr>
              <a:t>–	</a:t>
            </a:r>
            <a:r>
              <a:rPr lang="uk-UA" altLang="uk-UA" sz="2800" b="1" dirty="0">
                <a:solidFill>
                  <a:srgbClr val="CC3300"/>
                </a:solidFill>
              </a:rPr>
              <a:t>умовивід</a:t>
            </a:r>
            <a:r>
              <a:rPr lang="uk-UA" altLang="uk-UA" sz="2800" dirty="0"/>
              <a:t> </a:t>
            </a:r>
            <a:r>
              <a:rPr lang="uk-UA" altLang="uk-UA" sz="2800" dirty="0">
                <a:solidFill>
                  <a:srgbClr val="9900CC"/>
                </a:solidFill>
              </a:rPr>
              <a:t>- це  така форма думки, коли з одного чи кількох суджень виводиться нове судження, в якому міститься нове знання</a:t>
            </a:r>
            <a:r>
              <a:rPr lang="uk-UA" altLang="uk-UA" sz="2800" dirty="0"/>
              <a:t>.</a:t>
            </a:r>
            <a:endParaRPr lang="ru-RU" altLang="uk-UA" sz="2800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0" end="1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16387">
                                            <p:txEl>
                                              <p:charRg st="0" end="10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107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16387">
                                            <p:txEl>
                                              <p:charRg st="107" end="2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charRg st="274" end="3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16387">
                                            <p:txEl>
                                              <p:charRg st="274" end="3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sz="3200" b="1" dirty="0"/>
              <a:t>ВІДОБРАЖЕННЯ </a:t>
            </a:r>
            <a:br>
              <a:rPr lang="uk-UA" altLang="uk-UA" sz="3200" b="1" dirty="0"/>
            </a:br>
            <a:r>
              <a:rPr lang="uk-UA" altLang="uk-UA" dirty="0">
                <a:solidFill>
                  <a:schemeClr val="tx1"/>
                </a:solidFill>
              </a:rPr>
              <a:t>на рівні живої природи </a:t>
            </a:r>
            <a:endParaRPr lang="uk-UA" altLang="uk-UA" sz="3200" b="1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  <a:ln/>
        </p:spPr>
        <p:txBody>
          <a:bodyPr vert="horz" wrap="square" lIns="91440" tIns="45720" rIns="91440" bIns="45720" anchor="t" anchorCtr="0"/>
          <a:p>
            <a:pPr marL="0" indent="95250">
              <a:buFontTx/>
              <a:buChar char="-"/>
            </a:pPr>
            <a:r>
              <a:rPr lang="uk-UA" altLang="uk-UA" sz="2400" dirty="0"/>
              <a:t>називають </a:t>
            </a:r>
            <a:r>
              <a:rPr lang="uk-UA" altLang="uk-UA" sz="2400" b="1" i="1" dirty="0"/>
              <a:t>інформаційним, </a:t>
            </a:r>
            <a:r>
              <a:rPr lang="uk-UA" altLang="uk-UA" sz="2400" i="1" dirty="0"/>
              <a:t>б</a:t>
            </a:r>
            <a:r>
              <a:rPr lang="uk-UA" altLang="uk-UA" sz="2400" dirty="0"/>
              <a:t>о інформація є фундаментом життя;</a:t>
            </a:r>
            <a:endParaRPr lang="uk-UA" altLang="uk-UA" sz="2400" dirty="0"/>
          </a:p>
          <a:p>
            <a:pPr marL="0" indent="95250">
              <a:buFontTx/>
              <a:buChar char="-"/>
            </a:pPr>
            <a:r>
              <a:rPr lang="uk-UA" altLang="uk-UA" sz="2400" dirty="0"/>
              <a:t> </a:t>
            </a:r>
            <a:r>
              <a:rPr lang="uk-UA" altLang="uk-UA" sz="2400" b="1" i="1" dirty="0"/>
              <a:t>генетична інформація </a:t>
            </a:r>
            <a:r>
              <a:rPr lang="uk-UA" altLang="uk-UA" sz="2400" dirty="0"/>
              <a:t>~ це специфічна форма відображення попередньої історії розвитку живих об'єктів у молекулах ДНК;</a:t>
            </a:r>
            <a:endParaRPr lang="uk-UA" altLang="uk-UA" sz="2400" dirty="0"/>
          </a:p>
          <a:p>
            <a:pPr marL="0" indent="95250">
              <a:buFontTx/>
              <a:buChar char="-"/>
            </a:pPr>
            <a:r>
              <a:rPr lang="uk-UA" altLang="uk-UA" sz="2400" dirty="0"/>
              <a:t>- </a:t>
            </a:r>
            <a:r>
              <a:rPr lang="uk-UA" altLang="uk-UA" sz="2400" b="1" i="1" dirty="0"/>
              <a:t>імунітет</a:t>
            </a:r>
            <a:r>
              <a:rPr lang="uk-UA" altLang="uk-UA" sz="2400" dirty="0"/>
              <a:t> – ще одна найважливіша форма інформа-ційного відображення у живих організмах, за допомогою якої відбувається «розпізнавання» власних та чужих елементів у внутрішньому середовищі організму.</a:t>
            </a:r>
            <a:endParaRPr lang="uk-UA" altLang="uk-UA" sz="2400" dirty="0"/>
          </a:p>
        </p:txBody>
      </p:sp>
    </p:spTree>
  </p:cSld>
  <p:clrMapOvr>
    <a:masterClrMapping/>
  </p:clrMapOvr>
  <p:transition>
    <p:circl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468313" y="0"/>
            <a:ext cx="8147050" cy="692150"/>
          </a:xfrm>
          <a:ln/>
        </p:spPr>
        <p:txBody>
          <a:bodyPr vert="horz" wrap="square" lIns="91440" tIns="45720" rIns="91440" bIns="45720" anchor="ctr" anchorCtr="0"/>
          <a:p>
            <a:pPr algn="l" eaLnBrk="1" hangingPunct="1">
              <a:buNone/>
            </a:pPr>
            <a:r>
              <a:rPr lang="uk-UA" altLang="uk-UA" sz="3200" b="1" u="sng" dirty="0"/>
              <a:t>В історії філософії є такі підходи до розуміння складових пізнання</a:t>
            </a:r>
            <a:endParaRPr lang="uk-UA" altLang="uk-UA" sz="3200" b="1" u="sng" dirty="0"/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250825" y="836613"/>
            <a:ext cx="8569325" cy="5761037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uk-UA" altLang="uk-UA" sz="2800" b="1" dirty="0">
                <a:solidFill>
                  <a:srgbClr val="0033CC"/>
                </a:solidFill>
              </a:rPr>
              <a:t>Емпіризм</a:t>
            </a:r>
            <a:r>
              <a:rPr lang="uk-UA" altLang="uk-UA" sz="2800" dirty="0"/>
              <a:t> </a:t>
            </a:r>
            <a:r>
              <a:rPr lang="uk-UA" altLang="uk-UA" sz="2800" b="1" dirty="0">
                <a:solidFill>
                  <a:srgbClr val="009900"/>
                </a:solidFill>
              </a:rPr>
              <a:t>(грецьк. - досвід) вважав </a:t>
            </a:r>
            <a:r>
              <a:rPr lang="uk-UA" altLang="uk-UA" sz="2800" b="1" i="1" dirty="0">
                <a:solidFill>
                  <a:srgbClr val="009900"/>
                </a:solidFill>
              </a:rPr>
              <a:t>чуттєве пізнання</a:t>
            </a:r>
            <a:r>
              <a:rPr lang="uk-UA" altLang="uk-UA" sz="2800" b="1" dirty="0">
                <a:solidFill>
                  <a:srgbClr val="009900"/>
                </a:solidFill>
              </a:rPr>
              <a:t> основним і вбачав головну мету у </a:t>
            </a:r>
            <a:r>
              <a:rPr lang="uk-UA" altLang="uk-UA" sz="2800" b="1" u="sng" dirty="0">
                <a:solidFill>
                  <a:srgbClr val="009900"/>
                </a:solidFill>
              </a:rPr>
              <a:t>дослідному вивченні об'єктів</a:t>
            </a:r>
            <a:r>
              <a:rPr lang="uk-UA" altLang="uk-UA" sz="2800" b="1" dirty="0">
                <a:solidFill>
                  <a:srgbClr val="009900"/>
                </a:solidFill>
              </a:rPr>
              <a:t>. Емпіризм близький до сенсуалізму. Цієї точки зору дотримувались англійські філософи XVII ст.  Ф. Бекон,  Дж. Локк, Т. Гоббс, французькі матеріалісти XVIII ст.</a:t>
            </a:r>
            <a:endParaRPr lang="uk-UA" altLang="uk-UA" sz="2800" b="1" dirty="0">
              <a:solidFill>
                <a:srgbClr val="0099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800" b="1" dirty="0">
                <a:solidFill>
                  <a:srgbClr val="0033CC"/>
                </a:solidFill>
              </a:rPr>
              <a:t>Раціоналізм</a:t>
            </a:r>
            <a:r>
              <a:rPr lang="uk-UA" altLang="uk-UA" sz="2800" b="1" dirty="0"/>
              <a:t> </a:t>
            </a:r>
            <a:r>
              <a:rPr lang="uk-UA" altLang="uk-UA" sz="2800" b="1" dirty="0">
                <a:solidFill>
                  <a:srgbClr val="009900"/>
                </a:solidFill>
              </a:rPr>
              <a:t>(від лат. rationalis - розумний) визнає </a:t>
            </a:r>
            <a:r>
              <a:rPr lang="uk-UA" altLang="uk-UA" sz="2800" b="1" i="1" dirty="0">
                <a:solidFill>
                  <a:srgbClr val="009900"/>
                </a:solidFill>
              </a:rPr>
              <a:t>розум</a:t>
            </a:r>
            <a:r>
              <a:rPr lang="uk-UA" altLang="uk-UA" sz="2800" b="1" dirty="0">
                <a:solidFill>
                  <a:srgbClr val="009900"/>
                </a:solidFill>
              </a:rPr>
              <a:t> основою пізнання і поведінки людей. Раціоналісти XVII-XVIII ст. ( Р.Декарт, Б.Спіноза, Г.Лейбніц) визнають основою пізнання – раціональне пізнання, яке спрямоване на визначення порядку нескінченного причинного ланцюга, що пронизує увесь світ.</a:t>
            </a:r>
            <a:endParaRPr lang="ru-RU" altLang="uk-UA" sz="2800" b="1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0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11">
                                            <p:txEl>
                                              <p:charRg st="0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11">
                                            <p:txEl>
                                              <p:charRg st="0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11">
                                            <p:txEl>
                                              <p:charRg st="0" end="27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9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274" end="5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7411">
                                            <p:txEl>
                                              <p:charRg st="274" end="57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7411">
                                            <p:txEl>
                                              <p:charRg st="274" end="57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7411">
                                            <p:txEl>
                                              <p:charRg st="274" end="57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i="1" u="sng" dirty="0">
                <a:solidFill>
                  <a:srgbClr val="CC0000"/>
                </a:solidFill>
              </a:rPr>
              <a:t>Види знань</a:t>
            </a:r>
            <a:br>
              <a:rPr lang="uk-UA" altLang="uk-UA" dirty="0">
                <a:solidFill>
                  <a:srgbClr val="CC0000"/>
                </a:solidFill>
              </a:rPr>
            </a:br>
            <a:endParaRPr lang="uk-UA" altLang="uk-UA" dirty="0"/>
          </a:p>
        </p:txBody>
      </p:sp>
      <p:sp>
        <p:nvSpPr>
          <p:cNvPr id="36867" name="Объект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</a:pPr>
            <a:r>
              <a:rPr lang="uk-UA" altLang="uk-UA" b="1" dirty="0">
                <a:solidFill>
                  <a:srgbClr val="336600"/>
                </a:solidFill>
              </a:rPr>
              <a:t>наукові;</a:t>
            </a:r>
            <a:endParaRPr lang="uk-UA" altLang="uk-UA" b="1" dirty="0">
              <a:solidFill>
                <a:srgbClr val="3366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b="1" dirty="0">
                <a:solidFill>
                  <a:srgbClr val="336600"/>
                </a:solidFill>
              </a:rPr>
              <a:t>художні;</a:t>
            </a:r>
            <a:endParaRPr lang="uk-UA" altLang="uk-UA" b="1" dirty="0">
              <a:solidFill>
                <a:srgbClr val="3366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b="1" dirty="0">
                <a:solidFill>
                  <a:srgbClr val="336600"/>
                </a:solidFill>
              </a:rPr>
              <a:t>релігійні;</a:t>
            </a:r>
            <a:endParaRPr lang="uk-UA" altLang="uk-UA" b="1" dirty="0">
              <a:solidFill>
                <a:srgbClr val="3366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uk-UA" altLang="uk-UA" b="1" dirty="0">
                <a:solidFill>
                  <a:srgbClr val="336600"/>
                </a:solidFill>
              </a:rPr>
              <a:t>життєві.</a:t>
            </a:r>
            <a:endParaRPr lang="uk-UA" altLang="uk-UA" b="1" dirty="0">
              <a:solidFill>
                <a:srgbClr val="3366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dirty="0">
                <a:solidFill>
                  <a:srgbClr val="0000CC"/>
                </a:solidFill>
              </a:rPr>
              <a:t>На сучасному етапі цінується такий тип знання як  „</a:t>
            </a:r>
            <a:r>
              <a:rPr lang="en-US" altLang="uk-UA" b="1" i="1" u="sng" dirty="0">
                <a:solidFill>
                  <a:srgbClr val="0000CC"/>
                </a:solidFill>
              </a:rPr>
              <a:t>know how</a:t>
            </a:r>
            <a:r>
              <a:rPr lang="ru-RU" altLang="uk-UA" b="1" i="1" u="sng" dirty="0">
                <a:solidFill>
                  <a:srgbClr val="0000CC"/>
                </a:solidFill>
              </a:rPr>
              <a:t>” – </a:t>
            </a:r>
            <a:r>
              <a:rPr lang="uk-UA" altLang="uk-UA" b="1" i="1" u="sng" dirty="0">
                <a:solidFill>
                  <a:srgbClr val="0000CC"/>
                </a:solidFill>
              </a:rPr>
              <a:t>„знаю як”</a:t>
            </a:r>
            <a:endParaRPr lang="uk-UA" altLang="uk-UA" b="1" i="1" u="sng" dirty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dirty="0">
                <a:solidFill>
                  <a:srgbClr val="0000CC"/>
                </a:solidFill>
              </a:rPr>
              <a:t>(</a:t>
            </a:r>
            <a:r>
              <a:rPr lang="uk-UA" altLang="uk-UA" i="1" dirty="0">
                <a:solidFill>
                  <a:srgbClr val="0000CC"/>
                </a:solidFill>
              </a:rPr>
              <a:t>знання технологій).</a:t>
            </a:r>
            <a:endParaRPr lang="uk-UA" altLang="uk-UA" dirty="0"/>
          </a:p>
        </p:txBody>
      </p:sp>
    </p:spTree>
  </p:cSld>
  <p:clrMapOvr>
    <a:masterClrMapping/>
  </p:clrMapOvr>
  <p:transition spd="med">
    <p:circl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>
          <a:solidFill>
            <a:srgbClr val="A1FDE1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br>
              <a:rPr lang="uk-UA" altLang="uk-UA" dirty="0"/>
            </a:br>
            <a:r>
              <a:rPr lang="uk-UA" altLang="uk-UA" dirty="0"/>
              <a:t>2. </a:t>
            </a:r>
            <a:r>
              <a:rPr lang="uk-UA" altLang="uk-UA" b="1" u="sng" dirty="0"/>
              <a:t>Агностицизм та його види.</a:t>
            </a:r>
            <a:br>
              <a:rPr lang="uk-UA" altLang="uk-UA" b="1" u="sng" dirty="0"/>
            </a:br>
            <a:endParaRPr lang="uk-UA" altLang="uk-UA" b="1" u="sng" dirty="0"/>
          </a:p>
        </p:txBody>
      </p:sp>
      <p:sp>
        <p:nvSpPr>
          <p:cNvPr id="37891" name="Объект 2"/>
          <p:cNvSpPr>
            <a:spLocks noGrp="1"/>
          </p:cNvSpPr>
          <p:nvPr>
            <p:ph idx="1"/>
          </p:nvPr>
        </p:nvSpPr>
        <p:spPr>
          <a:xfrm>
            <a:off x="468313" y="1484313"/>
            <a:ext cx="8218487" cy="4641850"/>
          </a:xfrm>
          <a:solidFill>
            <a:srgbClr val="CCFFCC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marL="0" indent="0">
              <a:lnSpc>
                <a:spcPct val="200000"/>
              </a:lnSpc>
              <a:buNone/>
            </a:pPr>
            <a:r>
              <a:rPr lang="uk-UA" altLang="uk-UA" b="1" u="sng" dirty="0">
                <a:solidFill>
                  <a:srgbClr val="CC0000"/>
                </a:solidFill>
              </a:rPr>
              <a:t>А г н о с ти ц и з м</a:t>
            </a:r>
            <a:r>
              <a:rPr lang="uk-UA" altLang="uk-UA" b="1" dirty="0">
                <a:solidFill>
                  <a:srgbClr val="336600"/>
                </a:solidFill>
              </a:rPr>
              <a:t> – вчення, що заперечує повністю або частково можливість пізнання світу.</a:t>
            </a:r>
            <a:endParaRPr lang="uk-UA" altLang="uk-UA" b="1" dirty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uk-UA" altLang="uk-UA" b="1" dirty="0"/>
              <a:t>Деякі філософи вважають, що світ не пізнається. </a:t>
            </a:r>
            <a:endParaRPr lang="uk-UA" altLang="uk-UA" b="1" dirty="0"/>
          </a:p>
          <a:p>
            <a:pPr marL="0" indent="0">
              <a:buNone/>
            </a:pPr>
            <a:r>
              <a:rPr lang="uk-UA" altLang="uk-UA" b="1" dirty="0"/>
              <a:t> Їх називають –  а г н о с т и к а м и.</a:t>
            </a:r>
            <a:br>
              <a:rPr lang="uk-UA" altLang="uk-UA" b="1" dirty="0"/>
            </a:br>
            <a:endParaRPr lang="uk-UA" altLang="uk-UA" dirty="0"/>
          </a:p>
        </p:txBody>
      </p:sp>
    </p:spTree>
  </p:cSld>
  <p:clrMapOvr>
    <a:masterClrMapping/>
  </p:clrMapOvr>
  <p:transition spd="med">
    <p:circl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u="sng" dirty="0"/>
              <a:t>Види агностицизму</a:t>
            </a:r>
            <a:endParaRPr lang="uk-UA" altLang="uk-UA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  <a:blipFill>
            <a:blip r:embed="rId1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kumimoji="0" lang="uk-UA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Теологічний агностицизм.</a:t>
            </a:r>
            <a:endParaRPr kumimoji="0" lang="uk-UA" sz="2000" b="1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теології агностики 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відокремлюють культурно-етичну складову віри і релігії, вважаючи її світською шкалою моральної поведінки в суспільстві, від містичної (питання існування богів, загробного життя, релігійних ритуалів), яка непізнавана. Головне – </a:t>
            </a:r>
            <a:r>
              <a:rPr kumimoji="0" lang="uk-UA" sz="2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вірити, щоб розуміти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endParaRPr kumimoji="0" lang="uk-UA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uk-UA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Науковий агностицизм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uk-UA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uk-UA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снує як принцип в теорії наукового  пізнання, який передбачає, що оскільки отриманий в процесі пізнання досвід неминуче спотворюється свідомістю суб'єкта, то суб'єкт принципово не здатний осягнути точну і повну картину світу. Цей принцип не заперечує пізнання, а лише вказує на принципову неточність будь-якого знання і на неможливість пізнати світ повністю і адекватно.</a:t>
            </a:r>
            <a:endParaRPr kumimoji="0" lang="uk-UA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circl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solidFill>
            <a:srgbClr val="CCFFCC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 algn="l">
              <a:buNone/>
            </a:pPr>
            <a:r>
              <a:rPr lang="uk-UA" altLang="uk-UA" sz="2400" b="1" u="sng" dirty="0"/>
              <a:t>3. Філософський агностицизм</a:t>
            </a:r>
            <a:endParaRPr lang="uk-UA" altLang="uk-UA" sz="2400" b="1" u="sng" dirty="0"/>
          </a:p>
        </p:txBody>
      </p:sp>
      <p:sp>
        <p:nvSpPr>
          <p:cNvPr id="39939" name="Объект 2"/>
          <p:cNvSpPr>
            <a:spLocks noGrp="1"/>
          </p:cNvSpPr>
          <p:nvPr>
            <p:ph idx="1"/>
          </p:nvPr>
        </p:nvSpPr>
        <p:spPr>
          <a:xfrm>
            <a:off x="395288" y="1341438"/>
            <a:ext cx="8640762" cy="5435600"/>
          </a:xfrm>
          <a:solidFill>
            <a:srgbClr val="FFFF00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uk-UA" altLang="uk-UA" b="1" i="1" dirty="0"/>
              <a:t>Види: </a:t>
            </a:r>
            <a:endParaRPr lang="uk-UA" altLang="uk-UA" b="1" i="1" dirty="0"/>
          </a:p>
          <a:p>
            <a:pPr marL="0" indent="0" algn="just">
              <a:buNone/>
            </a:pPr>
            <a:r>
              <a:rPr lang="uk-UA" altLang="uk-UA" dirty="0"/>
              <a:t>а) - </a:t>
            </a:r>
            <a:r>
              <a:rPr lang="uk-UA" altLang="uk-UA" b="1" u="sng" dirty="0"/>
              <a:t>античний скептицизм -</a:t>
            </a:r>
            <a:r>
              <a:rPr lang="uk-UA" altLang="uk-UA" sz="2800" dirty="0"/>
              <a:t> філософська позиція, що висуває </a:t>
            </a:r>
            <a:r>
              <a:rPr lang="uk-UA" altLang="uk-UA" sz="2800" b="1" i="1" u="sng" dirty="0"/>
              <a:t>сумнів</a:t>
            </a:r>
            <a:r>
              <a:rPr lang="uk-UA" altLang="uk-UA" sz="2800" dirty="0"/>
              <a:t> в якості основного принципу теоретичного мислення, особливо, сумнів у досяжності абсолютно достовірного і істинного знання про дійсність. Свої витоки ця позиція бере в античному скептицизмі (Піррон, Енесідем, Секст Емпірик), який сформулював тезу про </a:t>
            </a:r>
            <a:r>
              <a:rPr lang="uk-UA" altLang="uk-UA" sz="2800" i="1" dirty="0"/>
              <a:t>необхідність утримання від остаточних суджень</a:t>
            </a:r>
            <a:r>
              <a:rPr lang="uk-UA" altLang="uk-UA" sz="2800" dirty="0"/>
              <a:t> і визнавали можливість досягнення лише правдоподібного знання.</a:t>
            </a:r>
            <a:endParaRPr lang="uk-UA" altLang="uk-UA" sz="2800" dirty="0"/>
          </a:p>
        </p:txBody>
      </p:sp>
    </p:spTree>
  </p:cSld>
  <p:clrMapOvr>
    <a:masterClrMapping/>
  </p:clrMapOvr>
  <p:transition spd="med">
    <p:circl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alpha val="100000"/>
            </a:scheme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dirty="0"/>
              <a:t>Скептицизм</a:t>
            </a:r>
            <a:endParaRPr lang="uk-UA" altLang="uk-UA" b="1" dirty="0"/>
          </a:p>
        </p:txBody>
      </p:sp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solidFill>
            <a:srgbClr val="FFCCFF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uk-UA" altLang="uk-UA" sz="4000" dirty="0"/>
              <a:t>можна розглядати </a:t>
            </a:r>
            <a:r>
              <a:rPr lang="uk-UA" altLang="uk-UA" sz="4000" b="1" u="sng" dirty="0"/>
              <a:t>як своєрідне «щеплення» проти будь-яких форм догматизму</a:t>
            </a:r>
            <a:r>
              <a:rPr lang="uk-UA" altLang="uk-UA" sz="4000" dirty="0"/>
              <a:t> і в цій якості - як невід'ємну складову філософського і наукового підходу до світу.</a:t>
            </a:r>
            <a:endParaRPr lang="uk-UA" altLang="uk-UA" sz="4000" dirty="0"/>
          </a:p>
        </p:txBody>
      </p:sp>
    </p:spTree>
  </p:cSld>
  <p:clrMapOvr>
    <a:masterClrMapping/>
  </p:clrMapOvr>
  <p:transition spd="med">
    <p:circl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493713" y="17463"/>
            <a:ext cx="8229600" cy="1143000"/>
          </a:xfrm>
          <a:solidFill>
            <a:srgbClr val="FFCCFF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 algn="l">
              <a:buNone/>
            </a:pPr>
            <a:r>
              <a:rPr lang="uk-UA" altLang="uk-UA" sz="3200" u="sng" dirty="0"/>
              <a:t>б</a:t>
            </a:r>
            <a:r>
              <a:rPr lang="uk-UA" altLang="uk-UA" sz="3200" b="1" i="1" u="sng" dirty="0"/>
              <a:t>) Агностицизм Давіда Юма  (1711-1776,Шотландія)</a:t>
            </a:r>
            <a:endParaRPr lang="uk-UA" altLang="uk-UA" sz="3200" b="1" i="1" u="sng" dirty="0"/>
          </a:p>
        </p:txBody>
      </p:sp>
      <p:sp>
        <p:nvSpPr>
          <p:cNvPr id="41987" name="Объект 2"/>
          <p:cNvSpPr>
            <a:spLocks noGrp="1"/>
          </p:cNvSpPr>
          <p:nvPr>
            <p:ph idx="1"/>
          </p:nvPr>
        </p:nvSpPr>
        <p:spPr>
          <a:xfrm>
            <a:off x="0" y="1160463"/>
            <a:ext cx="9215438" cy="6551612"/>
          </a:xfrm>
          <a:solidFill>
            <a:srgbClr val="FFFF00">
              <a:alpha val="100000"/>
            </a:srgbClr>
          </a:solidFill>
          <a:ln>
            <a:solidFill>
              <a:srgbClr val="FFFF00">
                <a:alpha val="100000"/>
              </a:srgbClr>
            </a:solidFill>
            <a:miter lim="800000"/>
          </a:ln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ru-RU" altLang="uk-UA" sz="2800" dirty="0"/>
              <a:t>Вважає, що в пізнанні ми маємо справу не з реальністю, але лише з даними чуттєвого досвіду. Наша свідомість, за Юмом, фіксує лише поверхневі властивості предметів і процесів, у той час як їх сутнісний вимір залишається для нас недоступним. Більше того, за такої постановки проблеми, саме питання про існування матеріальних речей, що породжують чуттєві сприйняття, залишається відкритим. </a:t>
            </a:r>
            <a:r>
              <a:rPr lang="ru-RU" altLang="uk-UA" sz="2800" b="1" i="1" dirty="0"/>
              <a:t>Соліпсизм</a:t>
            </a:r>
            <a:r>
              <a:rPr lang="ru-RU" altLang="uk-UA" sz="2800" dirty="0"/>
              <a:t> - </a:t>
            </a:r>
            <a:r>
              <a:rPr lang="uk-UA" altLang="uk-UA" sz="2800" dirty="0"/>
              <a:t>визнає існуючим лише мислячий суб'єкт, а все інше оголошується таким, що існує лише в свідомості індивіда. Існує тільки те, що я бачу, відчуваю.</a:t>
            </a:r>
            <a:endParaRPr lang="uk-UA" altLang="uk-UA" sz="2800" dirty="0"/>
          </a:p>
        </p:txBody>
      </p:sp>
    </p:spTree>
  </p:cSld>
  <p:clrMapOvr>
    <a:masterClrMapping/>
  </p:clrMapOvr>
  <p:transition spd="med">
    <p:circl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158163" cy="684213"/>
          </a:xfrm>
          <a:solidFill>
            <a:srgbClr val="FFFF00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sz="4000" b="1" u="sng" dirty="0"/>
              <a:t>в) Агностицизм І.Канта</a:t>
            </a:r>
            <a:endParaRPr lang="uk-UA" altLang="uk-UA" sz="4000" b="1" u="sng" dirty="0"/>
          </a:p>
        </p:txBody>
      </p:sp>
      <p:sp>
        <p:nvSpPr>
          <p:cNvPr id="43011" name="Объект 2"/>
          <p:cNvSpPr>
            <a:spLocks noGrp="1"/>
          </p:cNvSpPr>
          <p:nvPr>
            <p:ph idx="1"/>
          </p:nvPr>
        </p:nvSpPr>
        <p:spPr>
          <a:xfrm>
            <a:off x="179388" y="765175"/>
            <a:ext cx="8964612" cy="6083300"/>
          </a:xfrm>
          <a:solidFill>
            <a:srgbClr val="CCFFCC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r>
              <a:rPr lang="uk-UA" altLang="uk-UA" sz="2800" dirty="0"/>
              <a:t>І. Кант на відміну від Юма не ставив під сумнів існування об'єктів зовнішнього світу («речей в собі»), але вважав їх принципово непізнаваними. Людина може пізнати тільки "речі для нас". По Канту, впливаючи на органи чуття людини, «речі в собі» викликають найрізноманітніші відчуття, які завдяки апріорним формам чуттєвості набувають просторово-часову розмірність і упорядковуються за допомогою категорій розуму. Таким чином, те, що ми сприймаємо як предмет в певному сенсі являє собою конструкт, що виникає в результаті складної роботи свідомості. Перешкода між світом і суб'єктом, що пізнає його, обумовлена ​​активною, конструктивною діяльністю свідомості.</a:t>
            </a:r>
            <a:endParaRPr lang="uk-UA" altLang="uk-UA" sz="2800" dirty="0"/>
          </a:p>
        </p:txBody>
      </p:sp>
    </p:spTree>
  </p:cSld>
  <p:clrMapOvr>
    <a:masterClrMapping/>
  </p:clrMapOvr>
  <p:transition spd="med">
    <p:circl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1271" name="Rectangle 7"/>
          <p:cNvSpPr>
            <a:spLocks noGrp="1"/>
          </p:cNvSpPr>
          <p:nvPr>
            <p:ph type="title"/>
          </p:nvPr>
        </p:nvSpPr>
        <p:spPr>
          <a:xfrm>
            <a:off x="250825" y="0"/>
            <a:ext cx="8435975" cy="1728788"/>
          </a:xfrm>
          <a:ln/>
        </p:spPr>
        <p:txBody>
          <a:bodyPr vert="horz" wrap="square" lIns="91440" tIns="45720" rIns="91440" bIns="45720" anchor="ctr" anchorCtr="0"/>
          <a:p>
            <a:pPr algn="l" eaLnBrk="1" hangingPunct="1">
              <a:buNone/>
            </a:pPr>
            <a:r>
              <a:rPr lang="uk-UA" altLang="uk-UA" sz="3200" b="1" dirty="0">
                <a:solidFill>
                  <a:srgbClr val="336600"/>
                </a:solidFill>
              </a:rPr>
              <a:t>г) </a:t>
            </a:r>
            <a:r>
              <a:rPr lang="uk-UA" altLang="uk-UA" sz="3200" b="1" i="1" u="sng" dirty="0">
                <a:solidFill>
                  <a:srgbClr val="CC0000"/>
                </a:solidFill>
              </a:rPr>
              <a:t>теорія ієрогліфів </a:t>
            </a:r>
            <a:r>
              <a:rPr lang="uk-UA" altLang="uk-UA" sz="2400" b="1" i="1" u="sng" dirty="0">
                <a:solidFill>
                  <a:srgbClr val="CC0000"/>
                </a:solidFill>
              </a:rPr>
              <a:t>- </a:t>
            </a:r>
            <a:r>
              <a:rPr lang="uk-UA" altLang="uk-UA" sz="2400" b="1" i="1" u="sng" dirty="0">
                <a:solidFill>
                  <a:srgbClr val="336600"/>
                </a:solidFill>
              </a:rPr>
              <a:t> </a:t>
            </a:r>
            <a:r>
              <a:rPr lang="uk-UA" altLang="uk-UA" sz="2400" b="1" dirty="0">
                <a:solidFill>
                  <a:srgbClr val="336600"/>
                </a:solidFill>
              </a:rPr>
              <a:t>згідно з якою людина пізнає не об’єктивні риси  речей чи явищ, а  символи, які не мають нічого спільного с предметами, які вони позначають.</a:t>
            </a:r>
            <a:endParaRPr lang="ru-RU" altLang="uk-UA" sz="2400" b="1" dirty="0">
              <a:solidFill>
                <a:srgbClr val="336600"/>
              </a:solidFill>
            </a:endParaRPr>
          </a:p>
        </p:txBody>
      </p:sp>
      <p:sp>
        <p:nvSpPr>
          <p:cNvPr id="11272" name="Rectangle 8"/>
          <p:cNvSpPr>
            <a:spLocks noGrp="1"/>
          </p:cNvSpPr>
          <p:nvPr>
            <p:ph idx="1"/>
          </p:nvPr>
        </p:nvSpPr>
        <p:spPr>
          <a:xfrm>
            <a:off x="0" y="1628775"/>
            <a:ext cx="8615363" cy="4824413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ru-RU" altLang="uk-UA" sz="2800" i="1" dirty="0">
                <a:solidFill>
                  <a:srgbClr val="0000CC"/>
                </a:solidFill>
              </a:rPr>
              <a:t> - </a:t>
            </a:r>
            <a:r>
              <a:rPr lang="ru-RU" altLang="uk-UA" u="sng" dirty="0">
                <a:solidFill>
                  <a:srgbClr val="0000CC"/>
                </a:solidFill>
              </a:rPr>
              <a:t>в «теорії ієрогліфів» Германа Гельмгольца</a:t>
            </a:r>
            <a:r>
              <a:rPr lang="ru-RU" altLang="uk-UA" i="1" dirty="0">
                <a:solidFill>
                  <a:srgbClr val="0000CC"/>
                </a:solidFill>
              </a:rPr>
              <a:t>,(1821-1894, Німеччина)  знання є не дзеркальний образ, а символ реальності, що не має з нею ніякої схожості; </a:t>
            </a:r>
            <a:endParaRPr lang="ru-RU" altLang="uk-UA" i="1" dirty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altLang="uk-UA" i="1" dirty="0">
                <a:solidFill>
                  <a:srgbClr val="0000CC"/>
                </a:solidFill>
              </a:rPr>
              <a:t>- в конвенціоналізмі Анре Пуанкаре (1854-1912, Франція)  в основі наукових теорій лежать угоди між вченими, що приймаються з міркувань простоти і зручності.</a:t>
            </a:r>
            <a:endParaRPr lang="ru-RU" altLang="uk-UA" i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9"/>
                            </p:stCondLst>
                            <p:childTnLst>
                              <p:par>
                                <p:cTn id="11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charRg st="0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72">
                                            <p:txEl>
                                              <p:charRg st="0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72">
                                            <p:txEl>
                                              <p:charRg st="0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72">
                                            <p:txEl>
                                              <p:charRg st="0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72">
                                            <p:txEl>
                                              <p:charRg st="0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72">
                                            <p:txEl>
                                              <p:charRg st="0" end="1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79"/>
                            </p:stCondLst>
                            <p:childTnLst>
                              <p:par>
                                <p:cTn id="1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charRg st="155" end="3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72">
                                            <p:txEl>
                                              <p:charRg st="155" end="3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72">
                                            <p:txEl>
                                              <p:charRg st="155" end="3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72">
                                            <p:txEl>
                                              <p:charRg st="155" end="3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72">
                                            <p:txEl>
                                              <p:charRg st="155" end="3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272">
                                            <p:txEl>
                                              <p:charRg st="155" end="3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2C29B"/>
            </a:gs>
            <a:gs pos="50000">
              <a:srgbClr val="FFFFCC"/>
            </a:gs>
            <a:gs pos="100000">
              <a:srgbClr val="C2C29B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b="1" u="sng" dirty="0">
                <a:solidFill>
                  <a:schemeClr val="tx1"/>
                </a:solidFill>
              </a:rPr>
              <a:t>3. </a:t>
            </a:r>
            <a:r>
              <a:rPr lang="uk-UA" altLang="uk-UA" b="1" u="sng" dirty="0">
                <a:solidFill>
                  <a:srgbClr val="FF6699"/>
                </a:solidFill>
              </a:rPr>
              <a:t>Концепції істини</a:t>
            </a:r>
            <a:r>
              <a:rPr lang="uk-UA" altLang="uk-UA" dirty="0"/>
              <a:t> </a:t>
            </a:r>
            <a:endParaRPr lang="ru-RU" altLang="uk-UA" dirty="0"/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395288" y="1196975"/>
            <a:ext cx="8291512" cy="5659438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80000"/>
              </a:lnSpc>
              <a:buNone/>
            </a:pPr>
            <a:r>
              <a:rPr lang="uk-UA" altLang="uk-UA" sz="2000" b="1" dirty="0">
                <a:solidFill>
                  <a:srgbClr val="9900CC"/>
                </a:solidFill>
              </a:rPr>
              <a:t>1. </a:t>
            </a:r>
            <a:r>
              <a:rPr lang="uk-UA" altLang="uk-UA" sz="2400" b="1" dirty="0">
                <a:solidFill>
                  <a:srgbClr val="9900CC"/>
                </a:solidFill>
              </a:rPr>
              <a:t>Класична -  </a:t>
            </a:r>
            <a:r>
              <a:rPr lang="uk-UA" altLang="uk-UA" sz="2400" dirty="0">
                <a:solidFill>
                  <a:srgbClr val="9900CC"/>
                </a:solidFill>
              </a:rPr>
              <a:t>істина – це вірне, адекватне відображення предмета в свідомості людини.</a:t>
            </a:r>
            <a:endParaRPr lang="uk-UA" altLang="uk-UA" sz="2400" dirty="0">
              <a:solidFill>
                <a:srgbClr val="9900CC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9900CC"/>
                </a:solidFill>
              </a:rPr>
              <a:t>2. Конвенціональна (договірна) – </a:t>
            </a:r>
            <a:r>
              <a:rPr lang="uk-UA" altLang="uk-UA" sz="2400" dirty="0">
                <a:solidFill>
                  <a:srgbClr val="9900CC"/>
                </a:solidFill>
              </a:rPr>
              <a:t>істина – це результат  договору, згоди людей щодо трактовки будь якого явища чи предмета.</a:t>
            </a:r>
            <a:endParaRPr lang="uk-UA" altLang="uk-UA" sz="2400" dirty="0">
              <a:solidFill>
                <a:srgbClr val="9900CC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9900CC"/>
                </a:solidFill>
              </a:rPr>
              <a:t>3. Прагматична – </a:t>
            </a:r>
            <a:r>
              <a:rPr lang="uk-UA" altLang="uk-UA" sz="2400" dirty="0">
                <a:solidFill>
                  <a:srgbClr val="9900CC"/>
                </a:solidFill>
              </a:rPr>
              <a:t>істина – це все те, що приносить прибуток.</a:t>
            </a:r>
            <a:endParaRPr lang="uk-UA" altLang="uk-UA" sz="2400" dirty="0">
              <a:solidFill>
                <a:srgbClr val="9900CC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9900CC"/>
                </a:solidFill>
              </a:rPr>
              <a:t>4. Екзистенціальна – </a:t>
            </a:r>
            <a:r>
              <a:rPr lang="uk-UA" altLang="uk-UA" sz="2400" dirty="0">
                <a:solidFill>
                  <a:srgbClr val="9900CC"/>
                </a:solidFill>
              </a:rPr>
              <a:t>істина – це наявність свободи вибору та душевного комфорту.</a:t>
            </a:r>
            <a:endParaRPr lang="uk-UA" altLang="uk-UA" sz="2400" dirty="0">
              <a:solidFill>
                <a:srgbClr val="9900CC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9900CC"/>
                </a:solidFill>
              </a:rPr>
              <a:t>5. Релігійна – </a:t>
            </a:r>
            <a:r>
              <a:rPr lang="uk-UA" altLang="uk-UA" sz="2400" dirty="0">
                <a:solidFill>
                  <a:srgbClr val="9900CC"/>
                </a:solidFill>
              </a:rPr>
              <a:t>істина  - це Бог та його настанови.</a:t>
            </a:r>
            <a:endParaRPr lang="uk-UA" altLang="uk-UA" sz="2400" dirty="0">
              <a:solidFill>
                <a:srgbClr val="9900CC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9900CC"/>
                </a:solidFill>
              </a:rPr>
              <a:t>6. Гегель -  </a:t>
            </a:r>
            <a:r>
              <a:rPr lang="uk-UA" altLang="uk-UA" sz="2400" dirty="0">
                <a:solidFill>
                  <a:srgbClr val="9900CC"/>
                </a:solidFill>
              </a:rPr>
              <a:t>істина – це дійсність, що відповідає поняттю (ідеалістичне трактування).</a:t>
            </a:r>
            <a:endParaRPr lang="uk-UA" altLang="uk-UA" sz="2400" dirty="0">
              <a:solidFill>
                <a:srgbClr val="9900CC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uk-UA" altLang="uk-UA" sz="2400" b="1" dirty="0">
                <a:solidFill>
                  <a:srgbClr val="9900CC"/>
                </a:solidFill>
              </a:rPr>
              <a:t>7. Наше розуміння – </a:t>
            </a:r>
            <a:r>
              <a:rPr lang="uk-UA" altLang="uk-UA" sz="2400" dirty="0">
                <a:solidFill>
                  <a:srgbClr val="9900CC"/>
                </a:solidFill>
              </a:rPr>
              <a:t>істина – це поняття про світ та окремі речі, що відповідає дійсності ( матеріалістичне трактування істини, близьке до класичного розуміння істини).</a:t>
            </a:r>
            <a:endParaRPr lang="ru-RU" altLang="uk-UA" sz="2400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,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0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charRg st="0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charRg st="0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87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charRg st="87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charRg st="87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21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charRg st="21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charRg st="210" end="27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270" end="3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charRg st="270" end="35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charRg st="270" end="35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351" end="4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charRg st="351" end="40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35">
                                            <p:txEl>
                                              <p:charRg st="351" end="40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402" end="48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charRg st="402" end="48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charRg st="402" end="48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charRg st="488" end="6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435">
                                            <p:txEl>
                                              <p:charRg st="488" end="65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435">
                                            <p:txEl>
                                              <p:charRg st="488" end="65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4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Свідомість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525963"/>
          </a:xfrm>
          <a:solidFill>
            <a:schemeClr val="accent5">
              <a:lumMod val="75000"/>
            </a:schemeClr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 це властивість високоорганізованої матерії - людського мозку;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	вища форма відображення дійсності в ідеальних образах;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	продукт соціально-історичного розвитку;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uk-UA" sz="2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	регулятор поведінки людин</a:t>
            </a: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и.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Smbd Caption" pitchFamily="18" charset="0"/>
                <a:ea typeface="+mn-ea"/>
                <a:cs typeface="+mn-cs"/>
              </a:rPr>
              <a:t>З.Фрейд був проти останнього положення – він вважав, що ВОНО (інстинкт) керую людиною, а не її розум).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no Pro Smbd Captio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br>
              <a:rPr kumimoji="0" lang="uk-UA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Заголовок 1"/>
          <p:cNvSpPr>
            <a:spLocks noGrp="1"/>
          </p:cNvSpPr>
          <p:nvPr>
            <p:ph type="title"/>
          </p:nvPr>
        </p:nvSpPr>
        <p:spPr>
          <a:xfrm>
            <a:off x="96838" y="0"/>
            <a:ext cx="8928100" cy="1143000"/>
          </a:xfrm>
          <a:solidFill>
            <a:srgbClr val="CCFFCC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 algn="l">
              <a:buNone/>
            </a:pPr>
            <a:r>
              <a:rPr lang="uk-UA" altLang="uk-UA" sz="3200" b="1" u="sng" dirty="0"/>
              <a:t>7. Поняття практики. Структура практичної діяльності та її основні форми</a:t>
            </a:r>
            <a:r>
              <a:rPr lang="uk-UA" altLang="uk-UA" sz="3200" dirty="0"/>
              <a:t>.</a:t>
            </a:r>
            <a:endParaRPr lang="uk-UA" altLang="uk-UA" sz="3200" dirty="0"/>
          </a:p>
        </p:txBody>
      </p:sp>
      <p:sp>
        <p:nvSpPr>
          <p:cNvPr id="48131" name="Объект 2"/>
          <p:cNvSpPr>
            <a:spLocks noGrp="1"/>
          </p:cNvSpPr>
          <p:nvPr>
            <p:ph idx="1"/>
          </p:nvPr>
        </p:nvSpPr>
        <p:spPr>
          <a:xfrm>
            <a:off x="0" y="1125538"/>
            <a:ext cx="8686800" cy="5000625"/>
          </a:xfrm>
          <a:blipFill rotWithShape="1">
            <a:blip r:embed="rId1"/>
          </a:blipFill>
          <a:ln/>
        </p:spPr>
        <p:txBody>
          <a:bodyPr vert="horz" wrap="square" lIns="91440" tIns="45720" rIns="91440" bIns="45720" anchor="t" anchorCtr="0"/>
          <a:p>
            <a:pPr marL="0" indent="0" algn="just">
              <a:buNone/>
            </a:pPr>
            <a:r>
              <a:rPr lang="ru-RU" altLang="uk-UA" b="1" dirty="0">
                <a:solidFill>
                  <a:srgbClr val="402000"/>
                </a:solidFill>
              </a:rPr>
              <a:t>	</a:t>
            </a:r>
            <a:r>
              <a:rPr lang="ru-RU" altLang="uk-UA" sz="4000" b="1" dirty="0">
                <a:solidFill>
                  <a:srgbClr val="402000"/>
                </a:solidFill>
              </a:rPr>
              <a:t>Практика</a:t>
            </a:r>
            <a:r>
              <a:rPr lang="ru-RU" altLang="uk-UA" sz="4000" i="1" dirty="0">
                <a:solidFill>
                  <a:srgbClr val="402000"/>
                </a:solidFill>
              </a:rPr>
              <a:t> -</a:t>
            </a:r>
            <a:r>
              <a:rPr lang="ru-RU" altLang="uk-UA" sz="4000" dirty="0">
                <a:solidFill>
                  <a:srgbClr val="402000"/>
                </a:solidFill>
              </a:rPr>
              <a:t> це чуттєво-матеріальна діяльність людини, спрямована на перетворення природи, соціальних умов життя, специфічно людський спосіб взаємодії людини з оточуючим се­редовищем.</a:t>
            </a:r>
            <a:endParaRPr lang="uk-UA" altLang="uk-UA" sz="4000" dirty="0"/>
          </a:p>
        </p:txBody>
      </p:sp>
    </p:spTree>
  </p:cSld>
  <p:clrMapOvr>
    <a:masterClrMapping/>
  </p:clrMapOvr>
  <p:transition spd="med">
    <p:circl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9154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362950" cy="863600"/>
          </a:xfrm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dirty="0"/>
              <a:t>Форми практики</a:t>
            </a:r>
            <a:endParaRPr lang="uk-UA" altLang="uk-UA" b="1" dirty="0"/>
          </a:p>
        </p:txBody>
      </p:sp>
      <p:sp>
        <p:nvSpPr>
          <p:cNvPr id="49155" name="Объект 2"/>
          <p:cNvSpPr>
            <a:spLocks noGrp="1"/>
          </p:cNvSpPr>
          <p:nvPr>
            <p:ph idx="1"/>
          </p:nvPr>
        </p:nvSpPr>
        <p:spPr>
          <a:xfrm>
            <a:off x="250825" y="836613"/>
            <a:ext cx="8435975" cy="5903912"/>
          </a:xfrm>
          <a:solidFill>
            <a:srgbClr val="FFCCFF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uk-UA" altLang="uk-UA" dirty="0"/>
              <a:t>- </a:t>
            </a:r>
            <a:r>
              <a:rPr lang="uk-UA" altLang="uk-UA" b="1" u="sng" dirty="0"/>
              <a:t>матеріально-виробнича</a:t>
            </a:r>
            <a:r>
              <a:rPr lang="uk-UA" altLang="uk-UA" dirty="0"/>
              <a:t> - </a:t>
            </a:r>
            <a:r>
              <a:rPr lang="ru-RU" altLang="uk-UA" i="1" dirty="0"/>
              <a:t>процес впливу люди­ни на природу, що здійснюється за певними технологічними та екологічними умо­вами і метою якого є перетворення природи у відповідності з потребами людини;</a:t>
            </a:r>
            <a:endParaRPr lang="ru-RU" altLang="uk-UA" i="1" dirty="0"/>
          </a:p>
          <a:p>
            <a:pPr marL="0" indent="0">
              <a:buNone/>
            </a:pPr>
            <a:r>
              <a:rPr lang="uk-UA" altLang="uk-UA" dirty="0"/>
              <a:t>-   </a:t>
            </a:r>
            <a:r>
              <a:rPr lang="uk-UA" altLang="uk-UA" b="1" u="sng" dirty="0"/>
              <a:t>соціально-історична -</a:t>
            </a:r>
            <a:r>
              <a:rPr lang="uk-UA" altLang="uk-UA" dirty="0"/>
              <a:t> </a:t>
            </a:r>
            <a:r>
              <a:rPr lang="ru-RU" altLang="uk-UA" i="1" dirty="0"/>
              <a:t> зміна  (модернізація) суспільства, характеру соціального життя, політич­них, юридичних , майнових та інших відносин.</a:t>
            </a:r>
            <a:endParaRPr lang="ru-RU" altLang="uk-UA" i="1" dirty="0"/>
          </a:p>
          <a:p>
            <a:pPr marL="0" indent="0">
              <a:buNone/>
            </a:pPr>
            <a:r>
              <a:rPr lang="uk-UA" altLang="uk-UA" b="1" u="sng" dirty="0"/>
              <a:t>- науковий</a:t>
            </a:r>
            <a:r>
              <a:rPr lang="uk-UA" altLang="uk-UA" i="1" dirty="0"/>
              <a:t> </a:t>
            </a:r>
            <a:r>
              <a:rPr lang="uk-UA" altLang="uk-UA" b="1" u="sng" dirty="0"/>
              <a:t>експеримент</a:t>
            </a:r>
            <a:r>
              <a:rPr lang="uk-UA" altLang="uk-UA" dirty="0"/>
              <a:t>.</a:t>
            </a:r>
            <a:endParaRPr lang="uk-UA" altLang="uk-UA" dirty="0"/>
          </a:p>
        </p:txBody>
      </p:sp>
    </p:spTree>
  </p:cSld>
  <p:clrMapOvr>
    <a:masterClrMapping/>
  </p:clrMapOvr>
  <p:transition spd="med">
    <p:circl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91512" cy="863600"/>
          </a:xfrm>
          <a:solidFill>
            <a:srgbClr val="FFC000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dirty="0"/>
              <a:t>Засоби практики</a:t>
            </a:r>
            <a:endParaRPr lang="uk-UA" altLang="uk-UA" b="1" dirty="0"/>
          </a:p>
        </p:txBody>
      </p:sp>
      <p:sp>
        <p:nvSpPr>
          <p:cNvPr id="50179" name="Объект 2"/>
          <p:cNvSpPr>
            <a:spLocks noGrp="1"/>
          </p:cNvSpPr>
          <p:nvPr>
            <p:ph idx="1"/>
          </p:nvPr>
        </p:nvSpPr>
        <p:spPr>
          <a:xfrm>
            <a:off x="179388" y="765175"/>
            <a:ext cx="8845550" cy="6091238"/>
          </a:xfrm>
          <a:solidFill>
            <a:srgbClr val="FFFF00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uk-UA" altLang="uk-UA" dirty="0"/>
              <a:t>	У </a:t>
            </a:r>
            <a:r>
              <a:rPr lang="uk-UA" altLang="uk-UA" b="1" dirty="0"/>
              <a:t>виробничій практиці </a:t>
            </a:r>
            <a:r>
              <a:rPr lang="uk-UA" altLang="uk-UA" dirty="0"/>
              <a:t>засобами діяльності виступають фізичні сили самої людини та різноманітний світ матеріального штучного створен­ня засобів, а метою є створення певних предметів. У рамках </a:t>
            </a:r>
            <a:r>
              <a:rPr lang="uk-UA" altLang="uk-UA" b="1" dirty="0"/>
              <a:t>соціально-історичної практики </a:t>
            </a:r>
            <a:r>
              <a:rPr lang="uk-UA" altLang="uk-UA" dirty="0"/>
              <a:t>люди використовують в якості засобів громадські установи, соціальні інститути, політичні партії, інші об'єднання. Метою цього виду практичної діяльнос­ті є зміна суспільства, характеру соціального життя, політич­них, юридичних та інших відносин.</a:t>
            </a:r>
            <a:endParaRPr lang="uk-UA" altLang="uk-UA" dirty="0"/>
          </a:p>
        </p:txBody>
      </p:sp>
    </p:spTree>
  </p:cSld>
  <p:clrMapOvr>
    <a:masterClrMapping/>
  </p:clrMapOvr>
  <p:transition spd="med">
    <p:circl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250825" y="-387350"/>
            <a:ext cx="8435975" cy="1295400"/>
          </a:xfrm>
          <a:solidFill>
            <a:srgbClr val="FFC000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>
              <a:buNone/>
            </a:pPr>
            <a:r>
              <a:rPr lang="uk-UA" altLang="uk-UA" b="1" dirty="0"/>
              <a:t>Близькі до практики поняття</a:t>
            </a:r>
            <a:endParaRPr lang="uk-UA" altLang="uk-UA" b="1" dirty="0"/>
          </a:p>
        </p:txBody>
      </p:sp>
      <p:sp>
        <p:nvSpPr>
          <p:cNvPr id="51203" name="Объект 2"/>
          <p:cNvSpPr>
            <a:spLocks noGrp="1"/>
          </p:cNvSpPr>
          <p:nvPr>
            <p:ph idx="1"/>
          </p:nvPr>
        </p:nvSpPr>
        <p:spPr>
          <a:xfrm>
            <a:off x="179388" y="620713"/>
            <a:ext cx="8999537" cy="6191250"/>
          </a:xfrm>
          <a:blipFill rotWithShape="1">
            <a:blip r:embed="rId1"/>
          </a:blipFill>
          <a:ln/>
        </p:spPr>
        <p:txBody>
          <a:bodyPr vert="horz" wrap="square" lIns="91440" tIns="45720" rIns="91440" bIns="45720" anchor="t" anchorCtr="0"/>
          <a:p>
            <a:pPr marL="0" indent="0">
              <a:buNone/>
            </a:pPr>
            <a:r>
              <a:rPr lang="uk-UA" altLang="uk-UA" dirty="0"/>
              <a:t> - </a:t>
            </a:r>
            <a:r>
              <a:rPr lang="uk-UA" altLang="uk-UA" sz="2800" b="1" u="sng" dirty="0"/>
              <a:t>Діяльність</a:t>
            </a:r>
            <a:r>
              <a:rPr lang="uk-UA" altLang="uk-UA" sz="2800" u="sng" dirty="0"/>
              <a:t> </a:t>
            </a:r>
            <a:r>
              <a:rPr lang="uk-UA" altLang="uk-UA" sz="2800" dirty="0"/>
              <a:t>є поняттям більш широкого обсягу у порівнян­ні з практикою. Діяль­ність охоплює всі прояви людського соціального життя, які здійснюються як в практичній, так і в теоретичній формі. </a:t>
            </a:r>
            <a:endParaRPr lang="uk-UA" altLang="uk-UA" sz="2800" dirty="0"/>
          </a:p>
          <a:p>
            <a:pPr marL="0" indent="0">
              <a:buNone/>
            </a:pPr>
            <a:r>
              <a:rPr lang="uk-UA" altLang="uk-UA" sz="2800" b="1" dirty="0"/>
              <a:t>- </a:t>
            </a:r>
            <a:r>
              <a:rPr lang="uk-UA" altLang="uk-UA" sz="2800" b="1" u="sng" dirty="0"/>
              <a:t>Праця </a:t>
            </a:r>
            <a:r>
              <a:rPr lang="uk-UA" altLang="uk-UA" sz="2800" dirty="0"/>
              <a:t>-</a:t>
            </a:r>
            <a:r>
              <a:rPr lang="ru-RU" altLang="uk-UA" sz="2800" dirty="0"/>
              <a:t> є більш вузьким поняттям стосовно  практики. </a:t>
            </a:r>
            <a:r>
              <a:rPr lang="ru-RU" altLang="uk-UA" sz="2800" b="1" i="1" dirty="0"/>
              <a:t>Праця</a:t>
            </a:r>
            <a:r>
              <a:rPr lang="ru-RU" altLang="uk-UA" sz="2800" dirty="0"/>
              <a:t> </a:t>
            </a:r>
            <a:r>
              <a:rPr lang="uk-UA" altLang="uk-UA" sz="2800" dirty="0"/>
              <a:t>- процес свідомої, доцільної діяльності людей щодо перетворення і пристосування навколишнього середовища для задоволення своїх потреб і інтересів; засіб самовираження й самоствердження особистості, реалізації її досвіду, інтелектуального і творчого потенціалу; спосіб відтворення соціальності.</a:t>
            </a:r>
            <a:endParaRPr lang="uk-UA" altLang="uk-UA" sz="2800" dirty="0"/>
          </a:p>
        </p:txBody>
      </p:sp>
    </p:spTree>
  </p:cSld>
  <p:clrMapOvr>
    <a:masterClrMapping/>
  </p:clrMapOvr>
  <p:transition spd="med">
    <p:circl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solidFill>
            <a:srgbClr val="FF99FF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i="1" dirty="0"/>
              <a:t>Атрибутами прац</a:t>
            </a:r>
            <a:r>
              <a:rPr lang="uk-UA" altLang="uk-UA" dirty="0"/>
              <a:t>і є</a:t>
            </a:r>
            <a:endParaRPr lang="ru-RU" altLang="uk-UA" dirty="0"/>
          </a:p>
        </p:txBody>
      </p:sp>
      <p:sp>
        <p:nvSpPr>
          <p:cNvPr id="52227" name="Объект 2"/>
          <p:cNvSpPr>
            <a:spLocks noGrp="1"/>
          </p:cNvSpPr>
          <p:nvPr>
            <p:ph idx="1"/>
          </p:nvPr>
        </p:nvSpPr>
        <p:spPr>
          <a:solidFill>
            <a:srgbClr val="FFFF00">
              <a:alpha val="100000"/>
            </a:srgbClr>
          </a:solidFill>
          <a:ln/>
        </p:spPr>
        <p:txBody>
          <a:bodyPr vert="horz" wrap="square" lIns="91440" tIns="45720" rIns="91440" bIns="45720" anchor="t" anchorCtr="0"/>
          <a:p>
            <a:pPr marL="0" indent="0" eaLnBrk="1" hangingPunct="1">
              <a:buNone/>
            </a:pPr>
            <a:r>
              <a:rPr lang="uk-UA" altLang="uk-UA" dirty="0"/>
              <a:t>Вміння, дисципліна, воля, творчість, взаєморозуміння. </a:t>
            </a:r>
            <a:endParaRPr lang="uk-UA" altLang="uk-UA" dirty="0"/>
          </a:p>
          <a:p>
            <a:pPr marL="0" indent="0" eaLnBrk="1" hangingPunct="1">
              <a:buNone/>
            </a:pPr>
            <a:r>
              <a:rPr lang="uk-UA" altLang="uk-UA" b="1" dirty="0"/>
              <a:t>	НОВИМИ ФОРМАМИ  праці </a:t>
            </a:r>
            <a:r>
              <a:rPr lang="uk-UA" altLang="uk-UA" dirty="0"/>
              <a:t>є:</a:t>
            </a:r>
            <a:endParaRPr lang="uk-UA" altLang="uk-UA" dirty="0"/>
          </a:p>
          <a:p>
            <a:pPr marL="0" indent="0" eaLnBrk="1" hangingPunct="1">
              <a:buNone/>
            </a:pPr>
            <a:r>
              <a:rPr lang="uk-UA" altLang="uk-UA" dirty="0"/>
              <a:t>-  віртуальна праця, </a:t>
            </a:r>
            <a:endParaRPr lang="uk-UA" altLang="uk-UA" dirty="0"/>
          </a:p>
          <a:p>
            <a:pPr marL="0" indent="0" eaLnBrk="1" hangingPunct="1">
              <a:buNone/>
            </a:pPr>
            <a:r>
              <a:rPr lang="uk-UA" altLang="uk-UA" dirty="0"/>
              <a:t>- праця як самоорганізована людиною вільна діяльність, </a:t>
            </a:r>
            <a:endParaRPr lang="uk-UA" altLang="uk-UA" dirty="0"/>
          </a:p>
          <a:p>
            <a:pPr marL="0" indent="0" eaLnBrk="1" hangingPunct="1">
              <a:buNone/>
            </a:pPr>
            <a:r>
              <a:rPr lang="uk-UA" altLang="uk-UA" dirty="0"/>
              <a:t> - фрілансинг - позаштатна співпраця,</a:t>
            </a:r>
            <a:endParaRPr lang="uk-UA" altLang="uk-UA" dirty="0"/>
          </a:p>
          <a:p>
            <a:pPr marL="0" indent="0" eaLnBrk="1" hangingPunct="1">
              <a:buNone/>
            </a:pPr>
            <a:r>
              <a:rPr lang="uk-UA" altLang="uk-UA" dirty="0"/>
              <a:t> - праця остарбайтерів тощо. </a:t>
            </a:r>
            <a:endParaRPr lang="ru-RU" altLang="uk-UA" dirty="0"/>
          </a:p>
        </p:txBody>
      </p:sp>
    </p:spTree>
  </p:cSld>
  <p:clrMapOvr>
    <a:masterClrMapping/>
  </p:clrMapOvr>
  <p:transition spd="med">
    <p:circl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395288" y="44450"/>
            <a:ext cx="8291512" cy="468313"/>
          </a:xfrm>
          <a:solidFill>
            <a:srgbClr val="FF99FF">
              <a:alpha val="100000"/>
            </a:srgbClr>
          </a:solidFill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sz="3200" b="1" dirty="0"/>
              <a:t>Фрілансер</a:t>
            </a:r>
            <a:endParaRPr lang="uk-UA" alt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476250"/>
            <a:ext cx="8963025" cy="6227763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91440" tIns="45720" rIns="91440" bIns="45720" numCol="1" anchor="t" anchorCtr="0" compatLnSpc="1"/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(англ.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Freelancer - 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вільний </a:t>
            </a:r>
            <a:r>
              <a:rPr kumimoji="0" lang="uk-UA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копійщик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, вільний найманець; в переносному значенні - вільний художник) - </a:t>
            </a:r>
            <a:r>
              <a:rPr kumimoji="0" lang="uk-UA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позаштатний працівник, приватний спеціаліст . 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Будучи поза штату якої-небудь компанії, </a:t>
            </a:r>
            <a:r>
              <a:rPr kumimoji="0" lang="uk-UA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фрілансер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може одночасно виконувати замовлення для різних клієнтів. </a:t>
            </a:r>
            <a:r>
              <a:rPr kumimoji="0" lang="uk-UA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Фрілансер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найчастіше сам пропонує свої послуги - через </a:t>
            </a:r>
            <a:r>
              <a:rPr kumimoji="0" lang="uk-UA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інтернет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(</a:t>
            </a:r>
            <a:r>
              <a:rPr kumimoji="0" lang="uk-UA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онлайн-робота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), газетні оголошення або користуючись особистими зв'язками. </a:t>
            </a:r>
            <a:r>
              <a:rPr kumimoji="0" lang="uk-UA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Фріланс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особливо поширений в таких областях діяльності, як журналістика (і інші форми діяльності, пов'язані з написанням текстів), юриспруденція, комп'ютерне програмування, архітектура, дизайн у всіх його проявах (реклама, веб-дизайн, дизайн інтер'єру і т. д.), переклад, фото- та </a:t>
            </a:r>
            <a:r>
              <a:rPr kumimoji="0" lang="uk-UA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відеозйомка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, різного роду експертна та консультаційна діяльність, побутові послуги тощо. </a:t>
            </a: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Ринок </a:t>
            </a:r>
            <a:r>
              <a:rPr kumimoji="0" lang="uk-UA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фріланс-послуг</a:t>
            </a:r>
            <a:r>
              <a:rPr kumimoji="0" lang="uk-UA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в даний час вже досить розвинений в Західній Європі і США і стрімко розвивається в Україні.</a:t>
            </a:r>
            <a:endParaRPr kumimoji="0" lang="uk-UA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 spd="med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b="1" dirty="0"/>
              <a:t>Умови виникнення свідомості</a:t>
            </a:r>
            <a:endParaRPr lang="ru-RU" altLang="uk-UA" dirty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sz="2400" b="1" i="1" u="sng" dirty="0"/>
              <a:t>п р и р о д н і</a:t>
            </a:r>
            <a:r>
              <a:rPr lang="uk-UA" altLang="uk-UA" sz="2400" b="1" i="1" dirty="0"/>
              <a:t>:  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здоровий мозок;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розвинута перша сигнальна система (зір, слух);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їжа.</a:t>
            </a:r>
            <a:endParaRPr lang="ru-RU" altLang="uk-UA" sz="2400" dirty="0"/>
          </a:p>
          <a:p>
            <a:pPr rtl="1" eaLnBrk="1" hangingPunct="1"/>
            <a:r>
              <a:rPr lang="uk-UA" altLang="uk-UA" sz="2400" dirty="0"/>
              <a:t> </a:t>
            </a:r>
            <a:endParaRPr lang="ru-RU" altLang="uk-UA" sz="2400" dirty="0"/>
          </a:p>
          <a:p>
            <a:pPr eaLnBrk="1" hangingPunct="1"/>
            <a:r>
              <a:rPr lang="uk-UA" altLang="uk-UA" sz="2400" b="1" i="1" u="sng" dirty="0"/>
              <a:t>с о ц і а л ь н і</a:t>
            </a:r>
            <a:r>
              <a:rPr lang="uk-UA" altLang="uk-UA" sz="2400" b="1" i="1" dirty="0"/>
              <a:t>:</a:t>
            </a:r>
            <a:endParaRPr lang="ru-RU" altLang="uk-UA" sz="2400" dirty="0"/>
          </a:p>
          <a:p>
            <a:pPr eaLnBrk="1" hangingPunct="1"/>
            <a:r>
              <a:rPr lang="uk-UA" altLang="uk-UA" sz="2400" b="1" i="1" dirty="0"/>
              <a:t> </a:t>
            </a:r>
            <a:r>
              <a:rPr lang="uk-UA" altLang="uk-UA" sz="2400" dirty="0"/>
              <a:t>–	праця, активність;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мова;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спілкування.</a:t>
            </a:r>
            <a:endParaRPr lang="ru-RU" altLang="uk-UA" sz="2400" dirty="0"/>
          </a:p>
          <a:p>
            <a:pPr eaLnBrk="1" hangingPunct="1"/>
            <a:endParaRPr lang="ru-RU" altLang="uk-UA" dirty="0"/>
          </a:p>
        </p:txBody>
      </p:sp>
    </p:spTree>
  </p:cSld>
  <p:clrMapOvr>
    <a:masterClrMapping/>
  </p:clrMapOvr>
  <p:transition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sz="3600" b="1" dirty="0"/>
              <a:t>Функції свідомості:</a:t>
            </a:r>
            <a:endParaRPr lang="ru-RU" altLang="uk-UA" sz="3600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blipFill rotWithShape="1">
            <a:blip r:embed="rId2"/>
          </a:blipFill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lang="uk-UA" altLang="uk-UA" sz="2400" dirty="0"/>
              <a:t>-      пізнавальна;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світоглядна;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цілепокладаюча;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оціночна (аксіологічна);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методологічна.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 </a:t>
            </a:r>
            <a:r>
              <a:rPr lang="uk-UA" altLang="uk-UA" sz="2400" b="1" u="sng" dirty="0"/>
              <a:t>Об’єктивні показники розвитку свідомості</a:t>
            </a:r>
            <a:r>
              <a:rPr lang="uk-UA" altLang="uk-UA" sz="2400" b="1" dirty="0"/>
              <a:t>:</a:t>
            </a:r>
            <a:endParaRPr lang="ru-RU" altLang="uk-UA" sz="2400" dirty="0"/>
          </a:p>
          <a:p>
            <a:pPr eaLnBrk="1" hangingPunct="1"/>
            <a:r>
              <a:rPr lang="uk-UA" altLang="uk-UA" sz="2400" b="1" dirty="0"/>
              <a:t> </a:t>
            </a:r>
            <a:r>
              <a:rPr lang="uk-UA" altLang="uk-UA" sz="2400" dirty="0"/>
              <a:t>–	мова людини;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її вчинки та дії;</a:t>
            </a:r>
            <a:endParaRPr lang="ru-RU" altLang="uk-UA" sz="2400" dirty="0"/>
          </a:p>
          <a:p>
            <a:pPr eaLnBrk="1" hangingPunct="1"/>
            <a:r>
              <a:rPr lang="uk-UA" altLang="uk-UA" sz="2400" dirty="0"/>
              <a:t>–	самооцінка.</a:t>
            </a:r>
            <a:endParaRPr lang="ru-RU" altLang="uk-UA" sz="2400" dirty="0"/>
          </a:p>
        </p:txBody>
      </p:sp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r>
              <a:rPr lang="uk-UA" altLang="uk-UA" sz="3200" b="1" dirty="0"/>
              <a:t>КОНЦЕПЦІЇ ВИНИКНЕННЯ СВІДОМОСТІ</a:t>
            </a:r>
            <a:endParaRPr lang="ru-RU" altLang="uk-UA" sz="3200" dirty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3200" b="1" i="1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</a:t>
            </a:r>
            <a:r>
              <a:rPr kumimoji="0" lang="ru-RU" sz="3200" b="1" i="1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2400" b="1" i="1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Концепція еволюції</a:t>
            </a:r>
            <a:r>
              <a:rPr kumimoji="0" lang="uk-UA" sz="2400" b="0" i="1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uk-UA" sz="2400" b="0" i="1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17335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Ч. 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Дарвін в своїй теорії стверджує, що внаслідок боротьби за існування та пристосування до умов довкілля відбувається удосконалення видів живих організмів,з'являються психіка та людська свідомість.</a:t>
            </a:r>
            <a:endParaRPr kumimoji="0" lang="uk-UA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1" i="1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uk-UA" sz="2400" b="1" i="1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Трудова концепція (походження свідомості внаслідок розвитку праці)</a:t>
            </a:r>
            <a:endParaRPr kumimoji="0" lang="ru-RU" sz="2400" b="0" i="0" u="sng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враховується археологією та антропологією. Але  вона не пояснює, чому при наявності </a:t>
            </a:r>
            <a:r>
              <a:rPr kumimoji="0" lang="uk-UA" sz="24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''праці</a:t>
            </a:r>
            <a:r>
              <a:rPr kumimoji="0" lang="uk-UA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із знаряддями" історичний процес формування свідомості був загальмований на дуже тривалий час.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br>
              <a:rPr lang="uk-UA" altLang="uk-UA" sz="3200" b="1" i="1" u="sng" dirty="0">
                <a:solidFill>
                  <a:schemeClr val="tx1"/>
                </a:solidFill>
              </a:rPr>
            </a:br>
            <a:r>
              <a:rPr lang="en-US" altLang="uk-UA" sz="3200" b="1" i="1" u="sng" dirty="0">
                <a:solidFill>
                  <a:schemeClr val="tx1"/>
                </a:solidFill>
              </a:rPr>
              <a:t>3. </a:t>
            </a:r>
            <a:r>
              <a:rPr lang="uk-UA" altLang="uk-UA" sz="3200" b="1" i="1" u="sng" dirty="0">
                <a:solidFill>
                  <a:schemeClr val="tx1"/>
                </a:solidFill>
              </a:rPr>
              <a:t>Концепція походження свідомості з єдиного інформаційного поля </a:t>
            </a:r>
            <a:br>
              <a:rPr lang="ru-RU" altLang="uk-UA" sz="6000" u="sng" dirty="0">
                <a:solidFill>
                  <a:schemeClr val="tx1"/>
                </a:solidFill>
              </a:rPr>
            </a:br>
            <a:endParaRPr lang="ru-RU" altLang="uk-UA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525963"/>
          </a:xfrm>
          <a:blipFill>
            <a:blip r:embed="rId2" cstate="print"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Caption" pitchFamily="18" charset="0"/>
                <a:ea typeface="+mn-ea"/>
                <a:cs typeface="+mn-cs"/>
              </a:rPr>
              <a:t>наголошує на тезі:</a:t>
            </a:r>
            <a:endParaRPr kumimoji="0" lang="uk-UA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no Pro Caption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-"/>
              <a:defRPr/>
            </a:pPr>
            <a:r>
              <a:rPr kumimoji="0" lang="uk-UA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усі процеси світу супроводжуються обміном інформацією. Людська свідомість </a:t>
            </a: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— </a:t>
            </a:r>
            <a:r>
              <a:rPr kumimoji="0" lang="uk-UA" sz="3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один із проявів інформаційних процесів.</a:t>
            </a: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blipFill rotWithShape="1">
            <a:blip r:embed="rId1"/>
          </a:blipFill>
          <a:ln/>
        </p:spPr>
        <p:txBody>
          <a:bodyPr vert="horz" wrap="square" lIns="91440" tIns="45720" rIns="91440" bIns="45720" anchor="ctr" anchorCtr="0"/>
          <a:p>
            <a:pPr eaLnBrk="1" hangingPunct="1">
              <a:buNone/>
            </a:pPr>
            <a:br>
              <a:rPr lang="uk-UA" altLang="uk-UA" sz="2800" b="1" i="1" u="sng" dirty="0"/>
            </a:br>
            <a:r>
              <a:rPr lang="en-US" altLang="uk-UA" sz="2800" b="1" i="1" u="sng" dirty="0"/>
              <a:t>4. </a:t>
            </a:r>
            <a:r>
              <a:rPr lang="uk-UA" altLang="uk-UA" sz="3600" b="1" i="1" u="sng" dirty="0"/>
              <a:t>СУБСТАНЦІЙНА КОНЦЕПЦІЯ розглядає свідомість</a:t>
            </a:r>
            <a:r>
              <a:rPr lang="uk-UA" altLang="uk-UA" sz="3600" b="1" i="1" dirty="0"/>
              <a:t>:</a:t>
            </a:r>
            <a:br>
              <a:rPr lang="ru-RU" altLang="uk-UA" sz="3600" dirty="0"/>
            </a:br>
            <a:endParaRPr lang="ru-RU" altLang="uk-UA" sz="3600" dirty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3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uk-UA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 </a:t>
            </a:r>
            <a:r>
              <a:rPr kumimoji="0" lang="uk-UA" sz="4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виявлення</a:t>
            </a:r>
            <a:r>
              <a:rPr kumimoji="0" lang="en-US" sz="4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4000" b="1" i="1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прояв</a:t>
            </a:r>
            <a:r>
              <a:rPr kumimoji="0" lang="en-US" sz="4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uk-UA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вихідної засади світу - </a:t>
            </a:r>
            <a:r>
              <a:rPr kumimoji="0" lang="uk-UA" sz="4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Духу,</a:t>
            </a:r>
            <a:r>
              <a:rPr kumimoji="0" lang="uk-UA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або </a:t>
            </a:r>
            <a:r>
              <a:rPr kumimoji="0" lang="uk-UA" sz="4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Ідеї</a:t>
            </a:r>
            <a:r>
              <a:rPr kumimoji="0" lang="uk-UA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або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світового </a:t>
            </a:r>
            <a:r>
              <a:rPr kumimoji="0" lang="uk-UA" sz="40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Розуму </a:t>
            </a:r>
            <a:r>
              <a:rPr kumimoji="0" lang="uk-UA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(інтелекту);</a:t>
            </a:r>
            <a:endParaRPr kumimoji="0" lang="uk-UA" sz="4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uk-UA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як </a:t>
            </a:r>
            <a:r>
              <a:rPr kumimoji="0" lang="uk-UA" sz="4000" b="1" i="1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творіння Бога.</a:t>
            </a:r>
            <a:endParaRPr kumimoji="0" lang="ru-RU" sz="4000" b="1" i="1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ru-RU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16409</Words>
  <Application>WPS Presentation</Application>
  <PresentationFormat>Экран (4:3)</PresentationFormat>
  <Paragraphs>313</Paragraphs>
  <Slides>45</Slides>
  <Notes>3</Notes>
  <HiddenSlides>0</HiddenSlides>
  <MMClips>1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45</vt:i4>
      </vt:variant>
    </vt:vector>
  </HeadingPairs>
  <TitlesOfParts>
    <vt:vector size="61" baseType="lpstr">
      <vt:lpstr>Arial</vt:lpstr>
      <vt:lpstr>SimSun</vt:lpstr>
      <vt:lpstr>Wingdings</vt:lpstr>
      <vt:lpstr>Calibri</vt:lpstr>
      <vt:lpstr>Arno Pro Smbd Caption</vt:lpstr>
      <vt:lpstr>Liberation Mono</vt:lpstr>
      <vt:lpstr>Arno Pro Caption</vt:lpstr>
      <vt:lpstr>Times New Roman</vt:lpstr>
      <vt:lpstr>Arial Black</vt:lpstr>
      <vt:lpstr>Arno Pro Smbd Caption</vt:lpstr>
      <vt:lpstr>Arno Pro Caption</vt:lpstr>
      <vt:lpstr>Microsoft YaHei</vt:lpstr>
      <vt:lpstr>Arial Unicode MS</vt:lpstr>
      <vt:lpstr>Оформление по умолчанию</vt:lpstr>
      <vt:lpstr>1_Оформление по умолчанию</vt:lpstr>
      <vt:lpstr>2_Оформление по умолчанию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3. ФІЛОСОФСЬКЕ РОЗУМІННЯ СВІТУ</dc:title>
  <dc:creator>User</dc:creator>
  <cp:lastModifiedBy>Mila</cp:lastModifiedBy>
  <cp:revision>153</cp:revision>
  <dcterms:created xsi:type="dcterms:W3CDTF">2007-09-19T12:44:18Z</dcterms:created>
  <dcterms:modified xsi:type="dcterms:W3CDTF">2024-02-03T20:44:34Z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FD3F8EFCD7BA4686A9016BCF7CCC4A01_13</vt:lpwstr>
  </property>
  <property fmtid="{D5CDD505-2E9C-101B-9397-08002B2CF9AE}" pid="3" name="KSOProductBuildVer">
    <vt:lpwstr>1033-12.2.0.13431</vt:lpwstr>
  </property>
</Properties>
</file>