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85" r:id="rId4"/>
    <p:sldId id="313" r:id="rId5"/>
    <p:sldId id="314" r:id="rId6"/>
    <p:sldId id="315" r:id="rId7"/>
    <p:sldId id="316" r:id="rId8"/>
    <p:sldId id="317" r:id="rId9"/>
    <p:sldId id="318" r:id="rId10"/>
    <p:sldId id="319" r:id="rId11"/>
    <p:sldId id="320" r:id="rId12"/>
    <p:sldId id="321" r:id="rId13"/>
    <p:sldId id="322" r:id="rId14"/>
    <p:sldId id="323" r:id="rId15"/>
    <p:sldId id="324" r:id="rId16"/>
    <p:sldId id="325" r:id="rId17"/>
    <p:sldId id="326" r:id="rId18"/>
    <p:sldId id="327" r:id="rId19"/>
    <p:sldId id="328" r:id="rId20"/>
    <p:sldId id="329" r:id="rId21"/>
    <p:sldId id="330" r:id="rId22"/>
    <p:sldId id="331" r:id="rId23"/>
    <p:sldId id="332" r:id="rId24"/>
    <p:sldId id="333" r:id="rId25"/>
    <p:sldId id="334" r:id="rId26"/>
    <p:sldId id="335" r:id="rId27"/>
    <p:sldId id="336" r:id="rId28"/>
    <p:sldId id="337" r:id="rId29"/>
    <p:sldId id="338" r:id="rId30"/>
    <p:sldId id="339" r:id="rId31"/>
    <p:sldId id="340" r:id="rId32"/>
    <p:sldId id="341" r:id="rId33"/>
    <p:sldId id="342" r:id="rId34"/>
    <p:sldId id="343" r:id="rId35"/>
    <p:sldId id="344" r:id="rId36"/>
    <p:sldId id="345" r:id="rId37"/>
    <p:sldId id="346" r:id="rId38"/>
    <p:sldId id="347" r:id="rId39"/>
    <p:sldId id="348" r:id="rId40"/>
    <p:sldId id="349" r:id="rId41"/>
    <p:sldId id="350" r:id="rId42"/>
    <p:sldId id="351" r:id="rId43"/>
    <p:sldId id="352" r:id="rId44"/>
    <p:sldId id="353" r:id="rId45"/>
    <p:sldId id="354" r:id="rId46"/>
    <p:sldId id="355" r:id="rId47"/>
    <p:sldId id="356" r:id="rId48"/>
    <p:sldId id="357" r:id="rId49"/>
    <p:sldId id="358" r:id="rId50"/>
    <p:sldId id="359" r:id="rId51"/>
    <p:sldId id="360" r:id="rId52"/>
    <p:sldId id="361" r:id="rId53"/>
    <p:sldId id="362" r:id="rId54"/>
    <p:sldId id="363" r:id="rId55"/>
    <p:sldId id="364" r:id="rId56"/>
    <p:sldId id="308" r:id="rId57"/>
    <p:sldId id="366" r:id="rId58"/>
    <p:sldId id="367" r:id="rId59"/>
    <p:sldId id="368" r:id="rId60"/>
    <p:sldId id="365" r:id="rId61"/>
    <p:sldId id="278" r:id="rId62"/>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88" d="100"/>
          <a:sy n="88" d="100"/>
        </p:scale>
        <p:origin x="1291"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D3D3374-3DAC-4657-87BE-2544B04C65F1}" type="datetimeFigureOut">
              <a:rPr lang="ru-RU" smtClean="0"/>
              <a:t>21.02.2024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884179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D3D3374-3DAC-4657-87BE-2544B04C65F1}" type="datetimeFigureOut">
              <a:rPr lang="ru-RU" smtClean="0"/>
              <a:t>21.02.2024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183466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D3D3374-3DAC-4657-87BE-2544B04C65F1}" type="datetimeFigureOut">
              <a:rPr lang="ru-RU" smtClean="0"/>
              <a:t>21.02.2024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671864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D3D3374-3DAC-4657-87BE-2544B04C65F1}" type="datetimeFigureOut">
              <a:rPr lang="ru-RU" smtClean="0"/>
              <a:t>21.02.2024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977462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D3D3374-3DAC-4657-87BE-2544B04C65F1}" type="datetimeFigureOut">
              <a:rPr lang="ru-RU" smtClean="0"/>
              <a:t>21.02.2024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916010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D3D3374-3DAC-4657-87BE-2544B04C65F1}" type="datetimeFigureOut">
              <a:rPr lang="ru-RU" smtClean="0"/>
              <a:t>21.02.2024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3655633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D3D3374-3DAC-4657-87BE-2544B04C65F1}" type="datetimeFigureOut">
              <a:rPr lang="ru-RU" smtClean="0"/>
              <a:t>21.02.2024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1182984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D3D3374-3DAC-4657-87BE-2544B04C65F1}" type="datetimeFigureOut">
              <a:rPr lang="ru-RU" smtClean="0"/>
              <a:t>21.02.2024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4100763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D3D3374-3DAC-4657-87BE-2544B04C65F1}" type="datetimeFigureOut">
              <a:rPr lang="ru-RU" smtClean="0"/>
              <a:t>21.02.2024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3956806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D3D3374-3DAC-4657-87BE-2544B04C65F1}" type="datetimeFigureOut">
              <a:rPr lang="ru-RU" smtClean="0"/>
              <a:t>21.02.2024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2854421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D3D3374-3DAC-4657-87BE-2544B04C65F1}" type="datetimeFigureOut">
              <a:rPr lang="ru-RU" smtClean="0"/>
              <a:t>21.02.2024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397921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3D3374-3DAC-4657-87BE-2544B04C65F1}" type="datetimeFigureOut">
              <a:rPr lang="ru-RU" smtClean="0"/>
              <a:t>21.02.2024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86D21B-4873-44BA-A91B-9FAC63360F5B}" type="slidenum">
              <a:rPr lang="ru-RU" smtClean="0"/>
              <a:t>‹#›</a:t>
            </a:fld>
            <a:endParaRPr lang="ru-RU"/>
          </a:p>
        </p:txBody>
      </p:sp>
    </p:spTree>
    <p:extLst>
      <p:ext uri="{BB962C8B-B14F-4D97-AF65-F5344CB8AC3E}">
        <p14:creationId xmlns:p14="http://schemas.microsoft.com/office/powerpoint/2010/main" val="5544832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slide" Target="slide6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116632"/>
            <a:ext cx="8424936" cy="6624736"/>
          </a:xfrm>
        </p:spPr>
        <p:txBody>
          <a:bodyPr>
            <a:normAutofit/>
          </a:bodyPr>
          <a:lstStyle/>
          <a:p>
            <a:r>
              <a:rPr lang="ru-RU" sz="5400" b="1">
                <a:solidFill>
                  <a:schemeClr val="bg2">
                    <a:lumMod val="50000"/>
                  </a:schemeClr>
                </a:solidFill>
              </a:rPr>
              <a:t>ТЕМА </a:t>
            </a:r>
            <a:r>
              <a:rPr lang="ru-RU" sz="5400" b="1" smtClean="0">
                <a:solidFill>
                  <a:schemeClr val="bg2">
                    <a:lumMod val="50000"/>
                  </a:schemeClr>
                </a:solidFill>
              </a:rPr>
              <a:t>3</a:t>
            </a:r>
            <a:br>
              <a:rPr lang="ru-RU" sz="5400" b="1" smtClean="0">
                <a:solidFill>
                  <a:schemeClr val="bg2">
                    <a:lumMod val="50000"/>
                  </a:schemeClr>
                </a:solidFill>
              </a:rPr>
            </a:br>
            <a:r>
              <a:rPr lang="ru-RU" sz="5400" b="1" smtClean="0">
                <a:solidFill>
                  <a:schemeClr val="bg2">
                    <a:lumMod val="50000"/>
                  </a:schemeClr>
                </a:solidFill>
              </a:rPr>
              <a:t>ВИНИКНЕННЯ </a:t>
            </a:r>
            <a:r>
              <a:rPr lang="ru-RU" sz="5400" b="1" dirty="0">
                <a:solidFill>
                  <a:schemeClr val="bg2">
                    <a:lumMod val="50000"/>
                  </a:schemeClr>
                </a:solidFill>
              </a:rPr>
              <a:t>ДЕРЖАВИ У КРАЇНАХ ДАВНЬОСХІДНОЇ ЦИВІЛІЗАЦІЇ</a:t>
            </a:r>
            <a:endParaRPr lang="uk-UA" sz="5400" b="1" dirty="0">
              <a:solidFill>
                <a:schemeClr val="bg2">
                  <a:lumMod val="50000"/>
                </a:schemeClr>
              </a:solidFill>
            </a:endParaRPr>
          </a:p>
        </p:txBody>
      </p:sp>
    </p:spTree>
    <p:extLst>
      <p:ext uri="{BB962C8B-B14F-4D97-AF65-F5344CB8AC3E}">
        <p14:creationId xmlns:p14="http://schemas.microsoft.com/office/powerpoint/2010/main" val="1236720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1224136"/>
          </a:xfrm>
        </p:spPr>
        <p:txBody>
          <a:bodyPr>
            <a:normAutofit/>
          </a:bodyPr>
          <a:lstStyle/>
          <a:p>
            <a:r>
              <a:rPr lang="uk-UA" b="1" dirty="0" smtClean="0">
                <a:solidFill>
                  <a:schemeClr val="bg2">
                    <a:lumMod val="50000"/>
                  </a:schemeClr>
                </a:solidFill>
              </a:rPr>
              <a:t>неолітична революція</a:t>
            </a:r>
            <a:br>
              <a:rPr lang="uk-UA" b="1" dirty="0" smtClean="0">
                <a:solidFill>
                  <a:schemeClr val="bg2">
                    <a:lumMod val="50000"/>
                  </a:schemeClr>
                </a:solidFill>
              </a:rPr>
            </a:br>
            <a:r>
              <a:rPr lang="uk-UA" sz="1800" dirty="0" smtClean="0"/>
              <a:t>(продовження)</a:t>
            </a:r>
            <a:endParaRPr lang="en-US" sz="1800" dirty="0"/>
          </a:p>
        </p:txBody>
      </p:sp>
      <p:sp>
        <p:nvSpPr>
          <p:cNvPr id="3" name="Подзаголовок 2"/>
          <p:cNvSpPr>
            <a:spLocks noGrp="1"/>
          </p:cNvSpPr>
          <p:nvPr>
            <p:ph type="subTitle" idx="1"/>
          </p:nvPr>
        </p:nvSpPr>
        <p:spPr>
          <a:xfrm>
            <a:off x="685800" y="1628800"/>
            <a:ext cx="7772400" cy="4896544"/>
          </a:xfrm>
        </p:spPr>
        <p:txBody>
          <a:bodyPr>
            <a:noAutofit/>
          </a:bodyPr>
          <a:lstStyle/>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Поступове зростання суспільного продукту призвело до поглиблення майнової диференціації, а отже, і до закріплення за общинно-родовою верхівкою </a:t>
            </a:r>
            <a:r>
              <a:rPr lang="uk-UA" sz="2400" b="1" dirty="0" smtClean="0">
                <a:solidFill>
                  <a:schemeClr val="tx1"/>
                </a:solidFill>
                <a:latin typeface="Times New Roman" panose="02020603050405020304" pitchFamily="18" charset="0"/>
                <a:cs typeface="Times New Roman" panose="02020603050405020304" pitchFamily="18" charset="0"/>
              </a:rPr>
              <a:t>майнових і соціальних привілеїв</a:t>
            </a:r>
            <a:r>
              <a:rPr lang="uk-UA" sz="2400" dirty="0" smtClean="0">
                <a:solidFill>
                  <a:schemeClr val="tx1"/>
                </a:solidFill>
                <a:latin typeface="Times New Roman" panose="02020603050405020304" pitchFamily="18" charset="0"/>
                <a:cs typeface="Times New Roman" panose="02020603050405020304" pitchFamily="18" charset="0"/>
              </a:rPr>
              <a:t>. Надання вождю цих привілеїв розглядалися поки ще як компенсація за здійснення ним складних функцій та за відповідальність, яку він брав на себе. Зайняття родових посад у сімейно-клановій групі </a:t>
            </a:r>
            <a:r>
              <a:rPr lang="uk-UA" sz="2400" b="1" dirty="0" smtClean="0">
                <a:solidFill>
                  <a:schemeClr val="tx1"/>
                </a:solidFill>
                <a:latin typeface="Times New Roman" panose="02020603050405020304" pitchFamily="18" charset="0"/>
                <a:cs typeface="Times New Roman" panose="02020603050405020304" pitchFamily="18" charset="0"/>
              </a:rPr>
              <a:t>давало вождям </a:t>
            </a:r>
            <a:r>
              <a:rPr lang="uk-UA" sz="2400" dirty="0" smtClean="0">
                <a:solidFill>
                  <a:schemeClr val="tx1"/>
                </a:solidFill>
                <a:latin typeface="Times New Roman" panose="02020603050405020304" pitchFamily="18" charset="0"/>
                <a:cs typeface="Times New Roman" panose="02020603050405020304" pitchFamily="18" charset="0"/>
              </a:rPr>
              <a:t>у нових умовах </a:t>
            </a:r>
            <a:r>
              <a:rPr lang="uk-UA" sz="2400" b="1" dirty="0" smtClean="0">
                <a:solidFill>
                  <a:schemeClr val="tx1"/>
                </a:solidFill>
                <a:latin typeface="Times New Roman" panose="02020603050405020304" pitchFamily="18" charset="0"/>
                <a:cs typeface="Times New Roman" panose="02020603050405020304" pitchFamily="18" charset="0"/>
              </a:rPr>
              <a:t>авторитет</a:t>
            </a:r>
            <a:r>
              <a:rPr lang="uk-UA" sz="2400" dirty="0" smtClean="0">
                <a:solidFill>
                  <a:schemeClr val="tx1"/>
                </a:solidFill>
                <a:latin typeface="Times New Roman" panose="02020603050405020304" pitchFamily="18" charset="0"/>
                <a:cs typeface="Times New Roman" panose="02020603050405020304" pitchFamily="18" charset="0"/>
              </a:rPr>
              <a:t> (це було характерно і для попереднього етапу общинного ладу), а також особливий, </a:t>
            </a:r>
            <a:r>
              <a:rPr lang="uk-UA" sz="2400" b="1" dirty="0" smtClean="0">
                <a:solidFill>
                  <a:schemeClr val="tx1"/>
                </a:solidFill>
                <a:latin typeface="Times New Roman" panose="02020603050405020304" pitchFamily="18" charset="0"/>
                <a:cs typeface="Times New Roman" panose="02020603050405020304" pitchFamily="18" charset="0"/>
              </a:rPr>
              <a:t>більш високий ста</a:t>
            </a:r>
            <a:r>
              <a:rPr lang="uk-UA" sz="2400" dirty="0" smtClean="0">
                <a:solidFill>
                  <a:schemeClr val="tx1"/>
                </a:solidFill>
                <a:latin typeface="Times New Roman" panose="02020603050405020304" pitchFamily="18" charset="0"/>
                <a:cs typeface="Times New Roman" panose="02020603050405020304" pitchFamily="18" charset="0"/>
              </a:rPr>
              <a:t>тус. При цьому виборні процедури, що відбивали давню демократичну традицію, ще зберігалися.</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8830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1224136"/>
          </a:xfrm>
        </p:spPr>
        <p:txBody>
          <a:bodyPr>
            <a:normAutofit fontScale="90000"/>
          </a:bodyPr>
          <a:lstStyle/>
          <a:p>
            <a:r>
              <a:rPr lang="uk-UA" b="1" dirty="0">
                <a:solidFill>
                  <a:schemeClr val="bg2">
                    <a:lumMod val="50000"/>
                  </a:schemeClr>
                </a:solidFill>
              </a:rPr>
              <a:t>Обов’язки ватажків сімейно-родових общин </a:t>
            </a:r>
            <a:endParaRPr lang="en-US" sz="1800" dirty="0"/>
          </a:p>
        </p:txBody>
      </p:sp>
      <p:sp>
        <p:nvSpPr>
          <p:cNvPr id="3" name="Подзаголовок 2"/>
          <p:cNvSpPr>
            <a:spLocks noGrp="1"/>
          </p:cNvSpPr>
          <p:nvPr>
            <p:ph type="subTitle" idx="1"/>
          </p:nvPr>
        </p:nvSpPr>
        <p:spPr>
          <a:xfrm>
            <a:off x="685800" y="2204864"/>
            <a:ext cx="7772400" cy="4320480"/>
          </a:xfrm>
        </p:spPr>
        <p:txBody>
          <a:bodyPr>
            <a:noAutofit/>
          </a:bodyPr>
          <a:lstStyle/>
          <a:p>
            <a:pPr marL="342900" indent="-342900" algn="just">
              <a:spcBef>
                <a:spcPts val="0"/>
              </a:spcBef>
              <a:buFont typeface="Wingdings" panose="05000000000000000000" pitchFamily="2" charset="2"/>
              <a:buChar char="ü"/>
            </a:pPr>
            <a:r>
              <a:rPr lang="uk-UA" sz="2400" dirty="0" smtClean="0">
                <a:solidFill>
                  <a:schemeClr val="tx1"/>
                </a:solidFill>
                <a:latin typeface="Times New Roman" panose="02020603050405020304" pitchFamily="18" charset="0"/>
                <a:cs typeface="Times New Roman" panose="02020603050405020304" pitchFamily="18" charset="0"/>
              </a:rPr>
              <a:t>організація </a:t>
            </a:r>
            <a:r>
              <a:rPr lang="uk-UA" sz="2400" dirty="0">
                <a:solidFill>
                  <a:schemeClr val="tx1"/>
                </a:solidFill>
                <a:latin typeface="Times New Roman" panose="02020603050405020304" pitchFamily="18" charset="0"/>
                <a:cs typeface="Times New Roman" panose="02020603050405020304" pitchFamily="18" charset="0"/>
              </a:rPr>
              <a:t>суспільних робіт;</a:t>
            </a:r>
          </a:p>
          <a:p>
            <a:pPr marL="342900" indent="-342900" algn="just">
              <a:spcBef>
                <a:spcPts val="0"/>
              </a:spcBef>
              <a:buFont typeface="Wingdings" panose="05000000000000000000" pitchFamily="2" charset="2"/>
              <a:buChar char="ü"/>
            </a:pPr>
            <a:r>
              <a:rPr lang="uk-UA" sz="2400" dirty="0" smtClean="0">
                <a:solidFill>
                  <a:schemeClr val="tx1"/>
                </a:solidFill>
                <a:latin typeface="Times New Roman" panose="02020603050405020304" pitchFamily="18" charset="0"/>
                <a:cs typeface="Times New Roman" panose="02020603050405020304" pitchFamily="18" charset="0"/>
              </a:rPr>
              <a:t>перерозподіл </a:t>
            </a:r>
            <a:r>
              <a:rPr lang="uk-UA" sz="2400" dirty="0">
                <a:solidFill>
                  <a:schemeClr val="tx1"/>
                </a:solidFill>
                <a:latin typeface="Times New Roman" panose="02020603050405020304" pitchFamily="18" charset="0"/>
                <a:cs typeface="Times New Roman" panose="02020603050405020304" pitchFamily="18" charset="0"/>
              </a:rPr>
              <a:t>земельних ділянок залежно від зміни чисельного складу групи;</a:t>
            </a:r>
          </a:p>
          <a:p>
            <a:pPr marL="342900" indent="-342900" algn="just">
              <a:spcBef>
                <a:spcPts val="0"/>
              </a:spcBef>
              <a:buFont typeface="Wingdings" panose="05000000000000000000" pitchFamily="2" charset="2"/>
              <a:buChar char="ü"/>
            </a:pPr>
            <a:r>
              <a:rPr lang="uk-UA" sz="2400" dirty="0" smtClean="0">
                <a:solidFill>
                  <a:schemeClr val="tx1"/>
                </a:solidFill>
                <a:latin typeface="Times New Roman" panose="02020603050405020304" pitchFamily="18" charset="0"/>
                <a:cs typeface="Times New Roman" panose="02020603050405020304" pitchFamily="18" charset="0"/>
              </a:rPr>
              <a:t>підтримка </a:t>
            </a:r>
            <a:r>
              <a:rPr lang="uk-UA" sz="2400" dirty="0">
                <a:solidFill>
                  <a:schemeClr val="tx1"/>
                </a:solidFill>
                <a:latin typeface="Times New Roman" panose="02020603050405020304" pitchFamily="18" charset="0"/>
                <a:cs typeface="Times New Roman" panose="02020603050405020304" pitchFamily="18" charset="0"/>
              </a:rPr>
              <a:t>відносин із сусідніми сімейно-клановими колективами;</a:t>
            </a:r>
          </a:p>
          <a:p>
            <a:pPr marL="342900" indent="-342900" algn="just">
              <a:spcBef>
                <a:spcPts val="0"/>
              </a:spcBef>
              <a:buFont typeface="Wingdings" panose="05000000000000000000" pitchFamily="2" charset="2"/>
              <a:buChar char="ü"/>
            </a:pPr>
            <a:r>
              <a:rPr lang="uk-UA" sz="2400" dirty="0" smtClean="0">
                <a:solidFill>
                  <a:schemeClr val="tx1"/>
                </a:solidFill>
                <a:latin typeface="Times New Roman" panose="02020603050405020304" pitchFamily="18" charset="0"/>
                <a:cs typeface="Times New Roman" panose="02020603050405020304" pitchFamily="18" charset="0"/>
              </a:rPr>
              <a:t>перерозподіл </a:t>
            </a:r>
            <a:r>
              <a:rPr lang="uk-UA" sz="2400" dirty="0">
                <a:solidFill>
                  <a:schemeClr val="tx1"/>
                </a:solidFill>
                <a:latin typeface="Times New Roman" panose="02020603050405020304" pitchFamily="18" charset="0"/>
                <a:cs typeface="Times New Roman" panose="02020603050405020304" pitchFamily="18" charset="0"/>
              </a:rPr>
              <a:t>додаткового продукту, що добувався або провадився не вождем </a:t>
            </a:r>
            <a:r>
              <a:rPr lang="uk-UA" sz="2400" dirty="0" smtClean="0">
                <a:solidFill>
                  <a:schemeClr val="tx1"/>
                </a:solidFill>
                <a:latin typeface="Times New Roman" panose="02020603050405020304" pitchFamily="18" charset="0"/>
                <a:cs typeface="Times New Roman" panose="02020603050405020304" pitchFamily="18" charset="0"/>
              </a:rPr>
              <a:t>особисто</a:t>
            </a:r>
            <a:r>
              <a:rPr lang="uk-UA" sz="2400" dirty="0">
                <a:solidFill>
                  <a:schemeClr val="tx1"/>
                </a:solidFill>
                <a:latin typeface="Times New Roman" panose="02020603050405020304" pitchFamily="18" charset="0"/>
                <a:cs typeface="Times New Roman" panose="02020603050405020304" pitchFamily="18" charset="0"/>
              </a:rPr>
              <a:t>, як це було в стадії еквівалентного обміну, а зусиллями всієї групи (нова </a:t>
            </a:r>
            <a:r>
              <a:rPr lang="uk-UA" sz="2400" dirty="0" smtClean="0">
                <a:solidFill>
                  <a:schemeClr val="tx1"/>
                </a:solidFill>
                <a:latin typeface="Times New Roman" panose="02020603050405020304" pitchFamily="18" charset="0"/>
                <a:cs typeface="Times New Roman" panose="02020603050405020304" pitchFamily="18" charset="0"/>
              </a:rPr>
              <a:t>найважливіша </a:t>
            </a:r>
            <a:r>
              <a:rPr lang="uk-UA" sz="2400" dirty="0">
                <a:solidFill>
                  <a:schemeClr val="tx1"/>
                </a:solidFill>
                <a:latin typeface="Times New Roman" panose="02020603050405020304" pitchFamily="18" charset="0"/>
                <a:cs typeface="Times New Roman" panose="02020603050405020304" pitchFamily="18" charset="0"/>
              </a:rPr>
              <a:t>функція).</a:t>
            </a:r>
          </a:p>
        </p:txBody>
      </p:sp>
    </p:spTree>
    <p:extLst>
      <p:ext uri="{BB962C8B-B14F-4D97-AF65-F5344CB8AC3E}">
        <p14:creationId xmlns:p14="http://schemas.microsoft.com/office/powerpoint/2010/main" val="1428241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Висновки щодо неолітичної революції</a:t>
            </a:r>
            <a:endParaRPr lang="en-US" sz="32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У результаті неолітичної революції й ускладнення соціальної і господарської структури відбулися значні зміни в здійсненні влади у середині сімейно-кланових груп. Влада вождя, як і раніше, зберігала додержавний характер, але здійснювані ним функції, особливо розподільна, наближали її до політичної, державної, оскільки вона набувала великої сили й обов’язковості для членів сімейно-родової общини.</a:t>
            </a: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Влада вже не пов’язувалася з особистими якостями вождя. Саме тому не просто авторитет, а його владні функції починають набувати найвищої цінності в очах членів групи, які все частіше вступали у гостре суперництво за лідерство.</a:t>
            </a: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Прагнення до влади підкріплювалися бажанням нав’язувати свою волю колективу, одержувати від влади цілком визначені майнові й особисті привілеї.</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6970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Протодержава </a:t>
            </a:r>
            <a:r>
              <a:rPr lang="uk-UA" sz="1800" dirty="0" smtClean="0"/>
              <a:t>(термінологія слайд </a:t>
            </a:r>
            <a:r>
              <a:rPr lang="uk-UA" sz="4800" dirty="0" smtClean="0">
                <a:hlinkClick r:id="rId2" action="ppaction://hlinksldjump"/>
              </a:rPr>
              <a:t>60</a:t>
            </a:r>
            <a:r>
              <a:rPr lang="uk-UA" sz="1800" dirty="0" smtClean="0"/>
              <a:t>)</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Одним із найважливіших наслідків неолітичної революції, що мали пряме </a:t>
            </a:r>
            <a:r>
              <a:rPr lang="uk-UA" sz="2400" dirty="0" smtClean="0">
                <a:solidFill>
                  <a:schemeClr val="tx1"/>
                </a:solidFill>
                <a:latin typeface="Times New Roman" panose="02020603050405020304" pitchFamily="18" charset="0"/>
                <a:cs typeface="Times New Roman" panose="02020603050405020304" pitchFamily="18" charset="0"/>
              </a:rPr>
              <a:t>відношення </a:t>
            </a:r>
            <a:r>
              <a:rPr lang="uk-UA" sz="2400" dirty="0">
                <a:solidFill>
                  <a:schemeClr val="tx1"/>
                </a:solidFill>
                <a:latin typeface="Times New Roman" panose="02020603050405020304" pitchFamily="18" charset="0"/>
                <a:cs typeface="Times New Roman" panose="02020603050405020304" pitchFamily="18" charset="0"/>
              </a:rPr>
              <a:t>до генези держави, був розвиток міжродових зв’язків і </a:t>
            </a:r>
            <a:r>
              <a:rPr lang="uk-UA" sz="2400" b="1" dirty="0">
                <a:solidFill>
                  <a:schemeClr val="tx1"/>
                </a:solidFill>
                <a:latin typeface="Times New Roman" panose="02020603050405020304" pitchFamily="18" charset="0"/>
                <a:cs typeface="Times New Roman" panose="02020603050405020304" pitchFamily="18" charset="0"/>
              </a:rPr>
              <a:t>формування </a:t>
            </a:r>
            <a:r>
              <a:rPr lang="uk-UA" sz="2400" b="1" dirty="0" smtClean="0">
                <a:solidFill>
                  <a:schemeClr val="tx1"/>
                </a:solidFill>
                <a:latin typeface="Times New Roman" panose="02020603050405020304" pitchFamily="18" charset="0"/>
                <a:cs typeface="Times New Roman" panose="02020603050405020304" pitchFamily="18" charset="0"/>
              </a:rPr>
              <a:t>надобщинних </a:t>
            </a:r>
            <a:r>
              <a:rPr lang="uk-UA" sz="2400" b="1" dirty="0">
                <a:solidFill>
                  <a:schemeClr val="tx1"/>
                </a:solidFill>
                <a:latin typeface="Times New Roman" panose="02020603050405020304" pitchFamily="18" charset="0"/>
                <a:cs typeface="Times New Roman" panose="02020603050405020304" pitchFamily="18" charset="0"/>
              </a:rPr>
              <a:t>структур</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endParaRPr lang="uk-UA" sz="2400"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Їх виникнення й подальша еволюція проходили значною мірою </a:t>
            </a:r>
            <a:r>
              <a:rPr lang="uk-UA" sz="2400" dirty="0" smtClean="0">
                <a:solidFill>
                  <a:schemeClr val="tx1"/>
                </a:solidFill>
                <a:latin typeface="Times New Roman" panose="02020603050405020304" pitchFamily="18" charset="0"/>
                <a:cs typeface="Times New Roman" panose="02020603050405020304" pitchFamily="18" charset="0"/>
              </a:rPr>
              <a:t>спонтанно </a:t>
            </a:r>
            <a:r>
              <a:rPr lang="uk-UA" sz="2400" dirty="0">
                <a:solidFill>
                  <a:schemeClr val="tx1"/>
                </a:solidFill>
                <a:latin typeface="Times New Roman" panose="02020603050405020304" pitchFamily="18" charset="0"/>
                <a:cs typeface="Times New Roman" panose="02020603050405020304" pitchFamily="18" charset="0"/>
              </a:rPr>
              <a:t>й одержували під впливом конкретно-історичних фактів </a:t>
            </a:r>
            <a:r>
              <a:rPr lang="uk-UA" sz="2400" b="1" dirty="0">
                <a:solidFill>
                  <a:schemeClr val="tx1"/>
                </a:solidFill>
                <a:latin typeface="Times New Roman" panose="02020603050405020304" pitchFamily="18" charset="0"/>
                <a:cs typeface="Times New Roman" panose="02020603050405020304" pitchFamily="18" charset="0"/>
              </a:rPr>
              <a:t>різноманітні форми</a:t>
            </a:r>
            <a:r>
              <a:rPr lang="uk-UA" sz="2400" dirty="0">
                <a:solidFill>
                  <a:schemeClr val="tx1"/>
                </a:solidFill>
                <a:latin typeface="Times New Roman" panose="02020603050405020304" pitchFamily="18" charset="0"/>
                <a:cs typeface="Times New Roman" panose="02020603050405020304" pitchFamily="18" charset="0"/>
              </a:rPr>
              <a:t>. Деякі з них були типовими для одних народів, але не отримали розвитку в інших</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endParaRPr lang="uk-UA" sz="2400"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Особливо </a:t>
            </a:r>
            <a:r>
              <a:rPr lang="uk-UA" sz="2400" dirty="0">
                <a:solidFill>
                  <a:schemeClr val="tx1"/>
                </a:solidFill>
                <a:latin typeface="Times New Roman" panose="02020603050405020304" pitchFamily="18" charset="0"/>
                <a:cs typeface="Times New Roman" panose="02020603050405020304" pitchFamily="18" charset="0"/>
              </a:rPr>
              <a:t>помітну роль у процесі становлення державності зіграла одна з форм міжобщинних зв’язків і організаційних структур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племінний лад</a:t>
            </a:r>
            <a:r>
              <a:rPr lang="uk-UA" sz="2400"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847545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Протодержава</a:t>
            </a:r>
            <a:endParaRPr lang="en-US" sz="32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Природним результатом еволюції общинного ладу (особливо за часів </a:t>
            </a:r>
            <a:r>
              <a:rPr lang="uk-UA" sz="2400" dirty="0" err="1">
                <a:solidFill>
                  <a:schemeClr val="tx1"/>
                </a:solidFill>
                <a:latin typeface="Times New Roman" panose="02020603050405020304" pitchFamily="18" charset="0"/>
                <a:cs typeface="Times New Roman" panose="02020603050405020304" pitchFamily="18" charset="0"/>
              </a:rPr>
              <a:t>пізньородової</a:t>
            </a:r>
            <a:r>
              <a:rPr lang="uk-UA" sz="2400" dirty="0">
                <a:solidFill>
                  <a:schemeClr val="tx1"/>
                </a:solidFill>
                <a:latin typeface="Times New Roman" panose="02020603050405020304" pitchFamily="18" charset="0"/>
                <a:cs typeface="Times New Roman" panose="02020603050405020304" pitchFamily="18" charset="0"/>
              </a:rPr>
              <a:t> общини) було виникнення великої кількості нових сімейно-кланових общин, що </a:t>
            </a:r>
            <a:r>
              <a:rPr lang="uk-UA" sz="2400" dirty="0" smtClean="0">
                <a:solidFill>
                  <a:schemeClr val="tx1"/>
                </a:solidFill>
                <a:latin typeface="Times New Roman" panose="02020603050405020304" pitchFamily="18" charset="0"/>
                <a:cs typeface="Times New Roman" panose="02020603050405020304" pitchFamily="18" charset="0"/>
              </a:rPr>
              <a:t>призвело </a:t>
            </a:r>
            <a:r>
              <a:rPr lang="uk-UA" sz="2400" dirty="0">
                <a:solidFill>
                  <a:schemeClr val="tx1"/>
                </a:solidFill>
                <a:latin typeface="Times New Roman" panose="02020603050405020304" pitchFamily="18" charset="0"/>
                <a:cs typeface="Times New Roman" panose="02020603050405020304" pitchFamily="18" charset="0"/>
              </a:rPr>
              <a:t>до появи більш значних соціальних утворень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братерств (фратрій)</a:t>
            </a:r>
            <a:r>
              <a:rPr lang="uk-UA" sz="2400" dirty="0">
                <a:solidFill>
                  <a:schemeClr val="tx1"/>
                </a:solidFill>
                <a:latin typeface="Times New Roman" panose="02020603050405020304" pitchFamily="18" charset="0"/>
                <a:cs typeface="Times New Roman" panose="02020603050405020304" pitchFamily="18" charset="0"/>
              </a:rPr>
              <a:t> і </a:t>
            </a:r>
            <a:r>
              <a:rPr lang="uk-UA" sz="2400" b="1" dirty="0">
                <a:solidFill>
                  <a:schemeClr val="tx1"/>
                </a:solidFill>
                <a:latin typeface="Times New Roman" panose="02020603050405020304" pitchFamily="18" charset="0"/>
                <a:cs typeface="Times New Roman" panose="02020603050405020304" pitchFamily="18" charset="0"/>
              </a:rPr>
              <a:t>племен</a:t>
            </a:r>
            <a:r>
              <a:rPr lang="uk-UA" sz="2400" dirty="0">
                <a:solidFill>
                  <a:schemeClr val="tx1"/>
                </a:solidFill>
                <a:latin typeface="Times New Roman" panose="02020603050405020304" pitchFamily="18" charset="0"/>
                <a:cs typeface="Times New Roman" panose="02020603050405020304" pitchFamily="18" charset="0"/>
              </a:rPr>
              <a:t>, а іноді і до </a:t>
            </a:r>
            <a:r>
              <a:rPr lang="uk-UA" sz="2400" b="1" dirty="0">
                <a:solidFill>
                  <a:schemeClr val="tx1"/>
                </a:solidFill>
                <a:latin typeface="Times New Roman" panose="02020603050405020304" pitchFamily="18" charset="0"/>
                <a:cs typeface="Times New Roman" panose="02020603050405020304" pitchFamily="18" charset="0"/>
              </a:rPr>
              <a:t>союзу племе</a:t>
            </a:r>
            <a:r>
              <a:rPr lang="uk-UA" sz="2400" dirty="0">
                <a:solidFill>
                  <a:schemeClr val="tx1"/>
                </a:solidFill>
                <a:latin typeface="Times New Roman" panose="02020603050405020304" pitchFamily="18" charset="0"/>
                <a:cs typeface="Times New Roman" panose="02020603050405020304" pitchFamily="18" charset="0"/>
              </a:rPr>
              <a:t>н.</a:t>
            </a:r>
          </a:p>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Плем’я, як правило, мало свою територію, назву, мову (або діалект), свої релігійні і побутові обряди. Поступово складалися й органи племінного самоврядування, </a:t>
            </a:r>
            <a:r>
              <a:rPr lang="uk-UA" sz="2400" dirty="0" smtClean="0">
                <a:solidFill>
                  <a:schemeClr val="tx1"/>
                </a:solidFill>
                <a:latin typeface="Times New Roman" panose="02020603050405020304" pitchFamily="18" charset="0"/>
                <a:cs typeface="Times New Roman" panose="02020603050405020304" pitchFamily="18" charset="0"/>
              </a:rPr>
              <a:t>насамперед</a:t>
            </a:r>
            <a:r>
              <a:rPr lang="uk-UA" sz="2400" dirty="0">
                <a:solidFill>
                  <a:schemeClr val="tx1"/>
                </a:solidFill>
                <a:latin typeface="Times New Roman" panose="02020603050405020304" pitchFamily="18" charset="0"/>
                <a:cs typeface="Times New Roman" panose="02020603050405020304" pitchFamily="18" charset="0"/>
              </a:rPr>
              <a:t>, племінна рада, у котру звичайно входили вожді (старійшини) усіх родів, що складали плем’я. Члени племінних рад, а також вождь племені, обиралися </a:t>
            </a:r>
            <a:r>
              <a:rPr lang="uk-UA" sz="2400" dirty="0" smtClean="0">
                <a:solidFill>
                  <a:schemeClr val="tx1"/>
                </a:solidFill>
                <a:latin typeface="Times New Roman" panose="02020603050405020304" pitchFamily="18" charset="0"/>
                <a:cs typeface="Times New Roman" panose="02020603050405020304" pitchFamily="18" charset="0"/>
              </a:rPr>
              <a:t>одноплемінниками </a:t>
            </a:r>
            <a:r>
              <a:rPr lang="uk-UA" sz="2400" dirty="0">
                <a:solidFill>
                  <a:schemeClr val="tx1"/>
                </a:solidFill>
                <a:latin typeface="Times New Roman" panose="02020603050405020304" pitchFamily="18" charset="0"/>
                <a:cs typeface="Times New Roman" panose="02020603050405020304" pitchFamily="18" charset="0"/>
              </a:rPr>
              <a:t>і могли бути ними ж й усунуті. Будь-який з них мав можливість на засіданні ради висловлювати свою думку з приводу рішень або дій вождя.</a:t>
            </a:r>
          </a:p>
        </p:txBody>
      </p:sp>
    </p:spTree>
    <p:extLst>
      <p:ext uri="{BB962C8B-B14F-4D97-AF65-F5344CB8AC3E}">
        <p14:creationId xmlns:p14="http://schemas.microsoft.com/office/powerpoint/2010/main" val="1349260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Протодержава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Діяльність племінних органів сприяла:</a:t>
            </a:r>
          </a:p>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	організації колективних робіт;</a:t>
            </a:r>
          </a:p>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	розширенню зв’язків між сімейно-клановими групами (зокрема, міжобщинному обміну продуктами);</a:t>
            </a:r>
          </a:p>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	врегулюванню міжкланових конфліктів, а також відносин з іншими племенами</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smtClean="0">
                <a:solidFill>
                  <a:schemeClr val="tx1"/>
                </a:solidFill>
                <a:latin typeface="Times New Roman" panose="02020603050405020304" pitchFamily="18" charset="0"/>
                <a:cs typeface="Times New Roman" panose="02020603050405020304" pitchFamily="18" charset="0"/>
              </a:rPr>
              <a:t>Спочатку </a:t>
            </a:r>
            <a:r>
              <a:rPr lang="uk-UA" sz="2400" dirty="0">
                <a:solidFill>
                  <a:schemeClr val="tx1"/>
                </a:solidFill>
                <a:latin typeface="Times New Roman" panose="02020603050405020304" pitchFamily="18" charset="0"/>
                <a:cs typeface="Times New Roman" panose="02020603050405020304" pitchFamily="18" charset="0"/>
              </a:rPr>
              <a:t>ці органи вирішували лише ті питання, що виходили за межі інтересів окремих сімейно-кланових груп. Але поступово, </a:t>
            </a:r>
            <a:r>
              <a:rPr lang="uk-UA" sz="2400" dirty="0" smtClean="0">
                <a:solidFill>
                  <a:schemeClr val="tx1"/>
                </a:solidFill>
                <a:latin typeface="Times New Roman" panose="02020603050405020304" pitchFamily="18" charset="0"/>
                <a:cs typeface="Times New Roman" panose="02020603050405020304" pitchFamily="18" charset="0"/>
              </a:rPr>
              <a:t>з розвитком </a:t>
            </a:r>
            <a:r>
              <a:rPr lang="uk-UA" sz="2400" dirty="0">
                <a:solidFill>
                  <a:schemeClr val="tx1"/>
                </a:solidFill>
                <a:latin typeface="Times New Roman" panose="02020603050405020304" pitchFamily="18" charset="0"/>
                <a:cs typeface="Times New Roman" panose="02020603050405020304" pitchFamily="18" charset="0"/>
              </a:rPr>
              <a:t>виробляючої </a:t>
            </a:r>
            <a:r>
              <a:rPr lang="uk-UA" sz="2400" dirty="0" smtClean="0">
                <a:solidFill>
                  <a:schemeClr val="tx1"/>
                </a:solidFill>
                <a:latin typeface="Times New Roman" panose="02020603050405020304" pitchFamily="18" charset="0"/>
                <a:cs typeface="Times New Roman" panose="02020603050405020304" pitchFamily="18" charset="0"/>
              </a:rPr>
              <a:t>економіки</a:t>
            </a:r>
            <a:r>
              <a:rPr lang="uk-UA" sz="2400" dirty="0">
                <a:solidFill>
                  <a:schemeClr val="tx1"/>
                </a:solidFill>
                <a:latin typeface="Times New Roman" panose="02020603050405020304" pitchFamily="18" charset="0"/>
                <a:cs typeface="Times New Roman" panose="02020603050405020304" pitchFamily="18" charset="0"/>
              </a:rPr>
              <a:t>, ускладнення внутрішньоплемінної організації центр ваги в родоплемінному </a:t>
            </a:r>
            <a:r>
              <a:rPr lang="uk-UA" sz="2400" dirty="0" smtClean="0">
                <a:solidFill>
                  <a:schemeClr val="tx1"/>
                </a:solidFill>
                <a:latin typeface="Times New Roman" panose="02020603050405020304" pitchFamily="18" charset="0"/>
                <a:cs typeface="Times New Roman" panose="02020603050405020304" pitchFamily="18" charset="0"/>
              </a:rPr>
              <a:t>самоврядуванні </a:t>
            </a:r>
            <a:r>
              <a:rPr lang="uk-UA" sz="2400" dirty="0">
                <a:solidFill>
                  <a:schemeClr val="tx1"/>
                </a:solidFill>
                <a:latin typeface="Times New Roman" panose="02020603050405020304" pitchFamily="18" charset="0"/>
                <a:cs typeface="Times New Roman" panose="02020603050405020304" pitchFamily="18" charset="0"/>
              </a:rPr>
              <a:t>змістився на племінний рівень, що </a:t>
            </a:r>
            <a:r>
              <a:rPr lang="uk-UA" sz="2400" dirty="0" smtClean="0">
                <a:solidFill>
                  <a:schemeClr val="tx1"/>
                </a:solidFill>
                <a:latin typeface="Times New Roman" panose="02020603050405020304" pitchFamily="18" charset="0"/>
                <a:cs typeface="Times New Roman" panose="02020603050405020304" pitchFamily="18" charset="0"/>
              </a:rPr>
              <a:t>підривало </a:t>
            </a:r>
            <a:r>
              <a:rPr lang="uk-UA" sz="2400" dirty="0">
                <a:solidFill>
                  <a:schemeClr val="tx1"/>
                </a:solidFill>
                <a:latin typeface="Times New Roman" panose="02020603050405020304" pitchFamily="18" charset="0"/>
                <a:cs typeface="Times New Roman" panose="02020603050405020304" pitchFamily="18" charset="0"/>
              </a:rPr>
              <a:t>значимість і </a:t>
            </a:r>
            <a:r>
              <a:rPr lang="uk-UA" sz="2400" dirty="0" smtClean="0">
                <a:solidFill>
                  <a:schemeClr val="tx1"/>
                </a:solidFill>
                <a:latin typeface="Times New Roman" panose="02020603050405020304" pitchFamily="18" charset="0"/>
                <a:cs typeface="Times New Roman" panose="02020603050405020304" pitchFamily="18" charset="0"/>
              </a:rPr>
              <a:t>усталеність </a:t>
            </a:r>
            <a:r>
              <a:rPr lang="uk-UA" sz="2400" dirty="0">
                <a:solidFill>
                  <a:schemeClr val="tx1"/>
                </a:solidFill>
                <a:latin typeface="Times New Roman" panose="02020603050405020304" pitchFamily="18" charset="0"/>
                <a:cs typeface="Times New Roman" panose="02020603050405020304" pitchFamily="18" charset="0"/>
              </a:rPr>
              <a:t>общинної </a:t>
            </a:r>
            <a:r>
              <a:rPr lang="uk-UA" sz="2400" dirty="0" smtClean="0">
                <a:solidFill>
                  <a:schemeClr val="tx1"/>
                </a:solidFill>
                <a:latin typeface="Times New Roman" panose="02020603050405020304" pitchFamily="18" charset="0"/>
                <a:cs typeface="Times New Roman" panose="02020603050405020304" pitchFamily="18" charset="0"/>
              </a:rPr>
              <a:t>демократії.</a:t>
            </a:r>
            <a:endParaRPr lang="uk-UA" sz="2400"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5567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Протодержава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Поряд </a:t>
            </a:r>
            <a:r>
              <a:rPr lang="uk-UA" sz="2400" dirty="0">
                <a:solidFill>
                  <a:schemeClr val="tx1"/>
                </a:solidFill>
                <a:latin typeface="Times New Roman" panose="02020603050405020304" pitchFamily="18" charset="0"/>
                <a:cs typeface="Times New Roman" panose="02020603050405020304" pitchFamily="18" charset="0"/>
              </a:rPr>
              <a:t>з утворенням </a:t>
            </a:r>
            <a:r>
              <a:rPr lang="uk-UA" sz="2400" dirty="0" smtClean="0">
                <a:solidFill>
                  <a:schemeClr val="tx1"/>
                </a:solidFill>
                <a:latin typeface="Times New Roman" panose="02020603050405020304" pitchFamily="18" charset="0"/>
                <a:cs typeface="Times New Roman" panose="02020603050405020304" pitchFamily="18" charset="0"/>
              </a:rPr>
              <a:t>складних </a:t>
            </a:r>
            <a:r>
              <a:rPr lang="uk-UA" sz="2400" dirty="0">
                <a:solidFill>
                  <a:schemeClr val="tx1"/>
                </a:solidFill>
                <a:latin typeface="Times New Roman" panose="02020603050405020304" pitchFamily="18" charset="0"/>
                <a:cs typeface="Times New Roman" panose="02020603050405020304" pitchFamily="18" charset="0"/>
              </a:rPr>
              <a:t>надобщинних </a:t>
            </a:r>
            <a:r>
              <a:rPr lang="uk-UA" sz="2400" dirty="0" smtClean="0">
                <a:solidFill>
                  <a:schemeClr val="tx1"/>
                </a:solidFill>
                <a:latin typeface="Times New Roman" panose="02020603050405020304" pitchFamily="18" charset="0"/>
                <a:cs typeface="Times New Roman" panose="02020603050405020304" pitchFamily="18" charset="0"/>
              </a:rPr>
              <a:t>структур важливим </a:t>
            </a:r>
            <a:r>
              <a:rPr lang="uk-UA" sz="2400" dirty="0">
                <a:solidFill>
                  <a:schemeClr val="tx1"/>
                </a:solidFill>
                <a:latin typeface="Times New Roman" panose="02020603050405020304" pitchFamily="18" charset="0"/>
                <a:cs typeface="Times New Roman" panose="02020603050405020304" pitchFamily="18" charset="0"/>
              </a:rPr>
              <a:t>етапом у передісторії держави і права </a:t>
            </a:r>
            <a:r>
              <a:rPr lang="uk-UA" sz="2400" dirty="0" smtClean="0">
                <a:solidFill>
                  <a:schemeClr val="tx1"/>
                </a:solidFill>
                <a:latin typeface="Times New Roman" panose="02020603050405020304" pitchFamily="18" charset="0"/>
                <a:cs typeface="Times New Roman" panose="02020603050405020304" pitchFamily="18" charset="0"/>
              </a:rPr>
              <a:t>стало </a:t>
            </a:r>
            <a:r>
              <a:rPr lang="uk-UA" sz="2400" b="1" dirty="0">
                <a:solidFill>
                  <a:schemeClr val="tx1"/>
                </a:solidFill>
                <a:latin typeface="Times New Roman" panose="02020603050405020304" pitchFamily="18" charset="0"/>
                <a:cs typeface="Times New Roman" panose="02020603050405020304" pitchFamily="18" charset="0"/>
              </a:rPr>
              <a:t>формування принципово нових основ управління </a:t>
            </a:r>
            <a:r>
              <a:rPr lang="uk-UA" sz="2400" b="1" dirty="0" smtClean="0">
                <a:solidFill>
                  <a:schemeClr val="tx1"/>
                </a:solidFill>
                <a:latin typeface="Times New Roman" panose="02020603050405020304" pitchFamily="18" charset="0"/>
                <a:cs typeface="Times New Roman" panose="02020603050405020304" pitchFamily="18" charset="0"/>
              </a:rPr>
              <a:t>суспільством. </a:t>
            </a:r>
            <a:r>
              <a:rPr lang="uk-UA" sz="2400" dirty="0" smtClean="0">
                <a:solidFill>
                  <a:schemeClr val="tx1"/>
                </a:solidFill>
                <a:latin typeface="Times New Roman" panose="02020603050405020304" pitchFamily="18" charset="0"/>
                <a:cs typeface="Times New Roman" panose="02020603050405020304" pitchFamily="18" charset="0"/>
              </a:rPr>
              <a:t>Воно</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вже майже </a:t>
            </a:r>
            <a:r>
              <a:rPr lang="uk-UA" sz="2400" dirty="0" err="1" smtClean="0">
                <a:solidFill>
                  <a:schemeClr val="tx1"/>
                </a:solidFill>
                <a:latin typeface="Times New Roman" panose="02020603050405020304" pitchFamily="18" charset="0"/>
                <a:cs typeface="Times New Roman" panose="02020603050405020304" pitchFamily="18" charset="0"/>
              </a:rPr>
              <a:t>переддержавним</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Поряд </a:t>
            </a:r>
            <a:r>
              <a:rPr lang="uk-UA" sz="2400" dirty="0">
                <a:solidFill>
                  <a:schemeClr val="tx1"/>
                </a:solidFill>
                <a:latin typeface="Times New Roman" panose="02020603050405020304" pitchFamily="18" charset="0"/>
                <a:cs typeface="Times New Roman" panose="02020603050405020304" pitchFamily="18" charset="0"/>
              </a:rPr>
              <a:t>з іншими видами суспільного поділу праці (відділення скотарства від </a:t>
            </a:r>
            <a:r>
              <a:rPr lang="uk-UA" sz="2400" dirty="0" smtClean="0">
                <a:solidFill>
                  <a:schemeClr val="tx1"/>
                </a:solidFill>
                <a:latin typeface="Times New Roman" panose="02020603050405020304" pitchFamily="18" charset="0"/>
                <a:cs typeface="Times New Roman" panose="02020603050405020304" pitchFamily="18" charset="0"/>
              </a:rPr>
              <a:t>землеробства </a:t>
            </a:r>
            <a:r>
              <a:rPr lang="uk-UA" sz="2400" dirty="0">
                <a:solidFill>
                  <a:schemeClr val="tx1"/>
                </a:solidFill>
                <a:latin typeface="Times New Roman" panose="02020603050405020304" pitchFamily="18" charset="0"/>
                <a:cs typeface="Times New Roman" panose="02020603050405020304" pitchFamily="18" charset="0"/>
              </a:rPr>
              <a:t>тощо) відбувалося </a:t>
            </a:r>
            <a:r>
              <a:rPr lang="uk-UA" sz="2400" b="1" dirty="0">
                <a:solidFill>
                  <a:schemeClr val="tx1"/>
                </a:solidFill>
                <a:latin typeface="Times New Roman" panose="02020603050405020304" pitchFamily="18" charset="0"/>
                <a:cs typeface="Times New Roman" panose="02020603050405020304" pitchFamily="18" charset="0"/>
              </a:rPr>
              <a:t>виокремлення управлінської діяльності</a:t>
            </a:r>
            <a:r>
              <a:rPr lang="uk-UA" sz="2400" dirty="0">
                <a:solidFill>
                  <a:schemeClr val="tx1"/>
                </a:solidFill>
                <a:latin typeface="Times New Roman" panose="02020603050405020304" pitchFamily="18" charset="0"/>
                <a:cs typeface="Times New Roman" panose="02020603050405020304" pitchFamily="18" charset="0"/>
              </a:rPr>
              <a:t>, що поступово </a:t>
            </a:r>
            <a:r>
              <a:rPr lang="uk-UA" sz="2400" b="1" dirty="0" smtClean="0">
                <a:solidFill>
                  <a:schemeClr val="tx1"/>
                </a:solidFill>
                <a:latin typeface="Times New Roman" panose="02020603050405020304" pitchFamily="18" charset="0"/>
                <a:cs typeface="Times New Roman" panose="02020603050405020304" pitchFamily="18" charset="0"/>
              </a:rPr>
              <a:t>перетворювалася </a:t>
            </a:r>
            <a:r>
              <a:rPr lang="uk-UA" sz="2400" b="1" dirty="0">
                <a:solidFill>
                  <a:schemeClr val="tx1"/>
                </a:solidFill>
                <a:latin typeface="Times New Roman" panose="02020603050405020304" pitchFamily="18" charset="0"/>
                <a:cs typeface="Times New Roman" panose="02020603050405020304" pitchFamily="18" charset="0"/>
              </a:rPr>
              <a:t>у професійну</a:t>
            </a:r>
            <a:r>
              <a:rPr lang="uk-UA" sz="2400" dirty="0">
                <a:solidFill>
                  <a:schemeClr val="tx1"/>
                </a:solidFill>
                <a:latin typeface="Times New Roman" panose="02020603050405020304" pitchFamily="18" charset="0"/>
                <a:cs typeface="Times New Roman" panose="02020603050405020304" pitchFamily="18" charset="0"/>
              </a:rPr>
              <a:t>. Поділ людей на </a:t>
            </a:r>
            <a:r>
              <a:rPr lang="uk-UA" sz="2400" b="1" dirty="0">
                <a:solidFill>
                  <a:schemeClr val="tx1"/>
                </a:solidFill>
                <a:latin typeface="Times New Roman" panose="02020603050405020304" pitchFamily="18" charset="0"/>
                <a:cs typeface="Times New Roman" panose="02020603050405020304" pitchFamily="18" charset="0"/>
              </a:rPr>
              <a:t>дві нерівні за чисельністю групи</a:t>
            </a:r>
            <a:r>
              <a:rPr lang="uk-UA" sz="2400" dirty="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керуючих і керованих</a:t>
            </a:r>
            <a:r>
              <a:rPr lang="uk-UA" sz="2400" dirty="0">
                <a:solidFill>
                  <a:schemeClr val="tx1"/>
                </a:solidFill>
                <a:latin typeface="Times New Roman" panose="02020603050405020304" pitchFamily="18" charset="0"/>
                <a:cs typeface="Times New Roman" panose="02020603050405020304" pitchFamily="18" charset="0"/>
              </a:rPr>
              <a:t>) почав набувати більш суспільного значення, що стало останньою </a:t>
            </a:r>
            <a:r>
              <a:rPr lang="uk-UA" sz="2400" dirty="0" smtClean="0">
                <a:solidFill>
                  <a:schemeClr val="tx1"/>
                </a:solidFill>
                <a:latin typeface="Times New Roman" panose="02020603050405020304" pitchFamily="18" charset="0"/>
                <a:cs typeface="Times New Roman" panose="02020603050405020304" pitchFamily="18" charset="0"/>
              </a:rPr>
              <a:t>сходинкою </a:t>
            </a:r>
            <a:r>
              <a:rPr lang="uk-UA" sz="2400" dirty="0">
                <a:solidFill>
                  <a:schemeClr val="tx1"/>
                </a:solidFill>
                <a:latin typeface="Times New Roman" panose="02020603050405020304" pitchFamily="18" charset="0"/>
                <a:cs typeface="Times New Roman" panose="02020603050405020304" pitchFamily="18" charset="0"/>
              </a:rPr>
              <a:t>у процесі утворення держави</a:t>
            </a:r>
          </a:p>
        </p:txBody>
      </p:sp>
    </p:spTree>
    <p:extLst>
      <p:ext uri="{BB962C8B-B14F-4D97-AF65-F5344CB8AC3E}">
        <p14:creationId xmlns:p14="http://schemas.microsoft.com/office/powerpoint/2010/main" val="6832405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Протодержава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Керівні посади давали </a:t>
            </a:r>
            <a:r>
              <a:rPr lang="uk-UA" sz="2400" dirty="0" smtClean="0">
                <a:solidFill>
                  <a:schemeClr val="tx1"/>
                </a:solidFill>
                <a:latin typeface="Times New Roman" panose="02020603050405020304" pitchFamily="18" charset="0"/>
                <a:cs typeface="Times New Roman" panose="02020603050405020304" pitchFamily="18" charset="0"/>
              </a:rPr>
              <a:t>великі </a:t>
            </a:r>
            <a:r>
              <a:rPr lang="uk-UA" sz="2400" dirty="0">
                <a:solidFill>
                  <a:schemeClr val="tx1"/>
                </a:solidFill>
                <a:latin typeface="Times New Roman" panose="02020603050405020304" pitchFamily="18" charset="0"/>
                <a:cs typeface="Times New Roman" panose="02020603050405020304" pitchFamily="18" charset="0"/>
              </a:rPr>
              <a:t>матеріальні вигоди, дозволяли </a:t>
            </a:r>
            <a:r>
              <a:rPr lang="uk-UA" sz="2400" dirty="0" smtClean="0">
                <a:solidFill>
                  <a:schemeClr val="tx1"/>
                </a:solidFill>
                <a:latin typeface="Times New Roman" panose="02020603050405020304" pitchFamily="18" charset="0"/>
                <a:cs typeface="Times New Roman" panose="02020603050405020304" pitchFamily="18" charset="0"/>
              </a:rPr>
              <a:t>нав’язувати волю </a:t>
            </a:r>
            <a:r>
              <a:rPr lang="uk-UA" sz="2400" dirty="0">
                <a:solidFill>
                  <a:schemeClr val="tx1"/>
                </a:solidFill>
                <a:latin typeface="Times New Roman" panose="02020603050405020304" pitchFamily="18" charset="0"/>
                <a:cs typeface="Times New Roman" panose="02020603050405020304" pitchFamily="18" charset="0"/>
              </a:rPr>
              <a:t>колективу</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Управлінська верхівка, що формувалася, не бажала втрачати владу і привілеї, прагнула закріпити її за своїми сім’ями і кланами. Організаційна діяльність набувала політичного характеру, а адміністративно-общинна знать перетворювалася у державну</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Нерідко </a:t>
            </a:r>
            <a:r>
              <a:rPr lang="uk-UA" sz="2400" dirty="0">
                <a:solidFill>
                  <a:schemeClr val="tx1"/>
                </a:solidFill>
                <a:latin typeface="Times New Roman" panose="02020603050405020304" pitchFamily="18" charset="0"/>
                <a:cs typeface="Times New Roman" panose="02020603050405020304" pitchFamily="18" charset="0"/>
              </a:rPr>
              <a:t>общинна верхівка, використовуючи свій </a:t>
            </a:r>
            <a:r>
              <a:rPr lang="uk-UA" sz="2400" dirty="0" smtClean="0">
                <a:solidFill>
                  <a:schemeClr val="tx1"/>
                </a:solidFill>
                <a:latin typeface="Times New Roman" panose="02020603050405020304" pitchFamily="18" charset="0"/>
                <a:cs typeface="Times New Roman" panose="02020603050405020304" pitchFamily="18" charset="0"/>
              </a:rPr>
              <a:t>традиційний </a:t>
            </a:r>
            <a:r>
              <a:rPr lang="uk-UA" sz="2400" dirty="0">
                <a:solidFill>
                  <a:schemeClr val="tx1"/>
                </a:solidFill>
                <a:latin typeface="Times New Roman" panose="02020603050405020304" pitchFamily="18" charset="0"/>
                <a:cs typeface="Times New Roman" panose="02020603050405020304" pitchFamily="18" charset="0"/>
              </a:rPr>
              <a:t>авторитет і систему релігійно-міфологічних обґрунтувань, консолідувалася у замкнену, закриту для більшості одноплемінників групу станового або кастового </a:t>
            </a:r>
            <a:r>
              <a:rPr lang="uk-UA" sz="2400" dirty="0" smtClean="0">
                <a:solidFill>
                  <a:schemeClr val="tx1"/>
                </a:solidFill>
                <a:latin typeface="Times New Roman" panose="02020603050405020304" pitchFamily="18" charset="0"/>
                <a:cs typeface="Times New Roman" panose="02020603050405020304" pitchFamily="18" charset="0"/>
              </a:rPr>
              <a:t>характеру</a:t>
            </a:r>
            <a:r>
              <a:rPr lang="uk-UA" sz="2400" dirty="0">
                <a:solidFill>
                  <a:schemeClr val="tx1"/>
                </a:solidFill>
                <a:latin typeface="Times New Roman" panose="02020603050405020304" pitchFamily="18" charset="0"/>
                <a:cs typeface="Times New Roman" panose="02020603050405020304" pitchFamily="18" charset="0"/>
              </a:rPr>
              <a:t>. Так виникла протодержава.</a:t>
            </a:r>
          </a:p>
        </p:txBody>
      </p:sp>
    </p:spTree>
    <p:extLst>
      <p:ext uri="{BB962C8B-B14F-4D97-AF65-F5344CB8AC3E}">
        <p14:creationId xmlns:p14="http://schemas.microsoft.com/office/powerpoint/2010/main" val="425802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Протодержава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У процесі формування протодержави </a:t>
            </a:r>
            <a:r>
              <a:rPr lang="uk-UA" sz="2400" b="1" dirty="0">
                <a:solidFill>
                  <a:schemeClr val="tx1"/>
                </a:solidFill>
                <a:latin typeface="Times New Roman" panose="02020603050405020304" pitchFamily="18" charset="0"/>
                <a:cs typeface="Times New Roman" panose="02020603050405020304" pitchFamily="18" charset="0"/>
              </a:rPr>
              <a:t>змінювалося </a:t>
            </a:r>
            <a:r>
              <a:rPr lang="uk-UA" sz="2400" b="1" dirty="0" smtClean="0">
                <a:solidFill>
                  <a:schemeClr val="tx1"/>
                </a:solidFill>
                <a:latin typeface="Times New Roman" panose="02020603050405020304" pitchFamily="18" charset="0"/>
                <a:cs typeface="Times New Roman" panose="02020603050405020304" pitchFamily="18" charset="0"/>
              </a:rPr>
              <a:t>становище вождя. </a:t>
            </a:r>
            <a:r>
              <a:rPr lang="uk-UA" sz="2400" dirty="0" smtClean="0">
                <a:solidFill>
                  <a:schemeClr val="tx1"/>
                </a:solidFill>
                <a:latin typeface="Times New Roman" panose="02020603050405020304" pitchFamily="18" charset="0"/>
                <a:cs typeface="Times New Roman" panose="02020603050405020304" pitchFamily="18" charset="0"/>
              </a:rPr>
              <a:t>Він</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все більше </a:t>
            </a:r>
            <a:r>
              <a:rPr lang="uk-UA" sz="2400" b="1" dirty="0">
                <a:solidFill>
                  <a:schemeClr val="tx1"/>
                </a:solidFill>
                <a:latin typeface="Times New Roman" panose="02020603050405020304" pitchFamily="18" charset="0"/>
                <a:cs typeface="Times New Roman" panose="02020603050405020304" pitchFamily="18" charset="0"/>
              </a:rPr>
              <a:t>спирався на адміністративну ієрархію</a:t>
            </a:r>
            <a:r>
              <a:rPr lang="uk-UA" sz="2400" dirty="0">
                <a:solidFill>
                  <a:schemeClr val="tx1"/>
                </a:solidFill>
                <a:latin typeface="Times New Roman" panose="02020603050405020304" pitchFamily="18" charset="0"/>
                <a:cs typeface="Times New Roman" panose="02020603050405020304" pitchFamily="18" charset="0"/>
              </a:rPr>
              <a:t>, посилюючи тим самим свою владу. Таким чином, протодержава виникла </a:t>
            </a:r>
            <a:r>
              <a:rPr lang="uk-UA" sz="2400" dirty="0" smtClean="0">
                <a:solidFill>
                  <a:schemeClr val="tx1"/>
                </a:solidFill>
                <a:latin typeface="Times New Roman" panose="02020603050405020304" pitchFamily="18" charset="0"/>
                <a:cs typeface="Times New Roman" panose="02020603050405020304" pitchFamily="18" charset="0"/>
              </a:rPr>
              <a:t>як </a:t>
            </a:r>
            <a:r>
              <a:rPr lang="uk-UA" sz="2400" dirty="0">
                <a:solidFill>
                  <a:schemeClr val="tx1"/>
                </a:solidFill>
                <a:latin typeface="Times New Roman" panose="02020603050405020304" pitchFamily="18" charset="0"/>
                <a:cs typeface="Times New Roman" panose="02020603050405020304" pitchFamily="18" charset="0"/>
              </a:rPr>
              <a:t>логічне і природне продовження общинних структур. Вона скріплювалася </a:t>
            </a:r>
            <a:r>
              <a:rPr lang="uk-UA" sz="2400" dirty="0" smtClean="0">
                <a:solidFill>
                  <a:schemeClr val="tx1"/>
                </a:solidFill>
                <a:latin typeface="Times New Roman" panose="02020603050405020304" pitchFamily="18" charset="0"/>
                <a:cs typeface="Times New Roman" panose="02020603050405020304" pitchFamily="18" charset="0"/>
              </a:rPr>
              <a:t>загальними </a:t>
            </a:r>
            <a:r>
              <a:rPr lang="uk-UA" sz="2400" dirty="0">
                <a:solidFill>
                  <a:schemeClr val="tx1"/>
                </a:solidFill>
                <a:latin typeface="Times New Roman" panose="02020603050405020304" pitchFamily="18" charset="0"/>
                <a:cs typeface="Times New Roman" panose="02020603050405020304" pitchFamily="18" charset="0"/>
              </a:rPr>
              <a:t>інтересами і потребами сімейно-кланових груп, але відрізнялася від попередніх </a:t>
            </a:r>
            <a:r>
              <a:rPr lang="uk-UA" sz="2400" dirty="0" smtClean="0">
                <a:solidFill>
                  <a:schemeClr val="tx1"/>
                </a:solidFill>
                <a:latin typeface="Times New Roman" panose="02020603050405020304" pitchFamily="18" charset="0"/>
                <a:cs typeface="Times New Roman" panose="02020603050405020304" pitchFamily="18" charset="0"/>
              </a:rPr>
              <a:t>систем </a:t>
            </a:r>
            <a:r>
              <a:rPr lang="uk-UA" sz="2400" dirty="0">
                <a:solidFill>
                  <a:schemeClr val="tx1"/>
                </a:solidFill>
                <a:latin typeface="Times New Roman" panose="02020603050405020304" pitchFamily="18" charset="0"/>
                <a:cs typeface="Times New Roman" panose="02020603050405020304" pitchFamily="18" charset="0"/>
              </a:rPr>
              <a:t>соціального управління </a:t>
            </a:r>
            <a:r>
              <a:rPr lang="uk-UA" sz="2400" b="1" dirty="0">
                <a:solidFill>
                  <a:schemeClr val="tx1"/>
                </a:solidFill>
                <a:latin typeface="Times New Roman" panose="02020603050405020304" pitchFamily="18" charset="0"/>
                <a:cs typeface="Times New Roman" panose="02020603050405020304" pitchFamily="18" charset="0"/>
              </a:rPr>
              <a:t>створенням складної адміністративної ієрархії</a:t>
            </a:r>
            <a:r>
              <a:rPr lang="uk-UA" sz="2400" dirty="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Верхівкою</a:t>
            </a:r>
            <a:r>
              <a:rPr lang="uk-UA" sz="2400" dirty="0">
                <a:solidFill>
                  <a:schemeClr val="tx1"/>
                </a:solidFill>
                <a:latin typeface="Times New Roman" panose="02020603050405020304" pitchFamily="18" charset="0"/>
                <a:cs typeface="Times New Roman" panose="02020603050405020304" pitchFamily="18" charset="0"/>
              </a:rPr>
              <a:t> цієї ієрархії </a:t>
            </a:r>
            <a:r>
              <a:rPr lang="uk-UA" sz="2400" b="1" dirty="0">
                <a:solidFill>
                  <a:schemeClr val="tx1"/>
                </a:solidFill>
                <a:latin typeface="Times New Roman" panose="02020603050405020304" pitchFamily="18" charset="0"/>
                <a:cs typeface="Times New Roman" panose="02020603050405020304" pitchFamily="18" charset="0"/>
              </a:rPr>
              <a:t>став вождь</a:t>
            </a:r>
            <a:r>
              <a:rPr lang="uk-UA" sz="2400" dirty="0">
                <a:solidFill>
                  <a:schemeClr val="tx1"/>
                </a:solidFill>
                <a:latin typeface="Times New Roman" panose="02020603050405020304" pitchFamily="18" charset="0"/>
                <a:cs typeface="Times New Roman" panose="02020603050405020304" pitchFamily="18" charset="0"/>
              </a:rPr>
              <a:t>, влада якого набула </a:t>
            </a:r>
            <a:r>
              <a:rPr lang="uk-UA" sz="2400" b="1" dirty="0">
                <a:solidFill>
                  <a:schemeClr val="tx1"/>
                </a:solidFill>
                <a:latin typeface="Times New Roman" panose="02020603050405020304" pitchFamily="18" charset="0"/>
                <a:cs typeface="Times New Roman" panose="02020603050405020304" pitchFamily="18" charset="0"/>
              </a:rPr>
              <a:t>авторитарного і сакрального (релігійного) </a:t>
            </a:r>
            <a:r>
              <a:rPr lang="uk-UA" sz="2400" dirty="0">
                <a:solidFill>
                  <a:schemeClr val="tx1"/>
                </a:solidFill>
                <a:latin typeface="Times New Roman" panose="02020603050405020304" pitchFamily="18" charset="0"/>
                <a:cs typeface="Times New Roman" panose="02020603050405020304" pitchFamily="18" charset="0"/>
              </a:rPr>
              <a:t>характеру.</a:t>
            </a:r>
          </a:p>
        </p:txBody>
      </p:sp>
    </p:spTree>
    <p:extLst>
      <p:ext uri="{BB962C8B-B14F-4D97-AF65-F5344CB8AC3E}">
        <p14:creationId xmlns:p14="http://schemas.microsoft.com/office/powerpoint/2010/main" val="1235854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Протодержава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Протодержава </a:t>
            </a:r>
            <a:r>
              <a:rPr lang="uk-UA" sz="2400" b="1" dirty="0" smtClean="0">
                <a:solidFill>
                  <a:schemeClr val="tx1"/>
                </a:solidFill>
                <a:latin typeface="Times New Roman" panose="02020603050405020304" pitchFamily="18" charset="0"/>
                <a:cs typeface="Times New Roman" panose="02020603050405020304" pitchFamily="18" charset="0"/>
              </a:rPr>
              <a:t>об’єднувала декілька поселень </a:t>
            </a:r>
            <a:r>
              <a:rPr lang="uk-UA" sz="2400" dirty="0" smtClean="0">
                <a:solidFill>
                  <a:schemeClr val="tx1"/>
                </a:solidFill>
                <a:latin typeface="Times New Roman" panose="02020603050405020304" pitchFamily="18" charset="0"/>
                <a:cs typeface="Times New Roman" panose="02020603050405020304" pitchFamily="18" charset="0"/>
              </a:rPr>
              <a:t>(груп поселень) навколо одного значного центру - як правило, це був </a:t>
            </a:r>
            <a:r>
              <a:rPr lang="uk-UA" sz="2400" b="1" dirty="0" smtClean="0">
                <a:solidFill>
                  <a:schemeClr val="tx1"/>
                </a:solidFill>
                <a:latin typeface="Times New Roman" panose="02020603050405020304" pitchFamily="18" charset="0"/>
                <a:cs typeface="Times New Roman" panose="02020603050405020304" pitchFamily="18" charset="0"/>
              </a:rPr>
              <a:t>культовий храмовий центр</a:t>
            </a:r>
            <a:r>
              <a:rPr lang="uk-UA" sz="2400" dirty="0" smtClean="0">
                <a:solidFill>
                  <a:schemeClr val="tx1"/>
                </a:solidFill>
                <a:latin typeface="Times New Roman" panose="02020603050405020304" pitchFamily="18" charset="0"/>
                <a:cs typeface="Times New Roman" panose="02020603050405020304" pitchFamily="18" charset="0"/>
              </a:rPr>
              <a:t>, що мав релігійне значення для всієї нової спільноти. Значний за розмірами, він </a:t>
            </a:r>
            <a:r>
              <a:rPr lang="uk-UA" sz="2400" b="1" dirty="0" smtClean="0">
                <a:solidFill>
                  <a:schemeClr val="tx1"/>
                </a:solidFill>
                <a:latin typeface="Times New Roman" panose="02020603050405020304" pitchFamily="18" charset="0"/>
                <a:cs typeface="Times New Roman" panose="02020603050405020304" pitchFamily="18" charset="0"/>
              </a:rPr>
              <a:t>об’єднував кілька тисяч осіб</a:t>
            </a:r>
            <a:r>
              <a:rPr lang="uk-UA" sz="2400" dirty="0" smtClean="0">
                <a:solidFill>
                  <a:schemeClr val="tx1"/>
                </a:solidFill>
                <a:latin typeface="Times New Roman" panose="02020603050405020304" pitchFamily="18" charset="0"/>
                <a:cs typeface="Times New Roman" panose="02020603050405020304" pitchFamily="18" charset="0"/>
              </a:rPr>
              <a:t>, був осередком багатства спільноти, підкоряв собі периферійні поселення, встановлював васальні стосунки із сусідами під час активної військово-завойовницької політики.</a:t>
            </a:r>
            <a:r>
              <a:rPr lang="ru-RU" sz="2400" dirty="0">
                <a:solidFill>
                  <a:schemeClr val="tx1"/>
                </a:solidFill>
                <a:latin typeface="Times New Roman" panose="02020603050405020304" pitchFamily="18" charset="0"/>
                <a:cs typeface="Times New Roman" panose="02020603050405020304" pitchFamily="18" charset="0"/>
              </a:rPr>
              <a:t> </a:t>
            </a:r>
            <a:r>
              <a:rPr lang="uk-UA" sz="2400" b="1" dirty="0" smtClean="0">
                <a:solidFill>
                  <a:schemeClr val="tx1"/>
                </a:solidFill>
                <a:latin typeface="Times New Roman" panose="02020603050405020304" pitchFamily="18" charset="0"/>
                <a:cs typeface="Times New Roman" panose="02020603050405020304" pitchFamily="18" charset="0"/>
              </a:rPr>
              <a:t>Глава</a:t>
            </a:r>
            <a:r>
              <a:rPr lang="uk-UA" sz="2400" dirty="0" smtClean="0">
                <a:solidFill>
                  <a:schemeClr val="tx1"/>
                </a:solidFill>
                <a:latin typeface="Times New Roman" panose="02020603050405020304" pitchFamily="18" charset="0"/>
                <a:cs typeface="Times New Roman" panose="02020603050405020304" pitchFamily="18" charset="0"/>
              </a:rPr>
              <a:t> центрального поселення </a:t>
            </a:r>
            <a:r>
              <a:rPr lang="uk-UA" sz="2400" b="1" dirty="0" smtClean="0">
                <a:solidFill>
                  <a:schemeClr val="tx1"/>
                </a:solidFill>
                <a:latin typeface="Times New Roman" panose="02020603050405020304" pitchFamily="18" charset="0"/>
                <a:cs typeface="Times New Roman" panose="02020603050405020304" pitchFamily="18" charset="0"/>
              </a:rPr>
              <a:t>очолював округ</a:t>
            </a:r>
            <a:r>
              <a:rPr lang="uk-UA" sz="2400" dirty="0" smtClean="0">
                <a:solidFill>
                  <a:schemeClr val="tx1"/>
                </a:solidFill>
                <a:latin typeface="Times New Roman" panose="02020603050405020304" pitchFamily="18" charset="0"/>
                <a:cs typeface="Times New Roman" panose="02020603050405020304" pitchFamily="18" charset="0"/>
              </a:rPr>
              <a:t> по периферії та </a:t>
            </a:r>
            <a:r>
              <a:rPr lang="uk-UA" sz="2400" b="1" dirty="0" smtClean="0">
                <a:solidFill>
                  <a:schemeClr val="tx1"/>
                </a:solidFill>
                <a:latin typeface="Times New Roman" panose="02020603050405020304" pitchFamily="18" charset="0"/>
                <a:cs typeface="Times New Roman" panose="02020603050405020304" pitchFamily="18" charset="0"/>
              </a:rPr>
              <a:t>мав особливий ранг-титул</a:t>
            </a:r>
            <a:r>
              <a:rPr lang="uk-UA" sz="2400" dirty="0" smtClean="0">
                <a:solidFill>
                  <a:schemeClr val="tx1"/>
                </a:solidFill>
                <a:latin typeface="Times New Roman" panose="02020603050405020304" pitchFamily="18" charset="0"/>
                <a:cs typeface="Times New Roman" panose="02020603050405020304" pitchFamily="18" charset="0"/>
              </a:rPr>
              <a:t>. Головне його право - мобілізація членів общин на спільні роботи, господарська користь від яких визначалася ним, була основою для появи надлишкового продукту, що перерозподілявся між членами общин. На Сході особливу неминучість таких робіт визначала необхідність іригації.</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256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332656"/>
            <a:ext cx="7772400" cy="864096"/>
          </a:xfrm>
        </p:spPr>
        <p:txBody>
          <a:bodyPr>
            <a:normAutofit/>
          </a:bodyPr>
          <a:lstStyle/>
          <a:p>
            <a:r>
              <a:rPr lang="uk-UA" b="1" dirty="0">
                <a:solidFill>
                  <a:schemeClr val="bg2">
                    <a:lumMod val="50000"/>
                  </a:schemeClr>
                </a:solidFill>
              </a:rPr>
              <a:t>План</a:t>
            </a:r>
            <a:endParaRPr lang="en-US" dirty="0">
              <a:solidFill>
                <a:schemeClr val="bg2">
                  <a:lumMod val="50000"/>
                </a:schemeClr>
              </a:solidFill>
            </a:endParaRPr>
          </a:p>
        </p:txBody>
      </p:sp>
      <p:sp>
        <p:nvSpPr>
          <p:cNvPr id="3" name="Подзаголовок 2"/>
          <p:cNvSpPr>
            <a:spLocks noGrp="1"/>
          </p:cNvSpPr>
          <p:nvPr>
            <p:ph type="subTitle" idx="1"/>
          </p:nvPr>
        </p:nvSpPr>
        <p:spPr>
          <a:xfrm>
            <a:off x="685800" y="1340768"/>
            <a:ext cx="7772400" cy="5184576"/>
          </a:xfrm>
        </p:spPr>
        <p:txBody>
          <a:bodyPr>
            <a:normAutofit/>
          </a:bodyPr>
          <a:lstStyle/>
          <a:p>
            <a:pPr algn="just"/>
            <a:r>
              <a:rPr lang="uk-UA" sz="3600" dirty="0" smtClean="0">
                <a:solidFill>
                  <a:schemeClr val="tx1"/>
                </a:solidFill>
                <a:latin typeface="Times New Roman" panose="02020603050405020304" pitchFamily="18" charset="0"/>
                <a:cs typeface="Times New Roman" panose="02020603050405020304" pitchFamily="18" charset="0"/>
              </a:rPr>
              <a:t>1. Загальні закономірності виникнення держави.</a:t>
            </a:r>
          </a:p>
          <a:p>
            <a:pPr algn="just"/>
            <a:endParaRPr lang="uk-UA" sz="3600" dirty="0" smtClean="0">
              <a:solidFill>
                <a:schemeClr val="tx1"/>
              </a:solidFill>
              <a:latin typeface="Times New Roman" panose="02020603050405020304" pitchFamily="18" charset="0"/>
              <a:cs typeface="Times New Roman" panose="02020603050405020304" pitchFamily="18" charset="0"/>
            </a:endParaRPr>
          </a:p>
          <a:p>
            <a:pPr algn="just"/>
            <a:r>
              <a:rPr lang="uk-UA" sz="3600" dirty="0" smtClean="0">
                <a:solidFill>
                  <a:schemeClr val="tx1"/>
                </a:solidFill>
                <a:latin typeface="Times New Roman" panose="02020603050405020304" pitchFamily="18" charset="0"/>
                <a:cs typeface="Times New Roman" panose="02020603050405020304" pitchFamily="18" charset="0"/>
              </a:rPr>
              <a:t>2. </a:t>
            </a:r>
            <a:r>
              <a:rPr lang="uk-UA" sz="3600" dirty="0">
                <a:solidFill>
                  <a:schemeClr val="tx1"/>
                </a:solidFill>
                <a:latin typeface="Times New Roman" panose="02020603050405020304" pitchFamily="18" charset="0"/>
                <a:cs typeface="Times New Roman" panose="02020603050405020304" pitchFamily="18" charset="0"/>
              </a:rPr>
              <a:t>Виникнення давньосхідної держави.</a:t>
            </a:r>
            <a:endParaRPr lang="uk-UA" sz="3600" dirty="0" smtClean="0">
              <a:solidFill>
                <a:schemeClr val="tx1"/>
              </a:solidFill>
              <a:latin typeface="Times New Roman" panose="02020603050405020304" pitchFamily="18" charset="0"/>
              <a:cs typeface="Times New Roman" panose="02020603050405020304" pitchFamily="18" charset="0"/>
            </a:endParaRPr>
          </a:p>
          <a:p>
            <a:pPr algn="just"/>
            <a:endParaRPr lang="uk-UA" sz="3600" dirty="0" smtClean="0">
              <a:solidFill>
                <a:schemeClr val="tx1"/>
              </a:solidFill>
              <a:latin typeface="Times New Roman" panose="02020603050405020304" pitchFamily="18" charset="0"/>
              <a:cs typeface="Times New Roman" panose="02020603050405020304" pitchFamily="18" charset="0"/>
            </a:endParaRPr>
          </a:p>
          <a:p>
            <a:pPr algn="just"/>
            <a:r>
              <a:rPr lang="uk-UA" sz="3600" dirty="0" smtClean="0">
                <a:solidFill>
                  <a:schemeClr val="tx1"/>
                </a:solidFill>
                <a:latin typeface="Times New Roman" panose="02020603050405020304" pitchFamily="18" charset="0"/>
                <a:cs typeface="Times New Roman" panose="02020603050405020304" pitchFamily="18" charset="0"/>
              </a:rPr>
              <a:t>3. Особливості суспільного ладу країн Стародавнього Сходу.</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26219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Протодержава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Такий рівень політичної ієрархії складали </a:t>
            </a:r>
            <a:r>
              <a:rPr lang="uk-UA" sz="2400" b="1" dirty="0">
                <a:solidFill>
                  <a:schemeClr val="tx1"/>
                </a:solidFill>
                <a:latin typeface="Times New Roman" panose="02020603050405020304" pitchFamily="18" charset="0"/>
                <a:cs typeface="Times New Roman" panose="02020603050405020304" pitchFamily="18" charset="0"/>
              </a:rPr>
              <a:t>глави підпорядкованих </a:t>
            </a:r>
            <a:r>
              <a:rPr lang="uk-UA" sz="2400" b="1" dirty="0" smtClean="0">
                <a:solidFill>
                  <a:schemeClr val="tx1"/>
                </a:solidFill>
                <a:latin typeface="Times New Roman" panose="02020603050405020304" pitchFamily="18" charset="0"/>
                <a:cs typeface="Times New Roman" panose="02020603050405020304" pitchFamily="18" charset="0"/>
              </a:rPr>
              <a:t>общин, </a:t>
            </a:r>
            <a:r>
              <a:rPr lang="uk-UA" sz="2400" dirty="0" smtClean="0">
                <a:solidFill>
                  <a:schemeClr val="tx1"/>
                </a:solidFill>
                <a:latin typeface="Times New Roman" panose="02020603050405020304" pitchFamily="18" charset="0"/>
                <a:cs typeface="Times New Roman" panose="02020603050405020304" pitchFamily="18" charset="0"/>
              </a:rPr>
              <a:t>при </a:t>
            </a:r>
            <a:r>
              <a:rPr lang="uk-UA" sz="2400" dirty="0">
                <a:solidFill>
                  <a:schemeClr val="tx1"/>
                </a:solidFill>
                <a:latin typeface="Times New Roman" panose="02020603050405020304" pitchFamily="18" charset="0"/>
                <a:cs typeface="Times New Roman" panose="02020603050405020304" pitchFamily="18" charset="0"/>
              </a:rPr>
              <a:t>них постійно існували військові ради. </a:t>
            </a:r>
            <a:r>
              <a:rPr lang="uk-UA" sz="2400" b="1" dirty="0">
                <a:solidFill>
                  <a:schemeClr val="tx1"/>
                </a:solidFill>
                <a:latin typeface="Times New Roman" panose="02020603050405020304" pitchFamily="18" charset="0"/>
                <a:cs typeface="Times New Roman" panose="02020603050405020304" pitchFamily="18" charset="0"/>
              </a:rPr>
              <a:t>Особливий прошарок еліти </a:t>
            </a:r>
            <a:r>
              <a:rPr lang="uk-UA" sz="2400" dirty="0">
                <a:solidFill>
                  <a:schemeClr val="tx1"/>
                </a:solidFill>
                <a:latin typeface="Times New Roman" panose="02020603050405020304" pitchFamily="18" charset="0"/>
                <a:cs typeface="Times New Roman" panose="02020603050405020304" pitchFamily="18" charset="0"/>
              </a:rPr>
              <a:t>складали </a:t>
            </a:r>
            <a:r>
              <a:rPr lang="uk-UA" sz="2400" b="1" dirty="0">
                <a:solidFill>
                  <a:schemeClr val="tx1"/>
                </a:solidFill>
                <a:latin typeface="Times New Roman" panose="02020603050405020304" pitchFamily="18" charset="0"/>
                <a:cs typeface="Times New Roman" panose="02020603050405020304" pitchFamily="18" charset="0"/>
              </a:rPr>
              <a:t>особи, пов’язані з релігійно-культовими церемоніями й </a:t>
            </a:r>
            <a:r>
              <a:rPr lang="uk-UA" sz="2400" b="1" dirty="0" smtClean="0">
                <a:solidFill>
                  <a:schemeClr val="tx1"/>
                </a:solidFill>
                <a:latin typeface="Times New Roman" panose="02020603050405020304" pitchFamily="18" charset="0"/>
                <a:cs typeface="Times New Roman" panose="02020603050405020304" pitchFamily="18" charset="0"/>
              </a:rPr>
              <a:t>обрядами</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Організаційно-політична структура - </a:t>
            </a:r>
            <a:r>
              <a:rPr lang="uk-UA" sz="2400" b="1" dirty="0" smtClean="0">
                <a:solidFill>
                  <a:schemeClr val="tx1"/>
                </a:solidFill>
                <a:latin typeface="Times New Roman" panose="02020603050405020304" pitchFamily="18" charset="0"/>
                <a:cs typeface="Times New Roman" panose="02020603050405020304" pitchFamily="18" charset="0"/>
              </a:rPr>
              <a:t>посилювалась централізація</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b="1" dirty="0" smtClean="0">
                <a:solidFill>
                  <a:schemeClr val="tx1"/>
                </a:solidFill>
                <a:latin typeface="Times New Roman" panose="02020603050405020304" pitchFamily="18" charset="0"/>
                <a:cs typeface="Times New Roman" panose="02020603050405020304" pitchFamily="18" charset="0"/>
              </a:rPr>
              <a:t>автономія окремих общин </a:t>
            </a:r>
            <a:r>
              <a:rPr lang="uk-UA" sz="2400" dirty="0" smtClean="0">
                <a:solidFill>
                  <a:schemeClr val="tx1"/>
                </a:solidFill>
                <a:latin typeface="Times New Roman" panose="02020603050405020304" pitchFamily="18" charset="0"/>
                <a:cs typeface="Times New Roman" panose="02020603050405020304" pitchFamily="18" charset="0"/>
              </a:rPr>
              <a:t>ставала слабшою. Від сили центру починало все більше залежати виживання всієї спільноти. Це призвело до </a:t>
            </a:r>
            <a:r>
              <a:rPr lang="uk-UA" sz="2400" b="1" dirty="0" smtClean="0">
                <a:solidFill>
                  <a:schemeClr val="tx1"/>
                </a:solidFill>
                <a:latin typeface="Times New Roman" panose="02020603050405020304" pitchFamily="18" charset="0"/>
                <a:cs typeface="Times New Roman" panose="02020603050405020304" pitchFamily="18" charset="0"/>
              </a:rPr>
              <a:t>зміцнення політичної єдиноначальності</a:t>
            </a:r>
            <a:r>
              <a:rPr lang="uk-UA" sz="2400" dirty="0" smtClean="0">
                <a:solidFill>
                  <a:schemeClr val="tx1"/>
                </a:solidFill>
                <a:latin typeface="Times New Roman" panose="02020603050405020304" pitchFamily="18" charset="0"/>
                <a:cs typeface="Times New Roman" panose="02020603050405020304" pitchFamily="18" charset="0"/>
              </a:rPr>
              <a:t> як єдиного в тих ранніх історичних умовах засобу затвердити сильну організацію. Одноособова влада легше набувала релігійно-священного характеру - відкривався шлях до правового обґрунтування цієї влади.</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79038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Протодержава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Процес управління відтворювала і зміцнювана </a:t>
            </a:r>
            <a:r>
              <a:rPr lang="uk-UA" sz="2400" b="1" dirty="0">
                <a:solidFill>
                  <a:schemeClr val="tx1"/>
                </a:solidFill>
                <a:latin typeface="Times New Roman" panose="02020603050405020304" pitchFamily="18" charset="0"/>
                <a:cs typeface="Times New Roman" panose="02020603050405020304" pitchFamily="18" charset="0"/>
              </a:rPr>
              <a:t>соціальна нерівність</a:t>
            </a:r>
            <a:r>
              <a:rPr lang="uk-UA" sz="2400" dirty="0">
                <a:solidFill>
                  <a:schemeClr val="tx1"/>
                </a:solidFill>
                <a:latin typeface="Times New Roman" panose="02020603050405020304" pitchFamily="18" charset="0"/>
                <a:cs typeface="Times New Roman" panose="02020603050405020304" pitchFamily="18" charset="0"/>
              </a:rPr>
              <a:t>, яка </a:t>
            </a:r>
            <a:r>
              <a:rPr lang="uk-UA" sz="2400" dirty="0" smtClean="0">
                <a:solidFill>
                  <a:schemeClr val="tx1"/>
                </a:solidFill>
                <a:latin typeface="Times New Roman" panose="02020603050405020304" pitchFamily="18" charset="0"/>
                <a:cs typeface="Times New Roman" panose="02020603050405020304" pitchFamily="18" charset="0"/>
              </a:rPr>
              <a:t>впливала </a:t>
            </a:r>
            <a:r>
              <a:rPr lang="uk-UA" sz="2400" dirty="0">
                <a:solidFill>
                  <a:schemeClr val="tx1"/>
                </a:solidFill>
                <a:latin typeface="Times New Roman" panose="02020603050405020304" pitchFamily="18" charset="0"/>
                <a:cs typeface="Times New Roman" panose="02020603050405020304" pitchFamily="18" charset="0"/>
              </a:rPr>
              <a:t>на еволюцію влади. Його економічну основу складав </a:t>
            </a:r>
            <a:r>
              <a:rPr lang="uk-UA" sz="2400" b="1" dirty="0">
                <a:solidFill>
                  <a:schemeClr val="tx1"/>
                </a:solidFill>
                <a:latin typeface="Times New Roman" panose="02020603050405020304" pitchFamily="18" charset="0"/>
                <a:cs typeface="Times New Roman" panose="02020603050405020304" pitchFamily="18" charset="0"/>
              </a:rPr>
              <a:t>загальний контроль над ресурсами</a:t>
            </a:r>
            <a:r>
              <a:rPr lang="uk-UA" sz="2400" dirty="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Перерозподіл</a:t>
            </a:r>
            <a:r>
              <a:rPr lang="uk-UA" sz="2400" dirty="0">
                <a:solidFill>
                  <a:schemeClr val="tx1"/>
                </a:solidFill>
                <a:latin typeface="Times New Roman" panose="02020603050405020304" pitchFamily="18" charset="0"/>
                <a:cs typeface="Times New Roman" panose="02020603050405020304" pitchFamily="18" charset="0"/>
              </a:rPr>
              <a:t> їх правителями перетворювався в регулярні </a:t>
            </a:r>
            <a:r>
              <a:rPr lang="uk-UA" sz="2400" b="1" dirty="0">
                <a:solidFill>
                  <a:schemeClr val="tx1"/>
                </a:solidFill>
                <a:latin typeface="Times New Roman" panose="02020603050405020304" pitchFamily="18" charset="0"/>
                <a:cs typeface="Times New Roman" panose="02020603050405020304" pitchFamily="18" charset="0"/>
              </a:rPr>
              <a:t>роздачі вроздріб </a:t>
            </a:r>
            <a:r>
              <a:rPr lang="uk-UA" sz="2400" dirty="0">
                <a:solidFill>
                  <a:schemeClr val="tx1"/>
                </a:solidFill>
                <a:latin typeface="Times New Roman" panose="02020603050405020304" pitchFamily="18" charset="0"/>
                <a:cs typeface="Times New Roman" panose="02020603050405020304" pitchFamily="18" charset="0"/>
              </a:rPr>
              <a:t>і </a:t>
            </a:r>
            <a:r>
              <a:rPr lang="uk-UA" sz="2400" b="1" dirty="0" smtClean="0">
                <a:solidFill>
                  <a:schemeClr val="tx1"/>
                </a:solidFill>
                <a:latin typeface="Times New Roman" panose="02020603050405020304" pitchFamily="18" charset="0"/>
                <a:cs typeface="Times New Roman" panose="02020603050405020304" pitchFamily="18" charset="0"/>
              </a:rPr>
              <a:t>зворотне </a:t>
            </a:r>
            <a:r>
              <a:rPr lang="uk-UA" sz="2400" b="1" dirty="0">
                <a:solidFill>
                  <a:schemeClr val="tx1"/>
                </a:solidFill>
                <a:latin typeface="Times New Roman" panose="02020603050405020304" pitchFamily="18" charset="0"/>
                <a:cs typeface="Times New Roman" panose="02020603050405020304" pitchFamily="18" charset="0"/>
              </a:rPr>
              <a:t>отримання </a:t>
            </a:r>
            <a:r>
              <a:rPr lang="uk-UA" sz="2400" dirty="0">
                <a:solidFill>
                  <a:schemeClr val="tx1"/>
                </a:solidFill>
                <a:latin typeface="Times New Roman" panose="02020603050405020304" pitchFamily="18" charset="0"/>
                <a:cs typeface="Times New Roman" panose="02020603050405020304" pitchFamily="18" charset="0"/>
              </a:rPr>
              <a:t>їх </a:t>
            </a:r>
            <a:r>
              <a:rPr lang="uk-UA" sz="2400" b="1" dirty="0">
                <a:solidFill>
                  <a:schemeClr val="tx1"/>
                </a:solidFill>
                <a:latin typeface="Times New Roman" panose="02020603050405020304" pitchFamily="18" charset="0"/>
                <a:cs typeface="Times New Roman" panose="02020603050405020304" pitchFamily="18" charset="0"/>
              </a:rPr>
              <a:t>у вигляді данини </a:t>
            </a:r>
            <a:r>
              <a:rPr lang="uk-UA" sz="2400" dirty="0">
                <a:solidFill>
                  <a:schemeClr val="tx1"/>
                </a:solidFill>
                <a:latin typeface="Times New Roman" panose="02020603050405020304" pitchFamily="18" charset="0"/>
                <a:cs typeface="Times New Roman" panose="02020603050405020304" pitchFamily="18" charset="0"/>
              </a:rPr>
              <a:t>як державної повинності. Матеріальні вигоди з цієї данини отримував </a:t>
            </a:r>
            <a:r>
              <a:rPr lang="uk-UA" sz="2400" dirty="0" smtClean="0">
                <a:solidFill>
                  <a:schemeClr val="tx1"/>
                </a:solidFill>
                <a:latin typeface="Times New Roman" panose="02020603050405020304" pitchFamily="18" charset="0"/>
                <a:cs typeface="Times New Roman" panose="02020603050405020304" pitchFamily="18" charset="0"/>
              </a:rPr>
              <a:t>вже </a:t>
            </a:r>
            <a:r>
              <a:rPr lang="uk-UA" sz="2400" dirty="0">
                <a:solidFill>
                  <a:schemeClr val="tx1"/>
                </a:solidFill>
                <a:latin typeface="Times New Roman" panose="02020603050405020304" pitchFamily="18" charset="0"/>
                <a:cs typeface="Times New Roman" panose="02020603050405020304" pitchFamily="18" charset="0"/>
              </a:rPr>
              <a:t>не весь народ, а ті прошарки, які були </a:t>
            </a:r>
            <a:r>
              <a:rPr lang="uk-UA" sz="2400" dirty="0" smtClean="0">
                <a:solidFill>
                  <a:schemeClr val="tx1"/>
                </a:solidFill>
                <a:latin typeface="Times New Roman" panose="02020603050405020304" pitchFamily="18" charset="0"/>
                <a:cs typeface="Times New Roman" panose="02020603050405020304" pitchFamily="18" charset="0"/>
              </a:rPr>
              <a:t>причетні </a:t>
            </a:r>
            <a:r>
              <a:rPr lang="uk-UA" sz="2400" dirty="0">
                <a:solidFill>
                  <a:schemeClr val="tx1"/>
                </a:solidFill>
                <a:latin typeface="Times New Roman" panose="02020603050405020304" pitchFamily="18" charset="0"/>
                <a:cs typeface="Times New Roman" panose="02020603050405020304" pitchFamily="18" charset="0"/>
              </a:rPr>
              <a:t>до </a:t>
            </a:r>
            <a:r>
              <a:rPr lang="uk-UA" sz="2400" dirty="0" smtClean="0">
                <a:solidFill>
                  <a:schemeClr val="tx1"/>
                </a:solidFill>
                <a:latin typeface="Times New Roman" panose="02020603050405020304" pitchFamily="18" charset="0"/>
                <a:cs typeface="Times New Roman" panose="02020603050405020304" pitchFamily="18" charset="0"/>
              </a:rPr>
              <a:t>політичної </a:t>
            </a:r>
            <a:r>
              <a:rPr lang="uk-UA" sz="2400" dirty="0">
                <a:solidFill>
                  <a:schemeClr val="tx1"/>
                </a:solidFill>
                <a:latin typeface="Times New Roman" panose="02020603050405020304" pitchFamily="18" charset="0"/>
                <a:cs typeface="Times New Roman" panose="02020603050405020304" pitchFamily="18" charset="0"/>
              </a:rPr>
              <a:t>верхівки, ті, хто починав розглядати колективний продукт як частину того, </a:t>
            </a:r>
            <a:r>
              <a:rPr lang="uk-UA" sz="2400" dirty="0" smtClean="0">
                <a:solidFill>
                  <a:schemeClr val="tx1"/>
                </a:solidFill>
                <a:latin typeface="Times New Roman" panose="02020603050405020304" pitchFamily="18" charset="0"/>
                <a:cs typeface="Times New Roman" panose="02020603050405020304" pitchFamily="18" charset="0"/>
              </a:rPr>
              <a:t>що дістанеться </a:t>
            </a:r>
            <a:r>
              <a:rPr lang="uk-UA" sz="2400" dirty="0">
                <a:solidFill>
                  <a:schemeClr val="tx1"/>
                </a:solidFill>
                <a:latin typeface="Times New Roman" panose="02020603050405020304" pitchFamily="18" charset="0"/>
                <a:cs typeface="Times New Roman" panose="02020603050405020304" pitchFamily="18" charset="0"/>
              </a:rPr>
              <a:t>йому, як його власність. </a:t>
            </a:r>
            <a:r>
              <a:rPr lang="uk-UA" sz="2400" b="1" dirty="0">
                <a:solidFill>
                  <a:schemeClr val="tx1"/>
                </a:solidFill>
                <a:latin typeface="Times New Roman" panose="02020603050405020304" pitchFamily="18" charset="0"/>
                <a:cs typeface="Times New Roman" panose="02020603050405020304" pitchFamily="18" charset="0"/>
              </a:rPr>
              <a:t>Це вже класи</a:t>
            </a:r>
            <a:r>
              <a:rPr lang="uk-UA" sz="2400" dirty="0">
                <a:solidFill>
                  <a:schemeClr val="tx1"/>
                </a:solidFill>
                <a:latin typeface="Times New Roman" panose="02020603050405020304" pitchFamily="18" charset="0"/>
                <a:cs typeface="Times New Roman" panose="02020603050405020304" pitchFamily="18" charset="0"/>
              </a:rPr>
              <a:t>, що різнилися залежно від розмірів привласнення суспільного продукту і причетності до управління. </a:t>
            </a:r>
            <a:r>
              <a:rPr lang="uk-UA" sz="2400" b="1" dirty="0">
                <a:solidFill>
                  <a:schemeClr val="tx1"/>
                </a:solidFill>
                <a:latin typeface="Times New Roman" panose="02020603050405020304" pitchFamily="18" charset="0"/>
                <a:cs typeface="Times New Roman" panose="02020603050405020304" pitchFamily="18" charset="0"/>
              </a:rPr>
              <a:t>Розрив у соціальному статусі став політичним</a:t>
            </a:r>
            <a:r>
              <a:rPr lang="uk-UA" sz="2400" dirty="0">
                <a:solidFill>
                  <a:schemeClr val="tx1"/>
                </a:solidFill>
                <a:latin typeface="Times New Roman" panose="02020603050405020304" pitchFamily="18" charset="0"/>
                <a:cs typeface="Times New Roman" panose="02020603050405020304" pitchFamily="18" charset="0"/>
              </a:rPr>
              <a:t>: протодержава еволюціонувала у ранню </a:t>
            </a:r>
            <a:r>
              <a:rPr lang="uk-UA" sz="2400" dirty="0" smtClean="0">
                <a:solidFill>
                  <a:schemeClr val="tx1"/>
                </a:solidFill>
                <a:latin typeface="Times New Roman" panose="02020603050405020304" pitchFamily="18" charset="0"/>
                <a:cs typeface="Times New Roman" panose="02020603050405020304" pitchFamily="18" charset="0"/>
              </a:rPr>
              <a:t>державу.</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02969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Рання </a:t>
            </a:r>
            <a:r>
              <a:rPr lang="uk-UA" sz="3200" b="1" dirty="0">
                <a:solidFill>
                  <a:schemeClr val="bg2">
                    <a:lumMod val="50000"/>
                  </a:schemeClr>
                </a:solidFill>
              </a:rPr>
              <a:t>держава</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endParaRPr lang="uk-UA" sz="2400" b="1" dirty="0" smtClean="0">
              <a:solidFill>
                <a:srgbClr val="0070C0"/>
              </a:solidFill>
              <a:latin typeface="Times New Roman" panose="02020603050405020304" pitchFamily="18" charset="0"/>
              <a:cs typeface="Times New Roman" panose="02020603050405020304" pitchFamily="18" charset="0"/>
            </a:endParaRPr>
          </a:p>
          <a:p>
            <a:pPr indent="360000" algn="just">
              <a:spcBef>
                <a:spcPts val="0"/>
              </a:spcBef>
            </a:pPr>
            <a:r>
              <a:rPr lang="uk-UA" sz="2400" b="1" dirty="0" smtClean="0">
                <a:solidFill>
                  <a:srgbClr val="0070C0"/>
                </a:solidFill>
                <a:latin typeface="Times New Roman" panose="02020603050405020304" pitchFamily="18" charset="0"/>
                <a:cs typeface="Times New Roman" panose="02020603050405020304" pitchFamily="18" charset="0"/>
              </a:rPr>
              <a:t>Рання </a:t>
            </a:r>
            <a:r>
              <a:rPr lang="uk-UA" sz="2400" b="1" dirty="0">
                <a:solidFill>
                  <a:srgbClr val="0070C0"/>
                </a:solidFill>
                <a:latin typeface="Times New Roman" panose="02020603050405020304" pitchFamily="18" charset="0"/>
                <a:cs typeface="Times New Roman" panose="02020603050405020304" pitchFamily="18" charset="0"/>
              </a:rPr>
              <a:t>держава </a:t>
            </a:r>
            <a:r>
              <a:rPr lang="uk-UA" sz="2400" dirty="0" smtClean="0">
                <a:solidFill>
                  <a:schemeClr val="tx1"/>
                </a:solidFill>
                <a:latin typeface="Times New Roman" panose="02020603050405020304" pitchFamily="18" charset="0"/>
                <a:cs typeface="Times New Roman" panose="02020603050405020304" pitchFamily="18" charset="0"/>
              </a:rPr>
              <a:t>- більш </a:t>
            </a:r>
            <a:r>
              <a:rPr lang="uk-UA" sz="2400" dirty="0">
                <a:solidFill>
                  <a:schemeClr val="tx1"/>
                </a:solidFill>
                <a:latin typeface="Times New Roman" panose="02020603050405020304" pitchFamily="18" charset="0"/>
                <a:cs typeface="Times New Roman" panose="02020603050405020304" pitchFamily="18" charset="0"/>
              </a:rPr>
              <a:t>чисельна спільність: </a:t>
            </a:r>
            <a:r>
              <a:rPr lang="uk-UA" sz="2400" b="1" dirty="0">
                <a:solidFill>
                  <a:schemeClr val="tx1"/>
                </a:solidFill>
                <a:latin typeface="Times New Roman" panose="02020603050405020304" pitchFamily="18" charset="0"/>
                <a:cs typeface="Times New Roman" panose="02020603050405020304" pitchFamily="18" charset="0"/>
              </a:rPr>
              <a:t>до декількох десятків або сотень </a:t>
            </a:r>
            <a:r>
              <a:rPr lang="uk-UA" sz="2400" b="1" dirty="0" smtClean="0">
                <a:solidFill>
                  <a:schemeClr val="tx1"/>
                </a:solidFill>
                <a:latin typeface="Times New Roman" panose="02020603050405020304" pitchFamily="18" charset="0"/>
                <a:cs typeface="Times New Roman" panose="02020603050405020304" pitchFamily="18" charset="0"/>
              </a:rPr>
              <a:t>тисяч </a:t>
            </a:r>
            <a:r>
              <a:rPr lang="uk-UA" sz="2400" b="1" dirty="0">
                <a:solidFill>
                  <a:schemeClr val="tx1"/>
                </a:solidFill>
                <a:latin typeface="Times New Roman" panose="02020603050405020304" pitchFamily="18" charset="0"/>
                <a:cs typeface="Times New Roman" panose="02020603050405020304" pitchFamily="18" charset="0"/>
              </a:rPr>
              <a:t>жителів</a:t>
            </a:r>
            <a:r>
              <a:rPr lang="uk-UA" sz="2400" dirty="0">
                <a:solidFill>
                  <a:schemeClr val="tx1"/>
                </a:solidFill>
                <a:latin typeface="Times New Roman" panose="02020603050405020304" pitchFamily="18" charset="0"/>
                <a:cs typeface="Times New Roman" panose="02020603050405020304" pitchFamily="18" charset="0"/>
              </a:rPr>
              <a:t>, які давали потрібний кількісний рівень праці і продуктів, відчужуваних на користь держави. На цьому етапі населення могло бути </a:t>
            </a:r>
            <a:r>
              <a:rPr lang="uk-UA" sz="2400" b="1" dirty="0">
                <a:solidFill>
                  <a:schemeClr val="tx1"/>
                </a:solidFill>
                <a:latin typeface="Times New Roman" panose="02020603050405020304" pitchFamily="18" charset="0"/>
                <a:cs typeface="Times New Roman" panose="02020603050405020304" pitchFamily="18" charset="0"/>
              </a:rPr>
              <a:t>різнорідним етнічно</a:t>
            </a:r>
            <a:r>
              <a:rPr lang="uk-UA" sz="2400" dirty="0">
                <a:solidFill>
                  <a:schemeClr val="tx1"/>
                </a:solidFill>
                <a:latin typeface="Times New Roman" panose="02020603050405020304" pitchFamily="18" charset="0"/>
                <a:cs typeface="Times New Roman" panose="02020603050405020304" pitchFamily="18" charset="0"/>
              </a:rPr>
              <a:t>, особливо якщо мало місце завоювання; етнічні розходження </a:t>
            </a:r>
            <a:r>
              <a:rPr lang="uk-UA" sz="2400" dirty="0" smtClean="0">
                <a:solidFill>
                  <a:schemeClr val="tx1"/>
                </a:solidFill>
                <a:latin typeface="Times New Roman" panose="02020603050405020304" pitchFamily="18" charset="0"/>
                <a:cs typeface="Times New Roman" panose="02020603050405020304" pitchFamily="18" charset="0"/>
              </a:rPr>
              <a:t>доповнювали соціально-політичну </a:t>
            </a:r>
            <a:r>
              <a:rPr lang="uk-UA" sz="2400" dirty="0">
                <a:solidFill>
                  <a:schemeClr val="tx1"/>
                </a:solidFill>
                <a:latin typeface="Times New Roman" panose="02020603050405020304" pitchFamily="18" charset="0"/>
                <a:cs typeface="Times New Roman" panose="02020603050405020304" pitchFamily="18" charset="0"/>
              </a:rPr>
              <a:t>ієрархію</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Адміністрація держави </a:t>
            </a:r>
            <a:r>
              <a:rPr lang="uk-UA" sz="2400" b="1" dirty="0" smtClean="0">
                <a:solidFill>
                  <a:schemeClr val="tx1"/>
                </a:solidFill>
                <a:latin typeface="Times New Roman" panose="02020603050405020304" pitchFamily="18" charset="0"/>
                <a:cs typeface="Times New Roman" panose="02020603050405020304" pitchFamily="18" charset="0"/>
              </a:rPr>
              <a:t>мала три рівні:</a:t>
            </a:r>
          </a:p>
          <a:p>
            <a:pPr marL="342900" indent="-342900" algn="just">
              <a:spcBef>
                <a:spcPts val="0"/>
              </a:spcBef>
              <a:buFont typeface="Wingdings" panose="05000000000000000000" pitchFamily="2" charset="2"/>
              <a:buChar char="ü"/>
            </a:pPr>
            <a:r>
              <a:rPr lang="uk-UA" sz="2400" dirty="0" smtClean="0">
                <a:solidFill>
                  <a:schemeClr val="tx1"/>
                </a:solidFill>
                <a:latin typeface="Times New Roman" panose="02020603050405020304" pitchFamily="18" charset="0"/>
                <a:cs typeface="Times New Roman" panose="02020603050405020304" pitchFamily="18" charset="0"/>
              </a:rPr>
              <a:t>центральна адміністрація;</a:t>
            </a:r>
          </a:p>
          <a:p>
            <a:pPr marL="342900" indent="-342900" algn="just">
              <a:spcBef>
                <a:spcPts val="0"/>
              </a:spcBef>
              <a:buFont typeface="Wingdings" panose="05000000000000000000" pitchFamily="2" charset="2"/>
              <a:buChar char="ü"/>
            </a:pPr>
            <a:r>
              <a:rPr lang="uk-UA" sz="2400" dirty="0">
                <a:solidFill>
                  <a:schemeClr val="tx1"/>
                </a:solidFill>
                <a:latin typeface="Times New Roman" panose="02020603050405020304" pitchFamily="18" charset="0"/>
                <a:cs typeface="Times New Roman" panose="02020603050405020304" pitchFamily="18" charset="0"/>
              </a:rPr>
              <a:t>а</a:t>
            </a:r>
            <a:r>
              <a:rPr lang="uk-UA" sz="2400" dirty="0" smtClean="0">
                <a:solidFill>
                  <a:schemeClr val="tx1"/>
                </a:solidFill>
                <a:latin typeface="Times New Roman" panose="02020603050405020304" pitchFamily="18" charset="0"/>
                <a:cs typeface="Times New Roman" panose="02020603050405020304" pitchFamily="18" charset="0"/>
              </a:rPr>
              <a:t>дміністрація областей;</a:t>
            </a:r>
            <a:endParaRPr lang="uk-UA" sz="2400" dirty="0">
              <a:solidFill>
                <a:schemeClr val="tx1"/>
              </a:solidFill>
              <a:latin typeface="Times New Roman" panose="02020603050405020304" pitchFamily="18" charset="0"/>
              <a:cs typeface="Times New Roman" panose="02020603050405020304" pitchFamily="18" charset="0"/>
            </a:endParaRPr>
          </a:p>
          <a:p>
            <a:pPr marL="342900" indent="-342900" algn="just">
              <a:spcBef>
                <a:spcPts val="0"/>
              </a:spcBef>
              <a:buFont typeface="Wingdings" panose="05000000000000000000" pitchFamily="2" charset="2"/>
              <a:buChar char="ü"/>
            </a:pPr>
            <a:r>
              <a:rPr lang="uk-UA" sz="2400" dirty="0" smtClean="0">
                <a:solidFill>
                  <a:schemeClr val="tx1"/>
                </a:solidFill>
                <a:latin typeface="Times New Roman" panose="02020603050405020304" pitchFamily="18" charset="0"/>
                <a:cs typeface="Times New Roman" panose="02020603050405020304" pitchFamily="18" charset="0"/>
              </a:rPr>
              <a:t>общинна адміністрація.</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7662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Рання держава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b="1" dirty="0" smtClean="0">
                <a:solidFill>
                  <a:srgbClr val="0070C0"/>
                </a:solidFill>
                <a:latin typeface="Times New Roman" panose="02020603050405020304" pitchFamily="18" charset="0"/>
                <a:cs typeface="Times New Roman" panose="02020603050405020304" pitchFamily="18" charset="0"/>
              </a:rPr>
              <a:t>Центральна </a:t>
            </a:r>
            <a:r>
              <a:rPr lang="uk-UA" sz="2400" b="1" dirty="0">
                <a:solidFill>
                  <a:srgbClr val="0070C0"/>
                </a:solidFill>
                <a:latin typeface="Times New Roman" panose="02020603050405020304" pitchFamily="18" charset="0"/>
                <a:cs typeface="Times New Roman" panose="02020603050405020304" pitchFamily="18" charset="0"/>
              </a:rPr>
              <a:t>адміністрація </a:t>
            </a:r>
            <a:r>
              <a:rPr lang="uk-UA" sz="2400" dirty="0" smtClean="0">
                <a:solidFill>
                  <a:schemeClr val="tx1"/>
                </a:solidFill>
                <a:latin typeface="Times New Roman" panose="02020603050405020304" pitchFamily="18" charset="0"/>
                <a:cs typeface="Times New Roman" panose="02020603050405020304" pitchFamily="18" charset="0"/>
              </a:rPr>
              <a:t>– це, як </a:t>
            </a:r>
            <a:r>
              <a:rPr lang="uk-UA" sz="2400" dirty="0">
                <a:solidFill>
                  <a:schemeClr val="tx1"/>
                </a:solidFill>
                <a:latin typeface="Times New Roman" panose="02020603050405020304" pitchFamily="18" charset="0"/>
                <a:cs typeface="Times New Roman" panose="02020603050405020304" pitchFamily="18" charset="0"/>
              </a:rPr>
              <a:t>правило, адміністрація домінуючого </a:t>
            </a:r>
            <a:r>
              <a:rPr lang="uk-UA" sz="2400" dirty="0" smtClean="0">
                <a:solidFill>
                  <a:schemeClr val="tx1"/>
                </a:solidFill>
                <a:latin typeface="Times New Roman" panose="02020603050405020304" pitchFamily="18" charset="0"/>
                <a:cs typeface="Times New Roman" panose="02020603050405020304" pitchFamily="18" charset="0"/>
              </a:rPr>
              <a:t>округу, яка була </a:t>
            </a:r>
            <a:r>
              <a:rPr lang="uk-UA" sz="2400" dirty="0">
                <a:solidFill>
                  <a:schemeClr val="tx1"/>
                </a:solidFill>
                <a:latin typeface="Times New Roman" panose="02020603050405020304" pitchFamily="18" charset="0"/>
                <a:cs typeface="Times New Roman" panose="02020603050405020304" pitchFamily="18" charset="0"/>
              </a:rPr>
              <a:t>цілком самостійним утворенням, що відокремилось від родів, общин, кланів і </a:t>
            </a:r>
            <a:r>
              <a:rPr lang="uk-UA" sz="2400" dirty="0" smtClean="0">
                <a:solidFill>
                  <a:schemeClr val="tx1"/>
                </a:solidFill>
                <a:latin typeface="Times New Roman" panose="02020603050405020304" pitchFamily="18" charset="0"/>
                <a:cs typeface="Times New Roman" panose="02020603050405020304" pitchFamily="18" charset="0"/>
              </a:rPr>
              <a:t>займалось </a:t>
            </a:r>
            <a:r>
              <a:rPr lang="uk-UA" sz="2400" dirty="0">
                <a:solidFill>
                  <a:schemeClr val="tx1"/>
                </a:solidFill>
                <a:latin typeface="Times New Roman" panose="02020603050405020304" pitchFamily="18" charset="0"/>
                <a:cs typeface="Times New Roman" panose="02020603050405020304" pitchFamily="18" charset="0"/>
              </a:rPr>
              <a:t>виключно загальнодержавною діяльністю.</a:t>
            </a:r>
          </a:p>
          <a:p>
            <a:pPr indent="360000" algn="just">
              <a:spcBef>
                <a:spcPts val="0"/>
              </a:spcBef>
            </a:pPr>
            <a:endParaRPr lang="uk-UA" sz="2400" b="1" dirty="0" smtClean="0">
              <a:solidFill>
                <a:srgbClr val="0070C0"/>
              </a:solidFill>
              <a:latin typeface="Times New Roman" panose="02020603050405020304" pitchFamily="18" charset="0"/>
              <a:cs typeface="Times New Roman" panose="02020603050405020304" pitchFamily="18" charset="0"/>
            </a:endParaRPr>
          </a:p>
          <a:p>
            <a:pPr indent="360000" algn="just">
              <a:spcBef>
                <a:spcPts val="0"/>
              </a:spcBef>
            </a:pPr>
            <a:r>
              <a:rPr lang="uk-UA" sz="2400" b="1" dirty="0" smtClean="0">
                <a:solidFill>
                  <a:srgbClr val="0070C0"/>
                </a:solidFill>
                <a:latin typeface="Times New Roman" panose="02020603050405020304" pitchFamily="18" charset="0"/>
                <a:cs typeface="Times New Roman" panose="02020603050405020304" pitchFamily="18" charset="0"/>
              </a:rPr>
              <a:t>Адміністрація областей </a:t>
            </a:r>
            <a:r>
              <a:rPr lang="uk-UA" sz="2400" dirty="0">
                <a:solidFill>
                  <a:schemeClr val="tx1"/>
                </a:solidFill>
                <a:latin typeface="Times New Roman" panose="02020603050405020304" pitchFamily="18" charset="0"/>
                <a:cs typeface="Times New Roman" panose="02020603050405020304" pitchFamily="18" charset="0"/>
              </a:rPr>
              <a:t>–</a:t>
            </a:r>
            <a:r>
              <a:rPr lang="uk-UA" sz="2400" dirty="0" smtClean="0">
                <a:solidFill>
                  <a:schemeClr val="tx1"/>
                </a:solidFill>
                <a:latin typeface="Times New Roman" panose="02020603050405020304" pitchFamily="18" charset="0"/>
                <a:cs typeface="Times New Roman" panose="02020603050405020304" pitchFamily="18" charset="0"/>
              </a:rPr>
              <a:t> успадкувала організацію і завдання старих протодержав.</a:t>
            </a:r>
          </a:p>
          <a:p>
            <a:pPr indent="360000" algn="just">
              <a:spcBef>
                <a:spcPts val="0"/>
              </a:spcBef>
            </a:pPr>
            <a:endParaRPr lang="uk-UA" sz="2400" b="1" dirty="0" smtClean="0">
              <a:solidFill>
                <a:srgbClr val="0070C0"/>
              </a:solidFill>
              <a:latin typeface="Times New Roman" panose="02020603050405020304" pitchFamily="18" charset="0"/>
              <a:cs typeface="Times New Roman" panose="02020603050405020304" pitchFamily="18" charset="0"/>
            </a:endParaRPr>
          </a:p>
          <a:p>
            <a:pPr indent="360000" algn="just">
              <a:spcBef>
                <a:spcPts val="0"/>
              </a:spcBef>
            </a:pPr>
            <a:r>
              <a:rPr lang="uk-UA" sz="2400" b="1" dirty="0" smtClean="0">
                <a:solidFill>
                  <a:srgbClr val="0070C0"/>
                </a:solidFill>
                <a:latin typeface="Times New Roman" panose="02020603050405020304" pitchFamily="18" charset="0"/>
                <a:cs typeface="Times New Roman" panose="02020603050405020304" pitchFamily="18" charset="0"/>
              </a:rPr>
              <a:t>Общинна </a:t>
            </a:r>
            <a:r>
              <a:rPr lang="uk-UA" sz="2400" b="1" dirty="0">
                <a:solidFill>
                  <a:srgbClr val="0070C0"/>
                </a:solidFill>
                <a:latin typeface="Times New Roman" panose="02020603050405020304" pitchFamily="18" charset="0"/>
                <a:cs typeface="Times New Roman" panose="02020603050405020304" pitchFamily="18" charset="0"/>
              </a:rPr>
              <a:t>адміністрація </a:t>
            </a:r>
            <a:r>
              <a:rPr lang="uk-UA" sz="2400" dirty="0">
                <a:solidFill>
                  <a:schemeClr val="tx1"/>
                </a:solidFill>
                <a:latin typeface="Times New Roman" panose="02020603050405020304" pitchFamily="18" charset="0"/>
                <a:cs typeface="Times New Roman" panose="02020603050405020304" pitchFamily="18" charset="0"/>
              </a:rPr>
              <a:t>–</a:t>
            </a:r>
            <a:r>
              <a:rPr lang="uk-UA" sz="2400" b="1" dirty="0" smtClean="0">
                <a:solidFill>
                  <a:srgbClr val="0070C0"/>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найбільш традиційна і найдавніша за походженням, у цей час вона ще нероздільна з традиційно общинним самоврядуванням (виборністю, колективними органами), але повноваження її стали більш елементарними: головне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виконати рішення вищого рівня.</a:t>
            </a:r>
          </a:p>
        </p:txBody>
      </p:sp>
    </p:spTree>
    <p:extLst>
      <p:ext uri="{BB962C8B-B14F-4D97-AF65-F5344CB8AC3E}">
        <p14:creationId xmlns:p14="http://schemas.microsoft.com/office/powerpoint/2010/main" val="27171155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Рання держава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b="1" dirty="0" smtClean="0">
                <a:solidFill>
                  <a:srgbClr val="0070C0"/>
                </a:solidFill>
                <a:latin typeface="Times New Roman" panose="02020603050405020304" pitchFamily="18" charset="0"/>
                <a:cs typeface="Times New Roman" panose="02020603050405020304" pitchFamily="18" charset="0"/>
              </a:rPr>
              <a:t>Центральна </a:t>
            </a:r>
            <a:r>
              <a:rPr lang="uk-UA" sz="2400" b="1" dirty="0">
                <a:solidFill>
                  <a:srgbClr val="0070C0"/>
                </a:solidFill>
                <a:latin typeface="Times New Roman" panose="02020603050405020304" pitchFamily="18" charset="0"/>
                <a:cs typeface="Times New Roman" panose="02020603050405020304" pitchFamily="18" charset="0"/>
              </a:rPr>
              <a:t>адміністрація </a:t>
            </a:r>
            <a:r>
              <a:rPr lang="uk-UA" sz="2400" dirty="0" smtClean="0">
                <a:solidFill>
                  <a:schemeClr val="tx1"/>
                </a:solidFill>
                <a:latin typeface="Times New Roman" panose="02020603050405020304" pitchFamily="18" charset="0"/>
                <a:cs typeface="Times New Roman" panose="02020603050405020304" pitchFamily="18" charset="0"/>
              </a:rPr>
              <a:t>– це, як </a:t>
            </a:r>
            <a:r>
              <a:rPr lang="uk-UA" sz="2400" dirty="0">
                <a:solidFill>
                  <a:schemeClr val="tx1"/>
                </a:solidFill>
                <a:latin typeface="Times New Roman" panose="02020603050405020304" pitchFamily="18" charset="0"/>
                <a:cs typeface="Times New Roman" panose="02020603050405020304" pitchFamily="18" charset="0"/>
              </a:rPr>
              <a:t>правило, адміністрація домінуючого </a:t>
            </a:r>
            <a:r>
              <a:rPr lang="uk-UA" sz="2400" dirty="0" smtClean="0">
                <a:solidFill>
                  <a:schemeClr val="tx1"/>
                </a:solidFill>
                <a:latin typeface="Times New Roman" panose="02020603050405020304" pitchFamily="18" charset="0"/>
                <a:cs typeface="Times New Roman" panose="02020603050405020304" pitchFamily="18" charset="0"/>
              </a:rPr>
              <a:t>округу, яка була </a:t>
            </a:r>
            <a:r>
              <a:rPr lang="uk-UA" sz="2400" dirty="0">
                <a:solidFill>
                  <a:schemeClr val="tx1"/>
                </a:solidFill>
                <a:latin typeface="Times New Roman" panose="02020603050405020304" pitchFamily="18" charset="0"/>
                <a:cs typeface="Times New Roman" panose="02020603050405020304" pitchFamily="18" charset="0"/>
              </a:rPr>
              <a:t>цілком самостійним утворенням, що відокремилось від родів, общин, кланів і </a:t>
            </a:r>
            <a:r>
              <a:rPr lang="uk-UA" sz="2400" dirty="0" smtClean="0">
                <a:solidFill>
                  <a:schemeClr val="tx1"/>
                </a:solidFill>
                <a:latin typeface="Times New Roman" panose="02020603050405020304" pitchFamily="18" charset="0"/>
                <a:cs typeface="Times New Roman" panose="02020603050405020304" pitchFamily="18" charset="0"/>
              </a:rPr>
              <a:t>займалось </a:t>
            </a:r>
            <a:r>
              <a:rPr lang="uk-UA" sz="2400" dirty="0">
                <a:solidFill>
                  <a:schemeClr val="tx1"/>
                </a:solidFill>
                <a:latin typeface="Times New Roman" panose="02020603050405020304" pitchFamily="18" charset="0"/>
                <a:cs typeface="Times New Roman" panose="02020603050405020304" pitchFamily="18" charset="0"/>
              </a:rPr>
              <a:t>виключно загальнодержавною діяльністю.</a:t>
            </a:r>
          </a:p>
          <a:p>
            <a:pPr indent="360000" algn="just">
              <a:spcBef>
                <a:spcPts val="0"/>
              </a:spcBef>
            </a:pPr>
            <a:r>
              <a:rPr lang="uk-UA" sz="2400" b="1" dirty="0" smtClean="0">
                <a:solidFill>
                  <a:srgbClr val="0070C0"/>
                </a:solidFill>
                <a:latin typeface="Times New Roman" panose="02020603050405020304" pitchFamily="18" charset="0"/>
                <a:cs typeface="Times New Roman" panose="02020603050405020304" pitchFamily="18" charset="0"/>
              </a:rPr>
              <a:t>Адміністрація областей </a:t>
            </a:r>
            <a:r>
              <a:rPr lang="uk-UA" sz="2400" dirty="0">
                <a:solidFill>
                  <a:schemeClr val="tx1"/>
                </a:solidFill>
                <a:latin typeface="Times New Roman" panose="02020603050405020304" pitchFamily="18" charset="0"/>
                <a:cs typeface="Times New Roman" panose="02020603050405020304" pitchFamily="18" charset="0"/>
              </a:rPr>
              <a:t>–</a:t>
            </a:r>
            <a:r>
              <a:rPr lang="uk-UA" sz="2400" dirty="0" smtClean="0">
                <a:solidFill>
                  <a:schemeClr val="tx1"/>
                </a:solidFill>
                <a:latin typeface="Times New Roman" panose="02020603050405020304" pitchFamily="18" charset="0"/>
                <a:cs typeface="Times New Roman" panose="02020603050405020304" pitchFamily="18" charset="0"/>
              </a:rPr>
              <a:t> успадкувала організацію і завдання старих протодержав.</a:t>
            </a:r>
          </a:p>
          <a:p>
            <a:pPr indent="360000" algn="just">
              <a:spcBef>
                <a:spcPts val="0"/>
              </a:spcBef>
            </a:pPr>
            <a:r>
              <a:rPr lang="uk-UA" sz="2400" b="1" dirty="0" smtClean="0">
                <a:solidFill>
                  <a:srgbClr val="0070C0"/>
                </a:solidFill>
                <a:latin typeface="Times New Roman" panose="02020603050405020304" pitchFamily="18" charset="0"/>
                <a:cs typeface="Times New Roman" panose="02020603050405020304" pitchFamily="18" charset="0"/>
              </a:rPr>
              <a:t>Общинна </a:t>
            </a:r>
            <a:r>
              <a:rPr lang="uk-UA" sz="2400" b="1" dirty="0">
                <a:solidFill>
                  <a:srgbClr val="0070C0"/>
                </a:solidFill>
                <a:latin typeface="Times New Roman" panose="02020603050405020304" pitchFamily="18" charset="0"/>
                <a:cs typeface="Times New Roman" panose="02020603050405020304" pitchFamily="18" charset="0"/>
              </a:rPr>
              <a:t>адміністрація </a:t>
            </a:r>
            <a:r>
              <a:rPr lang="uk-UA" sz="2400" dirty="0">
                <a:solidFill>
                  <a:schemeClr val="tx1"/>
                </a:solidFill>
                <a:latin typeface="Times New Roman" panose="02020603050405020304" pitchFamily="18" charset="0"/>
                <a:cs typeface="Times New Roman" panose="02020603050405020304" pitchFamily="18" charset="0"/>
              </a:rPr>
              <a:t>–</a:t>
            </a:r>
            <a:r>
              <a:rPr lang="uk-UA" sz="2400" b="1" dirty="0" smtClean="0">
                <a:solidFill>
                  <a:srgbClr val="0070C0"/>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найбільш традиційна і найдавніша за походженням, у цей час вона ще нероздільна з традиційно общинним самоврядуванням (виборністю, колективними органами), але повноваження її стали більш елементарними: головне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виконати рішення вищого рівня</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Розподіл за рівнями закріплював</a:t>
            </a:r>
            <a:r>
              <a:rPr lang="uk-UA" sz="2400" dirty="0">
                <a:solidFill>
                  <a:schemeClr val="tx1"/>
                </a:solidFill>
                <a:latin typeface="Times New Roman" panose="02020603050405020304" pitchFamily="18" charset="0"/>
                <a:cs typeface="Times New Roman" panose="02020603050405020304" pitchFamily="18" charset="0"/>
              </a:rPr>
              <a:t>, як правило, </a:t>
            </a:r>
            <a:r>
              <a:rPr lang="uk-UA" sz="2400" b="1" dirty="0">
                <a:solidFill>
                  <a:schemeClr val="tx1"/>
                </a:solidFill>
                <a:latin typeface="Times New Roman" panose="02020603050405020304" pitchFamily="18" charset="0"/>
                <a:cs typeface="Times New Roman" panose="02020603050405020304" pitchFamily="18" charset="0"/>
              </a:rPr>
              <a:t>утворення професійних класів-станів</a:t>
            </a:r>
            <a:r>
              <a:rPr lang="uk-UA" sz="2400" dirty="0">
                <a:solidFill>
                  <a:schemeClr val="tx1"/>
                </a:solidFill>
                <a:latin typeface="Times New Roman" panose="02020603050405020304" pitchFamily="18" charset="0"/>
                <a:cs typeface="Times New Roman" panose="02020603050405020304" pitchFamily="18" charset="0"/>
              </a:rPr>
              <a:t>: жерців, воїнів, переписувачів, ремісників, складальників податків тощо.</a:t>
            </a:r>
          </a:p>
        </p:txBody>
      </p:sp>
    </p:spTree>
    <p:extLst>
      <p:ext uri="{BB962C8B-B14F-4D97-AF65-F5344CB8AC3E}">
        <p14:creationId xmlns:p14="http://schemas.microsoft.com/office/powerpoint/2010/main" val="6582285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Рання держава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Розвиток ранньої держави проходив в умовах </a:t>
            </a:r>
            <a:r>
              <a:rPr lang="uk-UA" sz="2400" b="1" dirty="0">
                <a:solidFill>
                  <a:schemeClr val="tx1"/>
                </a:solidFill>
                <a:latin typeface="Times New Roman" panose="02020603050405020304" pitchFamily="18" charset="0"/>
                <a:cs typeface="Times New Roman" panose="02020603050405020304" pitchFamily="18" charset="0"/>
              </a:rPr>
              <a:t>зміцнення міського </a:t>
            </a:r>
            <a:r>
              <a:rPr lang="uk-UA" sz="2400" b="1" dirty="0" smtClean="0">
                <a:solidFill>
                  <a:schemeClr val="tx1"/>
                </a:solidFill>
                <a:latin typeface="Times New Roman" panose="02020603050405020304" pitchFamily="18" charset="0"/>
                <a:cs typeface="Times New Roman" panose="02020603050405020304" pitchFamily="18" charset="0"/>
              </a:rPr>
              <a:t>життя</a:t>
            </a:r>
            <a:r>
              <a:rPr lang="uk-UA" sz="2400" dirty="0" smtClean="0">
                <a:solidFill>
                  <a:schemeClr val="tx1"/>
                </a:solidFill>
                <a:latin typeface="Times New Roman" panose="02020603050405020304" pitchFamily="18" charset="0"/>
                <a:cs typeface="Times New Roman" panose="02020603050405020304" pitchFamily="18" charset="0"/>
              </a:rPr>
              <a:t>, яке </a:t>
            </a:r>
            <a:r>
              <a:rPr lang="uk-UA" sz="2400" b="1" dirty="0">
                <a:solidFill>
                  <a:schemeClr val="tx1"/>
                </a:solidFill>
                <a:latin typeface="Times New Roman" panose="02020603050405020304" pitchFamily="18" charset="0"/>
                <a:cs typeface="Times New Roman" panose="02020603050405020304" pitchFamily="18" charset="0"/>
              </a:rPr>
              <a:t>закріплювало класове відокремлення</a:t>
            </a:r>
            <a:r>
              <a:rPr lang="uk-UA" sz="2400" dirty="0">
                <a:solidFill>
                  <a:schemeClr val="tx1"/>
                </a:solidFill>
                <a:latin typeface="Times New Roman" panose="02020603050405020304" pitchFamily="18" charset="0"/>
                <a:cs typeface="Times New Roman" panose="02020603050405020304" pitchFamily="18" charset="0"/>
              </a:rPr>
              <a:t>, престижне споживання еволюціонувало в інший спосіб життя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починалося розшарування на культуру верхів і низів. Релігійна ідеологія закріплювала культурне протиставлення іншим народам: </a:t>
            </a:r>
            <a:r>
              <a:rPr lang="uk-UA" sz="2400" b="1" dirty="0">
                <a:solidFill>
                  <a:schemeClr val="tx1"/>
                </a:solidFill>
                <a:latin typeface="Times New Roman" panose="02020603050405020304" pitchFamily="18" charset="0"/>
                <a:cs typeface="Times New Roman" panose="02020603050405020304" pitchFamily="18" charset="0"/>
              </a:rPr>
              <a:t>наші боги –</a:t>
            </a:r>
            <a:r>
              <a:rPr lang="uk-UA" sz="2400" b="1" dirty="0" smtClean="0">
                <a:solidFill>
                  <a:schemeClr val="tx1"/>
                </a:solidFill>
                <a:latin typeface="Times New Roman" panose="02020603050405020304" pitchFamily="18" charset="0"/>
                <a:cs typeface="Times New Roman" panose="02020603050405020304" pitchFamily="18" charset="0"/>
              </a:rPr>
              <a:t> найбільші </a:t>
            </a:r>
            <a:r>
              <a:rPr lang="uk-UA" sz="2400" b="1" dirty="0">
                <a:solidFill>
                  <a:schemeClr val="tx1"/>
                </a:solidFill>
                <a:latin typeface="Times New Roman" panose="02020603050405020304" pitchFamily="18" charset="0"/>
                <a:cs typeface="Times New Roman" panose="02020603050405020304" pitchFamily="18" charset="0"/>
              </a:rPr>
              <a:t>у світі, їх представники на землі –</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священні і недоторкані, народ наш обраний</a:t>
            </a:r>
            <a:r>
              <a:rPr lang="uk-UA" sz="2400" dirty="0">
                <a:solidFill>
                  <a:schemeClr val="tx1"/>
                </a:solidFill>
                <a:latin typeface="Times New Roman" panose="02020603050405020304" pitchFamily="18" charset="0"/>
                <a:cs typeface="Times New Roman" panose="02020603050405020304" pitchFamily="18" charset="0"/>
              </a:rPr>
              <a:t>. Ця </a:t>
            </a:r>
            <a:r>
              <a:rPr lang="uk-UA" sz="2400" dirty="0" smtClean="0">
                <a:solidFill>
                  <a:schemeClr val="tx1"/>
                </a:solidFill>
                <a:latin typeface="Times New Roman" panose="02020603050405020304" pitchFamily="18" charset="0"/>
                <a:cs typeface="Times New Roman" panose="02020603050405020304" pitchFamily="18" charset="0"/>
              </a:rPr>
              <a:t>ідеологія ставала </a:t>
            </a:r>
            <a:r>
              <a:rPr lang="uk-UA" sz="2400" b="1" dirty="0">
                <a:solidFill>
                  <a:schemeClr val="tx1"/>
                </a:solidFill>
                <a:latin typeface="Times New Roman" panose="02020603050405020304" pitchFamily="18" charset="0"/>
                <a:cs typeface="Times New Roman" panose="02020603050405020304" pitchFamily="18" charset="0"/>
              </a:rPr>
              <a:t>політичною ідеєю </a:t>
            </a:r>
            <a:r>
              <a:rPr lang="uk-UA" sz="2400" b="1" dirty="0" smtClean="0">
                <a:solidFill>
                  <a:schemeClr val="tx1"/>
                </a:solidFill>
                <a:latin typeface="Times New Roman" panose="02020603050405020304" pitchFamily="18" charset="0"/>
                <a:cs typeface="Times New Roman" panose="02020603050405020304" pitchFamily="18" charset="0"/>
              </a:rPr>
              <a:t>влади</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Товарний </a:t>
            </a:r>
            <a:r>
              <a:rPr lang="uk-UA" sz="2400" dirty="0">
                <a:solidFill>
                  <a:schemeClr val="tx1"/>
                </a:solidFill>
                <a:latin typeface="Times New Roman" panose="02020603050405020304" pitchFamily="18" charset="0"/>
                <a:cs typeface="Times New Roman" panose="02020603050405020304" pitchFamily="18" charset="0"/>
              </a:rPr>
              <a:t>обмін </a:t>
            </a:r>
            <a:r>
              <a:rPr lang="uk-UA" sz="2400" dirty="0" smtClean="0">
                <a:solidFill>
                  <a:schemeClr val="tx1"/>
                </a:solidFill>
                <a:latin typeface="Times New Roman" panose="02020603050405020304" pitchFamily="18" charset="0"/>
                <a:cs typeface="Times New Roman" panose="02020603050405020304" pitchFamily="18" charset="0"/>
              </a:rPr>
              <a:t>сприяв </a:t>
            </a:r>
            <a:r>
              <a:rPr lang="uk-UA" sz="2400" b="1" dirty="0" smtClean="0">
                <a:solidFill>
                  <a:schemeClr val="tx1"/>
                </a:solidFill>
                <a:latin typeface="Times New Roman" panose="02020603050405020304" pitchFamily="18" charset="0"/>
                <a:cs typeface="Times New Roman" panose="02020603050405020304" pitchFamily="18" charset="0"/>
              </a:rPr>
              <a:t>появі </a:t>
            </a:r>
            <a:r>
              <a:rPr lang="uk-UA" sz="2400" b="1" dirty="0">
                <a:solidFill>
                  <a:schemeClr val="tx1"/>
                </a:solidFill>
                <a:latin typeface="Times New Roman" panose="02020603050405020304" pitchFamily="18" charset="0"/>
                <a:cs typeface="Times New Roman" panose="02020603050405020304" pitchFamily="18" charset="0"/>
              </a:rPr>
              <a:t>приватної власності</a:t>
            </a:r>
            <a:r>
              <a:rPr lang="uk-UA" sz="2400" dirty="0">
                <a:solidFill>
                  <a:schemeClr val="tx1"/>
                </a:solidFill>
                <a:latin typeface="Times New Roman" panose="02020603050405020304" pitchFamily="18" charset="0"/>
                <a:cs typeface="Times New Roman" panose="02020603050405020304" pitchFamily="18" charset="0"/>
              </a:rPr>
              <a:t>, у відокремленні якої </a:t>
            </a:r>
            <a:r>
              <a:rPr lang="uk-UA" sz="2400" dirty="0" smtClean="0">
                <a:solidFill>
                  <a:schemeClr val="tx1"/>
                </a:solidFill>
                <a:latin typeface="Times New Roman" panose="02020603050405020304" pitchFamily="18" charset="0"/>
                <a:cs typeface="Times New Roman" panose="02020603050405020304" pitchFamily="18" charset="0"/>
              </a:rPr>
              <a:t>були </a:t>
            </a:r>
            <a:r>
              <a:rPr lang="uk-UA" sz="2400" dirty="0">
                <a:solidFill>
                  <a:schemeClr val="tx1"/>
                </a:solidFill>
                <a:latin typeface="Times New Roman" panose="02020603050405020304" pitchFamily="18" charset="0"/>
                <a:cs typeface="Times New Roman" panose="02020603050405020304" pitchFamily="18" charset="0"/>
              </a:rPr>
              <a:t>найбільш зацікавлені сформовані пануючі прошарки. Водночас </a:t>
            </a:r>
            <a:r>
              <a:rPr lang="uk-UA" sz="2400" b="1" dirty="0">
                <a:solidFill>
                  <a:schemeClr val="tx1"/>
                </a:solidFill>
                <a:latin typeface="Times New Roman" panose="02020603050405020304" pitchFamily="18" charset="0"/>
                <a:cs typeface="Times New Roman" panose="02020603050405020304" pitchFamily="18" charset="0"/>
              </a:rPr>
              <a:t>оформлювалися примусово-каральна функція держави, поліцейська діяльність</a:t>
            </a:r>
            <a:r>
              <a:rPr lang="uk-UA" sz="2400" dirty="0">
                <a:solidFill>
                  <a:schemeClr val="tx1"/>
                </a:solidFill>
                <a:latin typeface="Times New Roman" panose="02020603050405020304" pitchFamily="18" charset="0"/>
                <a:cs typeface="Times New Roman" panose="02020603050405020304" pitchFamily="18" charset="0"/>
              </a:rPr>
              <a:t>. І поруч із цим </a:t>
            </a:r>
            <a:r>
              <a:rPr lang="uk-UA" sz="2400" b="1" dirty="0" smtClean="0">
                <a:solidFill>
                  <a:schemeClr val="tx1"/>
                </a:solidFill>
                <a:latin typeface="Times New Roman" panose="02020603050405020304" pitchFamily="18" charset="0"/>
                <a:cs typeface="Times New Roman" panose="02020603050405020304" pitchFamily="18" charset="0"/>
              </a:rPr>
              <a:t>розвивалася </a:t>
            </a:r>
            <a:r>
              <a:rPr lang="uk-UA" sz="2400" b="1" dirty="0">
                <a:solidFill>
                  <a:schemeClr val="tx1"/>
                </a:solidFill>
                <a:latin typeface="Times New Roman" panose="02020603050405020304" pitchFamily="18" charset="0"/>
                <a:cs typeface="Times New Roman" panose="02020603050405020304" pitchFamily="18" charset="0"/>
              </a:rPr>
              <a:t>сфера права, яка охороняла ці </a:t>
            </a:r>
            <a:r>
              <a:rPr lang="uk-UA" sz="2400" b="1" dirty="0" smtClean="0">
                <a:solidFill>
                  <a:schemeClr val="tx1"/>
                </a:solidFill>
                <a:latin typeface="Times New Roman" panose="02020603050405020304" pitchFamily="18" charset="0"/>
                <a:cs typeface="Times New Roman" panose="02020603050405020304" pitchFamily="18" charset="0"/>
              </a:rPr>
              <a:t>відносини.</a:t>
            </a:r>
          </a:p>
        </p:txBody>
      </p:sp>
    </p:spTree>
    <p:extLst>
      <p:ext uri="{BB962C8B-B14F-4D97-AF65-F5344CB8AC3E}">
        <p14:creationId xmlns:p14="http://schemas.microsoft.com/office/powerpoint/2010/main" val="24825708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a:solidFill>
                  <a:schemeClr val="bg2">
                    <a:lumMod val="50000"/>
                  </a:schemeClr>
                </a:solidFill>
              </a:rPr>
              <a:t>Виникнення давньосхідної держави</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Найбільш ранні державні форми </a:t>
            </a:r>
            <a:r>
              <a:rPr lang="uk-UA" sz="2400" dirty="0">
                <a:solidFill>
                  <a:schemeClr val="tx1"/>
                </a:solidFill>
                <a:latin typeface="Times New Roman" panose="02020603050405020304" pitchFamily="18" charset="0"/>
                <a:cs typeface="Times New Roman" panose="02020603050405020304" pitchFamily="18" charset="0"/>
              </a:rPr>
              <a:t>стали виникати на Сході, переважно в південній частині Азії і частково в Північній Африці</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r>
              <a:rPr lang="uk-UA" sz="2400" b="1" dirty="0" smtClean="0">
                <a:solidFill>
                  <a:schemeClr val="tx1"/>
                </a:solidFill>
                <a:latin typeface="Times New Roman" panose="02020603050405020304" pitchFamily="18" charset="0"/>
                <a:cs typeface="Times New Roman" panose="02020603050405020304" pitchFamily="18" charset="0"/>
              </a:rPr>
              <a:t>В </a:t>
            </a:r>
            <a:r>
              <a:rPr lang="uk-UA" sz="2400" b="1" dirty="0">
                <a:solidFill>
                  <a:schemeClr val="tx1"/>
                </a:solidFill>
                <a:latin typeface="Times New Roman" panose="02020603050405020304" pitchFamily="18" charset="0"/>
                <a:cs typeface="Times New Roman" panose="02020603050405020304" pitchFamily="18" charset="0"/>
              </a:rPr>
              <a:t>передній Азії</a:t>
            </a:r>
            <a:r>
              <a:rPr lang="uk-UA" sz="2400" dirty="0">
                <a:solidFill>
                  <a:schemeClr val="tx1"/>
                </a:solidFill>
                <a:latin typeface="Times New Roman" panose="02020603050405020304" pitchFamily="18" charset="0"/>
                <a:cs typeface="Times New Roman" panose="02020603050405020304" pitchFamily="18" charset="0"/>
              </a:rPr>
              <a:t>, у долині рік Тигру і </a:t>
            </a:r>
            <a:r>
              <a:rPr lang="uk-UA" sz="2400" dirty="0" smtClean="0">
                <a:solidFill>
                  <a:schemeClr val="tx1"/>
                </a:solidFill>
                <a:latin typeface="Times New Roman" panose="02020603050405020304" pitchFamily="18" charset="0"/>
                <a:cs typeface="Times New Roman" panose="02020603050405020304" pitchFamily="18" charset="0"/>
              </a:rPr>
              <a:t>Євфрату</a:t>
            </a:r>
            <a:r>
              <a:rPr lang="uk-UA" sz="2400" dirty="0">
                <a:solidFill>
                  <a:schemeClr val="tx1"/>
                </a:solidFill>
                <a:latin typeface="Times New Roman" panose="02020603050405020304" pitchFamily="18" charset="0"/>
                <a:cs typeface="Times New Roman" panose="02020603050405020304" pitchFamily="18" charset="0"/>
              </a:rPr>
              <a:t>, знаходилися </a:t>
            </a:r>
            <a:r>
              <a:rPr lang="uk-UA" sz="2400" b="1" dirty="0">
                <a:solidFill>
                  <a:schemeClr val="tx1"/>
                </a:solidFill>
                <a:latin typeface="Times New Roman" panose="02020603050405020304" pitchFamily="18" charset="0"/>
                <a:cs typeface="Times New Roman" panose="02020603050405020304" pitchFamily="18" charset="0"/>
              </a:rPr>
              <a:t>Вавилон і Ассирія </a:t>
            </a:r>
            <a:r>
              <a:rPr lang="uk-UA" sz="2400" dirty="0">
                <a:solidFill>
                  <a:schemeClr val="tx1"/>
                </a:solidFill>
                <a:latin typeface="Times New Roman" panose="02020603050405020304" pitchFamily="18" charset="0"/>
                <a:cs typeface="Times New Roman" panose="02020603050405020304" pitchFamily="18" charset="0"/>
              </a:rPr>
              <a:t>(раніше Шумер і Аккад</a:t>
            </a:r>
            <a:r>
              <a:rPr lang="uk-UA" sz="2400" dirty="0" smtClean="0">
                <a:solidFill>
                  <a:schemeClr val="tx1"/>
                </a:solidFill>
                <a:latin typeface="Times New Roman" panose="02020603050405020304" pitchFamily="18" charset="0"/>
                <a:cs typeface="Times New Roman" panose="02020603050405020304" pitchFamily="18" charset="0"/>
              </a:rPr>
              <a:t>). По </a:t>
            </a:r>
            <a:r>
              <a:rPr lang="uk-UA" sz="2400" dirty="0">
                <a:solidFill>
                  <a:schemeClr val="tx1"/>
                </a:solidFill>
                <a:latin typeface="Times New Roman" panose="02020603050405020304" pitchFamily="18" charset="0"/>
                <a:cs typeface="Times New Roman" panose="02020603050405020304" pitchFamily="18" charset="0"/>
              </a:rPr>
              <a:t>сусідству були розташовані </a:t>
            </a:r>
            <a:r>
              <a:rPr lang="uk-UA" sz="2400" b="1" dirty="0">
                <a:solidFill>
                  <a:schemeClr val="tx1"/>
                </a:solidFill>
                <a:latin typeface="Times New Roman" panose="02020603050405020304" pitchFamily="18" charset="0"/>
                <a:cs typeface="Times New Roman" panose="02020603050405020304" pitchFamily="18" charset="0"/>
              </a:rPr>
              <a:t>Хетська держава, Фінікія, єврейські царства, Урарту</a:t>
            </a:r>
            <a:r>
              <a:rPr lang="uk-UA" sz="2400" dirty="0">
                <a:solidFill>
                  <a:schemeClr val="tx1"/>
                </a:solidFill>
                <a:latin typeface="Times New Roman" panose="02020603050405020304" pitchFamily="18" charset="0"/>
                <a:cs typeface="Times New Roman" panose="02020603050405020304" pitchFamily="18" charset="0"/>
              </a:rPr>
              <a:t> й інші найдавніші </a:t>
            </a:r>
            <a:r>
              <a:rPr lang="uk-UA" sz="2400" dirty="0" smtClean="0">
                <a:solidFill>
                  <a:schemeClr val="tx1"/>
                </a:solidFill>
                <a:latin typeface="Times New Roman" panose="02020603050405020304" pitchFamily="18" charset="0"/>
                <a:cs typeface="Times New Roman" panose="02020603050405020304" pitchFamily="18" charset="0"/>
              </a:rPr>
              <a:t>держави. </a:t>
            </a:r>
            <a:r>
              <a:rPr lang="uk-UA" sz="2400" b="1" dirty="0" smtClean="0">
                <a:solidFill>
                  <a:schemeClr val="tx1"/>
                </a:solidFill>
                <a:latin typeface="Times New Roman" panose="02020603050405020304" pitchFamily="18" charset="0"/>
                <a:cs typeface="Times New Roman" panose="02020603050405020304" pitchFamily="18" charset="0"/>
              </a:rPr>
              <a:t>В </a:t>
            </a:r>
            <a:r>
              <a:rPr lang="uk-UA" sz="2400" b="1" dirty="0">
                <a:solidFill>
                  <a:schemeClr val="tx1"/>
                </a:solidFill>
                <a:latin typeface="Times New Roman" panose="02020603050405020304" pitchFamily="18" charset="0"/>
                <a:cs typeface="Times New Roman" panose="02020603050405020304" pitchFamily="18" charset="0"/>
              </a:rPr>
              <a:t>Африці</a:t>
            </a:r>
            <a:r>
              <a:rPr lang="uk-UA" sz="2400" dirty="0">
                <a:solidFill>
                  <a:schemeClr val="tx1"/>
                </a:solidFill>
                <a:latin typeface="Times New Roman" panose="02020603050405020304" pitchFamily="18" charset="0"/>
                <a:cs typeface="Times New Roman" panose="02020603050405020304" pitchFamily="18" charset="0"/>
              </a:rPr>
              <a:t>, в долині Нілу, знаходився </a:t>
            </a:r>
            <a:r>
              <a:rPr lang="uk-UA" sz="2400" b="1" dirty="0">
                <a:solidFill>
                  <a:schemeClr val="tx1"/>
                </a:solidFill>
                <a:latin typeface="Times New Roman" panose="02020603050405020304" pitchFamily="18" charset="0"/>
                <a:cs typeface="Times New Roman" panose="02020603050405020304" pitchFamily="18" charset="0"/>
              </a:rPr>
              <a:t>древній Єгипет</a:t>
            </a:r>
            <a:r>
              <a:rPr lang="uk-UA" sz="2400" dirty="0">
                <a:solidFill>
                  <a:schemeClr val="tx1"/>
                </a:solidFill>
                <a:latin typeface="Times New Roman" panose="02020603050405020304" pitchFamily="18" charset="0"/>
                <a:cs typeface="Times New Roman" panose="02020603050405020304" pitchFamily="18" charset="0"/>
              </a:rPr>
              <a:t>. У процесі утворення </a:t>
            </a:r>
            <a:r>
              <a:rPr lang="uk-UA" sz="2400" dirty="0" smtClean="0">
                <a:solidFill>
                  <a:schemeClr val="tx1"/>
                </a:solidFill>
                <a:latin typeface="Times New Roman" panose="02020603050405020304" pitchFamily="18" charset="0"/>
                <a:cs typeface="Times New Roman" panose="02020603050405020304" pitchFamily="18" charset="0"/>
              </a:rPr>
              <a:t>вони </a:t>
            </a:r>
            <a:r>
              <a:rPr lang="uk-UA" sz="2400" dirty="0">
                <a:solidFill>
                  <a:schemeClr val="tx1"/>
                </a:solidFill>
                <a:latin typeface="Times New Roman" panose="02020603050405020304" pitchFamily="18" charset="0"/>
                <a:cs typeface="Times New Roman" panose="02020603050405020304" pitchFamily="18" charset="0"/>
              </a:rPr>
              <a:t>пройшли </a:t>
            </a:r>
            <a:r>
              <a:rPr lang="uk-UA" sz="2400" b="1" dirty="0">
                <a:solidFill>
                  <a:schemeClr val="tx1"/>
                </a:solidFill>
                <a:latin typeface="Times New Roman" panose="02020603050405020304" pitchFamily="18" charset="0"/>
                <a:cs typeface="Times New Roman" panose="02020603050405020304" pitchFamily="18" charset="0"/>
              </a:rPr>
              <a:t>загальний для країн цього регіону шлях плавного переростання первісного родоплемінного суспільства в державу</a:t>
            </a:r>
            <a:r>
              <a:rPr lang="uk-UA" sz="2400" dirty="0" smtClean="0">
                <a:solidFill>
                  <a:schemeClr val="tx1"/>
                </a:solidFill>
                <a:latin typeface="Times New Roman" panose="02020603050405020304" pitchFamily="18" charset="0"/>
                <a:cs typeface="Times New Roman" panose="02020603050405020304" pitchFamily="18" charset="0"/>
              </a:rPr>
              <a:t>.</a:t>
            </a:r>
            <a:r>
              <a:rPr lang="ru-RU" sz="2400" dirty="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Тут проявилися як загальні закономірності державотворчих процесів, так і окремі, специфічні для цих країн особливості.</a:t>
            </a:r>
          </a:p>
          <a:p>
            <a:pPr indent="360000" algn="just">
              <a:spcBef>
                <a:spcPts val="0"/>
              </a:spcBef>
            </a:pPr>
            <a:endParaRPr lang="uk-UA" sz="2400" b="1"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61736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a:solidFill>
                  <a:schemeClr val="bg2">
                    <a:lumMod val="50000"/>
                  </a:schemeClr>
                </a:solidFill>
              </a:rPr>
              <a:t>Виникнення давньосхідної </a:t>
            </a:r>
            <a:r>
              <a:rPr lang="uk-UA" sz="3200" b="1" dirty="0" smtClean="0">
                <a:solidFill>
                  <a:schemeClr val="bg2">
                    <a:lumMod val="50000"/>
                  </a:schemeClr>
                </a:solidFill>
              </a:rPr>
              <a:t>держави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Процес виникнення державності </a:t>
            </a:r>
            <a:r>
              <a:rPr lang="uk-UA" sz="2400" dirty="0" smtClean="0">
                <a:solidFill>
                  <a:schemeClr val="tx1"/>
                </a:solidFill>
                <a:latin typeface="Times New Roman" panose="02020603050405020304" pitchFamily="18" charset="0"/>
                <a:cs typeface="Times New Roman" panose="02020603050405020304" pitchFamily="18" charset="0"/>
              </a:rPr>
              <a:t>зазвичай розглядається на </a:t>
            </a:r>
            <a:r>
              <a:rPr lang="uk-UA" sz="2400" dirty="0">
                <a:solidFill>
                  <a:schemeClr val="tx1"/>
                </a:solidFill>
                <a:latin typeface="Times New Roman" panose="02020603050405020304" pitchFamily="18" charset="0"/>
                <a:cs typeface="Times New Roman" panose="02020603050405020304" pitchFamily="18" charset="0"/>
              </a:rPr>
              <a:t>прикладі таких країн як </a:t>
            </a:r>
            <a:r>
              <a:rPr lang="uk-UA" sz="2400" b="1" dirty="0">
                <a:solidFill>
                  <a:schemeClr val="tx1"/>
                </a:solidFill>
                <a:latin typeface="Times New Roman" panose="02020603050405020304" pitchFamily="18" charset="0"/>
                <a:cs typeface="Times New Roman" panose="02020603050405020304" pitchFamily="18" charset="0"/>
              </a:rPr>
              <a:t>Єгипет, Вавилон, Індія, Китай, держави давніх </a:t>
            </a:r>
            <a:r>
              <a:rPr lang="uk-UA" sz="2400" b="1" dirty="0" smtClean="0">
                <a:solidFill>
                  <a:schemeClr val="tx1"/>
                </a:solidFill>
                <a:latin typeface="Times New Roman" panose="02020603050405020304" pitchFamily="18" charset="0"/>
                <a:cs typeface="Times New Roman" panose="02020603050405020304" pitchFamily="18" charset="0"/>
              </a:rPr>
              <a:t>євреїв</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endParaRPr lang="uk-UA" sz="2400" b="1"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b="1" dirty="0" smtClean="0">
                <a:solidFill>
                  <a:schemeClr val="tx1"/>
                </a:solidFill>
                <a:latin typeface="Times New Roman" panose="02020603050405020304" pitchFamily="18" charset="0"/>
                <a:cs typeface="Times New Roman" panose="02020603050405020304" pitchFamily="18" charset="0"/>
              </a:rPr>
              <a:t>Причини:</a:t>
            </a:r>
            <a:endParaRPr lang="uk-UA" sz="2400" b="1" dirty="0">
              <a:solidFill>
                <a:schemeClr val="tx1"/>
              </a:solidFill>
              <a:latin typeface="Times New Roman" panose="02020603050405020304" pitchFamily="18" charset="0"/>
              <a:cs typeface="Times New Roman" panose="02020603050405020304" pitchFamily="18" charset="0"/>
            </a:endParaRPr>
          </a:p>
          <a:p>
            <a:pPr marL="342900" indent="-342900" algn="just">
              <a:spcBef>
                <a:spcPts val="0"/>
              </a:spcBef>
              <a:buFont typeface="Wingdings" panose="05000000000000000000" pitchFamily="2" charset="2"/>
              <a:buChar char="ü"/>
            </a:pPr>
            <a:r>
              <a:rPr lang="uk-UA" sz="2400" dirty="0" smtClean="0">
                <a:solidFill>
                  <a:schemeClr val="tx1"/>
                </a:solidFill>
                <a:latin typeface="Times New Roman" panose="02020603050405020304" pitchFamily="18" charset="0"/>
                <a:cs typeface="Times New Roman" panose="02020603050405020304" pitchFamily="18" charset="0"/>
              </a:rPr>
              <a:t>у </a:t>
            </a:r>
            <a:r>
              <a:rPr lang="uk-UA" sz="2400" dirty="0">
                <a:solidFill>
                  <a:schemeClr val="tx1"/>
                </a:solidFill>
                <a:latin typeface="Times New Roman" panose="02020603050405020304" pitchFamily="18" charset="0"/>
                <a:cs typeface="Times New Roman" panose="02020603050405020304" pitchFamily="18" charset="0"/>
              </a:rPr>
              <a:t>цих країнах найбільш яскраво проявилися загальні </a:t>
            </a:r>
            <a:r>
              <a:rPr lang="uk-UA" sz="2400" dirty="0" smtClean="0">
                <a:solidFill>
                  <a:schemeClr val="tx1"/>
                </a:solidFill>
                <a:latin typeface="Times New Roman" panose="02020603050405020304" pitchFamily="18" charset="0"/>
                <a:cs typeface="Times New Roman" panose="02020603050405020304" pitchFamily="18" charset="0"/>
              </a:rPr>
              <a:t>закономірності переходу </a:t>
            </a:r>
            <a:r>
              <a:rPr lang="uk-UA" sz="2400" dirty="0">
                <a:solidFill>
                  <a:schemeClr val="tx1"/>
                </a:solidFill>
                <a:latin typeface="Times New Roman" panose="02020603050405020304" pitchFamily="18" charset="0"/>
                <a:cs typeface="Times New Roman" panose="02020603050405020304" pitchFamily="18" charset="0"/>
              </a:rPr>
              <a:t>від первісного ладу до державного;</a:t>
            </a:r>
          </a:p>
          <a:p>
            <a:pPr marL="342900" indent="-342900" algn="just">
              <a:spcBef>
                <a:spcPts val="0"/>
              </a:spcBef>
              <a:buFont typeface="Wingdings" panose="05000000000000000000" pitchFamily="2" charset="2"/>
              <a:buChar char="ü"/>
            </a:pPr>
            <a:r>
              <a:rPr lang="uk-UA" sz="2400" dirty="0" smtClean="0">
                <a:solidFill>
                  <a:schemeClr val="tx1"/>
                </a:solidFill>
                <a:latin typeface="Times New Roman" panose="02020603050405020304" pitchFamily="18" charset="0"/>
                <a:cs typeface="Times New Roman" panose="02020603050405020304" pitchFamily="18" charset="0"/>
              </a:rPr>
              <a:t>ці </a:t>
            </a:r>
            <a:r>
              <a:rPr lang="uk-UA" sz="2400" dirty="0">
                <a:solidFill>
                  <a:schemeClr val="tx1"/>
                </a:solidFill>
                <a:latin typeface="Times New Roman" panose="02020603050405020304" pitchFamily="18" charset="0"/>
                <a:cs typeface="Times New Roman" panose="02020603050405020304" pitchFamily="18" charset="0"/>
              </a:rPr>
              <a:t>держави і створена їхніми народами культура, у тому числі і правова, зробили помітний вплив на подальший розвиток цивілізацій;</a:t>
            </a:r>
          </a:p>
          <a:p>
            <a:pPr marL="342900" indent="-342900" algn="just">
              <a:spcBef>
                <a:spcPts val="0"/>
              </a:spcBef>
              <a:buFont typeface="Wingdings" panose="05000000000000000000" pitchFamily="2" charset="2"/>
              <a:buChar char="ü"/>
            </a:pPr>
            <a:r>
              <a:rPr lang="uk-UA" sz="2400" dirty="0" smtClean="0">
                <a:solidFill>
                  <a:schemeClr val="tx1"/>
                </a:solidFill>
                <a:latin typeface="Times New Roman" panose="02020603050405020304" pitchFamily="18" charset="0"/>
                <a:cs typeface="Times New Roman" panose="02020603050405020304" pitchFamily="18" charset="0"/>
              </a:rPr>
              <a:t>їхнє </a:t>
            </a:r>
            <a:r>
              <a:rPr lang="uk-UA" sz="2400" dirty="0">
                <a:solidFill>
                  <a:schemeClr val="tx1"/>
                </a:solidFill>
                <a:latin typeface="Times New Roman" panose="02020603050405020304" pitchFamily="18" charset="0"/>
                <a:cs typeface="Times New Roman" panose="02020603050405020304" pitchFamily="18" charset="0"/>
              </a:rPr>
              <a:t>минуле досліджено краще, ніж інших країн Стародавнього </a:t>
            </a:r>
            <a:r>
              <a:rPr lang="uk-UA" sz="2400" dirty="0" smtClean="0">
                <a:solidFill>
                  <a:schemeClr val="tx1"/>
                </a:solidFill>
                <a:latin typeface="Times New Roman" panose="02020603050405020304" pitchFamily="18" charset="0"/>
                <a:cs typeface="Times New Roman" panose="02020603050405020304" pitchFamily="18" charset="0"/>
              </a:rPr>
              <a:t>Сходу, краща </a:t>
            </a:r>
            <a:r>
              <a:rPr lang="uk-UA" sz="2400" dirty="0">
                <a:solidFill>
                  <a:schemeClr val="tx1"/>
                </a:solidFill>
                <a:latin typeface="Times New Roman" panose="02020603050405020304" pitchFamily="18" charset="0"/>
                <a:cs typeface="Times New Roman" panose="02020603050405020304" pitchFamily="18" charset="0"/>
              </a:rPr>
              <a:t>їх джерельна і літературна </a:t>
            </a:r>
            <a:r>
              <a:rPr lang="uk-UA" sz="2400" dirty="0" smtClean="0">
                <a:solidFill>
                  <a:schemeClr val="tx1"/>
                </a:solidFill>
                <a:latin typeface="Times New Roman" panose="02020603050405020304" pitchFamily="18" charset="0"/>
                <a:cs typeface="Times New Roman" panose="02020603050405020304" pitchFamily="18" charset="0"/>
              </a:rPr>
              <a:t>бази.</a:t>
            </a:r>
            <a:endParaRPr lang="uk-UA" sz="2400"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endParaRPr lang="uk-UA" sz="2400" b="1"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1693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Стародавній </a:t>
            </a:r>
            <a:r>
              <a:rPr lang="uk-UA" sz="3200" b="1" dirty="0">
                <a:solidFill>
                  <a:schemeClr val="bg2">
                    <a:lumMod val="50000"/>
                  </a:schemeClr>
                </a:solidFill>
              </a:rPr>
              <a:t>Єгипет</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Держава утворилась в північно-східній частині Африки (долина, нижня течія Нілу). Сільськогосподарське виробництво тут було пов’язане з щорічними розливами, і, відповідно – будівництвом іригаційних споруджень, на яких </a:t>
            </a:r>
            <a:r>
              <a:rPr lang="uk-UA" sz="2400" b="1" dirty="0" smtClean="0">
                <a:solidFill>
                  <a:schemeClr val="tx1"/>
                </a:solidFill>
                <a:latin typeface="Times New Roman" panose="02020603050405020304" pitchFamily="18" charset="0"/>
                <a:cs typeface="Times New Roman" panose="02020603050405020304" pitchFamily="18" charset="0"/>
              </a:rPr>
              <a:t>вперше </a:t>
            </a:r>
            <a:r>
              <a:rPr lang="uk-UA" sz="2400" dirty="0" smtClean="0">
                <a:solidFill>
                  <a:schemeClr val="tx1"/>
                </a:solidFill>
                <a:latin typeface="Times New Roman" panose="02020603050405020304" pitchFamily="18" charset="0"/>
                <a:cs typeface="Times New Roman" panose="02020603050405020304" pitchFamily="18" charset="0"/>
              </a:rPr>
              <a:t>почала </a:t>
            </a:r>
            <a:r>
              <a:rPr lang="uk-UA" sz="2400" b="1" dirty="0" smtClean="0">
                <a:solidFill>
                  <a:schemeClr val="tx1"/>
                </a:solidFill>
                <a:latin typeface="Times New Roman" panose="02020603050405020304" pitchFamily="18" charset="0"/>
                <a:cs typeface="Times New Roman" panose="02020603050405020304" pitchFamily="18" charset="0"/>
              </a:rPr>
              <a:t>використовуватися праця рабів-військовополонених</a:t>
            </a:r>
            <a:r>
              <a:rPr lang="uk-UA" sz="2400" dirty="0">
                <a:solidFill>
                  <a:schemeClr val="tx1"/>
                </a:solidFill>
                <a:latin typeface="Times New Roman" panose="02020603050405020304" pitchFamily="18" charset="0"/>
                <a:cs typeface="Times New Roman" panose="02020603050405020304" pitchFamily="18" charset="0"/>
              </a:rPr>
              <a:t>. Природні межі Єгипту служили захистом </a:t>
            </a:r>
            <a:r>
              <a:rPr lang="uk-UA" sz="2400" dirty="0" smtClean="0">
                <a:solidFill>
                  <a:schemeClr val="tx1"/>
                </a:solidFill>
                <a:latin typeface="Times New Roman" panose="02020603050405020304" pitchFamily="18" charset="0"/>
                <a:cs typeface="Times New Roman" panose="02020603050405020304" pitchFamily="18" charset="0"/>
              </a:rPr>
              <a:t>від </a:t>
            </a:r>
            <a:r>
              <a:rPr lang="uk-UA" sz="2400" dirty="0">
                <a:solidFill>
                  <a:schemeClr val="tx1"/>
                </a:solidFill>
                <a:latin typeface="Times New Roman" panose="02020603050405020304" pitchFamily="18" charset="0"/>
                <a:cs typeface="Times New Roman" panose="02020603050405020304" pitchFamily="18" charset="0"/>
              </a:rPr>
              <a:t>набігів ззовні, створенню </a:t>
            </a:r>
            <a:r>
              <a:rPr lang="uk-UA" sz="2400" b="1" dirty="0">
                <a:solidFill>
                  <a:schemeClr val="tx1"/>
                </a:solidFill>
                <a:latin typeface="Times New Roman" panose="02020603050405020304" pitchFamily="18" charset="0"/>
                <a:cs typeface="Times New Roman" panose="02020603050405020304" pitchFamily="18" charset="0"/>
              </a:rPr>
              <a:t>етнічно однорідного населення </a:t>
            </a:r>
            <a:r>
              <a:rPr lang="uk-UA" sz="2400" dirty="0">
                <a:solidFill>
                  <a:schemeClr val="tx1"/>
                </a:solidFill>
                <a:latin typeface="Times New Roman" panose="02020603050405020304" pitchFamily="18" charset="0"/>
                <a:cs typeface="Times New Roman" panose="02020603050405020304" pitchFamily="18" charset="0"/>
              </a:rPr>
              <a:t>–</a:t>
            </a:r>
            <a:r>
              <a:rPr lang="uk-UA" sz="2400" b="1" dirty="0">
                <a:solidFill>
                  <a:schemeClr val="tx1"/>
                </a:solidFill>
                <a:latin typeface="Times New Roman" panose="02020603050405020304" pitchFamily="18" charset="0"/>
                <a:cs typeface="Times New Roman" panose="02020603050405020304" pitchFamily="18" charset="0"/>
              </a:rPr>
              <a:t> давніх єгиптян</a:t>
            </a:r>
            <a:r>
              <a:rPr lang="uk-UA" sz="2400" dirty="0">
                <a:solidFill>
                  <a:schemeClr val="tx1"/>
                </a:solidFill>
                <a:latin typeface="Times New Roman" panose="02020603050405020304" pitchFamily="18" charset="0"/>
                <a:cs typeface="Times New Roman" panose="02020603050405020304" pitchFamily="18" charset="0"/>
              </a:rPr>
              <a:t>. Поливне </a:t>
            </a:r>
            <a:r>
              <a:rPr lang="uk-UA" sz="2400" dirty="0" smtClean="0">
                <a:solidFill>
                  <a:schemeClr val="tx1"/>
                </a:solidFill>
                <a:latin typeface="Times New Roman" panose="02020603050405020304" pitchFamily="18" charset="0"/>
                <a:cs typeface="Times New Roman" panose="02020603050405020304" pitchFamily="18" charset="0"/>
              </a:rPr>
              <a:t>землеробство сприяло </a:t>
            </a:r>
            <a:r>
              <a:rPr lang="uk-UA" sz="2400" b="1" dirty="0">
                <a:solidFill>
                  <a:schemeClr val="tx1"/>
                </a:solidFill>
                <a:latin typeface="Times New Roman" panose="02020603050405020304" pitchFamily="18" charset="0"/>
                <a:cs typeface="Times New Roman" panose="02020603050405020304" pitchFamily="18" charset="0"/>
              </a:rPr>
              <a:t>соціальному розшаруванню</a:t>
            </a:r>
            <a:r>
              <a:rPr lang="uk-UA" sz="2400" dirty="0">
                <a:solidFill>
                  <a:schemeClr val="tx1"/>
                </a:solidFill>
                <a:latin typeface="Times New Roman" panose="02020603050405020304" pitchFamily="18" charset="0"/>
                <a:cs typeface="Times New Roman" panose="02020603050405020304" pitchFamily="18" charset="0"/>
              </a:rPr>
              <a:t>, виділенню управлінської верхівки на чолі із первосвящениками –</a:t>
            </a:r>
            <a:r>
              <a:rPr lang="uk-UA" sz="2400" dirty="0" smtClean="0">
                <a:solidFill>
                  <a:schemeClr val="tx1"/>
                </a:solidFill>
                <a:latin typeface="Times New Roman" panose="02020603050405020304" pitchFamily="18" charset="0"/>
                <a:cs typeface="Times New Roman" panose="02020603050405020304" pitchFamily="18" charset="0"/>
              </a:rPr>
              <a:t> жерцями </a:t>
            </a:r>
            <a:r>
              <a:rPr lang="uk-UA" sz="2400" dirty="0">
                <a:solidFill>
                  <a:schemeClr val="tx1"/>
                </a:solidFill>
                <a:latin typeface="Times New Roman" panose="02020603050405020304" pitchFamily="18" charset="0"/>
                <a:cs typeface="Times New Roman" panose="02020603050405020304" pitchFamily="18" charset="0"/>
              </a:rPr>
              <a:t>вже в першій половині </a:t>
            </a:r>
            <a:r>
              <a:rPr lang="en-US" sz="2400" dirty="0">
                <a:solidFill>
                  <a:schemeClr val="tx1"/>
                </a:solidFill>
                <a:latin typeface="Times New Roman" panose="02020603050405020304" pitchFamily="18" charset="0"/>
                <a:cs typeface="Times New Roman" panose="02020603050405020304" pitchFamily="18" charset="0"/>
              </a:rPr>
              <a:t>IV </a:t>
            </a:r>
            <a:r>
              <a:rPr lang="uk-UA" sz="2400" dirty="0">
                <a:solidFill>
                  <a:schemeClr val="tx1"/>
                </a:solidFill>
                <a:latin typeface="Times New Roman" panose="02020603050405020304" pitchFamily="18" charset="0"/>
                <a:cs typeface="Times New Roman" panose="02020603050405020304" pitchFamily="18" charset="0"/>
              </a:rPr>
              <a:t>тис. до </a:t>
            </a:r>
            <a:r>
              <a:rPr lang="uk-UA" sz="2400" dirty="0" smtClean="0">
                <a:solidFill>
                  <a:schemeClr val="tx1"/>
                </a:solidFill>
                <a:latin typeface="Times New Roman" panose="02020603050405020304" pitchFamily="18" charset="0"/>
                <a:cs typeface="Times New Roman" panose="02020603050405020304" pitchFamily="18" charset="0"/>
              </a:rPr>
              <a:t>н.е., а у </a:t>
            </a:r>
            <a:r>
              <a:rPr lang="uk-UA" sz="2400" dirty="0">
                <a:solidFill>
                  <a:schemeClr val="tx1"/>
                </a:solidFill>
                <a:latin typeface="Times New Roman" panose="02020603050405020304" pitchFamily="18" charset="0"/>
                <a:cs typeface="Times New Roman" panose="02020603050405020304" pitchFamily="18" charset="0"/>
              </a:rPr>
              <a:t>другій </a:t>
            </a:r>
            <a:r>
              <a:rPr lang="uk-UA" sz="2400" dirty="0" smtClean="0">
                <a:solidFill>
                  <a:schemeClr val="tx1"/>
                </a:solidFill>
                <a:latin typeface="Times New Roman" panose="02020603050405020304" pitchFamily="18" charset="0"/>
                <a:cs typeface="Times New Roman" panose="02020603050405020304" pitchFamily="18" charset="0"/>
              </a:rPr>
              <a:t>половині </a:t>
            </a:r>
            <a:r>
              <a:rPr lang="uk-UA" sz="2400" dirty="0">
                <a:solidFill>
                  <a:schemeClr val="tx1"/>
                </a:solidFill>
                <a:latin typeface="Times New Roman" panose="02020603050405020304" pitchFamily="18" charset="0"/>
                <a:cs typeface="Times New Roman" panose="02020603050405020304" pitchFamily="18" charset="0"/>
              </a:rPr>
              <a:t>тисячоліття з’являлися </a:t>
            </a:r>
            <a:r>
              <a:rPr lang="uk-UA" sz="2400" b="1" dirty="0">
                <a:solidFill>
                  <a:schemeClr val="tx1"/>
                </a:solidFill>
                <a:latin typeface="Times New Roman" panose="02020603050405020304" pitchFamily="18" charset="0"/>
                <a:cs typeface="Times New Roman" panose="02020603050405020304" pitchFamily="18" charset="0"/>
              </a:rPr>
              <a:t>перші державні утворення </a:t>
            </a:r>
            <a:r>
              <a:rPr lang="uk-UA" sz="2400" dirty="0">
                <a:solidFill>
                  <a:schemeClr val="tx1"/>
                </a:solidFill>
                <a:latin typeface="Times New Roman" panose="02020603050405020304" pitchFamily="18" charset="0"/>
                <a:cs typeface="Times New Roman" panose="02020603050405020304" pitchFamily="18" charset="0"/>
              </a:rPr>
              <a:t>–</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номи</a:t>
            </a:r>
            <a:r>
              <a:rPr lang="uk-UA" sz="2400" dirty="0">
                <a:solidFill>
                  <a:schemeClr val="tx1"/>
                </a:solidFill>
                <a:latin typeface="Times New Roman" panose="02020603050405020304" pitchFamily="18" charset="0"/>
                <a:cs typeface="Times New Roman" panose="02020603050405020304" pitchFamily="18" charset="0"/>
              </a:rPr>
              <a:t>, що виникли внаслідок об’єднання </a:t>
            </a:r>
            <a:r>
              <a:rPr lang="uk-UA" sz="2400" dirty="0" smtClean="0">
                <a:solidFill>
                  <a:schemeClr val="tx1"/>
                </a:solidFill>
                <a:latin typeface="Times New Roman" panose="02020603050405020304" pitchFamily="18" charset="0"/>
                <a:cs typeface="Times New Roman" panose="02020603050405020304" pitchFamily="18" charset="0"/>
              </a:rPr>
              <a:t>навколо </a:t>
            </a:r>
            <a:r>
              <a:rPr lang="uk-UA" sz="2400" dirty="0">
                <a:solidFill>
                  <a:schemeClr val="tx1"/>
                </a:solidFill>
                <a:latin typeface="Times New Roman" panose="02020603050405020304" pitchFamily="18" charset="0"/>
                <a:cs typeface="Times New Roman" panose="02020603050405020304" pitchFamily="18" charset="0"/>
              </a:rPr>
              <a:t>храмів сільських общин для спільного ведення іригаційних робіт.</a:t>
            </a:r>
            <a:endParaRPr lang="uk-UA" sz="2400" b="1"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78185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a:solidFill>
                  <a:schemeClr val="bg2">
                    <a:lumMod val="50000"/>
                  </a:schemeClr>
                </a:solidFill>
              </a:rPr>
              <a:t>Стародавній Єгипет </a:t>
            </a:r>
            <a:r>
              <a:rPr lang="uk-UA" sz="1800" dirty="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Територіальне розміщення древніх номів, розташованих уздовж єдиної водної </a:t>
            </a:r>
            <a:r>
              <a:rPr lang="uk-UA" sz="2400" dirty="0" smtClean="0">
                <a:solidFill>
                  <a:schemeClr val="tx1"/>
                </a:solidFill>
                <a:latin typeface="Times New Roman" panose="02020603050405020304" pitchFamily="18" charset="0"/>
                <a:cs typeface="Times New Roman" panose="02020603050405020304" pitchFamily="18" charset="0"/>
              </a:rPr>
              <a:t>магістралі</a:t>
            </a:r>
            <a:r>
              <a:rPr lang="uk-UA" sz="2400" dirty="0">
                <a:solidFill>
                  <a:schemeClr val="tx1"/>
                </a:solidFill>
                <a:latin typeface="Times New Roman" panose="02020603050405020304" pitchFamily="18" charset="0"/>
                <a:cs typeface="Times New Roman" panose="02020603050405020304" pitchFamily="18" charset="0"/>
              </a:rPr>
              <a:t>, дуже рано призвело до їх об’єднання під владою сильнішого ному, до появи у Верхньому (Південному) Єгипті </a:t>
            </a:r>
            <a:r>
              <a:rPr lang="uk-UA" sz="2400" b="1" dirty="0">
                <a:solidFill>
                  <a:schemeClr val="tx1"/>
                </a:solidFill>
                <a:latin typeface="Times New Roman" panose="02020603050405020304" pitchFamily="18" charset="0"/>
                <a:cs typeface="Times New Roman" panose="02020603050405020304" pitchFamily="18" charset="0"/>
              </a:rPr>
              <a:t>єдиних царів з ознаками деспотичної влади над </a:t>
            </a:r>
            <a:r>
              <a:rPr lang="uk-UA" sz="2400" b="1" dirty="0" smtClean="0">
                <a:solidFill>
                  <a:schemeClr val="tx1"/>
                </a:solidFill>
                <a:latin typeface="Times New Roman" panose="02020603050405020304" pitchFamily="18" charset="0"/>
                <a:cs typeface="Times New Roman" panose="02020603050405020304" pitchFamily="18" charset="0"/>
              </a:rPr>
              <a:t>іншими </a:t>
            </a:r>
            <a:r>
              <a:rPr lang="uk-UA" sz="2400" b="1" dirty="0">
                <a:solidFill>
                  <a:schemeClr val="tx1"/>
                </a:solidFill>
                <a:latin typeface="Times New Roman" panose="02020603050405020304" pitchFamily="18" charset="0"/>
                <a:cs typeface="Times New Roman" panose="02020603050405020304" pitchFamily="18" charset="0"/>
              </a:rPr>
              <a:t>номами</a:t>
            </a:r>
            <a:r>
              <a:rPr lang="uk-UA" sz="2400" dirty="0">
                <a:solidFill>
                  <a:schemeClr val="tx1"/>
                </a:solidFill>
                <a:latin typeface="Times New Roman" panose="02020603050405020304" pitchFamily="18" charset="0"/>
                <a:cs typeface="Times New Roman" panose="02020603050405020304" pitchFamily="18" charset="0"/>
              </a:rPr>
              <a:t>. Царі Верхнього Єгипту до кінця </a:t>
            </a:r>
            <a:r>
              <a:rPr lang="en-US" sz="2400" dirty="0">
                <a:solidFill>
                  <a:schemeClr val="tx1"/>
                </a:solidFill>
                <a:latin typeface="Times New Roman" panose="02020603050405020304" pitchFamily="18" charset="0"/>
                <a:cs typeface="Times New Roman" panose="02020603050405020304" pitchFamily="18" charset="0"/>
              </a:rPr>
              <a:t>IV </a:t>
            </a:r>
            <a:r>
              <a:rPr lang="uk-UA" sz="2400" dirty="0">
                <a:solidFill>
                  <a:schemeClr val="tx1"/>
                </a:solidFill>
                <a:latin typeface="Times New Roman" panose="02020603050405020304" pitchFamily="18" charset="0"/>
                <a:cs typeface="Times New Roman" panose="02020603050405020304" pitchFamily="18" charset="0"/>
              </a:rPr>
              <a:t>тис. до н. е. завоювали весь Єгипет [цар Менес (Мернер)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3200 р.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Характер господарства, пов’язаний із </a:t>
            </a:r>
            <a:r>
              <a:rPr lang="uk-UA" sz="2400" dirty="0" smtClean="0">
                <a:solidFill>
                  <a:schemeClr val="tx1"/>
                </a:solidFill>
                <a:latin typeface="Times New Roman" panose="02020603050405020304" pitchFamily="18" charset="0"/>
                <a:cs typeface="Times New Roman" panose="02020603050405020304" pitchFamily="18" charset="0"/>
              </a:rPr>
              <a:t>постійною </a:t>
            </a:r>
            <a:r>
              <a:rPr lang="uk-UA" sz="2400" dirty="0">
                <a:solidFill>
                  <a:schemeClr val="tx1"/>
                </a:solidFill>
                <a:latin typeface="Times New Roman" panose="02020603050405020304" pitchFamily="18" charset="0"/>
                <a:cs typeface="Times New Roman" panose="02020603050405020304" pitchFamily="18" charset="0"/>
              </a:rPr>
              <a:t>залежністю населення від періодичних розливів Нілу, і необхідність управління з центру працею багатьох людей щодо подолання їх наслідків обумовили і </a:t>
            </a:r>
            <a:r>
              <a:rPr lang="uk-UA" sz="2400" b="1" dirty="0">
                <a:solidFill>
                  <a:schemeClr val="tx1"/>
                </a:solidFill>
                <a:latin typeface="Times New Roman" panose="02020603050405020304" pitchFamily="18" charset="0"/>
                <a:cs typeface="Times New Roman" panose="02020603050405020304" pitchFamily="18" charset="0"/>
              </a:rPr>
              <a:t>ранню централізацію староєгипетської держави</a:t>
            </a:r>
            <a:r>
              <a:rPr lang="uk-UA" sz="2400" dirty="0">
                <a:solidFill>
                  <a:schemeClr val="tx1"/>
                </a:solidFill>
                <a:latin typeface="Times New Roman" panose="02020603050405020304" pitchFamily="18" charset="0"/>
                <a:cs typeface="Times New Roman" panose="02020603050405020304" pitchFamily="18" charset="0"/>
              </a:rPr>
              <a:t>.</a:t>
            </a:r>
            <a:endParaRPr lang="uk-UA" sz="2400" b="1"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1744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1224136"/>
          </a:xfrm>
        </p:spPr>
        <p:txBody>
          <a:bodyPr>
            <a:normAutofit fontScale="90000"/>
          </a:bodyPr>
          <a:lstStyle/>
          <a:p>
            <a:r>
              <a:rPr lang="uk-UA" b="1" dirty="0" smtClean="0">
                <a:solidFill>
                  <a:schemeClr val="bg2">
                    <a:lumMod val="50000"/>
                  </a:schemeClr>
                </a:solidFill>
              </a:rPr>
              <a:t/>
            </a:r>
            <a:br>
              <a:rPr lang="uk-UA" b="1" dirty="0" smtClean="0">
                <a:solidFill>
                  <a:schemeClr val="bg2">
                    <a:lumMod val="50000"/>
                  </a:schemeClr>
                </a:solidFill>
              </a:rPr>
            </a:br>
            <a:r>
              <a:rPr lang="uk-UA" b="1" dirty="0" smtClean="0">
                <a:solidFill>
                  <a:schemeClr val="bg2">
                    <a:lumMod val="50000"/>
                  </a:schemeClr>
                </a:solidFill>
              </a:rPr>
              <a:t/>
            </a:r>
            <a:br>
              <a:rPr lang="uk-UA" b="1" dirty="0" smtClean="0">
                <a:solidFill>
                  <a:schemeClr val="bg2">
                    <a:lumMod val="50000"/>
                  </a:schemeClr>
                </a:solidFill>
              </a:rPr>
            </a:br>
            <a:r>
              <a:rPr lang="uk-UA" sz="3100" b="1" dirty="0" smtClean="0">
                <a:solidFill>
                  <a:schemeClr val="bg2">
                    <a:lumMod val="50000"/>
                  </a:schemeClr>
                </a:solidFill>
                <a:latin typeface="Times New Roman" panose="02020603050405020304" pitchFamily="18" charset="0"/>
                <a:cs typeface="Times New Roman" panose="02020603050405020304" pitchFamily="18" charset="0"/>
              </a:rPr>
              <a:t>1. Загальні закономірності виникнення держави</a:t>
            </a:r>
            <a:r>
              <a:rPr lang="ru-RU" b="1" dirty="0">
                <a:solidFill>
                  <a:schemeClr val="bg2">
                    <a:lumMod val="50000"/>
                  </a:schemeClr>
                </a:solidFill>
              </a:rPr>
              <a:t/>
            </a:r>
            <a:br>
              <a:rPr lang="ru-RU" b="1" dirty="0">
                <a:solidFill>
                  <a:schemeClr val="bg2">
                    <a:lumMod val="50000"/>
                  </a:schemeClr>
                </a:solidFill>
              </a:rPr>
            </a:br>
            <a:r>
              <a:rPr lang="uk-UA" dirty="0" smtClean="0">
                <a:solidFill>
                  <a:schemeClr val="bg2">
                    <a:lumMod val="50000"/>
                  </a:schemeClr>
                </a:solidFill>
              </a:rPr>
              <a:t/>
            </a:r>
            <a:br>
              <a:rPr lang="uk-UA" dirty="0" smtClean="0">
                <a:solidFill>
                  <a:schemeClr val="bg2">
                    <a:lumMod val="50000"/>
                  </a:schemeClr>
                </a:solidFill>
              </a:rPr>
            </a:br>
            <a:endParaRPr lang="en-US" dirty="0">
              <a:solidFill>
                <a:schemeClr val="bg2">
                  <a:lumMod val="50000"/>
                </a:schemeClr>
              </a:solidFill>
            </a:endParaRPr>
          </a:p>
        </p:txBody>
      </p:sp>
      <p:sp>
        <p:nvSpPr>
          <p:cNvPr id="3" name="Подзаголовок 2"/>
          <p:cNvSpPr>
            <a:spLocks noGrp="1"/>
          </p:cNvSpPr>
          <p:nvPr>
            <p:ph type="subTitle" idx="1"/>
          </p:nvPr>
        </p:nvSpPr>
        <p:spPr>
          <a:xfrm>
            <a:off x="685800" y="1484784"/>
            <a:ext cx="7772400" cy="5040560"/>
          </a:xfrm>
        </p:spPr>
        <p:txBody>
          <a:bodyPr>
            <a:noAutofit/>
          </a:bodyPr>
          <a:lstStyle/>
          <a:p>
            <a:pPr algn="just"/>
            <a:r>
              <a:rPr lang="uk-UA" dirty="0" smtClean="0">
                <a:solidFill>
                  <a:schemeClr val="tx1"/>
                </a:solidFill>
                <a:latin typeface="Times New Roman" panose="02020603050405020304" pitchFamily="18" charset="0"/>
                <a:cs typeface="Times New Roman" panose="02020603050405020304" pitchFamily="18" charset="0"/>
              </a:rPr>
              <a:t>Історія людства складається з двох великих історичних періодів: </a:t>
            </a:r>
            <a:r>
              <a:rPr lang="uk-UA" b="1" dirty="0" smtClean="0">
                <a:solidFill>
                  <a:srgbClr val="0070C0"/>
                </a:solidFill>
                <a:latin typeface="Times New Roman" panose="02020603050405020304" pitchFamily="18" charset="0"/>
                <a:cs typeface="Times New Roman" panose="02020603050405020304" pitchFamily="18" charset="0"/>
              </a:rPr>
              <a:t>первісного суспільства</a:t>
            </a:r>
            <a:r>
              <a:rPr lang="uk-UA" dirty="0" smtClean="0">
                <a:solidFill>
                  <a:schemeClr val="tx1"/>
                </a:solidFill>
                <a:latin typeface="Times New Roman" panose="02020603050405020304" pitchFamily="18" charset="0"/>
                <a:cs typeface="Times New Roman" panose="02020603050405020304" pitchFamily="18" charset="0"/>
              </a:rPr>
              <a:t> і </a:t>
            </a:r>
            <a:r>
              <a:rPr lang="uk-UA" b="1" dirty="0" smtClean="0">
                <a:solidFill>
                  <a:srgbClr val="0070C0"/>
                </a:solidFill>
                <a:latin typeface="Times New Roman" panose="02020603050405020304" pitchFamily="18" charset="0"/>
                <a:cs typeface="Times New Roman" panose="02020603050405020304" pitchFamily="18" charset="0"/>
              </a:rPr>
              <a:t>державно-організованого</a:t>
            </a:r>
            <a:r>
              <a:rPr lang="uk-UA" dirty="0" smtClean="0">
                <a:solidFill>
                  <a:schemeClr val="tx1"/>
                </a:solidFill>
                <a:latin typeface="Times New Roman" panose="02020603050405020304" pitchFamily="18" charset="0"/>
                <a:cs typeface="Times New Roman" panose="02020603050405020304" pitchFamily="18" charset="0"/>
              </a:rPr>
              <a:t> (цивілізованого) суспільства. Держава хоча і є атрибутом останнього, але вона зародилися в надрах первісного суспільства, тому й досліджуємо також процеси, які відбувалися в суспільстві додержавного періоду</a:t>
            </a:r>
            <a:endParaRPr lang="uk-UA"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58902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a:solidFill>
                  <a:srgbClr val="0070C0"/>
                </a:solidFill>
                <a:latin typeface="Times New Roman" panose="02020603050405020304" pitchFamily="18" charset="0"/>
                <a:cs typeface="Times New Roman" panose="02020603050405020304" pitchFamily="18" charset="0"/>
              </a:rPr>
              <a:t>Періоди історії Стародавнього Єгипту</a:t>
            </a:r>
            <a:endParaRPr lang="en-US" sz="3200" b="1" dirty="0">
              <a:solidFill>
                <a:srgbClr val="0070C0"/>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1)	період </a:t>
            </a:r>
            <a:r>
              <a:rPr lang="uk-UA" sz="2400" b="1" dirty="0">
                <a:solidFill>
                  <a:schemeClr val="tx1"/>
                </a:solidFill>
                <a:latin typeface="Times New Roman" panose="02020603050405020304" pitchFamily="18" charset="0"/>
                <a:cs typeface="Times New Roman" panose="02020603050405020304" pitchFamily="18" charset="0"/>
              </a:rPr>
              <a:t>Раннього царства </a:t>
            </a:r>
            <a:r>
              <a:rPr lang="uk-UA" sz="2400" dirty="0">
                <a:solidFill>
                  <a:schemeClr val="tx1"/>
                </a:solidFill>
                <a:latin typeface="Times New Roman" panose="02020603050405020304" pitchFamily="18" charset="0"/>
                <a:cs typeface="Times New Roman" panose="02020603050405020304" pitchFamily="18" charset="0"/>
              </a:rPr>
              <a:t>(</a:t>
            </a:r>
            <a:r>
              <a:rPr lang="uk-UA" sz="2400" dirty="0" smtClean="0">
                <a:solidFill>
                  <a:schemeClr val="tx1"/>
                </a:solidFill>
                <a:latin typeface="Times New Roman" panose="02020603050405020304" pitchFamily="18" charset="0"/>
                <a:cs typeface="Times New Roman" panose="02020603050405020304" pitchFamily="18" charset="0"/>
              </a:rPr>
              <a:t>3100-2800 </a:t>
            </a:r>
            <a:r>
              <a:rPr lang="uk-UA" sz="2400" dirty="0">
                <a:solidFill>
                  <a:schemeClr val="tx1"/>
                </a:solidFill>
                <a:latin typeface="Times New Roman" panose="02020603050405020304" pitchFamily="18" charset="0"/>
                <a:cs typeface="Times New Roman" panose="02020603050405020304" pitchFamily="18" charset="0"/>
              </a:rPr>
              <a:t>рр. до </a:t>
            </a:r>
            <a:r>
              <a:rPr lang="uk-UA" sz="2400" dirty="0" smtClean="0">
                <a:solidFill>
                  <a:schemeClr val="tx1"/>
                </a:solidFill>
                <a:latin typeface="Times New Roman" panose="02020603050405020304" pitchFamily="18" charset="0"/>
                <a:cs typeface="Times New Roman" panose="02020603050405020304" pitchFamily="18" charset="0"/>
              </a:rPr>
              <a:t>н.е.) (період </a:t>
            </a:r>
            <a:r>
              <a:rPr lang="uk-UA" sz="2400" dirty="0">
                <a:solidFill>
                  <a:schemeClr val="tx1"/>
                </a:solidFill>
                <a:latin typeface="Times New Roman" panose="02020603050405020304" pitchFamily="18" charset="0"/>
                <a:cs typeface="Times New Roman" panose="02020603050405020304" pitchFamily="18" charset="0"/>
              </a:rPr>
              <a:t>царювання перших трьох династій єгипетських </a:t>
            </a:r>
            <a:r>
              <a:rPr lang="uk-UA" sz="2400" dirty="0" smtClean="0">
                <a:solidFill>
                  <a:schemeClr val="tx1"/>
                </a:solidFill>
                <a:latin typeface="Times New Roman" panose="02020603050405020304" pitchFamily="18" charset="0"/>
                <a:cs typeface="Times New Roman" panose="02020603050405020304" pitchFamily="18" charset="0"/>
              </a:rPr>
              <a:t>фараонів);</a:t>
            </a:r>
            <a:endParaRPr lang="uk-UA" sz="2400"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2)	період </a:t>
            </a:r>
            <a:r>
              <a:rPr lang="uk-UA" sz="2400" b="1" dirty="0" smtClean="0">
                <a:solidFill>
                  <a:schemeClr val="tx1"/>
                </a:solidFill>
                <a:latin typeface="Times New Roman" panose="02020603050405020304" pitchFamily="18" charset="0"/>
                <a:cs typeface="Times New Roman" panose="02020603050405020304" pitchFamily="18" charset="0"/>
              </a:rPr>
              <a:t>Древнього </a:t>
            </a:r>
            <a:r>
              <a:rPr lang="uk-UA" sz="2400" b="1" dirty="0">
                <a:solidFill>
                  <a:schemeClr val="tx1"/>
                </a:solidFill>
                <a:latin typeface="Times New Roman" panose="02020603050405020304" pitchFamily="18" charset="0"/>
                <a:cs typeface="Times New Roman" panose="02020603050405020304" pitchFamily="18" charset="0"/>
              </a:rPr>
              <a:t>або Старого царства </a:t>
            </a:r>
            <a:r>
              <a:rPr lang="uk-UA" sz="2400" dirty="0" smtClean="0">
                <a:solidFill>
                  <a:schemeClr val="tx1"/>
                </a:solidFill>
                <a:latin typeface="Times New Roman" panose="02020603050405020304" pitchFamily="18" charset="0"/>
                <a:cs typeface="Times New Roman" panose="02020603050405020304" pitchFamily="18" charset="0"/>
              </a:rPr>
              <a:t>(близько 2800-2250 </a:t>
            </a:r>
            <a:r>
              <a:rPr lang="uk-UA" sz="2400" dirty="0">
                <a:solidFill>
                  <a:schemeClr val="tx1"/>
                </a:solidFill>
                <a:latin typeface="Times New Roman" panose="02020603050405020304" pitchFamily="18" charset="0"/>
                <a:cs typeface="Times New Roman" panose="02020603050405020304" pitchFamily="18" charset="0"/>
              </a:rPr>
              <a:t>рр.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в </a:t>
            </a:r>
            <a:r>
              <a:rPr lang="uk-UA" sz="2400" dirty="0">
                <a:solidFill>
                  <a:schemeClr val="tx1"/>
                </a:solidFill>
                <a:latin typeface="Times New Roman" panose="02020603050405020304" pitchFamily="18" charset="0"/>
                <a:cs typeface="Times New Roman" panose="02020603050405020304" pitchFamily="18" charset="0"/>
              </a:rPr>
              <a:t>який включається час царювання </a:t>
            </a:r>
            <a:r>
              <a:rPr lang="en-US" sz="2400" dirty="0" smtClean="0">
                <a:solidFill>
                  <a:schemeClr val="tx1"/>
                </a:solidFill>
                <a:latin typeface="Times New Roman" panose="02020603050405020304" pitchFamily="18" charset="0"/>
                <a:cs typeface="Times New Roman" panose="02020603050405020304" pitchFamily="18" charset="0"/>
              </a:rPr>
              <a:t>III</a:t>
            </a:r>
            <a:r>
              <a:rPr lang="uk-UA" sz="2400" dirty="0" smtClean="0">
                <a:solidFill>
                  <a:schemeClr val="tx1"/>
                </a:solidFill>
                <a:latin typeface="Times New Roman" panose="02020603050405020304" pitchFamily="18" charset="0"/>
                <a:cs typeface="Times New Roman" panose="02020603050405020304" pitchFamily="18" charset="0"/>
              </a:rPr>
              <a:t>-</a:t>
            </a:r>
            <a:r>
              <a:rPr lang="en-US" sz="2400" dirty="0" smtClean="0">
                <a:solidFill>
                  <a:schemeClr val="tx1"/>
                </a:solidFill>
                <a:latin typeface="Times New Roman" panose="02020603050405020304" pitchFamily="18" charset="0"/>
                <a:cs typeface="Times New Roman" panose="02020603050405020304" pitchFamily="18" charset="0"/>
              </a:rPr>
              <a:t>IV </a:t>
            </a:r>
            <a:r>
              <a:rPr lang="uk-UA" sz="2400" dirty="0">
                <a:solidFill>
                  <a:schemeClr val="tx1"/>
                </a:solidFill>
                <a:latin typeface="Times New Roman" panose="02020603050405020304" pitchFamily="18" charset="0"/>
                <a:cs typeface="Times New Roman" panose="02020603050405020304" pitchFamily="18" charset="0"/>
              </a:rPr>
              <a:t>династій;</a:t>
            </a:r>
          </a:p>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3)	період </a:t>
            </a:r>
            <a:r>
              <a:rPr lang="uk-UA" sz="2400" b="1" dirty="0">
                <a:solidFill>
                  <a:schemeClr val="tx1"/>
                </a:solidFill>
                <a:latin typeface="Times New Roman" panose="02020603050405020304" pitchFamily="18" charset="0"/>
                <a:cs typeface="Times New Roman" panose="02020603050405020304" pitchFamily="18" charset="0"/>
              </a:rPr>
              <a:t>Середнього царства </a:t>
            </a:r>
            <a:r>
              <a:rPr lang="uk-UA" sz="2400" dirty="0" smtClean="0">
                <a:solidFill>
                  <a:schemeClr val="tx1"/>
                </a:solidFill>
                <a:latin typeface="Times New Roman" panose="02020603050405020304" pitchFamily="18" charset="0"/>
                <a:cs typeface="Times New Roman" panose="02020603050405020304" pitchFamily="18" charset="0"/>
              </a:rPr>
              <a:t>(близько 2250-1700 </a:t>
            </a:r>
            <a:r>
              <a:rPr lang="uk-UA" sz="2400" dirty="0">
                <a:solidFill>
                  <a:schemeClr val="tx1"/>
                </a:solidFill>
                <a:latin typeface="Times New Roman" panose="02020603050405020304" pitchFamily="18" charset="0"/>
                <a:cs typeface="Times New Roman" panose="02020603050405020304" pitchFamily="18" charset="0"/>
              </a:rPr>
              <a:t>рр.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(час </a:t>
            </a:r>
            <a:r>
              <a:rPr lang="uk-UA" sz="2400" dirty="0">
                <a:solidFill>
                  <a:schemeClr val="tx1"/>
                </a:solidFill>
                <a:latin typeface="Times New Roman" panose="02020603050405020304" pitchFamily="18" charset="0"/>
                <a:cs typeface="Times New Roman" panose="02020603050405020304" pitchFamily="18" charset="0"/>
              </a:rPr>
              <a:t>царювання </a:t>
            </a:r>
            <a:r>
              <a:rPr lang="en-US" sz="2400" dirty="0" smtClean="0">
                <a:solidFill>
                  <a:schemeClr val="tx1"/>
                </a:solidFill>
                <a:latin typeface="Times New Roman" panose="02020603050405020304" pitchFamily="18" charset="0"/>
                <a:cs typeface="Times New Roman" panose="02020603050405020304" pitchFamily="18" charset="0"/>
              </a:rPr>
              <a:t>XI</a:t>
            </a:r>
            <a:r>
              <a:rPr lang="uk-UA" sz="2400" dirty="0" smtClean="0">
                <a:solidFill>
                  <a:schemeClr val="tx1"/>
                </a:solidFill>
                <a:latin typeface="Times New Roman" panose="02020603050405020304" pitchFamily="18" charset="0"/>
                <a:cs typeface="Times New Roman" panose="02020603050405020304" pitchFamily="18" charset="0"/>
              </a:rPr>
              <a:t>-</a:t>
            </a:r>
            <a:r>
              <a:rPr lang="en-US" sz="2400" dirty="0" smtClean="0">
                <a:solidFill>
                  <a:schemeClr val="tx1"/>
                </a:solidFill>
                <a:latin typeface="Times New Roman" panose="02020603050405020304" pitchFamily="18" charset="0"/>
                <a:cs typeface="Times New Roman" panose="02020603050405020304" pitchFamily="18" charset="0"/>
              </a:rPr>
              <a:t>XII </a:t>
            </a:r>
            <a:r>
              <a:rPr lang="uk-UA" sz="2400" dirty="0" smtClean="0">
                <a:solidFill>
                  <a:schemeClr val="tx1"/>
                </a:solidFill>
                <a:latin typeface="Times New Roman" panose="02020603050405020304" pitchFamily="18" charset="0"/>
                <a:cs typeface="Times New Roman" panose="02020603050405020304" pitchFamily="18" charset="0"/>
              </a:rPr>
              <a:t>династій);</a:t>
            </a:r>
            <a:endParaRPr lang="uk-UA" sz="2400"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4)	період </a:t>
            </a:r>
            <a:r>
              <a:rPr lang="uk-UA" sz="2400" b="1" dirty="0">
                <a:solidFill>
                  <a:schemeClr val="tx1"/>
                </a:solidFill>
                <a:latin typeface="Times New Roman" panose="02020603050405020304" pitchFamily="18" charset="0"/>
                <a:cs typeface="Times New Roman" panose="02020603050405020304" pitchFamily="18" charset="0"/>
              </a:rPr>
              <a:t>Нового царства </a:t>
            </a:r>
            <a:r>
              <a:rPr lang="uk-UA" sz="2400" dirty="0">
                <a:solidFill>
                  <a:schemeClr val="tx1"/>
                </a:solidFill>
                <a:latin typeface="Times New Roman" panose="02020603050405020304" pitchFamily="18" charset="0"/>
                <a:cs typeface="Times New Roman" panose="02020603050405020304" pitchFamily="18" charset="0"/>
              </a:rPr>
              <a:t>(</a:t>
            </a:r>
            <a:r>
              <a:rPr lang="uk-UA" sz="2400" dirty="0" smtClean="0">
                <a:solidFill>
                  <a:schemeClr val="tx1"/>
                </a:solidFill>
                <a:latin typeface="Times New Roman" panose="02020603050405020304" pitchFamily="18" charset="0"/>
                <a:cs typeface="Times New Roman" panose="02020603050405020304" pitchFamily="18" charset="0"/>
              </a:rPr>
              <a:t>близько 1575-1087 </a:t>
            </a:r>
            <a:r>
              <a:rPr lang="uk-UA" sz="2400" dirty="0">
                <a:solidFill>
                  <a:schemeClr val="tx1"/>
                </a:solidFill>
                <a:latin typeface="Times New Roman" panose="02020603050405020304" pitchFamily="18" charset="0"/>
                <a:cs typeface="Times New Roman" panose="02020603050405020304" pitchFamily="18" charset="0"/>
              </a:rPr>
              <a:t>рр. до </a:t>
            </a:r>
            <a:r>
              <a:rPr lang="uk-UA" sz="2400" dirty="0" smtClean="0">
                <a:solidFill>
                  <a:schemeClr val="tx1"/>
                </a:solidFill>
                <a:latin typeface="Times New Roman" panose="02020603050405020304" pitchFamily="18" charset="0"/>
                <a:cs typeface="Times New Roman" panose="02020603050405020304" pitchFamily="18" charset="0"/>
              </a:rPr>
              <a:t>н.е.) (час </a:t>
            </a:r>
            <a:r>
              <a:rPr lang="uk-UA" sz="2400" dirty="0">
                <a:solidFill>
                  <a:schemeClr val="tx1"/>
                </a:solidFill>
                <a:latin typeface="Times New Roman" panose="02020603050405020304" pitchFamily="18" charset="0"/>
                <a:cs typeface="Times New Roman" panose="02020603050405020304" pitchFamily="18" charset="0"/>
              </a:rPr>
              <a:t>царювання </a:t>
            </a:r>
            <a:r>
              <a:rPr lang="en-US" sz="2400" dirty="0" smtClean="0">
                <a:solidFill>
                  <a:schemeClr val="tx1"/>
                </a:solidFill>
                <a:latin typeface="Times New Roman" panose="02020603050405020304" pitchFamily="18" charset="0"/>
                <a:cs typeface="Times New Roman" panose="02020603050405020304" pitchFamily="18" charset="0"/>
              </a:rPr>
              <a:t>XVIII</a:t>
            </a:r>
            <a:r>
              <a:rPr lang="uk-UA" sz="2400" dirty="0" smtClean="0">
                <a:solidFill>
                  <a:schemeClr val="tx1"/>
                </a:solidFill>
                <a:latin typeface="Times New Roman" panose="02020603050405020304" pitchFamily="18" charset="0"/>
                <a:cs typeface="Times New Roman" panose="02020603050405020304" pitchFamily="18" charset="0"/>
              </a:rPr>
              <a:t>-</a:t>
            </a:r>
            <a:r>
              <a:rPr lang="en-US" sz="2400" dirty="0" smtClean="0">
                <a:solidFill>
                  <a:schemeClr val="tx1"/>
                </a:solidFill>
                <a:latin typeface="Times New Roman" panose="02020603050405020304" pitchFamily="18" charset="0"/>
                <a:cs typeface="Times New Roman" panose="02020603050405020304" pitchFamily="18" charset="0"/>
              </a:rPr>
              <a:t>XX </a:t>
            </a:r>
            <a:r>
              <a:rPr lang="uk-UA" sz="2400" dirty="0">
                <a:solidFill>
                  <a:schemeClr val="tx1"/>
                </a:solidFill>
                <a:latin typeface="Times New Roman" panose="02020603050405020304" pitchFamily="18" charset="0"/>
                <a:cs typeface="Times New Roman" panose="02020603050405020304" pitchFamily="18" charset="0"/>
              </a:rPr>
              <a:t>династій єгипетських </a:t>
            </a:r>
            <a:r>
              <a:rPr lang="uk-UA" sz="2400" dirty="0" smtClean="0">
                <a:solidFill>
                  <a:schemeClr val="tx1"/>
                </a:solidFill>
                <a:latin typeface="Times New Roman" panose="02020603050405020304" pitchFamily="18" charset="0"/>
                <a:cs typeface="Times New Roman" panose="02020603050405020304" pitchFamily="18" charset="0"/>
              </a:rPr>
              <a:t>фараонів).</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99909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fontScale="90000"/>
          </a:bodyPr>
          <a:lstStyle/>
          <a:p>
            <a:r>
              <a:rPr lang="uk-UA" sz="3200" b="1" dirty="0">
                <a:solidFill>
                  <a:srgbClr val="0070C0"/>
                </a:solidFill>
                <a:latin typeface="Times New Roman" panose="02020603050405020304" pitchFamily="18" charset="0"/>
                <a:cs typeface="Times New Roman" panose="02020603050405020304" pitchFamily="18" charset="0"/>
              </a:rPr>
              <a:t>Періоди історії Стародавнього </a:t>
            </a:r>
            <a:r>
              <a:rPr lang="uk-UA" sz="3200" b="1" dirty="0" smtClean="0">
                <a:solidFill>
                  <a:srgbClr val="0070C0"/>
                </a:solidFill>
                <a:latin typeface="Times New Roman" panose="02020603050405020304" pitchFamily="18" charset="0"/>
                <a:cs typeface="Times New Roman" panose="02020603050405020304" pitchFamily="18" charset="0"/>
              </a:rPr>
              <a:t>Єгипту </a:t>
            </a:r>
            <a:r>
              <a:rPr lang="uk-UA" sz="2000" dirty="0" smtClean="0">
                <a:latin typeface="Times New Roman" panose="02020603050405020304" pitchFamily="18" charset="0"/>
                <a:cs typeface="Times New Roman" panose="02020603050405020304" pitchFamily="18" charset="0"/>
              </a:rPr>
              <a:t>(продовження)</a:t>
            </a:r>
            <a:endParaRPr lang="en-US" sz="20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Періоди </a:t>
            </a:r>
            <a:r>
              <a:rPr lang="uk-UA" sz="2400" dirty="0">
                <a:solidFill>
                  <a:schemeClr val="tx1"/>
                </a:solidFill>
                <a:latin typeface="Times New Roman" panose="02020603050405020304" pitchFamily="18" charset="0"/>
                <a:cs typeface="Times New Roman" panose="02020603050405020304" pitchFamily="18" charset="0"/>
              </a:rPr>
              <a:t>між Древнім, Середнім і Новим царствами були часом господарського і </a:t>
            </a:r>
            <a:r>
              <a:rPr lang="uk-UA" sz="2400" dirty="0" smtClean="0">
                <a:solidFill>
                  <a:schemeClr val="tx1"/>
                </a:solidFill>
                <a:latin typeface="Times New Roman" panose="02020603050405020304" pitchFamily="18" charset="0"/>
                <a:cs typeface="Times New Roman" panose="02020603050405020304" pitchFamily="18" charset="0"/>
              </a:rPr>
              <a:t>політичного </a:t>
            </a:r>
            <a:r>
              <a:rPr lang="uk-UA" sz="2400" dirty="0">
                <a:solidFill>
                  <a:schemeClr val="tx1"/>
                </a:solidFill>
                <a:latin typeface="Times New Roman" panose="02020603050405020304" pitchFamily="18" charset="0"/>
                <a:cs typeface="Times New Roman" panose="02020603050405020304" pitchFamily="18" charset="0"/>
              </a:rPr>
              <a:t>спаду Єгипту</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Єгипет </a:t>
            </a:r>
            <a:r>
              <a:rPr lang="uk-UA" sz="2400" dirty="0">
                <a:solidFill>
                  <a:schemeClr val="tx1"/>
                </a:solidFill>
                <a:latin typeface="Times New Roman" panose="02020603050405020304" pitchFamily="18" charset="0"/>
                <a:cs typeface="Times New Roman" panose="02020603050405020304" pitchFamily="18" charset="0"/>
              </a:rPr>
              <a:t>Нового царства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перша в історії світова імперія</a:t>
            </a:r>
            <a:r>
              <a:rPr lang="uk-UA" sz="2400" dirty="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величезна </a:t>
            </a:r>
            <a:r>
              <a:rPr lang="uk-UA" sz="2400" dirty="0">
                <a:solidFill>
                  <a:schemeClr val="tx1"/>
                </a:solidFill>
                <a:latin typeface="Times New Roman" panose="02020603050405020304" pitchFamily="18" charset="0"/>
                <a:cs typeface="Times New Roman" panose="02020603050405020304" pitchFamily="18" charset="0"/>
              </a:rPr>
              <a:t>різноплемінна держава, створена шляхом завоювань сусідніх народів. До її складу увійшли </a:t>
            </a:r>
            <a:r>
              <a:rPr lang="uk-UA" sz="2400" b="1" dirty="0">
                <a:solidFill>
                  <a:schemeClr val="tx1"/>
                </a:solidFill>
                <a:latin typeface="Times New Roman" panose="02020603050405020304" pitchFamily="18" charset="0"/>
                <a:cs typeface="Times New Roman" panose="02020603050405020304" pitchFamily="18" charset="0"/>
              </a:rPr>
              <a:t>Нубія, Лівія, Палестина, Сирія</a:t>
            </a:r>
            <a:r>
              <a:rPr lang="uk-UA" sz="2400" dirty="0">
                <a:solidFill>
                  <a:schemeClr val="tx1"/>
                </a:solidFill>
                <a:latin typeface="Times New Roman" panose="02020603050405020304" pitchFamily="18" charset="0"/>
                <a:cs typeface="Times New Roman" panose="02020603050405020304" pitchFamily="18" charset="0"/>
              </a:rPr>
              <a:t> й інші, багаті природними ресурсами, області</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Наприкінці </a:t>
            </a:r>
            <a:r>
              <a:rPr lang="uk-UA" sz="2400" dirty="0">
                <a:solidFill>
                  <a:schemeClr val="tx1"/>
                </a:solidFill>
                <a:latin typeface="Times New Roman" panose="02020603050405020304" pitchFamily="18" charset="0"/>
                <a:cs typeface="Times New Roman" panose="02020603050405020304" pitchFamily="18" charset="0"/>
              </a:rPr>
              <a:t>Нового царства Єгипет почав занепадати, </a:t>
            </a:r>
            <a:r>
              <a:rPr lang="uk-UA" sz="2400" b="1" dirty="0">
                <a:solidFill>
                  <a:schemeClr val="tx1"/>
                </a:solidFill>
                <a:latin typeface="Times New Roman" panose="02020603050405020304" pitchFamily="18" charset="0"/>
                <a:cs typeface="Times New Roman" panose="02020603050405020304" pitchFamily="18" charset="0"/>
              </a:rPr>
              <a:t>став здобиччю </a:t>
            </a:r>
            <a:r>
              <a:rPr lang="uk-UA" sz="2400" b="1" dirty="0" smtClean="0">
                <a:solidFill>
                  <a:schemeClr val="tx1"/>
                </a:solidFill>
                <a:latin typeface="Times New Roman" panose="02020603050405020304" pitchFamily="18" charset="0"/>
                <a:cs typeface="Times New Roman" panose="02020603050405020304" pitchFamily="18" charset="0"/>
              </a:rPr>
              <a:t>завойовників</a:t>
            </a:r>
            <a:r>
              <a:rPr lang="uk-UA" sz="2400" dirty="0">
                <a:solidFill>
                  <a:schemeClr val="tx1"/>
                </a:solidFill>
                <a:latin typeface="Times New Roman" panose="02020603050405020304" pitchFamily="18" charset="0"/>
                <a:cs typeface="Times New Roman" panose="02020603050405020304" pitchFamily="18" charset="0"/>
              </a:rPr>
              <a:t>, спочатку </a:t>
            </a:r>
            <a:r>
              <a:rPr lang="uk-UA" sz="2400" b="1" dirty="0">
                <a:solidFill>
                  <a:schemeClr val="tx1"/>
                </a:solidFill>
                <a:latin typeface="Times New Roman" panose="02020603050405020304" pitchFamily="18" charset="0"/>
                <a:cs typeface="Times New Roman" panose="02020603050405020304" pitchFamily="18" charset="0"/>
              </a:rPr>
              <a:t>персі</a:t>
            </a:r>
            <a:r>
              <a:rPr lang="uk-UA" sz="2400" dirty="0">
                <a:solidFill>
                  <a:schemeClr val="tx1"/>
                </a:solidFill>
                <a:latin typeface="Times New Roman" panose="02020603050405020304" pitchFamily="18" charset="0"/>
                <a:cs typeface="Times New Roman" panose="02020603050405020304" pitchFamily="18" charset="0"/>
              </a:rPr>
              <a:t>в, потім </a:t>
            </a:r>
            <a:r>
              <a:rPr lang="uk-UA" sz="2400" b="1" dirty="0">
                <a:solidFill>
                  <a:schemeClr val="tx1"/>
                </a:solidFill>
                <a:latin typeface="Times New Roman" panose="02020603050405020304" pitchFamily="18" charset="0"/>
                <a:cs typeface="Times New Roman" panose="02020603050405020304" pitchFamily="18" charset="0"/>
              </a:rPr>
              <a:t>римлян</a:t>
            </a:r>
            <a:r>
              <a:rPr lang="uk-UA" sz="2400" dirty="0">
                <a:solidFill>
                  <a:schemeClr val="tx1"/>
                </a:solidFill>
                <a:latin typeface="Times New Roman" panose="02020603050405020304" pitchFamily="18" charset="0"/>
                <a:cs typeface="Times New Roman" panose="02020603050405020304" pitchFamily="18" charset="0"/>
              </a:rPr>
              <a:t>, що включили його до складу Римської імперії в 30 р. до </a:t>
            </a:r>
            <a:r>
              <a:rPr lang="uk-UA" sz="2400" dirty="0" smtClean="0">
                <a:solidFill>
                  <a:schemeClr val="tx1"/>
                </a:solidFill>
                <a:latin typeface="Times New Roman" panose="02020603050405020304" pitchFamily="18" charset="0"/>
                <a:cs typeface="Times New Roman" panose="02020603050405020304" pitchFamily="18" charset="0"/>
              </a:rPr>
              <a:t>н.е.</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8549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Стародавній Вавилон</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Вавилонська дер</a:t>
            </a:r>
            <a:r>
              <a:rPr lang="uk-UA" sz="2400" dirty="0">
                <a:solidFill>
                  <a:schemeClr val="tx1"/>
                </a:solidFill>
                <a:latin typeface="Times New Roman" panose="02020603050405020304" pitchFamily="18" charset="0"/>
                <a:cs typeface="Times New Roman" panose="02020603050405020304" pitchFamily="18" charset="0"/>
              </a:rPr>
              <a:t>жава розташовувалася </a:t>
            </a:r>
            <a:r>
              <a:rPr lang="uk-UA" sz="2400" b="1" dirty="0">
                <a:solidFill>
                  <a:schemeClr val="tx1"/>
                </a:solidFill>
                <a:latin typeface="Times New Roman" panose="02020603050405020304" pitchFamily="18" charset="0"/>
                <a:cs typeface="Times New Roman" panose="02020603050405020304" pitchFamily="18" charset="0"/>
              </a:rPr>
              <a:t>в Азіатському Міжріччі</a:t>
            </a:r>
            <a:r>
              <a:rPr lang="uk-UA" sz="2400" dirty="0">
                <a:solidFill>
                  <a:schemeClr val="tx1"/>
                </a:solidFill>
                <a:latin typeface="Times New Roman" panose="02020603050405020304" pitchFamily="18" charset="0"/>
                <a:cs typeface="Times New Roman" panose="02020603050405020304" pitchFamily="18" charset="0"/>
              </a:rPr>
              <a:t> (між ріками Тигром і Євфратом). Перші держави на цій території виникли на початку </a:t>
            </a:r>
            <a:r>
              <a:rPr lang="en-US" sz="2400" dirty="0">
                <a:solidFill>
                  <a:schemeClr val="tx1"/>
                </a:solidFill>
                <a:latin typeface="Times New Roman" panose="02020603050405020304" pitchFamily="18" charset="0"/>
                <a:cs typeface="Times New Roman" panose="02020603050405020304" pitchFamily="18" charset="0"/>
              </a:rPr>
              <a:t>III </a:t>
            </a:r>
            <a:r>
              <a:rPr lang="uk-UA" sz="2400" dirty="0">
                <a:solidFill>
                  <a:schemeClr val="tx1"/>
                </a:solidFill>
                <a:latin typeface="Times New Roman" panose="02020603050405020304" pitchFamily="18" charset="0"/>
                <a:cs typeface="Times New Roman" panose="02020603050405020304" pitchFamily="18" charset="0"/>
              </a:rPr>
              <a:t>тис.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Це були </a:t>
            </a:r>
            <a:r>
              <a:rPr lang="uk-UA" sz="2400" b="1" dirty="0">
                <a:solidFill>
                  <a:schemeClr val="tx1"/>
                </a:solidFill>
                <a:latin typeface="Times New Roman" panose="02020603050405020304" pitchFamily="18" charset="0"/>
                <a:cs typeface="Times New Roman" panose="02020603050405020304" pitchFamily="18" charset="0"/>
              </a:rPr>
              <a:t>невеличкі міста-держави</a:t>
            </a:r>
            <a:r>
              <a:rPr lang="uk-UA" sz="2400" dirty="0">
                <a:solidFill>
                  <a:schemeClr val="tx1"/>
                </a:solidFill>
                <a:latin typeface="Times New Roman" panose="02020603050405020304" pitchFamily="18" charset="0"/>
                <a:cs typeface="Times New Roman" panose="02020603050405020304" pitchFamily="18" charset="0"/>
              </a:rPr>
              <a:t>, у суспільному і державному ладі яких тривалий час зберігалися пережитки родоплемінної організації. </a:t>
            </a:r>
            <a:r>
              <a:rPr lang="uk-UA" sz="2400" b="1" dirty="0">
                <a:solidFill>
                  <a:schemeClr val="tx1"/>
                </a:solidFill>
                <a:latin typeface="Times New Roman" panose="02020603050405020304" pitchFamily="18" charset="0"/>
                <a:cs typeface="Times New Roman" panose="02020603050405020304" pitchFamily="18" charset="0"/>
              </a:rPr>
              <a:t>Найдавнішим населенням країни</a:t>
            </a:r>
            <a:r>
              <a:rPr lang="uk-UA" sz="2400" dirty="0">
                <a:solidFill>
                  <a:schemeClr val="tx1"/>
                </a:solidFill>
                <a:latin typeface="Times New Roman" panose="02020603050405020304" pitchFamily="18" charset="0"/>
                <a:cs typeface="Times New Roman" panose="02020603050405020304" pitchFamily="18" charset="0"/>
              </a:rPr>
              <a:t>, що </a:t>
            </a:r>
            <a:r>
              <a:rPr lang="uk-UA" sz="2400" dirty="0" smtClean="0">
                <a:solidFill>
                  <a:schemeClr val="tx1"/>
                </a:solidFill>
                <a:latin typeface="Times New Roman" panose="02020603050405020304" pitchFamily="18" charset="0"/>
                <a:cs typeface="Times New Roman" panose="02020603050405020304" pitchFamily="18" charset="0"/>
              </a:rPr>
              <a:t>заклало </a:t>
            </a:r>
            <a:r>
              <a:rPr lang="uk-UA" sz="2400" dirty="0">
                <a:solidFill>
                  <a:schemeClr val="tx1"/>
                </a:solidFill>
                <a:latin typeface="Times New Roman" panose="02020603050405020304" pitchFamily="18" charset="0"/>
                <a:cs typeface="Times New Roman" panose="02020603050405020304" pitchFamily="18" charset="0"/>
              </a:rPr>
              <a:t>основи цивілізації в Міжріччі, були </a:t>
            </a:r>
            <a:r>
              <a:rPr lang="uk-UA" sz="2400" b="1" dirty="0">
                <a:solidFill>
                  <a:srgbClr val="0070C0"/>
                </a:solidFill>
                <a:latin typeface="Times New Roman" panose="02020603050405020304" pitchFamily="18" charset="0"/>
                <a:cs typeface="Times New Roman" panose="02020603050405020304" pitchFamily="18" charset="0"/>
              </a:rPr>
              <a:t>шумери</a:t>
            </a:r>
            <a:r>
              <a:rPr lang="uk-UA" sz="2400" dirty="0">
                <a:solidFill>
                  <a:schemeClr val="tx1"/>
                </a:solidFill>
                <a:latin typeface="Times New Roman" panose="02020603050405020304" pitchFamily="18" charset="0"/>
                <a:cs typeface="Times New Roman" panose="02020603050405020304" pitchFamily="18" charset="0"/>
              </a:rPr>
              <a:t>. Від цього народу отримала свою </a:t>
            </a:r>
            <a:r>
              <a:rPr lang="uk-UA" sz="2400" dirty="0" smtClean="0">
                <a:solidFill>
                  <a:schemeClr val="tx1"/>
                </a:solidFill>
                <a:latin typeface="Times New Roman" panose="02020603050405020304" pitchFamily="18" charset="0"/>
                <a:cs typeface="Times New Roman" panose="02020603050405020304" pitchFamily="18" charset="0"/>
              </a:rPr>
              <a:t>назву </a:t>
            </a:r>
            <a:r>
              <a:rPr lang="uk-UA" sz="2400" b="1" dirty="0">
                <a:solidFill>
                  <a:schemeClr val="tx1"/>
                </a:solidFill>
                <a:latin typeface="Times New Roman" panose="02020603050405020304" pitchFamily="18" charset="0"/>
                <a:cs typeface="Times New Roman" panose="02020603050405020304" pitchFamily="18" charset="0"/>
              </a:rPr>
              <a:t>держава Шумер</a:t>
            </a:r>
            <a:r>
              <a:rPr lang="uk-UA" sz="2400" dirty="0">
                <a:solidFill>
                  <a:schemeClr val="tx1"/>
                </a:solidFill>
                <a:latin typeface="Times New Roman" panose="02020603050405020304" pitchFamily="18" charset="0"/>
                <a:cs typeface="Times New Roman" panose="02020603050405020304" pitchFamily="18" charset="0"/>
              </a:rPr>
              <a:t>, історія якої нараховує сім </a:t>
            </a:r>
            <a:r>
              <a:rPr lang="uk-UA" sz="2400" dirty="0" smtClean="0">
                <a:solidFill>
                  <a:schemeClr val="tx1"/>
                </a:solidFill>
                <a:latin typeface="Times New Roman" panose="02020603050405020304" pitchFamily="18" charset="0"/>
                <a:cs typeface="Times New Roman" panose="02020603050405020304" pitchFamily="18" charset="0"/>
              </a:rPr>
              <a:t>століть. На північ від шумерів у Міжріччі мешкали </a:t>
            </a:r>
            <a:r>
              <a:rPr lang="uk-UA" sz="2400" b="1" dirty="0" smtClean="0">
                <a:solidFill>
                  <a:srgbClr val="0070C0"/>
                </a:solidFill>
                <a:latin typeface="Times New Roman" panose="02020603050405020304" pitchFamily="18" charset="0"/>
                <a:cs typeface="Times New Roman" panose="02020603050405020304" pitchFamily="18" charset="0"/>
              </a:rPr>
              <a:t>аккадці</a:t>
            </a:r>
            <a:r>
              <a:rPr lang="uk-UA" sz="2400" dirty="0" smtClean="0">
                <a:solidFill>
                  <a:schemeClr val="tx1"/>
                </a:solidFill>
                <a:latin typeface="Times New Roman" panose="02020603050405020304" pitchFamily="18" charset="0"/>
                <a:cs typeface="Times New Roman" panose="02020603050405020304" pitchFamily="18" charset="0"/>
              </a:rPr>
              <a:t>, що поступово захопили всю територію Шумера і створили досить сильне Шумеро-</a:t>
            </a:r>
            <a:r>
              <a:rPr lang="uk-UA" sz="2400" dirty="0" err="1" smtClean="0">
                <a:solidFill>
                  <a:schemeClr val="tx1"/>
                </a:solidFill>
                <a:latin typeface="Times New Roman" panose="02020603050405020304" pitchFamily="18" charset="0"/>
                <a:cs typeface="Times New Roman" panose="02020603050405020304" pitchFamily="18" charset="0"/>
              </a:rPr>
              <a:t>Аккадське</a:t>
            </a:r>
            <a:r>
              <a:rPr lang="uk-UA" sz="2400" dirty="0" smtClean="0">
                <a:solidFill>
                  <a:schemeClr val="tx1"/>
                </a:solidFill>
                <a:latin typeface="Times New Roman" panose="02020603050405020304" pitchFamily="18" charset="0"/>
                <a:cs typeface="Times New Roman" panose="02020603050405020304" pitchFamily="18" charset="0"/>
              </a:rPr>
              <a:t> царство, яке проіснувало близько ста років.</a:t>
            </a:r>
          </a:p>
        </p:txBody>
      </p:sp>
    </p:spTree>
    <p:extLst>
      <p:ext uri="{BB962C8B-B14F-4D97-AF65-F5344CB8AC3E}">
        <p14:creationId xmlns:p14="http://schemas.microsoft.com/office/powerpoint/2010/main" val="25972454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Стародавній Вавилон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Приблизно у </a:t>
            </a:r>
            <a:r>
              <a:rPr lang="uk-UA" sz="2400" dirty="0">
                <a:solidFill>
                  <a:schemeClr val="tx1"/>
                </a:solidFill>
                <a:latin typeface="Times New Roman" panose="02020603050405020304" pitchFamily="18" charset="0"/>
                <a:cs typeface="Times New Roman" panose="02020603050405020304" pitchFamily="18" charset="0"/>
              </a:rPr>
              <a:t>2000 р.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Міжріччя було захоплено кочовиками – </a:t>
            </a:r>
            <a:r>
              <a:rPr lang="uk-UA" sz="2400" b="1" dirty="0" smtClean="0">
                <a:solidFill>
                  <a:srgbClr val="0070C0"/>
                </a:solidFill>
                <a:latin typeface="Times New Roman" panose="02020603050405020304" pitchFamily="18" charset="0"/>
                <a:cs typeface="Times New Roman" panose="02020603050405020304" pitchFamily="18" charset="0"/>
              </a:rPr>
              <a:t>амореями</a:t>
            </a:r>
            <a:r>
              <a:rPr lang="uk-UA" sz="2400" dirty="0">
                <a:solidFill>
                  <a:schemeClr val="tx1"/>
                </a:solidFill>
                <a:latin typeface="Times New Roman" panose="02020603050405020304" pitchFamily="18" charset="0"/>
                <a:cs typeface="Times New Roman" panose="02020603050405020304" pitchFamily="18" charset="0"/>
              </a:rPr>
              <a:t>, які </a:t>
            </a:r>
            <a:r>
              <a:rPr lang="uk-UA" sz="2400" dirty="0" smtClean="0">
                <a:solidFill>
                  <a:schemeClr val="tx1"/>
                </a:solidFill>
                <a:latin typeface="Times New Roman" panose="02020603050405020304" pitchFamily="18" charset="0"/>
                <a:cs typeface="Times New Roman" panose="02020603050405020304" pitchFamily="18" charset="0"/>
              </a:rPr>
              <a:t>перемогли </a:t>
            </a:r>
            <a:r>
              <a:rPr lang="uk-UA" sz="2400" dirty="0">
                <a:solidFill>
                  <a:schemeClr val="tx1"/>
                </a:solidFill>
                <a:latin typeface="Times New Roman" panose="02020603050405020304" pitchFamily="18" charset="0"/>
                <a:cs typeface="Times New Roman" panose="02020603050405020304" pitchFamily="18" charset="0"/>
              </a:rPr>
              <a:t>Шумеро-</a:t>
            </a:r>
            <a:r>
              <a:rPr lang="uk-UA" sz="2400" dirty="0" err="1">
                <a:solidFill>
                  <a:schemeClr val="tx1"/>
                </a:solidFill>
                <a:latin typeface="Times New Roman" panose="02020603050405020304" pitchFamily="18" charset="0"/>
                <a:cs typeface="Times New Roman" panose="02020603050405020304" pitchFamily="18" charset="0"/>
              </a:rPr>
              <a:t>Аккадське</a:t>
            </a:r>
            <a:r>
              <a:rPr lang="uk-UA" sz="2400" dirty="0">
                <a:solidFill>
                  <a:schemeClr val="tx1"/>
                </a:solidFill>
                <a:latin typeface="Times New Roman" panose="02020603050405020304" pitchFamily="18" charset="0"/>
                <a:cs typeface="Times New Roman" panose="02020603050405020304" pitchFamily="18" charset="0"/>
              </a:rPr>
              <a:t> царство і розселилися широко на його території. Одним з їх опорних пунктів став Вавилон, що був значним поселенням вже в останньому столітті існування Шумера. Сприятливе географічне положення забезпечило піднесення </a:t>
            </a:r>
            <a:r>
              <a:rPr lang="uk-UA" sz="2400" dirty="0" smtClean="0">
                <a:solidFill>
                  <a:schemeClr val="tx1"/>
                </a:solidFill>
                <a:latin typeface="Times New Roman" panose="02020603050405020304" pitchFamily="18" charset="0"/>
                <a:cs typeface="Times New Roman" panose="02020603050405020304" pitchFamily="18" charset="0"/>
              </a:rPr>
              <a:t>Вавилону, який </a:t>
            </a:r>
            <a:r>
              <a:rPr lang="uk-UA" sz="2400" dirty="0">
                <a:solidFill>
                  <a:schemeClr val="tx1"/>
                </a:solidFill>
                <a:latin typeface="Times New Roman" panose="02020603050405020304" pitchFamily="18" charset="0"/>
                <a:cs typeface="Times New Roman" panose="02020603050405020304" pitchFamily="18" charset="0"/>
              </a:rPr>
              <a:t>став столицею невеличкого царства. Перші п’ять вавилонських царів значно розширили свої володіння. За часів правління шостого царя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b="1" dirty="0">
                <a:solidFill>
                  <a:srgbClr val="0070C0"/>
                </a:solidFill>
                <a:latin typeface="Times New Roman" panose="02020603050405020304" pitchFamily="18" charset="0"/>
                <a:cs typeface="Times New Roman" panose="02020603050405020304" pitchFamily="18" charset="0"/>
              </a:rPr>
              <a:t>Хаммурапі</a:t>
            </a:r>
            <a:r>
              <a:rPr lang="uk-UA" sz="2400" dirty="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1792-1750 </a:t>
            </a:r>
            <a:r>
              <a:rPr lang="uk-UA" sz="2400" dirty="0">
                <a:solidFill>
                  <a:schemeClr val="tx1"/>
                </a:solidFill>
                <a:latin typeface="Times New Roman" panose="02020603050405020304" pitchFamily="18" charset="0"/>
                <a:cs typeface="Times New Roman" panose="02020603050405020304" pitchFamily="18" charset="0"/>
              </a:rPr>
              <a:t>рр.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Вавилон перетворився в столицю величезної держави, яка включала в себе велику частину Міжріччя. </a:t>
            </a:r>
            <a:endParaRPr lang="uk-UA" sz="2400"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5058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Стародавній Вавилон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Створена Хаммурапі держава, яка одержала назву за назвою її столиці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Вавилон, була значним, але не міцним державним об’єднанням.</a:t>
            </a:r>
          </a:p>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Після смерті Хаммурапі Вавилон зазнав ряд важких поразок від своїх сусідів і в 1595 р. до н. е. його було знищено </a:t>
            </a:r>
            <a:r>
              <a:rPr lang="uk-UA" sz="2400" b="1" dirty="0">
                <a:solidFill>
                  <a:srgbClr val="0070C0"/>
                </a:solidFill>
                <a:latin typeface="Times New Roman" panose="02020603050405020304" pitchFamily="18" charset="0"/>
                <a:cs typeface="Times New Roman" panose="02020603050405020304" pitchFamily="18" charset="0"/>
              </a:rPr>
              <a:t>хетами </a:t>
            </a:r>
            <a:r>
              <a:rPr lang="uk-UA" sz="2400" dirty="0">
                <a:solidFill>
                  <a:schemeClr val="tx1"/>
                </a:solidFill>
                <a:latin typeface="Times New Roman" panose="02020603050405020304" pitchFamily="18" charset="0"/>
                <a:cs typeface="Times New Roman" panose="02020603050405020304" pitchFamily="18" charset="0"/>
              </a:rPr>
              <a:t>і </a:t>
            </a:r>
            <a:r>
              <a:rPr lang="uk-UA" sz="2400" b="1" dirty="0">
                <a:solidFill>
                  <a:srgbClr val="0070C0"/>
                </a:solidFill>
                <a:latin typeface="Times New Roman" panose="02020603050405020304" pitchFamily="18" charset="0"/>
                <a:cs typeface="Times New Roman" panose="02020603050405020304" pitchFamily="18" charset="0"/>
              </a:rPr>
              <a:t>касситами</a:t>
            </a:r>
            <a:r>
              <a:rPr lang="uk-UA" sz="2400" dirty="0">
                <a:solidFill>
                  <a:schemeClr val="tx1"/>
                </a:solidFill>
                <a:latin typeface="Times New Roman" panose="02020603050405020304" pitchFamily="18" charset="0"/>
                <a:cs typeface="Times New Roman" panose="02020603050405020304" pitchFamily="18" charset="0"/>
              </a:rPr>
              <a:t>, що правили Міжріччям </a:t>
            </a:r>
            <a:r>
              <a:rPr lang="uk-UA" sz="2400" dirty="0" smtClean="0">
                <a:solidFill>
                  <a:schemeClr val="tx1"/>
                </a:solidFill>
                <a:latin typeface="Times New Roman" panose="02020603050405020304" pitchFamily="18" charset="0"/>
                <a:cs typeface="Times New Roman" panose="02020603050405020304" pitchFamily="18" charset="0"/>
              </a:rPr>
              <a:t>близько </a:t>
            </a:r>
            <a:r>
              <a:rPr lang="uk-UA" sz="2400" dirty="0">
                <a:solidFill>
                  <a:schemeClr val="tx1"/>
                </a:solidFill>
                <a:latin typeface="Times New Roman" panose="02020603050405020304" pitchFamily="18" charset="0"/>
                <a:cs typeface="Times New Roman" panose="02020603050405020304" pitchFamily="18" charset="0"/>
              </a:rPr>
              <a:t>400 років.</a:t>
            </a:r>
          </a:p>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Нове піднесення Вавилон пережив в </a:t>
            </a:r>
            <a:r>
              <a:rPr lang="en-US" sz="2400" dirty="0" smtClean="0">
                <a:solidFill>
                  <a:schemeClr val="tx1"/>
                </a:solidFill>
                <a:latin typeface="Times New Roman" panose="02020603050405020304" pitchFamily="18" charset="0"/>
                <a:cs typeface="Times New Roman" panose="02020603050405020304" pitchFamily="18" charset="0"/>
              </a:rPr>
              <a:t>VII</a:t>
            </a:r>
            <a:r>
              <a:rPr lang="uk-UA" sz="2400" dirty="0" smtClean="0">
                <a:solidFill>
                  <a:schemeClr val="tx1"/>
                </a:solidFill>
                <a:latin typeface="Times New Roman" panose="02020603050405020304" pitchFamily="18" charset="0"/>
                <a:cs typeface="Times New Roman" panose="02020603050405020304" pitchFamily="18" charset="0"/>
              </a:rPr>
              <a:t>-</a:t>
            </a:r>
            <a:r>
              <a:rPr lang="en-US" sz="2400" dirty="0" smtClean="0">
                <a:solidFill>
                  <a:schemeClr val="tx1"/>
                </a:solidFill>
                <a:latin typeface="Times New Roman" panose="02020603050405020304" pitchFamily="18" charset="0"/>
                <a:cs typeface="Times New Roman" panose="02020603050405020304" pitchFamily="18" charset="0"/>
              </a:rPr>
              <a:t>VI </a:t>
            </a:r>
            <a:r>
              <a:rPr lang="uk-UA" sz="2400" dirty="0">
                <a:solidFill>
                  <a:schemeClr val="tx1"/>
                </a:solidFill>
                <a:latin typeface="Times New Roman" panose="02020603050405020304" pitchFamily="18" charset="0"/>
                <a:cs typeface="Times New Roman" panose="02020603050405020304" pitchFamily="18" charset="0"/>
              </a:rPr>
              <a:t>ст.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коли з 626 р. по 539 р.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існувало т.зв. «</a:t>
            </a:r>
            <a:r>
              <a:rPr lang="uk-UA" sz="2400" b="1" dirty="0">
                <a:solidFill>
                  <a:schemeClr val="tx1"/>
                </a:solidFill>
                <a:latin typeface="Times New Roman" panose="02020603050405020304" pitchFamily="18" charset="0"/>
                <a:cs typeface="Times New Roman" panose="02020603050405020304" pitchFamily="18" charset="0"/>
              </a:rPr>
              <a:t>Нововавилонське царство</a:t>
            </a:r>
            <a:r>
              <a:rPr lang="uk-UA" sz="2400" dirty="0">
                <a:solidFill>
                  <a:schemeClr val="tx1"/>
                </a:solidFill>
                <a:latin typeface="Times New Roman" panose="02020603050405020304" pitchFamily="18" charset="0"/>
                <a:cs typeface="Times New Roman" panose="02020603050405020304" pitchFamily="18" charset="0"/>
              </a:rPr>
              <a:t>». У </a:t>
            </a:r>
            <a:r>
              <a:rPr lang="en-US" sz="2400" dirty="0">
                <a:solidFill>
                  <a:schemeClr val="tx1"/>
                </a:solidFill>
                <a:latin typeface="Times New Roman" panose="02020603050405020304" pitchFamily="18" charset="0"/>
                <a:cs typeface="Times New Roman" panose="02020603050405020304" pitchFamily="18" charset="0"/>
              </a:rPr>
              <a:t>VI </a:t>
            </a:r>
            <a:r>
              <a:rPr lang="uk-UA" sz="2400" dirty="0">
                <a:solidFill>
                  <a:schemeClr val="tx1"/>
                </a:solidFill>
                <a:latin typeface="Times New Roman" panose="02020603050405020304" pitchFamily="18" charset="0"/>
                <a:cs typeface="Times New Roman" panose="02020603050405020304" pitchFamily="18" charset="0"/>
              </a:rPr>
              <a:t>ст. до н. е. воно було завойоване </a:t>
            </a:r>
            <a:r>
              <a:rPr lang="uk-UA" sz="2400" dirty="0" smtClean="0">
                <a:solidFill>
                  <a:schemeClr val="tx1"/>
                </a:solidFill>
                <a:latin typeface="Times New Roman" panose="02020603050405020304" pitchFamily="18" charset="0"/>
                <a:cs typeface="Times New Roman" panose="02020603050405020304" pitchFamily="18" charset="0"/>
              </a:rPr>
              <a:t>персами</a:t>
            </a:r>
            <a:r>
              <a:rPr lang="uk-UA" sz="2400" dirty="0">
                <a:solidFill>
                  <a:schemeClr val="tx1"/>
                </a:solidFill>
                <a:latin typeface="Times New Roman" panose="02020603050405020304" pitchFamily="18" charset="0"/>
                <a:cs typeface="Times New Roman" panose="02020603050405020304" pitchFamily="18" charset="0"/>
              </a:rPr>
              <a:t>, а з ІІІ ст.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фактично припинило своє існування.</a:t>
            </a:r>
          </a:p>
        </p:txBody>
      </p:sp>
    </p:spTree>
    <p:extLst>
      <p:ext uri="{BB962C8B-B14F-4D97-AF65-F5344CB8AC3E}">
        <p14:creationId xmlns:p14="http://schemas.microsoft.com/office/powerpoint/2010/main" val="30814860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Давньоєврейська </a:t>
            </a:r>
            <a:r>
              <a:rPr lang="uk-UA" sz="3200" b="1" dirty="0">
                <a:solidFill>
                  <a:schemeClr val="bg2">
                    <a:lumMod val="50000"/>
                  </a:schemeClr>
                </a:solidFill>
              </a:rPr>
              <a:t>державність</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У безпосередній близькості від Вавилону виникла державність і </a:t>
            </a:r>
            <a:r>
              <a:rPr lang="uk-UA" sz="2400" dirty="0" smtClean="0">
                <a:solidFill>
                  <a:schemeClr val="tx1"/>
                </a:solidFill>
                <a:latin typeface="Times New Roman" panose="02020603050405020304" pitchFamily="18" charset="0"/>
                <a:cs typeface="Times New Roman" panose="02020603050405020304" pitchFamily="18" charset="0"/>
              </a:rPr>
              <a:t>у </a:t>
            </a:r>
            <a:r>
              <a:rPr lang="uk-UA" sz="2400" dirty="0">
                <a:solidFill>
                  <a:schemeClr val="tx1"/>
                </a:solidFill>
                <a:latin typeface="Times New Roman" panose="02020603050405020304" pitchFamily="18" charset="0"/>
                <a:cs typeface="Times New Roman" panose="02020603050405020304" pitchFamily="18" charset="0"/>
              </a:rPr>
              <a:t>євреїв. Єврейські кочові племена з’явилися на землях історичної Палестини на початку </a:t>
            </a:r>
            <a:r>
              <a:rPr lang="en-US" sz="2400" dirty="0">
                <a:solidFill>
                  <a:schemeClr val="tx1"/>
                </a:solidFill>
                <a:latin typeface="Times New Roman" panose="02020603050405020304" pitchFamily="18" charset="0"/>
                <a:cs typeface="Times New Roman" panose="02020603050405020304" pitchFamily="18" charset="0"/>
              </a:rPr>
              <a:t>II </a:t>
            </a:r>
            <a:r>
              <a:rPr lang="uk-UA" sz="2400" dirty="0">
                <a:solidFill>
                  <a:schemeClr val="tx1"/>
                </a:solidFill>
                <a:latin typeface="Times New Roman" panose="02020603050405020304" pitchFamily="18" charset="0"/>
                <a:cs typeface="Times New Roman" panose="02020603050405020304" pitchFamily="18" charset="0"/>
              </a:rPr>
              <a:t>тис. до </a:t>
            </a:r>
            <a:r>
              <a:rPr lang="uk-UA" sz="2400" dirty="0" smtClean="0">
                <a:solidFill>
                  <a:schemeClr val="tx1"/>
                </a:solidFill>
                <a:latin typeface="Times New Roman" panose="02020603050405020304" pitchFamily="18" charset="0"/>
                <a:cs typeface="Times New Roman" panose="02020603050405020304" pitchFamily="18" charset="0"/>
              </a:rPr>
              <a:t>н.е. </a:t>
            </a:r>
            <a:r>
              <a:rPr lang="uk-UA" sz="2400" dirty="0">
                <a:solidFill>
                  <a:schemeClr val="tx1"/>
                </a:solidFill>
                <a:latin typeface="Times New Roman" panose="02020603050405020304" pitchFamily="18" charset="0"/>
                <a:cs typeface="Times New Roman" panose="02020603050405020304" pitchFamily="18" charset="0"/>
              </a:rPr>
              <a:t>Приблизно в </a:t>
            </a:r>
            <a:r>
              <a:rPr lang="en-US" sz="2400" dirty="0">
                <a:solidFill>
                  <a:schemeClr val="tx1"/>
                </a:solidFill>
                <a:latin typeface="Times New Roman" panose="02020603050405020304" pitchFamily="18" charset="0"/>
                <a:cs typeface="Times New Roman" panose="02020603050405020304" pitchFamily="18" charset="0"/>
              </a:rPr>
              <a:t>XIII-XII </a:t>
            </a:r>
            <a:r>
              <a:rPr lang="uk-UA" sz="2400" dirty="0">
                <a:solidFill>
                  <a:schemeClr val="tx1"/>
                </a:solidFill>
                <a:latin typeface="Times New Roman" panose="02020603050405020304" pitchFamily="18" charset="0"/>
                <a:cs typeface="Times New Roman" panose="02020603050405020304" pitchFamily="18" charset="0"/>
              </a:rPr>
              <a:t>ст.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у період тимчасового ослаблення впливу Єгипту на держави Палестини і Фінікії, союз споріднених племен із загальною назвою Ізраїль витиснув і підпорядкував собі племена </a:t>
            </a:r>
            <a:r>
              <a:rPr lang="uk-UA" sz="2400" b="1" dirty="0">
                <a:solidFill>
                  <a:srgbClr val="0070C0"/>
                </a:solidFill>
                <a:latin typeface="Times New Roman" panose="02020603050405020304" pitchFamily="18" charset="0"/>
                <a:cs typeface="Times New Roman" panose="02020603050405020304" pitchFamily="18" charset="0"/>
              </a:rPr>
              <a:t>ханаанеїв</a:t>
            </a:r>
            <a:r>
              <a:rPr lang="uk-UA" sz="2400" dirty="0">
                <a:solidFill>
                  <a:schemeClr val="tx1"/>
                </a:solidFill>
                <a:latin typeface="Times New Roman" panose="02020603050405020304" pitchFamily="18" charset="0"/>
                <a:cs typeface="Times New Roman" panose="02020603050405020304" pitchFamily="18" charset="0"/>
              </a:rPr>
              <a:t>, що жили там. У результаті </a:t>
            </a:r>
            <a:r>
              <a:rPr lang="uk-UA" sz="2400" dirty="0" smtClean="0">
                <a:solidFill>
                  <a:schemeClr val="tx1"/>
                </a:solidFill>
                <a:latin typeface="Times New Roman" panose="02020603050405020304" pitchFamily="18" charset="0"/>
                <a:cs typeface="Times New Roman" panose="02020603050405020304" pitchFamily="18" charset="0"/>
              </a:rPr>
              <a:t>асиміляції </a:t>
            </a:r>
            <a:r>
              <a:rPr lang="uk-UA" sz="2400" dirty="0">
                <a:solidFill>
                  <a:schemeClr val="tx1"/>
                </a:solidFill>
                <a:latin typeface="Times New Roman" panose="02020603050405020304" pitchFamily="18" charset="0"/>
                <a:cs typeface="Times New Roman" panose="02020603050405020304" pitchFamily="18" charset="0"/>
              </a:rPr>
              <a:t>ізраїльський народ сформував </a:t>
            </a:r>
            <a:r>
              <a:rPr lang="uk-UA" sz="2400" dirty="0" smtClean="0">
                <a:solidFill>
                  <a:schemeClr val="tx1"/>
                </a:solidFill>
                <a:latin typeface="Times New Roman" panose="02020603050405020304" pitchFamily="18" charset="0"/>
                <a:cs typeface="Times New Roman" panose="02020603050405020304" pitchFamily="18" charset="0"/>
              </a:rPr>
              <a:t>загальну </a:t>
            </a:r>
            <a:r>
              <a:rPr lang="uk-UA" sz="2400" b="1" dirty="0">
                <a:solidFill>
                  <a:schemeClr val="tx1"/>
                </a:solidFill>
                <a:latin typeface="Times New Roman" panose="02020603050405020304" pitchFamily="18" charset="0"/>
                <a:cs typeface="Times New Roman" panose="02020603050405020304" pitchFamily="18" charset="0"/>
              </a:rPr>
              <a:t>осілу цивілізацію з землеробською культурою</a:t>
            </a:r>
            <a:r>
              <a:rPr lang="uk-UA" sz="2400" dirty="0">
                <a:solidFill>
                  <a:schemeClr val="tx1"/>
                </a:solidFill>
                <a:latin typeface="Times New Roman" panose="02020603050405020304" pitchFamily="18" charset="0"/>
                <a:cs typeface="Times New Roman" panose="02020603050405020304" pitchFamily="18" charset="0"/>
              </a:rPr>
              <a:t>. У політичному відношенні це була </a:t>
            </a:r>
            <a:r>
              <a:rPr lang="uk-UA" sz="2400" b="1" dirty="0">
                <a:solidFill>
                  <a:schemeClr val="tx1"/>
                </a:solidFill>
                <a:latin typeface="Times New Roman" panose="02020603050405020304" pitchFamily="18" charset="0"/>
                <a:cs typeface="Times New Roman" panose="02020603050405020304" pitchFamily="18" charset="0"/>
              </a:rPr>
              <a:t>стадія формування надобщинних владних структур</a:t>
            </a:r>
            <a:r>
              <a:rPr lang="uk-UA" sz="2400" dirty="0">
                <a:solidFill>
                  <a:schemeClr val="tx1"/>
                </a:solidFill>
                <a:latin typeface="Times New Roman" panose="02020603050405020304" pitchFamily="18" charset="0"/>
                <a:cs typeface="Times New Roman" panose="02020603050405020304" pitchFamily="18" charset="0"/>
              </a:rPr>
              <a:t>. Союз племен управлявся радами родової знаті і </a:t>
            </a:r>
            <a:r>
              <a:rPr lang="uk-UA" sz="2400" dirty="0" smtClean="0">
                <a:solidFill>
                  <a:schemeClr val="tx1"/>
                </a:solidFill>
                <a:latin typeface="Times New Roman" panose="02020603050405020304" pitchFamily="18" charset="0"/>
                <a:cs typeface="Times New Roman" panose="02020603050405020304" pitchFamily="18" charset="0"/>
              </a:rPr>
              <a:t>т.зв. </a:t>
            </a:r>
            <a:r>
              <a:rPr lang="uk-UA" sz="2400" dirty="0">
                <a:solidFill>
                  <a:schemeClr val="tx1"/>
                </a:solidFill>
                <a:latin typeface="Times New Roman" panose="02020603050405020304" pitchFamily="18" charset="0"/>
                <a:cs typeface="Times New Roman" panose="02020603050405020304" pitchFamily="18" charset="0"/>
              </a:rPr>
              <a:t>«суддями»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виборними вождями. Зберігалися племінні народні збори, </a:t>
            </a:r>
            <a:r>
              <a:rPr lang="uk-UA" sz="2400" dirty="0" smtClean="0">
                <a:solidFill>
                  <a:schemeClr val="tx1"/>
                </a:solidFill>
                <a:latin typeface="Times New Roman" panose="02020603050405020304" pitchFamily="18" charset="0"/>
                <a:cs typeface="Times New Roman" panose="02020603050405020304" pitchFamily="18" charset="0"/>
              </a:rPr>
              <a:t>велике значення </a:t>
            </a:r>
            <a:r>
              <a:rPr lang="uk-UA" sz="2400" dirty="0">
                <a:solidFill>
                  <a:schemeClr val="tx1"/>
                </a:solidFill>
                <a:latin typeface="Times New Roman" panose="02020603050405020304" pitchFamily="18" charset="0"/>
                <a:cs typeface="Times New Roman" panose="02020603050405020304" pitchFamily="18" charset="0"/>
              </a:rPr>
              <a:t>мало внутрішньообщинне управління із </a:t>
            </a:r>
            <a:r>
              <a:rPr lang="uk-UA" sz="2400" dirty="0" smtClean="0">
                <a:solidFill>
                  <a:schemeClr val="tx1"/>
                </a:solidFill>
                <a:latin typeface="Times New Roman" panose="02020603050405020304" pitchFamily="18" charset="0"/>
                <a:cs typeface="Times New Roman" panose="02020603050405020304" pitchFamily="18" charset="0"/>
              </a:rPr>
              <a:t>владою </a:t>
            </a:r>
            <a:r>
              <a:rPr lang="uk-UA" sz="2400" dirty="0">
                <a:solidFill>
                  <a:schemeClr val="tx1"/>
                </a:solidFill>
                <a:latin typeface="Times New Roman" panose="02020603050405020304" pitchFamily="18" charset="0"/>
                <a:cs typeface="Times New Roman" panose="02020603050405020304" pitchFamily="18" charset="0"/>
              </a:rPr>
              <a:t>глави роду-клану.</a:t>
            </a:r>
            <a:endParaRPr lang="uk-UA" sz="2400"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05284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Давньоєврейська державність </a:t>
            </a:r>
            <a:r>
              <a:rPr lang="uk-UA" sz="2000" dirty="0" smtClean="0"/>
              <a:t>(продовження</a:t>
            </a:r>
            <a:r>
              <a:rPr lang="uk-UA" sz="2000" dirty="0"/>
              <a:t>)</a:t>
            </a:r>
            <a:endParaRPr lang="en-US" sz="20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У </a:t>
            </a:r>
            <a:r>
              <a:rPr lang="en-US" sz="2400" dirty="0">
                <a:solidFill>
                  <a:schemeClr val="tx1"/>
                </a:solidFill>
                <a:latin typeface="Times New Roman" panose="02020603050405020304" pitchFamily="18" charset="0"/>
                <a:cs typeface="Times New Roman" panose="02020603050405020304" pitchFamily="18" charset="0"/>
              </a:rPr>
              <a:t>XI </a:t>
            </a:r>
            <a:r>
              <a:rPr lang="uk-UA" sz="2400" dirty="0">
                <a:solidFill>
                  <a:schemeClr val="tx1"/>
                </a:solidFill>
                <a:latin typeface="Times New Roman" panose="02020603050405020304" pitchFamily="18" charset="0"/>
                <a:cs typeface="Times New Roman" panose="02020603050405020304" pitchFamily="18" charset="0"/>
              </a:rPr>
              <a:t>ст.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під впливом зовнішньої небезпеки з боку нових племен </a:t>
            </a:r>
            <a:r>
              <a:rPr lang="uk-UA" sz="2400" b="1" dirty="0" smtClean="0">
                <a:solidFill>
                  <a:srgbClr val="0070C0"/>
                </a:solidFill>
                <a:latin typeface="Times New Roman" panose="02020603050405020304" pitchFamily="18" charset="0"/>
                <a:cs typeface="Times New Roman" panose="02020603050405020304" pitchFamily="18" charset="0"/>
              </a:rPr>
              <a:t>филистимлян</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(звідси і грецька назва «Палестина</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ізраїльські общини і племена утворили єдину протодержаву. На зборах представників племен був обраний </a:t>
            </a:r>
            <a:r>
              <a:rPr lang="uk-UA" sz="2400" b="1" dirty="0">
                <a:solidFill>
                  <a:schemeClr val="tx1"/>
                </a:solidFill>
                <a:latin typeface="Times New Roman" panose="02020603050405020304" pitchFamily="18" charset="0"/>
                <a:cs typeface="Times New Roman" panose="02020603050405020304" pitchFamily="18" charset="0"/>
              </a:rPr>
              <a:t>перший цар Ізраїлю </a:t>
            </a:r>
            <a:r>
              <a:rPr lang="uk-UA" sz="2400" dirty="0">
                <a:solidFill>
                  <a:schemeClr val="tx1"/>
                </a:solidFill>
                <a:latin typeface="Times New Roman" panose="02020603050405020304" pitchFamily="18" charset="0"/>
                <a:cs typeface="Times New Roman" panose="02020603050405020304" pitchFamily="18" charset="0"/>
              </a:rPr>
              <a:t>–</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Саул. Надалі обрання (або загальнонародне затвердження) носія влади стало принципом ранньої державної організації</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Початок формування реальної державної організації визначається за часом правління спадкоємця </a:t>
            </a:r>
            <a:r>
              <a:rPr lang="uk-UA" sz="2400" dirty="0" err="1" smtClean="0">
                <a:solidFill>
                  <a:schemeClr val="tx1"/>
                </a:solidFill>
                <a:latin typeface="Times New Roman" panose="02020603050405020304" pitchFamily="18" charset="0"/>
                <a:cs typeface="Times New Roman" panose="02020603050405020304" pitchFamily="18" charset="0"/>
              </a:rPr>
              <a:t>Саула</a:t>
            </a:r>
            <a:r>
              <a:rPr lang="uk-UA" sz="2400" dirty="0" smtClean="0">
                <a:solidFill>
                  <a:schemeClr val="tx1"/>
                </a:solidFill>
                <a:latin typeface="Times New Roman" panose="02020603050405020304" pitchFamily="18" charset="0"/>
                <a:cs typeface="Times New Roman" panose="02020603050405020304" pitchFamily="18" charset="0"/>
              </a:rPr>
              <a:t> – царя Давида (кінець XI-</a:t>
            </a:r>
            <a:r>
              <a:rPr lang="uk-UA" sz="2400" dirty="0" err="1" smtClean="0">
                <a:solidFill>
                  <a:schemeClr val="tx1"/>
                </a:solidFill>
                <a:latin typeface="Times New Roman" panose="02020603050405020304" pitchFamily="18" charset="0"/>
                <a:cs typeface="Times New Roman" panose="02020603050405020304" pitchFamily="18" charset="0"/>
              </a:rPr>
              <a:t>поч</a:t>
            </a:r>
            <a:r>
              <a:rPr lang="uk-UA" sz="2400" dirty="0" smtClean="0">
                <a:solidFill>
                  <a:schemeClr val="tx1"/>
                </a:solidFill>
                <a:latin typeface="Times New Roman" panose="02020603050405020304" pitchFamily="18" charset="0"/>
                <a:cs typeface="Times New Roman" panose="02020603050405020304" pitchFamily="18" charset="0"/>
              </a:rPr>
              <a:t>. Х ст. до н.е.), коли з’явилася наймана армія, і відомий біблійний мудрець цар Соломон (X ст. до н.е.). За часів його правління була </a:t>
            </a:r>
            <a:r>
              <a:rPr lang="uk-UA" sz="2400" b="1" dirty="0" smtClean="0">
                <a:solidFill>
                  <a:schemeClr val="tx1"/>
                </a:solidFill>
                <a:latin typeface="Times New Roman" panose="02020603050405020304" pitchFamily="18" charset="0"/>
                <a:cs typeface="Times New Roman" panose="02020603050405020304" pitchFamily="18" charset="0"/>
              </a:rPr>
              <a:t>встановлена тверда система державних податків, постійна армія, система державно-розподільного господарства.</a:t>
            </a:r>
          </a:p>
        </p:txBody>
      </p:sp>
    </p:spTree>
    <p:extLst>
      <p:ext uri="{BB962C8B-B14F-4D97-AF65-F5344CB8AC3E}">
        <p14:creationId xmlns:p14="http://schemas.microsoft.com/office/powerpoint/2010/main" val="9176578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Давньоєврейська державність </a:t>
            </a:r>
            <a:r>
              <a:rPr lang="uk-UA" sz="2000" dirty="0" smtClean="0"/>
              <a:t>(продовження</a:t>
            </a:r>
            <a:r>
              <a:rPr lang="uk-UA" sz="2000" dirty="0"/>
              <a:t>)</a:t>
            </a:r>
            <a:endParaRPr lang="en-US" sz="20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У 928 р. до </a:t>
            </a:r>
            <a:r>
              <a:rPr lang="uk-UA" sz="2400" b="1" dirty="0" smtClean="0">
                <a:solidFill>
                  <a:schemeClr val="tx1"/>
                </a:solidFill>
                <a:latin typeface="Times New Roman" panose="02020603050405020304" pitchFamily="18" charset="0"/>
                <a:cs typeface="Times New Roman" panose="02020603050405020304" pitchFamily="18" charset="0"/>
              </a:rPr>
              <a:t>н.е</a:t>
            </a:r>
            <a:r>
              <a:rPr lang="uk-UA" sz="2400" b="1" dirty="0">
                <a:solidFill>
                  <a:schemeClr val="tx1"/>
                </a:solidFill>
                <a:latin typeface="Times New Roman" panose="02020603050405020304" pitchFamily="18" charset="0"/>
                <a:cs typeface="Times New Roman" panose="02020603050405020304" pitchFamily="18" charset="0"/>
              </a:rPr>
              <a:t>.</a:t>
            </a:r>
            <a:r>
              <a:rPr lang="uk-UA" sz="2400" dirty="0">
                <a:solidFill>
                  <a:schemeClr val="tx1"/>
                </a:solidFill>
                <a:latin typeface="Times New Roman" panose="02020603050405020304" pitchFamily="18" charset="0"/>
                <a:cs typeface="Times New Roman" panose="02020603050405020304" pitchFamily="18" charset="0"/>
              </a:rPr>
              <a:t> під впливом різних зовнішніх і внутрішніх чинників єдина </a:t>
            </a:r>
            <a:r>
              <a:rPr lang="uk-UA" sz="2400" dirty="0" smtClean="0">
                <a:solidFill>
                  <a:schemeClr val="tx1"/>
                </a:solidFill>
                <a:latin typeface="Times New Roman" panose="02020603050405020304" pitchFamily="18" charset="0"/>
                <a:cs typeface="Times New Roman" panose="02020603050405020304" pitchFamily="18" charset="0"/>
              </a:rPr>
              <a:t>староєврейська </a:t>
            </a:r>
            <a:r>
              <a:rPr lang="uk-UA" sz="2400" dirty="0">
                <a:solidFill>
                  <a:schemeClr val="tx1"/>
                </a:solidFill>
                <a:latin typeface="Times New Roman" panose="02020603050405020304" pitchFamily="18" charset="0"/>
                <a:cs typeface="Times New Roman" panose="02020603050405020304" pitchFamily="18" charset="0"/>
              </a:rPr>
              <a:t>держава розпалася на </a:t>
            </a:r>
            <a:r>
              <a:rPr lang="uk-UA" sz="2400" b="1" dirty="0">
                <a:solidFill>
                  <a:schemeClr val="tx1"/>
                </a:solidFill>
                <a:latin typeface="Times New Roman" panose="02020603050405020304" pitchFamily="18" charset="0"/>
                <a:cs typeface="Times New Roman" panose="02020603050405020304" pitchFamily="18" charset="0"/>
              </a:rPr>
              <a:t>два окремих царства</a:t>
            </a:r>
            <a:r>
              <a:rPr lang="uk-UA" sz="2400" b="1" dirty="0" smtClean="0">
                <a:solidFill>
                  <a:schemeClr val="tx1"/>
                </a:solidFill>
                <a:latin typeface="Times New Roman" panose="02020603050405020304" pitchFamily="18" charset="0"/>
                <a:cs typeface="Times New Roman" panose="02020603050405020304" pitchFamily="18" charset="0"/>
              </a:rPr>
              <a:t>:</a:t>
            </a:r>
          </a:p>
          <a:p>
            <a:pPr marL="342900" indent="-342900" algn="just">
              <a:spcBef>
                <a:spcPts val="0"/>
              </a:spcBef>
              <a:buFont typeface="Wingdings" panose="05000000000000000000" pitchFamily="2" charset="2"/>
              <a:buChar char="ü"/>
            </a:pPr>
            <a:r>
              <a:rPr lang="uk-UA" sz="2400" b="1" dirty="0" smtClean="0">
                <a:solidFill>
                  <a:schemeClr val="tx1"/>
                </a:solidFill>
                <a:latin typeface="Times New Roman" panose="02020603050405020304" pitchFamily="18" charset="0"/>
                <a:cs typeface="Times New Roman" panose="02020603050405020304" pitchFamily="18" charset="0"/>
              </a:rPr>
              <a:t>Ізраїльське</a:t>
            </a:r>
            <a:r>
              <a:rPr lang="uk-UA" sz="2400" dirty="0">
                <a:solidFill>
                  <a:schemeClr val="tx1"/>
                </a:solidFill>
                <a:latin typeface="Times New Roman" panose="02020603050405020304" pitchFamily="18" charset="0"/>
                <a:cs typeface="Times New Roman" panose="02020603050405020304" pitchFamily="18" charset="0"/>
              </a:rPr>
              <a:t>, що об’єднало більшість із старих племен, із центром у м. </a:t>
            </a:r>
            <a:r>
              <a:rPr lang="uk-UA" sz="2400" dirty="0" err="1" smtClean="0">
                <a:solidFill>
                  <a:schemeClr val="tx1"/>
                </a:solidFill>
                <a:latin typeface="Times New Roman" panose="02020603050405020304" pitchFamily="18" charset="0"/>
                <a:cs typeface="Times New Roman" panose="02020603050405020304" pitchFamily="18" charset="0"/>
              </a:rPr>
              <a:t>Наблус</a:t>
            </a:r>
            <a:r>
              <a:rPr lang="uk-UA" sz="2400" dirty="0" smtClean="0">
                <a:solidFill>
                  <a:schemeClr val="tx1"/>
                </a:solidFill>
                <a:latin typeface="Times New Roman" panose="02020603050405020304" pitchFamily="18" charset="0"/>
                <a:cs typeface="Times New Roman" panose="02020603050405020304" pitchFamily="18" charset="0"/>
              </a:rPr>
              <a:t>;</a:t>
            </a:r>
          </a:p>
          <a:p>
            <a:pPr marL="342900" indent="-342900" algn="just">
              <a:spcBef>
                <a:spcPts val="0"/>
              </a:spcBef>
              <a:buFont typeface="Wingdings" panose="05000000000000000000" pitchFamily="2" charset="2"/>
              <a:buChar char="ü"/>
            </a:pPr>
            <a:r>
              <a:rPr lang="uk-UA" sz="2400" b="1" dirty="0" smtClean="0">
                <a:solidFill>
                  <a:schemeClr val="tx1"/>
                </a:solidFill>
                <a:latin typeface="Times New Roman" panose="02020603050405020304" pitchFamily="18" charset="0"/>
                <a:cs typeface="Times New Roman" panose="02020603050405020304" pitchFamily="18" charset="0"/>
              </a:rPr>
              <a:t>Іудейське</a:t>
            </a:r>
            <a:r>
              <a:rPr lang="uk-UA" sz="2400" dirty="0">
                <a:solidFill>
                  <a:schemeClr val="tx1"/>
                </a:solidFill>
                <a:latin typeface="Times New Roman" panose="02020603050405020304" pitchFamily="18" charset="0"/>
                <a:cs typeface="Times New Roman" panose="02020603050405020304" pitchFamily="18" charset="0"/>
              </a:rPr>
              <a:t>, із центром у Єрусалимі, де </a:t>
            </a:r>
            <a:r>
              <a:rPr lang="uk-UA" sz="2400" dirty="0" smtClean="0">
                <a:solidFill>
                  <a:schemeClr val="tx1"/>
                </a:solidFill>
                <a:latin typeface="Times New Roman" panose="02020603050405020304" pitchFamily="18" charset="0"/>
                <a:cs typeface="Times New Roman" panose="02020603050405020304" pitchFamily="18" charset="0"/>
              </a:rPr>
              <a:t>правили </a:t>
            </a:r>
            <a:r>
              <a:rPr lang="uk-UA" sz="2400" dirty="0">
                <a:solidFill>
                  <a:schemeClr val="tx1"/>
                </a:solidFill>
                <a:latin typeface="Times New Roman" panose="02020603050405020304" pitchFamily="18" charset="0"/>
                <a:cs typeface="Times New Roman" panose="02020603050405020304" pitchFamily="18" charset="0"/>
              </a:rPr>
              <a:t>нащадки царя Давида</a:t>
            </a:r>
            <a:r>
              <a:rPr lang="uk-UA" sz="2400" dirty="0" smtClean="0">
                <a:solidFill>
                  <a:schemeClr val="tx1"/>
                </a:solidFill>
                <a:latin typeface="Times New Roman" panose="02020603050405020304" pitchFamily="18" charset="0"/>
                <a:cs typeface="Times New Roman" panose="02020603050405020304" pitchFamily="18" charset="0"/>
              </a:rPr>
              <a:t>.</a:t>
            </a:r>
          </a:p>
          <a:p>
            <a:pPr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У </a:t>
            </a:r>
            <a:r>
              <a:rPr lang="uk-UA" sz="2400" dirty="0">
                <a:solidFill>
                  <a:schemeClr val="tx1"/>
                </a:solidFill>
                <a:latin typeface="Times New Roman" panose="02020603050405020304" pitchFamily="18" charset="0"/>
                <a:cs typeface="Times New Roman" panose="02020603050405020304" pitchFamily="18" charset="0"/>
              </a:rPr>
              <a:t>соціальному відношенні </a:t>
            </a:r>
            <a:r>
              <a:rPr lang="uk-UA" sz="2400" b="1" dirty="0">
                <a:solidFill>
                  <a:schemeClr val="tx1"/>
                </a:solidFill>
                <a:latin typeface="Times New Roman" panose="02020603050405020304" pitchFamily="18" charset="0"/>
                <a:cs typeface="Times New Roman" panose="02020603050405020304" pitchFamily="18" charset="0"/>
              </a:rPr>
              <a:t>обидва царства </a:t>
            </a:r>
            <a:r>
              <a:rPr lang="uk-UA" sz="2400" dirty="0">
                <a:solidFill>
                  <a:schemeClr val="tx1"/>
                </a:solidFill>
                <a:latin typeface="Times New Roman" panose="02020603050405020304" pitchFamily="18" charset="0"/>
                <a:cs typeface="Times New Roman" panose="02020603050405020304" pitchFamily="18" charset="0"/>
              </a:rPr>
              <a:t>були </a:t>
            </a:r>
            <a:r>
              <a:rPr lang="uk-UA" sz="2400" dirty="0" smtClean="0">
                <a:solidFill>
                  <a:schemeClr val="tx1"/>
                </a:solidFill>
                <a:latin typeface="Times New Roman" panose="02020603050405020304" pitchFamily="18" charset="0"/>
                <a:cs typeface="Times New Roman" panose="02020603050405020304" pitchFamily="18" charset="0"/>
              </a:rPr>
              <a:t>однотипними </a:t>
            </a:r>
            <a:r>
              <a:rPr lang="uk-UA" sz="2400" dirty="0">
                <a:solidFill>
                  <a:schemeClr val="tx1"/>
                </a:solidFill>
                <a:latin typeface="Times New Roman" panose="02020603050405020304" pitchFamily="18" charset="0"/>
                <a:cs typeface="Times New Roman" panose="02020603050405020304" pitchFamily="18" charset="0"/>
              </a:rPr>
              <a:t>й </a:t>
            </a:r>
            <a:r>
              <a:rPr lang="uk-UA" sz="2400" b="1" dirty="0">
                <a:solidFill>
                  <a:schemeClr val="tx1"/>
                </a:solidFill>
                <a:latin typeface="Times New Roman" panose="02020603050405020304" pitchFamily="18" charset="0"/>
                <a:cs typeface="Times New Roman" panose="02020603050405020304" pitchFamily="18" charset="0"/>
              </a:rPr>
              <a:t>еволюціонували в напрямку класового суспільства</a:t>
            </a:r>
            <a:r>
              <a:rPr lang="uk-UA" sz="2400" dirty="0">
                <a:solidFill>
                  <a:schemeClr val="tx1"/>
                </a:solidFill>
                <a:latin typeface="Times New Roman" panose="02020603050405020304" pitchFamily="18" charset="0"/>
                <a:cs typeface="Times New Roman" panose="02020603050405020304" pitchFamily="18" charset="0"/>
              </a:rPr>
              <a:t>, але політичні традиції </a:t>
            </a:r>
            <a:r>
              <a:rPr lang="uk-UA" sz="2400" dirty="0" smtClean="0">
                <a:solidFill>
                  <a:schemeClr val="tx1"/>
                </a:solidFill>
                <a:latin typeface="Times New Roman" panose="02020603050405020304" pitchFamily="18" charset="0"/>
                <a:cs typeface="Times New Roman" panose="02020603050405020304" pitchFamily="18" charset="0"/>
              </a:rPr>
              <a:t>стародавньої </a:t>
            </a:r>
            <a:r>
              <a:rPr lang="uk-UA" sz="2400" dirty="0">
                <a:solidFill>
                  <a:schemeClr val="tx1"/>
                </a:solidFill>
                <a:latin typeface="Times New Roman" panose="02020603050405020304" pitchFamily="18" charset="0"/>
                <a:cs typeface="Times New Roman" panose="02020603050405020304" pitchFamily="18" charset="0"/>
              </a:rPr>
              <a:t>державності виявилися </a:t>
            </a:r>
            <a:r>
              <a:rPr lang="uk-UA" sz="2400" dirty="0" smtClean="0">
                <a:solidFill>
                  <a:schemeClr val="tx1"/>
                </a:solidFill>
                <a:latin typeface="Times New Roman" panose="02020603050405020304" pitchFamily="18" charset="0"/>
                <a:cs typeface="Times New Roman" panose="02020603050405020304" pitchFamily="18" charset="0"/>
              </a:rPr>
              <a:t>недовговічними.</a:t>
            </a:r>
            <a:endParaRPr lang="uk-UA" sz="2400" b="1"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38992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Давньоєврейська державність </a:t>
            </a:r>
            <a:r>
              <a:rPr lang="uk-UA" sz="2000" dirty="0" smtClean="0"/>
              <a:t>(продовження</a:t>
            </a:r>
            <a:r>
              <a:rPr lang="uk-UA" sz="2000" dirty="0"/>
              <a:t>)</a:t>
            </a:r>
            <a:endParaRPr lang="en-US" sz="20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Наприкінці </a:t>
            </a:r>
            <a:r>
              <a:rPr lang="en-US" sz="2400" dirty="0">
                <a:solidFill>
                  <a:schemeClr val="tx1"/>
                </a:solidFill>
                <a:latin typeface="Times New Roman" panose="02020603050405020304" pitchFamily="18" charset="0"/>
                <a:cs typeface="Times New Roman" panose="02020603050405020304" pitchFamily="18" charset="0"/>
              </a:rPr>
              <a:t>VIII </a:t>
            </a:r>
            <a:r>
              <a:rPr lang="uk-UA" sz="2400" dirty="0">
                <a:solidFill>
                  <a:schemeClr val="tx1"/>
                </a:solidFill>
                <a:latin typeface="Times New Roman" panose="02020603050405020304" pitchFamily="18" charset="0"/>
                <a:cs typeface="Times New Roman" panose="02020603050405020304" pitchFamily="18" charset="0"/>
              </a:rPr>
              <a:t>ст.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Ізраїльське царс</a:t>
            </a:r>
            <a:r>
              <a:rPr lang="uk-UA" sz="2400" dirty="0">
                <a:solidFill>
                  <a:schemeClr val="tx1"/>
                </a:solidFill>
                <a:latin typeface="Times New Roman" panose="02020603050405020304" pitchFamily="18" charset="0"/>
                <a:cs typeface="Times New Roman" panose="02020603050405020304" pitchFamily="18" charset="0"/>
              </a:rPr>
              <a:t>тво було </a:t>
            </a:r>
            <a:r>
              <a:rPr lang="uk-UA" sz="2400" b="1" dirty="0">
                <a:solidFill>
                  <a:schemeClr val="tx1"/>
                </a:solidFill>
                <a:latin typeface="Times New Roman" panose="02020603050405020304" pitchFamily="18" charset="0"/>
                <a:cs typeface="Times New Roman" panose="02020603050405020304" pitchFamily="18" charset="0"/>
              </a:rPr>
              <a:t>завойовано Ассирією</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endParaRPr lang="uk-UA" sz="2400"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b="1" dirty="0" smtClean="0">
                <a:solidFill>
                  <a:schemeClr val="tx1"/>
                </a:solidFill>
                <a:latin typeface="Times New Roman" panose="02020603050405020304" pitchFamily="18" charset="0"/>
                <a:cs typeface="Times New Roman" panose="02020603050405020304" pitchFamily="18" charset="0"/>
              </a:rPr>
              <a:t>Іудея</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на початку </a:t>
            </a:r>
            <a:r>
              <a:rPr lang="en-US" sz="2400" dirty="0">
                <a:solidFill>
                  <a:schemeClr val="tx1"/>
                </a:solidFill>
                <a:latin typeface="Times New Roman" panose="02020603050405020304" pitchFamily="18" charset="0"/>
                <a:cs typeface="Times New Roman" panose="02020603050405020304" pitchFamily="18" charset="0"/>
              </a:rPr>
              <a:t>VI </a:t>
            </a:r>
            <a:r>
              <a:rPr lang="uk-UA" sz="2400" dirty="0">
                <a:solidFill>
                  <a:schemeClr val="tx1"/>
                </a:solidFill>
                <a:latin typeface="Times New Roman" panose="02020603050405020304" pitchFamily="18" charset="0"/>
                <a:cs typeface="Times New Roman" panose="02020603050405020304" pitchFamily="18" charset="0"/>
              </a:rPr>
              <a:t>ст. до н. е., </a:t>
            </a:r>
            <a:r>
              <a:rPr lang="uk-UA" sz="2400" b="1" dirty="0">
                <a:solidFill>
                  <a:schemeClr val="tx1"/>
                </a:solidFill>
                <a:latin typeface="Times New Roman" panose="02020603050405020304" pitchFamily="18" charset="0"/>
                <a:cs typeface="Times New Roman" panose="02020603050405020304" pitchFamily="18" charset="0"/>
              </a:rPr>
              <a:t>потрапила під владу Нововавилонського </a:t>
            </a:r>
            <a:r>
              <a:rPr lang="uk-UA" sz="2400" b="1" dirty="0" smtClean="0">
                <a:solidFill>
                  <a:schemeClr val="tx1"/>
                </a:solidFill>
                <a:latin typeface="Times New Roman" panose="02020603050405020304" pitchFamily="18" charset="0"/>
                <a:cs typeface="Times New Roman" panose="02020603050405020304" pitchFamily="18" charset="0"/>
              </a:rPr>
              <a:t>царства</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населення було виселено, почалися десятиліття </a:t>
            </a:r>
            <a:r>
              <a:rPr lang="uk-UA" sz="2400" dirty="0" smtClean="0">
                <a:solidFill>
                  <a:schemeClr val="tx1"/>
                </a:solidFill>
                <a:latin typeface="Times New Roman" panose="02020603050405020304" pitchFamily="18" charset="0"/>
                <a:cs typeface="Times New Roman" panose="02020603050405020304" pitchFamily="18" charset="0"/>
              </a:rPr>
              <a:t>т.зв. </a:t>
            </a:r>
            <a:r>
              <a:rPr lang="uk-UA" sz="2400" dirty="0">
                <a:solidFill>
                  <a:schemeClr val="tx1"/>
                </a:solidFill>
                <a:latin typeface="Times New Roman" panose="02020603050405020304" pitchFamily="18" charset="0"/>
                <a:cs typeface="Times New Roman" panose="02020603050405020304" pitchFamily="18" charset="0"/>
              </a:rPr>
              <a:t>«вавилонського </a:t>
            </a:r>
            <a:r>
              <a:rPr lang="uk-UA" sz="2400" dirty="0" smtClean="0">
                <a:solidFill>
                  <a:schemeClr val="tx1"/>
                </a:solidFill>
                <a:latin typeface="Times New Roman" panose="02020603050405020304" pitchFamily="18" charset="0"/>
                <a:cs typeface="Times New Roman" panose="02020603050405020304" pitchFamily="18" charset="0"/>
              </a:rPr>
              <a:t>полону».</a:t>
            </a:r>
          </a:p>
          <a:p>
            <a:pPr indent="360000" algn="just">
              <a:spcBef>
                <a:spcPts val="0"/>
              </a:spcBef>
            </a:pPr>
            <a:endParaRPr lang="uk-UA" sz="2400"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Пізніше </a:t>
            </a:r>
            <a:r>
              <a:rPr lang="uk-UA" sz="2400" dirty="0">
                <a:solidFill>
                  <a:schemeClr val="tx1"/>
                </a:solidFill>
                <a:latin typeface="Times New Roman" panose="02020603050405020304" pitchFamily="18" charset="0"/>
                <a:cs typeface="Times New Roman" panose="02020603050405020304" pitchFamily="18" charset="0"/>
              </a:rPr>
              <a:t>політична спільність єврейського народу відновилася, але Палестина </a:t>
            </a:r>
            <a:r>
              <a:rPr lang="uk-UA" sz="2400" dirty="0" smtClean="0">
                <a:solidFill>
                  <a:schemeClr val="tx1"/>
                </a:solidFill>
                <a:latin typeface="Times New Roman" panose="02020603050405020304" pitchFamily="18" charset="0"/>
                <a:cs typeface="Times New Roman" panose="02020603050405020304" pitchFamily="18" charset="0"/>
              </a:rPr>
              <a:t>опинилась </a:t>
            </a:r>
            <a:r>
              <a:rPr lang="uk-UA" sz="2400" dirty="0">
                <a:solidFill>
                  <a:schemeClr val="tx1"/>
                </a:solidFill>
                <a:latin typeface="Times New Roman" panose="02020603050405020304" pitchFamily="18" charset="0"/>
                <a:cs typeface="Times New Roman" panose="02020603050405020304" pitchFamily="18" charset="0"/>
              </a:rPr>
              <a:t>спочатку </a:t>
            </a:r>
            <a:r>
              <a:rPr lang="uk-UA" sz="2400" b="1" dirty="0">
                <a:solidFill>
                  <a:schemeClr val="tx1"/>
                </a:solidFill>
                <a:latin typeface="Times New Roman" panose="02020603050405020304" pitchFamily="18" charset="0"/>
                <a:cs typeface="Times New Roman" panose="02020603050405020304" pitchFamily="18" charset="0"/>
              </a:rPr>
              <a:t>під </a:t>
            </a:r>
            <a:r>
              <a:rPr lang="uk-UA" sz="2400" b="1" dirty="0" smtClean="0">
                <a:solidFill>
                  <a:schemeClr val="tx1"/>
                </a:solidFill>
                <a:latin typeface="Times New Roman" panose="02020603050405020304" pitchFamily="18" charset="0"/>
                <a:cs typeface="Times New Roman" panose="02020603050405020304" pitchFamily="18" charset="0"/>
              </a:rPr>
              <a:t>владою </a:t>
            </a:r>
            <a:r>
              <a:rPr lang="uk-UA" sz="2400" b="1" dirty="0">
                <a:solidFill>
                  <a:schemeClr val="tx1"/>
                </a:solidFill>
                <a:latin typeface="Times New Roman" panose="02020603050405020304" pitchFamily="18" charset="0"/>
                <a:cs typeface="Times New Roman" panose="02020603050405020304" pitchFamily="18" charset="0"/>
              </a:rPr>
              <a:t>персів</a:t>
            </a:r>
            <a:r>
              <a:rPr lang="uk-UA" sz="2400" dirty="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потім імперії Олександра Македонського </a:t>
            </a:r>
            <a:r>
              <a:rPr lang="uk-UA" sz="2400" dirty="0">
                <a:solidFill>
                  <a:schemeClr val="tx1"/>
                </a:solidFill>
                <a:latin typeface="Times New Roman" panose="02020603050405020304" pitchFamily="18" charset="0"/>
                <a:cs typeface="Times New Roman" panose="02020603050405020304" pitchFamily="18" charset="0"/>
              </a:rPr>
              <a:t>і, нарешті, </a:t>
            </a:r>
            <a:r>
              <a:rPr lang="uk-UA" sz="2400" b="1" dirty="0">
                <a:solidFill>
                  <a:schemeClr val="tx1"/>
                </a:solidFill>
                <a:latin typeface="Times New Roman" panose="02020603050405020304" pitchFamily="18" charset="0"/>
                <a:cs typeface="Times New Roman" panose="02020603050405020304" pitchFamily="18" charset="0"/>
              </a:rPr>
              <a:t>Римської імпе</a:t>
            </a:r>
            <a:r>
              <a:rPr lang="uk-UA" sz="2400" dirty="0">
                <a:solidFill>
                  <a:schemeClr val="tx1"/>
                </a:solidFill>
                <a:latin typeface="Times New Roman" panose="02020603050405020304" pitchFamily="18" charset="0"/>
                <a:cs typeface="Times New Roman" panose="02020603050405020304" pitchFamily="18" charset="0"/>
              </a:rPr>
              <a:t>рії</a:t>
            </a:r>
            <a:r>
              <a:rPr lang="uk-UA" sz="24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280006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Стародавня </a:t>
            </a:r>
            <a:r>
              <a:rPr lang="uk-UA" sz="3200" b="1" dirty="0">
                <a:solidFill>
                  <a:schemeClr val="bg2">
                    <a:lumMod val="50000"/>
                  </a:schemeClr>
                </a:solidFill>
              </a:rPr>
              <a:t>Індія</a:t>
            </a:r>
            <a:endParaRPr lang="en-US" sz="20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Стародавня Індія </a:t>
            </a:r>
            <a:r>
              <a:rPr lang="uk-UA" sz="2400" dirty="0" smtClean="0">
                <a:solidFill>
                  <a:schemeClr val="tx1"/>
                </a:solidFill>
                <a:latin typeface="Times New Roman" panose="02020603050405020304" pitchFamily="18" charset="0"/>
                <a:cs typeface="Times New Roman" panose="02020603050405020304" pitchFamily="18" charset="0"/>
              </a:rPr>
              <a:t>розташовувалася </a:t>
            </a:r>
            <a:r>
              <a:rPr lang="uk-UA" sz="2400" b="1" dirty="0">
                <a:solidFill>
                  <a:schemeClr val="tx1"/>
                </a:solidFill>
                <a:latin typeface="Times New Roman" panose="02020603050405020304" pitchFamily="18" charset="0"/>
                <a:cs typeface="Times New Roman" panose="02020603050405020304" pitchFamily="18" charset="0"/>
              </a:rPr>
              <a:t>на </a:t>
            </a:r>
            <a:r>
              <a:rPr lang="uk-UA" sz="2400" b="1" dirty="0" smtClean="0">
                <a:solidFill>
                  <a:schemeClr val="tx1"/>
                </a:solidFill>
                <a:latin typeface="Times New Roman" panose="02020603050405020304" pitchFamily="18" charset="0"/>
                <a:cs typeface="Times New Roman" panose="02020603050405020304" pitchFamily="18" charset="0"/>
              </a:rPr>
              <a:t>півострові </a:t>
            </a:r>
            <a:r>
              <a:rPr lang="uk-UA" sz="2400" b="1" dirty="0">
                <a:solidFill>
                  <a:schemeClr val="tx1"/>
                </a:solidFill>
                <a:latin typeface="Times New Roman" panose="02020603050405020304" pitchFamily="18" charset="0"/>
                <a:cs typeface="Times New Roman" panose="02020603050405020304" pitchFamily="18" charset="0"/>
              </a:rPr>
              <a:t>Індостан </a:t>
            </a:r>
            <a:r>
              <a:rPr lang="uk-UA" sz="2400" dirty="0">
                <a:solidFill>
                  <a:schemeClr val="tx1"/>
                </a:solidFill>
                <a:latin typeface="Times New Roman" panose="02020603050405020304" pitchFamily="18" charset="0"/>
                <a:cs typeface="Times New Roman" panose="02020603050405020304" pitchFamily="18" charset="0"/>
              </a:rPr>
              <a:t>у міжріччі Інду і Гангу. Першими її жителями були </a:t>
            </a:r>
            <a:r>
              <a:rPr lang="uk-UA" sz="2400" b="1" dirty="0">
                <a:solidFill>
                  <a:srgbClr val="0070C0"/>
                </a:solidFill>
                <a:latin typeface="Times New Roman" panose="02020603050405020304" pitchFamily="18" charset="0"/>
                <a:cs typeface="Times New Roman" panose="02020603050405020304" pitchFamily="18" charset="0"/>
              </a:rPr>
              <a:t>дравіди</a:t>
            </a:r>
            <a:r>
              <a:rPr lang="uk-UA" sz="2400" dirty="0">
                <a:solidFill>
                  <a:schemeClr val="tx1"/>
                </a:solidFill>
                <a:latin typeface="Times New Roman" panose="02020603050405020304" pitchFamily="18" charset="0"/>
                <a:cs typeface="Times New Roman" panose="02020603050405020304" pitchFamily="18" charset="0"/>
              </a:rPr>
              <a:t>, яких </a:t>
            </a:r>
            <a:r>
              <a:rPr lang="uk-UA" sz="2400" dirty="0" smtClean="0">
                <a:solidFill>
                  <a:schemeClr val="tx1"/>
                </a:solidFill>
                <a:latin typeface="Times New Roman" panose="02020603050405020304" pitchFamily="18" charset="0"/>
                <a:cs typeface="Times New Roman" panose="02020603050405020304" pitchFamily="18" charset="0"/>
              </a:rPr>
              <a:t>через </a:t>
            </a:r>
            <a:r>
              <a:rPr lang="uk-UA" sz="2400" dirty="0">
                <a:solidFill>
                  <a:schemeClr val="tx1"/>
                </a:solidFill>
                <a:latin typeface="Times New Roman" panose="02020603050405020304" pitchFamily="18" charset="0"/>
                <a:cs typeface="Times New Roman" panose="02020603050405020304" pitchFamily="18" charset="0"/>
              </a:rPr>
              <a:t>століття змінили численні племена, що відрізнялися один від одного укладом </a:t>
            </a:r>
            <a:r>
              <a:rPr lang="uk-UA" sz="2400" dirty="0" smtClean="0">
                <a:solidFill>
                  <a:schemeClr val="tx1"/>
                </a:solidFill>
                <a:latin typeface="Times New Roman" panose="02020603050405020304" pitchFamily="18" charset="0"/>
                <a:cs typeface="Times New Roman" panose="02020603050405020304" pitchFamily="18" charset="0"/>
              </a:rPr>
              <a:t>життя</a:t>
            </a:r>
            <a:r>
              <a:rPr lang="uk-UA" sz="2400" dirty="0">
                <a:solidFill>
                  <a:schemeClr val="tx1"/>
                </a:solidFill>
                <a:latin typeface="Times New Roman" panose="02020603050405020304" pitchFamily="18" charset="0"/>
                <a:cs typeface="Times New Roman" panose="02020603050405020304" pitchFamily="18" charset="0"/>
              </a:rPr>
              <a:t>, мовою, віруваннями, культурою. Ці племена створили одну з найдавніших світових цивілізацій. </a:t>
            </a:r>
            <a:r>
              <a:rPr lang="uk-UA" sz="2400" b="1" dirty="0">
                <a:solidFill>
                  <a:schemeClr val="tx1"/>
                </a:solidFill>
                <a:latin typeface="Times New Roman" panose="02020603050405020304" pitchFamily="18" charset="0"/>
                <a:cs typeface="Times New Roman" panose="02020603050405020304" pitchFamily="18" charset="0"/>
              </a:rPr>
              <a:t>Мохенджо-Даро</a:t>
            </a:r>
            <a:r>
              <a:rPr lang="uk-UA" sz="2400" dirty="0">
                <a:solidFill>
                  <a:schemeClr val="tx1"/>
                </a:solidFill>
                <a:latin typeface="Times New Roman" panose="02020603050405020304" pitchFamily="18" charset="0"/>
                <a:cs typeface="Times New Roman" panose="02020603050405020304" pitchFamily="18" charset="0"/>
              </a:rPr>
              <a:t> і </a:t>
            </a:r>
            <a:r>
              <a:rPr lang="uk-UA" sz="2400" b="1" dirty="0">
                <a:solidFill>
                  <a:schemeClr val="tx1"/>
                </a:solidFill>
                <a:latin typeface="Times New Roman" panose="02020603050405020304" pitchFamily="18" charset="0"/>
                <a:cs typeface="Times New Roman" panose="02020603050405020304" pitchFamily="18" charset="0"/>
              </a:rPr>
              <a:t>Хараппа</a:t>
            </a:r>
            <a:r>
              <a:rPr lang="uk-UA" sz="2400" dirty="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два найбільших міста того часу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були </a:t>
            </a:r>
            <a:r>
              <a:rPr lang="uk-UA" sz="2400" b="1" dirty="0" smtClean="0">
                <a:solidFill>
                  <a:schemeClr val="tx1"/>
                </a:solidFill>
                <a:latin typeface="Times New Roman" panose="02020603050405020304" pitchFamily="18" charset="0"/>
                <a:cs typeface="Times New Roman" panose="02020603050405020304" pitchFamily="18" charset="0"/>
              </a:rPr>
              <a:t>столицями </a:t>
            </a:r>
            <a:r>
              <a:rPr lang="uk-UA" sz="2400" b="1" dirty="0">
                <a:solidFill>
                  <a:schemeClr val="tx1"/>
                </a:solidFill>
                <a:latin typeface="Times New Roman" panose="02020603050405020304" pitchFamily="18" charset="0"/>
                <a:cs typeface="Times New Roman" panose="02020603050405020304" pitchFamily="18" charset="0"/>
              </a:rPr>
              <a:t>політичних об’єднань</a:t>
            </a:r>
            <a:r>
              <a:rPr lang="uk-UA" sz="2400" dirty="0" smtClean="0">
                <a:solidFill>
                  <a:schemeClr val="tx1"/>
                </a:solidFill>
                <a:latin typeface="Times New Roman" panose="02020603050405020304" pitchFamily="18" charset="0"/>
                <a:cs typeface="Times New Roman" panose="02020603050405020304" pitchFamily="18" charset="0"/>
              </a:rPr>
              <a:t>. Є певні  свідчення про </a:t>
            </a:r>
            <a:r>
              <a:rPr lang="uk-UA" sz="2400" dirty="0">
                <a:solidFill>
                  <a:schemeClr val="tx1"/>
                </a:solidFill>
                <a:latin typeface="Times New Roman" panose="02020603050405020304" pitchFamily="18" charset="0"/>
                <a:cs typeface="Times New Roman" panose="02020603050405020304" pitchFamily="18" charset="0"/>
              </a:rPr>
              <a:t>розшарування і розклад первіснообщинного </a:t>
            </a:r>
            <a:r>
              <a:rPr lang="uk-UA" sz="2400" dirty="0" smtClean="0">
                <a:solidFill>
                  <a:schemeClr val="tx1"/>
                </a:solidFill>
                <a:latin typeface="Times New Roman" panose="02020603050405020304" pitchFamily="18" charset="0"/>
                <a:cs typeface="Times New Roman" panose="02020603050405020304" pitchFamily="18" charset="0"/>
              </a:rPr>
              <a:t>ладу у Хараппському суспільства. </a:t>
            </a:r>
            <a:r>
              <a:rPr lang="uk-UA" sz="2400" dirty="0">
                <a:solidFill>
                  <a:schemeClr val="tx1"/>
                </a:solidFill>
                <a:latin typeface="Times New Roman" panose="02020603050405020304" pitchFamily="18" charset="0"/>
                <a:cs typeface="Times New Roman" panose="02020603050405020304" pitchFamily="18" charset="0"/>
              </a:rPr>
              <a:t>У </a:t>
            </a:r>
            <a:r>
              <a:rPr lang="en-US" sz="2400" dirty="0" smtClean="0">
                <a:solidFill>
                  <a:schemeClr val="tx1"/>
                </a:solidFill>
                <a:latin typeface="Times New Roman" panose="02020603050405020304" pitchFamily="18" charset="0"/>
                <a:cs typeface="Times New Roman" panose="02020603050405020304" pitchFamily="18" charset="0"/>
              </a:rPr>
              <a:t>XVIII</a:t>
            </a:r>
            <a:r>
              <a:rPr lang="uk-UA" sz="2400" dirty="0" smtClean="0">
                <a:solidFill>
                  <a:schemeClr val="tx1"/>
                </a:solidFill>
                <a:latin typeface="Times New Roman" panose="02020603050405020304" pitchFamily="18" charset="0"/>
                <a:cs typeface="Times New Roman" panose="02020603050405020304" pitchFamily="18" charset="0"/>
              </a:rPr>
              <a:t>-</a:t>
            </a:r>
            <a:r>
              <a:rPr lang="en-US" sz="2400" dirty="0" smtClean="0">
                <a:solidFill>
                  <a:schemeClr val="tx1"/>
                </a:solidFill>
                <a:latin typeface="Times New Roman" panose="02020603050405020304" pitchFamily="18" charset="0"/>
                <a:cs typeface="Times New Roman" panose="02020603050405020304" pitchFamily="18" charset="0"/>
              </a:rPr>
              <a:t>XVII </a:t>
            </a:r>
            <a:r>
              <a:rPr lang="uk-UA" sz="2400" dirty="0">
                <a:solidFill>
                  <a:schemeClr val="tx1"/>
                </a:solidFill>
                <a:latin typeface="Times New Roman" panose="02020603050405020304" pitchFamily="18" charset="0"/>
                <a:cs typeface="Times New Roman" panose="02020603050405020304" pitchFamily="18" charset="0"/>
              </a:rPr>
              <a:t>ст.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під впливом внутрішніх і зовнішніх чинників Хараппа переживала період </a:t>
            </a:r>
            <a:r>
              <a:rPr lang="uk-UA" sz="2400" dirty="0" smtClean="0">
                <a:solidFill>
                  <a:schemeClr val="tx1"/>
                </a:solidFill>
                <a:latin typeface="Times New Roman" panose="02020603050405020304" pitchFamily="18" charset="0"/>
                <a:cs typeface="Times New Roman" panose="02020603050405020304" pitchFamily="18" charset="0"/>
              </a:rPr>
              <a:t>занепаду, що пов’язують з </a:t>
            </a:r>
            <a:r>
              <a:rPr lang="uk-UA" sz="2400" dirty="0">
                <a:solidFill>
                  <a:schemeClr val="tx1"/>
                </a:solidFill>
                <a:latin typeface="Times New Roman" panose="02020603050405020304" pitchFamily="18" charset="0"/>
                <a:cs typeface="Times New Roman" panose="02020603050405020304" pitchFamily="18" charset="0"/>
              </a:rPr>
              <a:t>приходом у </a:t>
            </a:r>
            <a:r>
              <a:rPr lang="uk-UA" sz="2400" dirty="0" smtClean="0">
                <a:solidFill>
                  <a:schemeClr val="tx1"/>
                </a:solidFill>
                <a:latin typeface="Times New Roman" panose="02020603050405020304" pitchFamily="18" charset="0"/>
                <a:cs typeface="Times New Roman" panose="02020603050405020304" pitchFamily="18" charset="0"/>
              </a:rPr>
              <a:t>середині </a:t>
            </a:r>
            <a:r>
              <a:rPr lang="en-US" sz="2400" dirty="0">
                <a:solidFill>
                  <a:schemeClr val="tx1"/>
                </a:solidFill>
                <a:latin typeface="Times New Roman" panose="02020603050405020304" pitchFamily="18" charset="0"/>
                <a:cs typeface="Times New Roman" panose="02020603050405020304" pitchFamily="18" charset="0"/>
              </a:rPr>
              <a:t>II </a:t>
            </a:r>
            <a:r>
              <a:rPr lang="uk-UA" sz="2400" dirty="0">
                <a:solidFill>
                  <a:schemeClr val="tx1"/>
                </a:solidFill>
                <a:latin typeface="Times New Roman" panose="02020603050405020304" pitchFamily="18" charset="0"/>
                <a:cs typeface="Times New Roman" panose="02020603050405020304" pitchFamily="18" charset="0"/>
              </a:rPr>
              <a:t>тис.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a:t>
            </a:r>
            <a:r>
              <a:rPr lang="uk-UA" sz="2400" b="1" dirty="0">
                <a:solidFill>
                  <a:srgbClr val="0070C0"/>
                </a:solidFill>
                <a:latin typeface="Times New Roman" panose="02020603050405020304" pitchFamily="18" charset="0"/>
                <a:cs typeface="Times New Roman" panose="02020603050405020304" pitchFamily="18" charset="0"/>
              </a:rPr>
              <a:t>арійських племен</a:t>
            </a:r>
            <a:r>
              <a:rPr lang="uk-UA" sz="2400" dirty="0">
                <a:solidFill>
                  <a:schemeClr val="tx1"/>
                </a:solidFill>
                <a:latin typeface="Times New Roman" panose="02020603050405020304" pitchFamily="18" charset="0"/>
                <a:cs typeface="Times New Roman" panose="02020603050405020304" pitchFamily="18" charset="0"/>
              </a:rPr>
              <a:t>.</a:t>
            </a:r>
            <a:endParaRPr lang="uk-UA"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5228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1224136"/>
          </a:xfrm>
        </p:spPr>
        <p:txBody>
          <a:bodyPr>
            <a:normAutofit fontScale="90000"/>
          </a:bodyPr>
          <a:lstStyle/>
          <a:p>
            <a:r>
              <a:rPr lang="uk-UA" b="1" dirty="0" smtClean="0">
                <a:solidFill>
                  <a:schemeClr val="bg2">
                    <a:lumMod val="50000"/>
                  </a:schemeClr>
                </a:solidFill>
              </a:rPr>
              <a:t/>
            </a:r>
            <a:br>
              <a:rPr lang="uk-UA" b="1" dirty="0" smtClean="0">
                <a:solidFill>
                  <a:schemeClr val="bg2">
                    <a:lumMod val="50000"/>
                  </a:schemeClr>
                </a:solidFill>
              </a:rPr>
            </a:br>
            <a:r>
              <a:rPr lang="uk-UA" b="1" dirty="0" smtClean="0">
                <a:solidFill>
                  <a:schemeClr val="bg2">
                    <a:lumMod val="50000"/>
                  </a:schemeClr>
                </a:solidFill>
              </a:rPr>
              <a:t/>
            </a:r>
            <a:br>
              <a:rPr lang="uk-UA" b="1" dirty="0" smtClean="0">
                <a:solidFill>
                  <a:schemeClr val="bg2">
                    <a:lumMod val="50000"/>
                  </a:schemeClr>
                </a:solidFill>
              </a:rPr>
            </a:br>
            <a:r>
              <a:rPr lang="uk-UA" sz="3100" b="1" dirty="0" smtClean="0">
                <a:solidFill>
                  <a:schemeClr val="bg2">
                    <a:lumMod val="50000"/>
                  </a:schemeClr>
                </a:solidFill>
                <a:latin typeface="Times New Roman" panose="02020603050405020304" pitchFamily="18" charset="0"/>
                <a:cs typeface="Times New Roman" panose="02020603050405020304" pitchFamily="18" charset="0"/>
              </a:rPr>
              <a:t>1. Загальні закономірності виникнення держави </a:t>
            </a:r>
            <a:r>
              <a:rPr lang="uk-UA" sz="2000" dirty="0" smtClean="0">
                <a:latin typeface="Times New Roman" panose="02020603050405020304" pitchFamily="18" charset="0"/>
                <a:cs typeface="Times New Roman" panose="02020603050405020304" pitchFamily="18" charset="0"/>
              </a:rPr>
              <a:t>(продовження)</a:t>
            </a:r>
            <a:r>
              <a:rPr lang="ru-RU" sz="2000" dirty="0"/>
              <a:t/>
            </a:r>
            <a:br>
              <a:rPr lang="ru-RU" sz="2000" dirty="0"/>
            </a:br>
            <a:r>
              <a:rPr lang="uk-UA" dirty="0" smtClean="0">
                <a:solidFill>
                  <a:schemeClr val="bg2">
                    <a:lumMod val="50000"/>
                  </a:schemeClr>
                </a:solidFill>
              </a:rPr>
              <a:t/>
            </a:r>
            <a:br>
              <a:rPr lang="uk-UA" dirty="0" smtClean="0">
                <a:solidFill>
                  <a:schemeClr val="bg2">
                    <a:lumMod val="50000"/>
                  </a:schemeClr>
                </a:solidFill>
              </a:rPr>
            </a:br>
            <a:endParaRPr lang="en-US" dirty="0">
              <a:solidFill>
                <a:schemeClr val="bg2">
                  <a:lumMod val="50000"/>
                </a:schemeClr>
              </a:solidFill>
            </a:endParaRPr>
          </a:p>
        </p:txBody>
      </p:sp>
      <p:sp>
        <p:nvSpPr>
          <p:cNvPr id="3" name="Подзаголовок 2"/>
          <p:cNvSpPr>
            <a:spLocks noGrp="1"/>
          </p:cNvSpPr>
          <p:nvPr>
            <p:ph type="subTitle" idx="1"/>
          </p:nvPr>
        </p:nvSpPr>
        <p:spPr>
          <a:xfrm>
            <a:off x="685800" y="1484784"/>
            <a:ext cx="7772400" cy="5040560"/>
          </a:xfrm>
        </p:spPr>
        <p:txBody>
          <a:bodyPr>
            <a:noAutofit/>
          </a:bodyPr>
          <a:lstStyle/>
          <a:p>
            <a:pPr algn="just"/>
            <a:endParaRPr lang="uk-UA" sz="2400" dirty="0" smtClean="0">
              <a:solidFill>
                <a:schemeClr val="tx1"/>
              </a:solidFill>
              <a:latin typeface="Times New Roman" panose="02020603050405020304" pitchFamily="18" charset="0"/>
              <a:cs typeface="Times New Roman" panose="02020603050405020304" pitchFamily="18" charset="0"/>
            </a:endParaRPr>
          </a:p>
          <a:p>
            <a:pPr algn="just"/>
            <a:r>
              <a:rPr lang="uk-UA" sz="2400" dirty="0" smtClean="0">
                <a:solidFill>
                  <a:schemeClr val="tx1"/>
                </a:solidFill>
                <a:latin typeface="Times New Roman" panose="02020603050405020304" pitchFamily="18" charset="0"/>
                <a:cs typeface="Times New Roman" panose="02020603050405020304" pitchFamily="18" charset="0"/>
              </a:rPr>
              <a:t>Процес </a:t>
            </a:r>
            <a:r>
              <a:rPr lang="uk-UA" sz="2400" dirty="0">
                <a:solidFill>
                  <a:schemeClr val="tx1"/>
                </a:solidFill>
                <a:latin typeface="Times New Roman" panose="02020603050405020304" pitchFamily="18" charset="0"/>
                <a:cs typeface="Times New Roman" panose="02020603050405020304" pitchFamily="18" charset="0"/>
              </a:rPr>
              <a:t>формування державної організації відбувався протягом тривалого часу. Для нього характерно виникнення та зникнення певних утворень, діяльність визначних осіб, інших подій, пов’язаних із конкретними історичними явищами. Про ці сторони життя народів того часу збереглося дуже мало історичних відомостей, тому усе, що відомо </a:t>
            </a:r>
            <a:r>
              <a:rPr lang="uk-UA" sz="2400" dirty="0" smtClean="0">
                <a:solidFill>
                  <a:schemeClr val="tx1"/>
                </a:solidFill>
                <a:latin typeface="Times New Roman" panose="02020603050405020304" pitchFamily="18" charset="0"/>
                <a:cs typeface="Times New Roman" panose="02020603050405020304" pitchFamily="18" charset="0"/>
              </a:rPr>
              <a:t>наразі </a:t>
            </a:r>
            <a:r>
              <a:rPr lang="uk-UA" sz="2400" dirty="0">
                <a:solidFill>
                  <a:schemeClr val="tx1"/>
                </a:solidFill>
                <a:latin typeface="Times New Roman" panose="02020603050405020304" pitchFamily="18" charset="0"/>
                <a:cs typeface="Times New Roman" panose="02020603050405020304" pitchFamily="18" charset="0"/>
              </a:rPr>
              <a:t>про виникнення </a:t>
            </a:r>
            <a:r>
              <a:rPr lang="uk-UA" sz="2400" dirty="0" smtClean="0">
                <a:solidFill>
                  <a:schemeClr val="tx1"/>
                </a:solidFill>
                <a:latin typeface="Times New Roman" panose="02020603050405020304" pitchFamily="18" charset="0"/>
                <a:cs typeface="Times New Roman" panose="02020603050405020304" pitchFamily="18" charset="0"/>
              </a:rPr>
              <a:t>держави - історична </a:t>
            </a:r>
            <a:r>
              <a:rPr lang="uk-UA" sz="2400" dirty="0">
                <a:solidFill>
                  <a:schemeClr val="tx1"/>
                </a:solidFill>
                <a:latin typeface="Times New Roman" panose="02020603050405020304" pitchFamily="18" charset="0"/>
                <a:cs typeface="Times New Roman" panose="02020603050405020304" pitchFamily="18" charset="0"/>
              </a:rPr>
              <a:t>реконструкція цього </a:t>
            </a:r>
            <a:r>
              <a:rPr lang="uk-UA" sz="2400" dirty="0" smtClean="0">
                <a:solidFill>
                  <a:schemeClr val="tx1"/>
                </a:solidFill>
                <a:latin typeface="Times New Roman" panose="02020603050405020304" pitchFamily="18" charset="0"/>
                <a:cs typeface="Times New Roman" panose="02020603050405020304" pitchFamily="18" charset="0"/>
              </a:rPr>
              <a:t>процесу, ступінь точності якої не </a:t>
            </a:r>
            <a:r>
              <a:rPr lang="uk-UA" sz="2400" dirty="0">
                <a:solidFill>
                  <a:schemeClr val="tx1"/>
                </a:solidFill>
                <a:latin typeface="Times New Roman" panose="02020603050405020304" pitchFamily="18" charset="0"/>
                <a:cs typeface="Times New Roman" panose="02020603050405020304" pitchFamily="18" charset="0"/>
              </a:rPr>
              <a:t>піддається перевірці, тому </a:t>
            </a:r>
            <a:r>
              <a:rPr lang="uk-UA" sz="2400" dirty="0" smtClean="0">
                <a:solidFill>
                  <a:schemeClr val="tx1"/>
                </a:solidFill>
                <a:latin typeface="Times New Roman" panose="02020603050405020304" pitchFamily="18" charset="0"/>
                <a:cs typeface="Times New Roman" panose="02020603050405020304" pitchFamily="18" charset="0"/>
              </a:rPr>
              <a:t>й будемо вести мову про </a:t>
            </a:r>
            <a:r>
              <a:rPr lang="uk-UA" sz="2400" b="1" dirty="0" smtClean="0">
                <a:solidFill>
                  <a:srgbClr val="0070C0"/>
                </a:solidFill>
                <a:latin typeface="Times New Roman" panose="02020603050405020304" pitchFamily="18" charset="0"/>
                <a:cs typeface="Times New Roman" panose="02020603050405020304" pitchFamily="18" charset="0"/>
              </a:rPr>
              <a:t>найбільш </a:t>
            </a:r>
            <a:r>
              <a:rPr lang="uk-UA" sz="2400" b="1" dirty="0">
                <a:solidFill>
                  <a:srgbClr val="0070C0"/>
                </a:solidFill>
                <a:latin typeface="Times New Roman" panose="02020603050405020304" pitchFamily="18" charset="0"/>
                <a:cs typeface="Times New Roman" panose="02020603050405020304" pitchFamily="18" charset="0"/>
              </a:rPr>
              <a:t>загальні закономірності її формування</a:t>
            </a:r>
            <a:r>
              <a:rPr lang="uk-UA" sz="2400"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123284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Стародавня Індія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Період із середини </a:t>
            </a:r>
            <a:r>
              <a:rPr lang="en-US" sz="2400" dirty="0">
                <a:solidFill>
                  <a:schemeClr val="tx1"/>
                </a:solidFill>
                <a:latin typeface="Times New Roman" panose="02020603050405020304" pitchFamily="18" charset="0"/>
                <a:cs typeface="Times New Roman" panose="02020603050405020304" pitchFamily="18" charset="0"/>
              </a:rPr>
              <a:t>II </a:t>
            </a:r>
            <a:r>
              <a:rPr lang="uk-UA" sz="2400" dirty="0">
                <a:solidFill>
                  <a:schemeClr val="tx1"/>
                </a:solidFill>
                <a:latin typeface="Times New Roman" panose="02020603050405020304" pitchFamily="18" charset="0"/>
                <a:cs typeface="Times New Roman" panose="02020603050405020304" pitchFamily="18" charset="0"/>
              </a:rPr>
              <a:t>тис.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до першої половини </a:t>
            </a:r>
            <a:r>
              <a:rPr lang="en-US" sz="2400" dirty="0">
                <a:solidFill>
                  <a:schemeClr val="tx1"/>
                </a:solidFill>
                <a:latin typeface="Times New Roman" panose="02020603050405020304" pitchFamily="18" charset="0"/>
                <a:cs typeface="Times New Roman" panose="02020603050405020304" pitchFamily="18" charset="0"/>
              </a:rPr>
              <a:t>I </a:t>
            </a:r>
            <a:r>
              <a:rPr lang="uk-UA" sz="2400" dirty="0">
                <a:solidFill>
                  <a:schemeClr val="tx1"/>
                </a:solidFill>
                <a:latin typeface="Times New Roman" panose="02020603050405020304" pitchFamily="18" charset="0"/>
                <a:cs typeface="Times New Roman" panose="02020603050405020304" pitchFamily="18" charset="0"/>
              </a:rPr>
              <a:t>тис. до </a:t>
            </a:r>
            <a:r>
              <a:rPr lang="uk-UA" sz="2400" dirty="0" smtClean="0">
                <a:solidFill>
                  <a:schemeClr val="tx1"/>
                </a:solidFill>
                <a:latin typeface="Times New Roman" panose="02020603050405020304" pitchFamily="18" charset="0"/>
                <a:cs typeface="Times New Roman" panose="02020603050405020304" pitchFamily="18" charset="0"/>
              </a:rPr>
              <a:t>н.е. (</a:t>
            </a:r>
            <a:r>
              <a:rPr lang="uk-UA" sz="2400" b="1" dirty="0" smtClean="0">
                <a:solidFill>
                  <a:schemeClr val="tx1"/>
                </a:solidFill>
                <a:latin typeface="Times New Roman" panose="02020603050405020304" pitchFamily="18" charset="0"/>
                <a:cs typeface="Times New Roman" panose="02020603050405020304" pitchFamily="18" charset="0"/>
              </a:rPr>
              <a:t>ведичний період</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відзначений утворенням класового суспільства і держави. </a:t>
            </a:r>
            <a:r>
              <a:rPr lang="uk-UA" sz="2400" dirty="0" smtClean="0">
                <a:solidFill>
                  <a:schemeClr val="tx1"/>
                </a:solidFill>
                <a:latin typeface="Times New Roman" panose="02020603050405020304" pitchFamily="18" charset="0"/>
                <a:cs typeface="Times New Roman" panose="02020603050405020304" pitchFamily="18" charset="0"/>
              </a:rPr>
              <a:t>Значні </a:t>
            </a:r>
            <a:r>
              <a:rPr lang="uk-UA" sz="2400" dirty="0">
                <a:solidFill>
                  <a:schemeClr val="tx1"/>
                </a:solidFill>
                <a:latin typeface="Times New Roman" panose="02020603050405020304" pitchFamily="18" charset="0"/>
                <a:cs typeface="Times New Roman" panose="02020603050405020304" pitchFamily="18" charset="0"/>
              </a:rPr>
              <a:t>досягнення в галузі виробництва обумовили розшарування суспільства</a:t>
            </a:r>
            <a:r>
              <a:rPr lang="uk-UA" sz="2400" dirty="0" smtClean="0">
                <a:solidFill>
                  <a:schemeClr val="tx1"/>
                </a:solidFill>
                <a:latin typeface="Times New Roman" panose="02020603050405020304" pitchFamily="18" charset="0"/>
                <a:cs typeface="Times New Roman" panose="02020603050405020304" pitchFamily="18" charset="0"/>
              </a:rPr>
              <a:t>. З </a:t>
            </a:r>
            <a:r>
              <a:rPr lang="uk-UA" sz="2400" dirty="0">
                <a:solidFill>
                  <a:schemeClr val="tx1"/>
                </a:solidFill>
                <a:latin typeface="Times New Roman" panose="02020603050405020304" pitchFamily="18" charset="0"/>
                <a:cs typeface="Times New Roman" panose="02020603050405020304" pitchFamily="18" charset="0"/>
              </a:rPr>
              <a:t>посиленням соціальної нерівності </a:t>
            </a:r>
            <a:r>
              <a:rPr lang="uk-UA" sz="2400" b="1" dirty="0">
                <a:solidFill>
                  <a:srgbClr val="0070C0"/>
                </a:solidFill>
                <a:latin typeface="Times New Roman" panose="02020603050405020304" pitchFamily="18" charset="0"/>
                <a:cs typeface="Times New Roman" panose="02020603050405020304" pitchFamily="18" charset="0"/>
              </a:rPr>
              <a:t>раджа</a:t>
            </a:r>
            <a:r>
              <a:rPr lang="uk-UA" sz="2400" dirty="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військовий вождь племені, що </a:t>
            </a:r>
            <a:r>
              <a:rPr lang="uk-UA" sz="2400" dirty="0" smtClean="0">
                <a:solidFill>
                  <a:schemeClr val="tx1"/>
                </a:solidFill>
                <a:latin typeface="Times New Roman" panose="02020603050405020304" pitchFamily="18" charset="0"/>
                <a:cs typeface="Times New Roman" panose="02020603050405020304" pitchFamily="18" charset="0"/>
              </a:rPr>
              <a:t>раніше </a:t>
            </a:r>
            <a:r>
              <a:rPr lang="uk-UA" sz="2400" dirty="0">
                <a:solidFill>
                  <a:schemeClr val="tx1"/>
                </a:solidFill>
                <a:latin typeface="Times New Roman" panose="02020603050405020304" pitchFamily="18" charset="0"/>
                <a:cs typeface="Times New Roman" panose="02020603050405020304" pitchFamily="18" charset="0"/>
              </a:rPr>
              <a:t>обирався зборами і міг бути усунутий ними, усе більш піднімався над плем’ям, підпорядковуючи собі органи племінного управління. За посаду раджі велася </a:t>
            </a:r>
            <a:r>
              <a:rPr lang="uk-UA" sz="2400" dirty="0" smtClean="0">
                <a:solidFill>
                  <a:schemeClr val="tx1"/>
                </a:solidFill>
                <a:latin typeface="Times New Roman" panose="02020603050405020304" pitchFamily="18" charset="0"/>
                <a:cs typeface="Times New Roman" panose="02020603050405020304" pitchFamily="18" charset="0"/>
              </a:rPr>
              <a:t>боротьба </a:t>
            </a:r>
            <a:r>
              <a:rPr lang="uk-UA" sz="2400" dirty="0">
                <a:solidFill>
                  <a:schemeClr val="tx1"/>
                </a:solidFill>
                <a:latin typeface="Times New Roman" panose="02020603050405020304" pitchFamily="18" charset="0"/>
                <a:cs typeface="Times New Roman" panose="02020603050405020304" pitchFamily="18" charset="0"/>
              </a:rPr>
              <a:t>між представниками знатних і могутніх родів у племені. Згодом ця посада </a:t>
            </a:r>
            <a:r>
              <a:rPr lang="uk-UA" sz="2400" dirty="0" smtClean="0">
                <a:solidFill>
                  <a:schemeClr val="tx1"/>
                </a:solidFill>
                <a:latin typeface="Times New Roman" panose="02020603050405020304" pitchFamily="18" charset="0"/>
                <a:cs typeface="Times New Roman" panose="02020603050405020304" pitchFamily="18" charset="0"/>
              </a:rPr>
              <a:t>стала </a:t>
            </a:r>
            <a:r>
              <a:rPr lang="uk-UA" sz="2400" dirty="0">
                <a:solidFill>
                  <a:schemeClr val="tx1"/>
                </a:solidFill>
                <a:latin typeface="Times New Roman" panose="02020603050405020304" pitchFamily="18" charset="0"/>
                <a:cs typeface="Times New Roman" panose="02020603050405020304" pitchFamily="18" charset="0"/>
              </a:rPr>
              <a:t>спадковою</a:t>
            </a:r>
            <a:r>
              <a:rPr lang="uk-UA" sz="2400" dirty="0" smtClean="0">
                <a:solidFill>
                  <a:schemeClr val="tx1"/>
                </a:solidFill>
                <a:latin typeface="Times New Roman" panose="02020603050405020304" pitchFamily="18" charset="0"/>
                <a:cs typeface="Times New Roman" panose="02020603050405020304" pitchFamily="18" charset="0"/>
              </a:rPr>
              <a:t>. Спочатку значну роль все ще відігравали народні збори, що впливали на призначення царя. Поступово зі зборів одноплемінників вони ставали зборами знаті, наближених царя. Зменшення ролі зборів пов’язано з посиленням царської влади.</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31523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Стародавня Індія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Органи племінної адміністрації поступово перетворювалися в державні органи. </a:t>
            </a:r>
            <a:r>
              <a:rPr lang="uk-UA" sz="2400" dirty="0" smtClean="0">
                <a:solidFill>
                  <a:schemeClr val="tx1"/>
                </a:solidFill>
                <a:latin typeface="Times New Roman" panose="02020603050405020304" pitchFamily="18" charset="0"/>
                <a:cs typeface="Times New Roman" panose="02020603050405020304" pitchFamily="18" charset="0"/>
              </a:rPr>
              <a:t>Заняття </a:t>
            </a:r>
            <a:r>
              <a:rPr lang="uk-UA" sz="2400" dirty="0">
                <a:solidFill>
                  <a:schemeClr val="tx1"/>
                </a:solidFill>
                <a:latin typeface="Times New Roman" panose="02020603050405020304" pitchFamily="18" charset="0"/>
                <a:cs typeface="Times New Roman" panose="02020603050405020304" pitchFamily="18" charset="0"/>
              </a:rPr>
              <a:t>вищих посад у державній адміністрації було привілеєм рабовласницької знаті. Усе більшого значення набував </a:t>
            </a:r>
            <a:r>
              <a:rPr lang="uk-UA" sz="2400" b="1" dirty="0">
                <a:solidFill>
                  <a:srgbClr val="0070C0"/>
                </a:solidFill>
                <a:latin typeface="Times New Roman" panose="02020603050405020304" pitchFamily="18" charset="0"/>
                <a:cs typeface="Times New Roman" panose="02020603050405020304" pitchFamily="18" charset="0"/>
              </a:rPr>
              <a:t>пурохита</a:t>
            </a:r>
            <a:r>
              <a:rPr lang="uk-UA" sz="2400" dirty="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царський жрець, що виступав також </a:t>
            </a:r>
            <a:r>
              <a:rPr lang="uk-UA" sz="2400" dirty="0" smtClean="0">
                <a:solidFill>
                  <a:schemeClr val="tx1"/>
                </a:solidFill>
                <a:latin typeface="Times New Roman" panose="02020603050405020304" pitchFamily="18" charset="0"/>
                <a:cs typeface="Times New Roman" panose="02020603050405020304" pitchFamily="18" charset="0"/>
              </a:rPr>
              <a:t>астрологом</a:t>
            </a:r>
            <a:r>
              <a:rPr lang="uk-UA" sz="2400" dirty="0">
                <a:solidFill>
                  <a:schemeClr val="tx1"/>
                </a:solidFill>
                <a:latin typeface="Times New Roman" panose="02020603050405020304" pitchFamily="18" charset="0"/>
                <a:cs typeface="Times New Roman" panose="02020603050405020304" pitchFamily="18" charset="0"/>
              </a:rPr>
              <a:t>, радником царя.</a:t>
            </a:r>
          </a:p>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Племінна дружина поступово переростала в постійне військо на чолі з </a:t>
            </a:r>
            <a:r>
              <a:rPr lang="uk-UA" sz="2400" dirty="0" smtClean="0">
                <a:solidFill>
                  <a:schemeClr val="tx1"/>
                </a:solidFill>
                <a:latin typeface="Times New Roman" panose="02020603050405020304" pitchFamily="18" charset="0"/>
                <a:cs typeface="Times New Roman" panose="02020603050405020304" pitchFamily="18" charset="0"/>
              </a:rPr>
              <a:t>начальником </a:t>
            </a:r>
            <a:r>
              <a:rPr lang="uk-UA" sz="2400" dirty="0">
                <a:solidFill>
                  <a:schemeClr val="tx1"/>
                </a:solidFill>
                <a:latin typeface="Times New Roman" panose="02020603050405020304" pitchFamily="18" charset="0"/>
                <a:cs typeface="Times New Roman" panose="02020603050405020304" pitchFamily="18" charset="0"/>
              </a:rPr>
              <a:t>–</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b="1" dirty="0">
                <a:solidFill>
                  <a:srgbClr val="0070C0"/>
                </a:solidFill>
                <a:latin typeface="Times New Roman" panose="02020603050405020304" pitchFamily="18" charset="0"/>
                <a:cs typeface="Times New Roman" panose="02020603050405020304" pitchFamily="18" charset="0"/>
              </a:rPr>
              <a:t>сенапаті</a:t>
            </a:r>
            <a:r>
              <a:rPr lang="uk-UA" sz="2400" dirty="0">
                <a:solidFill>
                  <a:schemeClr val="tx1"/>
                </a:solidFill>
                <a:latin typeface="Times New Roman" panose="02020603050405020304" pitchFamily="18" charset="0"/>
                <a:cs typeface="Times New Roman" panose="02020603050405020304" pitchFamily="18" charset="0"/>
              </a:rPr>
              <a:t>. Народ обкладався податками, які перетворилися з добровільного </a:t>
            </a:r>
            <a:r>
              <a:rPr lang="uk-UA" sz="2400" dirty="0" smtClean="0">
                <a:solidFill>
                  <a:schemeClr val="tx1"/>
                </a:solidFill>
                <a:latin typeface="Times New Roman" panose="02020603050405020304" pitchFamily="18" charset="0"/>
                <a:cs typeface="Times New Roman" panose="02020603050405020304" pitchFamily="18" charset="0"/>
              </a:rPr>
              <a:t>підношення </a:t>
            </a:r>
            <a:r>
              <a:rPr lang="uk-UA" sz="2400" dirty="0">
                <a:solidFill>
                  <a:schemeClr val="tx1"/>
                </a:solidFill>
                <a:latin typeface="Times New Roman" panose="02020603050405020304" pitchFamily="18" charset="0"/>
                <a:cs typeface="Times New Roman" panose="02020603050405020304" pitchFamily="18" charset="0"/>
              </a:rPr>
              <a:t>вождю племені або дарунка </a:t>
            </a:r>
            <a:r>
              <a:rPr lang="uk-UA" sz="2400" dirty="0" smtClean="0">
                <a:solidFill>
                  <a:schemeClr val="tx1"/>
                </a:solidFill>
                <a:latin typeface="Times New Roman" panose="02020603050405020304" pitchFamily="18" charset="0"/>
                <a:cs typeface="Times New Roman" panose="02020603050405020304" pitchFamily="18" charset="0"/>
              </a:rPr>
              <a:t>богу у фіксовану </a:t>
            </a:r>
            <a:r>
              <a:rPr lang="uk-UA" sz="2400" dirty="0">
                <a:solidFill>
                  <a:schemeClr val="tx1"/>
                </a:solidFill>
                <a:latin typeface="Times New Roman" panose="02020603050405020304" pitchFamily="18" charset="0"/>
                <a:cs typeface="Times New Roman" panose="02020603050405020304" pitchFamily="18" charset="0"/>
              </a:rPr>
              <a:t>подать, </a:t>
            </a:r>
            <a:r>
              <a:rPr lang="uk-UA" sz="2400" dirty="0" smtClean="0">
                <a:solidFill>
                  <a:schemeClr val="tx1"/>
                </a:solidFill>
                <a:latin typeface="Times New Roman" panose="02020603050405020304" pitchFamily="18" charset="0"/>
                <a:cs typeface="Times New Roman" panose="02020603050405020304" pitchFamily="18" charset="0"/>
              </a:rPr>
              <a:t>що сплачувалася </a:t>
            </a:r>
            <a:r>
              <a:rPr lang="uk-UA" sz="2400" dirty="0">
                <a:solidFill>
                  <a:schemeClr val="tx1"/>
                </a:solidFill>
                <a:latin typeface="Times New Roman" panose="02020603050405020304" pitchFamily="18" charset="0"/>
                <a:cs typeface="Times New Roman" panose="02020603050405020304" pitchFamily="18" charset="0"/>
              </a:rPr>
              <a:t>царю через спеціальних </a:t>
            </a:r>
            <a:r>
              <a:rPr lang="uk-UA" sz="2400" dirty="0" smtClean="0">
                <a:solidFill>
                  <a:schemeClr val="tx1"/>
                </a:solidFill>
                <a:latin typeface="Times New Roman" panose="02020603050405020304" pitchFamily="18" charset="0"/>
                <a:cs typeface="Times New Roman" panose="02020603050405020304" pitchFamily="18" charset="0"/>
              </a:rPr>
              <a:t>чиновників.</a:t>
            </a:r>
            <a:r>
              <a:rPr lang="ru-RU" sz="2400" dirty="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Так із родоплемінних колективів виникли державні утворення, звичайно невеличкі за територією, які приймали форму монархій або республік.</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18701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Стародавня Індія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Самою </a:t>
            </a:r>
            <a:r>
              <a:rPr lang="uk-UA" sz="2400" dirty="0" smtClean="0">
                <a:solidFill>
                  <a:schemeClr val="tx1"/>
                </a:solidFill>
                <a:latin typeface="Times New Roman" panose="02020603050405020304" pitchFamily="18" charset="0"/>
                <a:cs typeface="Times New Roman" panose="02020603050405020304" pitchFamily="18" charset="0"/>
              </a:rPr>
              <a:t>сильною </a:t>
            </a:r>
            <a:r>
              <a:rPr lang="uk-UA" sz="2400" dirty="0">
                <a:solidFill>
                  <a:schemeClr val="tx1"/>
                </a:solidFill>
                <a:latin typeface="Times New Roman" panose="02020603050405020304" pitchFamily="18" charset="0"/>
                <a:cs typeface="Times New Roman" panose="02020603050405020304" pitchFamily="18" charset="0"/>
              </a:rPr>
              <a:t>державою того часу була </a:t>
            </a:r>
            <a:r>
              <a:rPr lang="uk-UA" sz="2400" b="1" dirty="0" smtClean="0">
                <a:solidFill>
                  <a:schemeClr val="tx1"/>
                </a:solidFill>
                <a:latin typeface="Times New Roman" panose="02020603050405020304" pitchFamily="18" charset="0"/>
                <a:cs typeface="Times New Roman" panose="02020603050405020304" pitchFamily="18" charset="0"/>
              </a:rPr>
              <a:t>Магадха, </a:t>
            </a:r>
            <a:r>
              <a:rPr lang="uk-UA" sz="2400" dirty="0" smtClean="0">
                <a:solidFill>
                  <a:schemeClr val="tx1"/>
                </a:solidFill>
                <a:latin typeface="Times New Roman" panose="02020603050405020304" pitchFamily="18" charset="0"/>
                <a:cs typeface="Times New Roman" panose="02020603050405020304" pitchFamily="18" charset="0"/>
              </a:rPr>
              <a:t>яка досягла найвищої </a:t>
            </a:r>
            <a:r>
              <a:rPr lang="uk-UA" sz="2400" dirty="0">
                <a:solidFill>
                  <a:schemeClr val="tx1"/>
                </a:solidFill>
                <a:latin typeface="Times New Roman" panose="02020603050405020304" pitchFamily="18" charset="0"/>
                <a:cs typeface="Times New Roman" panose="02020603050405020304" pitchFamily="18" charset="0"/>
              </a:rPr>
              <a:t>могутності </a:t>
            </a:r>
            <a:r>
              <a:rPr lang="uk-UA" sz="2400" dirty="0" smtClean="0">
                <a:solidFill>
                  <a:schemeClr val="tx1"/>
                </a:solidFill>
                <a:latin typeface="Times New Roman" panose="02020603050405020304" pitchFamily="18" charset="0"/>
                <a:cs typeface="Times New Roman" panose="02020603050405020304" pitchFamily="18" charset="0"/>
              </a:rPr>
              <a:t>в </a:t>
            </a:r>
            <a:r>
              <a:rPr lang="en-US" sz="2400" dirty="0" smtClean="0">
                <a:solidFill>
                  <a:schemeClr val="tx1"/>
                </a:solidFill>
                <a:latin typeface="Times New Roman" panose="02020603050405020304" pitchFamily="18" charset="0"/>
                <a:cs typeface="Times New Roman" panose="02020603050405020304" pitchFamily="18" charset="0"/>
              </a:rPr>
              <a:t>IV-III </a:t>
            </a:r>
            <a:r>
              <a:rPr lang="uk-UA" sz="2400" dirty="0">
                <a:solidFill>
                  <a:schemeClr val="tx1"/>
                </a:solidFill>
                <a:latin typeface="Times New Roman" panose="02020603050405020304" pitchFamily="18" charset="0"/>
                <a:cs typeface="Times New Roman" panose="02020603050405020304" pitchFamily="18" charset="0"/>
              </a:rPr>
              <a:t>ст.ст.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при династії Маур’єв, що об’єднала під своєю </a:t>
            </a:r>
            <a:r>
              <a:rPr lang="uk-UA" sz="2400" dirty="0" smtClean="0">
                <a:solidFill>
                  <a:schemeClr val="tx1"/>
                </a:solidFill>
                <a:latin typeface="Times New Roman" panose="02020603050405020304" pitchFamily="18" charset="0"/>
                <a:cs typeface="Times New Roman" panose="02020603050405020304" pitchFamily="18" charset="0"/>
              </a:rPr>
              <a:t>владою </a:t>
            </a:r>
            <a:r>
              <a:rPr lang="uk-UA" sz="2400" dirty="0">
                <a:solidFill>
                  <a:schemeClr val="tx1"/>
                </a:solidFill>
                <a:latin typeface="Times New Roman" panose="02020603050405020304" pitchFamily="18" charset="0"/>
                <a:cs typeface="Times New Roman" panose="02020603050405020304" pitchFamily="18" charset="0"/>
              </a:rPr>
              <a:t>майже всю територію Індостану</a:t>
            </a:r>
            <a:r>
              <a:rPr lang="uk-UA" sz="2400" dirty="0" smtClean="0">
                <a:solidFill>
                  <a:schemeClr val="tx1"/>
                </a:solidFill>
                <a:latin typeface="Times New Roman" panose="02020603050405020304" pitchFamily="18" charset="0"/>
                <a:cs typeface="Times New Roman" panose="02020603050405020304" pitchFamily="18" charset="0"/>
              </a:rPr>
              <a:t>. Магадхсько-Маурійська </a:t>
            </a:r>
            <a:r>
              <a:rPr lang="uk-UA" sz="2400" dirty="0">
                <a:solidFill>
                  <a:schemeClr val="tx1"/>
                </a:solidFill>
                <a:latin typeface="Times New Roman" panose="02020603050405020304" pitchFamily="18" charset="0"/>
                <a:cs typeface="Times New Roman" panose="02020603050405020304" pitchFamily="18" charset="0"/>
              </a:rPr>
              <a:t>епоха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b="1" dirty="0" smtClean="0">
                <a:solidFill>
                  <a:schemeClr val="tx1"/>
                </a:solidFill>
                <a:latin typeface="Times New Roman" panose="02020603050405020304" pitchFamily="18" charset="0"/>
                <a:cs typeface="Times New Roman" panose="02020603050405020304" pitchFamily="18" charset="0"/>
              </a:rPr>
              <a:t>особливий </a:t>
            </a:r>
            <a:r>
              <a:rPr lang="uk-UA" sz="2400" b="1" dirty="0">
                <a:solidFill>
                  <a:schemeClr val="tx1"/>
                </a:solidFill>
                <a:latin typeface="Times New Roman" panose="02020603050405020304" pitchFamily="18" charset="0"/>
                <a:cs typeface="Times New Roman" panose="02020603050405020304" pitchFamily="18" charset="0"/>
              </a:rPr>
              <a:t>етап в розвитку </a:t>
            </a:r>
            <a:r>
              <a:rPr lang="uk-UA" sz="2400" b="1" dirty="0" smtClean="0">
                <a:solidFill>
                  <a:schemeClr val="tx1"/>
                </a:solidFill>
                <a:latin typeface="Times New Roman" panose="02020603050405020304" pitchFamily="18" charset="0"/>
                <a:cs typeface="Times New Roman" panose="02020603050405020304" pitchFamily="18" charset="0"/>
              </a:rPr>
              <a:t>давньо-індійської </a:t>
            </a:r>
            <a:r>
              <a:rPr lang="uk-UA" sz="2400" b="1" dirty="0">
                <a:solidFill>
                  <a:schemeClr val="tx1"/>
                </a:solidFill>
                <a:latin typeface="Times New Roman" panose="02020603050405020304" pitchFamily="18" charset="0"/>
                <a:cs typeface="Times New Roman" panose="02020603050405020304" pitchFamily="18" charset="0"/>
              </a:rPr>
              <a:t>державності</a:t>
            </a:r>
            <a:r>
              <a:rPr lang="uk-UA" sz="2400" dirty="0">
                <a:solidFill>
                  <a:schemeClr val="tx1"/>
                </a:solidFill>
                <a:latin typeface="Times New Roman" panose="02020603050405020304" pitchFamily="18" charset="0"/>
                <a:cs typeface="Times New Roman" panose="02020603050405020304" pitchFamily="18" charset="0"/>
              </a:rPr>
              <a:t>. Це </a:t>
            </a:r>
            <a:r>
              <a:rPr lang="uk-UA" sz="2400" dirty="0" smtClean="0">
                <a:solidFill>
                  <a:schemeClr val="tx1"/>
                </a:solidFill>
                <a:latin typeface="Times New Roman" panose="02020603050405020304" pitchFamily="18" charset="0"/>
                <a:cs typeface="Times New Roman" panose="02020603050405020304" pitchFamily="18" charset="0"/>
              </a:rPr>
              <a:t>період </a:t>
            </a:r>
            <a:r>
              <a:rPr lang="uk-UA" sz="2400" dirty="0">
                <a:solidFill>
                  <a:schemeClr val="tx1"/>
                </a:solidFill>
                <a:latin typeface="Times New Roman" panose="02020603050405020304" pitchFamily="18" charset="0"/>
                <a:cs typeface="Times New Roman" panose="02020603050405020304" pitchFamily="18" charset="0"/>
              </a:rPr>
              <a:t>значних політичних подій. Створення об’єднаної індійської держави сприяло спілкуванню різноманітних народів, взаємодії їх </a:t>
            </a:r>
            <a:r>
              <a:rPr lang="uk-UA" sz="2400" dirty="0" smtClean="0">
                <a:solidFill>
                  <a:schemeClr val="tx1"/>
                </a:solidFill>
                <a:latin typeface="Times New Roman" panose="02020603050405020304" pitchFamily="18" charset="0"/>
                <a:cs typeface="Times New Roman" panose="02020603050405020304" pitchFamily="18" charset="0"/>
              </a:rPr>
              <a:t>культур.</a:t>
            </a:r>
            <a:r>
              <a:rPr lang="ru-RU" sz="2400" dirty="0" smtClean="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В епоху Маур’єв були закладені основи багатьох державних інститутів, що розвивалися вже пізніше. У той же час імперія Маур’єв була конгломератом племен і народів, що стояли на різних ступенях розвитку. Незважаючи на сильну армію, міцний апарат управління, Маур’ям не вдалося зберегти єдність держави. В II ст. до н.е. Індія розпалася на безліч державних об’єднань</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80971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Стародавній </a:t>
            </a:r>
            <a:r>
              <a:rPr lang="uk-UA" sz="3200" b="1" dirty="0">
                <a:solidFill>
                  <a:schemeClr val="bg2">
                    <a:lumMod val="50000"/>
                  </a:schemeClr>
                </a:solidFill>
              </a:rPr>
              <a:t>Китай</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Історія </a:t>
            </a:r>
            <a:r>
              <a:rPr lang="uk-UA" sz="2400" dirty="0">
                <a:solidFill>
                  <a:schemeClr val="tx1"/>
                </a:solidFill>
                <a:latin typeface="Times New Roman" panose="02020603050405020304" pitchFamily="18" charset="0"/>
                <a:cs typeface="Times New Roman" panose="02020603050405020304" pitchFamily="18" charset="0"/>
              </a:rPr>
              <a:t>Стародавнього Китаю звичайно поділяється </a:t>
            </a:r>
            <a:r>
              <a:rPr lang="uk-UA" sz="2400" dirty="0" smtClean="0">
                <a:solidFill>
                  <a:schemeClr val="tx1"/>
                </a:solidFill>
                <a:latin typeface="Times New Roman" panose="02020603050405020304" pitchFamily="18" charset="0"/>
                <a:cs typeface="Times New Roman" panose="02020603050405020304" pitchFamily="18" charset="0"/>
              </a:rPr>
              <a:t>на </a:t>
            </a:r>
            <a:r>
              <a:rPr lang="uk-UA" sz="2400" b="1" dirty="0" smtClean="0">
                <a:solidFill>
                  <a:srgbClr val="0070C0"/>
                </a:solidFill>
                <a:latin typeface="Times New Roman" panose="02020603050405020304" pitchFamily="18" charset="0"/>
                <a:cs typeface="Times New Roman" panose="02020603050405020304" pitchFamily="18" charset="0"/>
              </a:rPr>
              <a:t>періоди</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що отримали назви від імені правлячих династій</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endParaRPr lang="uk-UA" sz="2400"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1.	Період </a:t>
            </a:r>
            <a:r>
              <a:rPr lang="uk-UA" sz="2400" dirty="0">
                <a:solidFill>
                  <a:schemeClr val="tx1"/>
                </a:solidFill>
                <a:latin typeface="Times New Roman" panose="02020603050405020304" pitchFamily="18" charset="0"/>
                <a:cs typeface="Times New Roman" panose="02020603050405020304" pitchFamily="18" charset="0"/>
              </a:rPr>
              <a:t>Шан (Інь) (</a:t>
            </a:r>
            <a:r>
              <a:rPr lang="en-US" sz="2400" dirty="0" smtClean="0">
                <a:solidFill>
                  <a:schemeClr val="tx1"/>
                </a:solidFill>
                <a:latin typeface="Times New Roman" panose="02020603050405020304" pitchFamily="18" charset="0"/>
                <a:cs typeface="Times New Roman" panose="02020603050405020304" pitchFamily="18" charset="0"/>
              </a:rPr>
              <a:t>XV</a:t>
            </a:r>
            <a:r>
              <a:rPr lang="uk-UA" sz="2400" dirty="0" smtClean="0">
                <a:solidFill>
                  <a:schemeClr val="tx1"/>
                </a:solidFill>
                <a:latin typeface="Times New Roman" panose="02020603050405020304" pitchFamily="18" charset="0"/>
                <a:cs typeface="Times New Roman" panose="02020603050405020304" pitchFamily="18" charset="0"/>
              </a:rPr>
              <a:t>-</a:t>
            </a:r>
            <a:r>
              <a:rPr lang="en-US" sz="2400" dirty="0" smtClean="0">
                <a:solidFill>
                  <a:schemeClr val="tx1"/>
                </a:solidFill>
                <a:latin typeface="Times New Roman" panose="02020603050405020304" pitchFamily="18" charset="0"/>
                <a:cs typeface="Times New Roman" panose="02020603050405020304" pitchFamily="18" charset="0"/>
              </a:rPr>
              <a:t>XI </a:t>
            </a:r>
            <a:r>
              <a:rPr lang="uk-UA" sz="2400" dirty="0">
                <a:solidFill>
                  <a:schemeClr val="tx1"/>
                </a:solidFill>
                <a:latin typeface="Times New Roman" panose="02020603050405020304" pitchFamily="18" charset="0"/>
                <a:cs typeface="Times New Roman" panose="02020603050405020304" pitchFamily="18" charset="0"/>
              </a:rPr>
              <a:t>ст. до </a:t>
            </a:r>
            <a:r>
              <a:rPr lang="uk-UA" sz="2400" dirty="0" smtClean="0">
                <a:solidFill>
                  <a:schemeClr val="tx1"/>
                </a:solidFill>
                <a:latin typeface="Times New Roman" panose="02020603050405020304" pitchFamily="18" charset="0"/>
                <a:cs typeface="Times New Roman" panose="02020603050405020304" pitchFamily="18" charset="0"/>
              </a:rPr>
              <a:t>н.е.);</a:t>
            </a:r>
          </a:p>
          <a:p>
            <a:pPr indent="360000" algn="just">
              <a:spcBef>
                <a:spcPts val="0"/>
              </a:spcBef>
            </a:pPr>
            <a:endParaRPr lang="uk-UA" sz="2400"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2.	Період </a:t>
            </a:r>
            <a:r>
              <a:rPr lang="uk-UA" sz="2400" dirty="0">
                <a:solidFill>
                  <a:schemeClr val="tx1"/>
                </a:solidFill>
                <a:latin typeface="Times New Roman" panose="02020603050405020304" pitchFamily="18" charset="0"/>
                <a:cs typeface="Times New Roman" panose="02020603050405020304" pitchFamily="18" charset="0"/>
              </a:rPr>
              <a:t>Чжоу (</a:t>
            </a:r>
            <a:r>
              <a:rPr lang="en-US" sz="2400" dirty="0" smtClean="0">
                <a:solidFill>
                  <a:schemeClr val="tx1"/>
                </a:solidFill>
                <a:latin typeface="Times New Roman" panose="02020603050405020304" pitchFamily="18" charset="0"/>
                <a:cs typeface="Times New Roman" panose="02020603050405020304" pitchFamily="18" charset="0"/>
              </a:rPr>
              <a:t>XI</a:t>
            </a:r>
            <a:r>
              <a:rPr lang="uk-UA" sz="2400" dirty="0" smtClean="0">
                <a:solidFill>
                  <a:schemeClr val="tx1"/>
                </a:solidFill>
                <a:latin typeface="Times New Roman" panose="02020603050405020304" pitchFamily="18" charset="0"/>
                <a:cs typeface="Times New Roman" panose="02020603050405020304" pitchFamily="18" charset="0"/>
              </a:rPr>
              <a:t>-</a:t>
            </a:r>
            <a:r>
              <a:rPr lang="en-US" sz="2400" dirty="0" smtClean="0">
                <a:solidFill>
                  <a:schemeClr val="tx1"/>
                </a:solidFill>
                <a:latin typeface="Times New Roman" panose="02020603050405020304" pitchFamily="18" charset="0"/>
                <a:cs typeface="Times New Roman" panose="02020603050405020304" pitchFamily="18" charset="0"/>
              </a:rPr>
              <a:t>III </a:t>
            </a:r>
            <a:r>
              <a:rPr lang="uk-UA" sz="2400" dirty="0">
                <a:solidFill>
                  <a:schemeClr val="tx1"/>
                </a:solidFill>
                <a:latin typeface="Times New Roman" panose="02020603050405020304" pitchFamily="18" charset="0"/>
                <a:cs typeface="Times New Roman" panose="02020603050405020304" pitchFamily="18" charset="0"/>
              </a:rPr>
              <a:t>ст.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У цей період виділяються особливі періоди: Чуньцю (</a:t>
            </a:r>
            <a:r>
              <a:rPr lang="en-US" sz="2400" dirty="0" smtClean="0">
                <a:solidFill>
                  <a:schemeClr val="tx1"/>
                </a:solidFill>
                <a:latin typeface="Times New Roman" panose="02020603050405020304" pitchFamily="18" charset="0"/>
                <a:cs typeface="Times New Roman" panose="02020603050405020304" pitchFamily="18" charset="0"/>
              </a:rPr>
              <a:t>VIII</a:t>
            </a:r>
            <a:r>
              <a:rPr lang="uk-UA" sz="2400" dirty="0" smtClean="0">
                <a:solidFill>
                  <a:schemeClr val="tx1"/>
                </a:solidFill>
                <a:latin typeface="Times New Roman" panose="02020603050405020304" pitchFamily="18" charset="0"/>
                <a:cs typeface="Times New Roman" panose="02020603050405020304" pitchFamily="18" charset="0"/>
              </a:rPr>
              <a:t>-</a:t>
            </a:r>
            <a:r>
              <a:rPr lang="en-US" sz="2400" dirty="0" smtClean="0">
                <a:solidFill>
                  <a:schemeClr val="tx1"/>
                </a:solidFill>
                <a:latin typeface="Times New Roman" panose="02020603050405020304" pitchFamily="18" charset="0"/>
                <a:cs typeface="Times New Roman" panose="02020603050405020304" pitchFamily="18" charset="0"/>
              </a:rPr>
              <a:t>V </a:t>
            </a:r>
            <a:r>
              <a:rPr lang="uk-UA" sz="2400" dirty="0">
                <a:solidFill>
                  <a:schemeClr val="tx1"/>
                </a:solidFill>
                <a:latin typeface="Times New Roman" panose="02020603050405020304" pitchFamily="18" charset="0"/>
                <a:cs typeface="Times New Roman" panose="02020603050405020304" pitchFamily="18" charset="0"/>
              </a:rPr>
              <a:t>ст.ст. до н. е.) і Чжаньго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«царств, що борються» (</a:t>
            </a:r>
            <a:r>
              <a:rPr lang="en-US" sz="2400" dirty="0" smtClean="0">
                <a:solidFill>
                  <a:schemeClr val="tx1"/>
                </a:solidFill>
                <a:latin typeface="Times New Roman" panose="02020603050405020304" pitchFamily="18" charset="0"/>
                <a:cs typeface="Times New Roman" panose="02020603050405020304" pitchFamily="18" charset="0"/>
              </a:rPr>
              <a:t>V</a:t>
            </a:r>
            <a:r>
              <a:rPr lang="uk-UA" sz="2400" dirty="0" smtClean="0">
                <a:solidFill>
                  <a:schemeClr val="tx1"/>
                </a:solidFill>
                <a:latin typeface="Times New Roman" panose="02020603050405020304" pitchFamily="18" charset="0"/>
                <a:cs typeface="Times New Roman" panose="02020603050405020304" pitchFamily="18" charset="0"/>
              </a:rPr>
              <a:t>-</a:t>
            </a:r>
            <a:r>
              <a:rPr lang="en-US" sz="2400" dirty="0" smtClean="0">
                <a:solidFill>
                  <a:schemeClr val="tx1"/>
                </a:solidFill>
                <a:latin typeface="Times New Roman" panose="02020603050405020304" pitchFamily="18" charset="0"/>
                <a:cs typeface="Times New Roman" panose="02020603050405020304" pitchFamily="18" charset="0"/>
              </a:rPr>
              <a:t>III </a:t>
            </a:r>
            <a:r>
              <a:rPr lang="uk-UA" sz="2400" dirty="0">
                <a:solidFill>
                  <a:schemeClr val="tx1"/>
                </a:solidFill>
                <a:latin typeface="Times New Roman" panose="02020603050405020304" pitchFamily="18" charset="0"/>
                <a:cs typeface="Times New Roman" panose="02020603050405020304" pitchFamily="18" charset="0"/>
              </a:rPr>
              <a:t>ст. до н. е</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endParaRPr lang="uk-UA" sz="2400"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3.	Період Цинь і Хань (</a:t>
            </a:r>
            <a:r>
              <a:rPr lang="en-US" sz="2400" dirty="0">
                <a:solidFill>
                  <a:schemeClr val="tx1"/>
                </a:solidFill>
                <a:latin typeface="Times New Roman" panose="02020603050405020304" pitchFamily="18" charset="0"/>
                <a:cs typeface="Times New Roman" panose="02020603050405020304" pitchFamily="18" charset="0"/>
              </a:rPr>
              <a:t>III </a:t>
            </a:r>
            <a:r>
              <a:rPr lang="uk-UA" sz="2400" dirty="0">
                <a:solidFill>
                  <a:schemeClr val="tx1"/>
                </a:solidFill>
                <a:latin typeface="Times New Roman" panose="02020603050405020304" pitchFamily="18" charset="0"/>
                <a:cs typeface="Times New Roman" panose="02020603050405020304" pitchFamily="18" charset="0"/>
              </a:rPr>
              <a:t>ст. до н. е. –</a:t>
            </a:r>
            <a:r>
              <a:rPr lang="uk-UA" sz="2400" dirty="0" smtClean="0">
                <a:solidFill>
                  <a:schemeClr val="tx1"/>
                </a:solidFill>
                <a:latin typeface="Times New Roman" panose="02020603050405020304" pitchFamily="18" charset="0"/>
                <a:cs typeface="Times New Roman" panose="02020603050405020304" pitchFamily="18" charset="0"/>
              </a:rPr>
              <a:t> </a:t>
            </a:r>
            <a:r>
              <a:rPr lang="en-US" sz="2400" dirty="0">
                <a:solidFill>
                  <a:schemeClr val="tx1"/>
                </a:solidFill>
                <a:latin typeface="Times New Roman" panose="02020603050405020304" pitchFamily="18" charset="0"/>
                <a:cs typeface="Times New Roman" panose="02020603050405020304" pitchFamily="18" charset="0"/>
              </a:rPr>
              <a:t>III </a:t>
            </a:r>
            <a:r>
              <a:rPr lang="uk-UA" sz="2400" dirty="0">
                <a:solidFill>
                  <a:schemeClr val="tx1"/>
                </a:solidFill>
                <a:latin typeface="Times New Roman" panose="02020603050405020304" pitchFamily="18" charset="0"/>
                <a:cs typeface="Times New Roman" panose="02020603050405020304" pitchFamily="18" charset="0"/>
              </a:rPr>
              <a:t>ст. н. е.)</a:t>
            </a:r>
          </a:p>
        </p:txBody>
      </p:sp>
    </p:spTree>
    <p:extLst>
      <p:ext uri="{BB962C8B-B14F-4D97-AF65-F5344CB8AC3E}">
        <p14:creationId xmlns:p14="http://schemas.microsoft.com/office/powerpoint/2010/main" val="22257655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Стародавній Китай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000" b="1" dirty="0" smtClean="0">
                <a:solidFill>
                  <a:srgbClr val="0070C0"/>
                </a:solidFill>
                <a:latin typeface="Times New Roman" panose="02020603050405020304" pitchFamily="18" charset="0"/>
                <a:cs typeface="Times New Roman" panose="02020603050405020304" pitchFamily="18" charset="0"/>
              </a:rPr>
              <a:t>Період Шан (Інь). </a:t>
            </a:r>
            <a:r>
              <a:rPr lang="uk-UA" sz="2000" dirty="0" smtClean="0">
                <a:solidFill>
                  <a:schemeClr val="tx1"/>
                </a:solidFill>
                <a:latin typeface="Times New Roman" panose="02020603050405020304" pitchFamily="18" charset="0"/>
                <a:cs typeface="Times New Roman" panose="02020603050405020304" pitchFamily="18" charset="0"/>
              </a:rPr>
              <a:t>Перші осередки цивілізації міського типу в Стародавньому Китаї почали виникати в II тис. до н.е. у долині ріки Хуанхе на базі родових груп іньських племен, що перейшли до осідлого способу життя. В іньському Китаї внаслідок розкладу родоплемінних зв’язків, які прогресували, поділу праці, почав виділятися, з одного боку, пануючий прошарок родової аристократії: </a:t>
            </a:r>
            <a:r>
              <a:rPr lang="uk-UA" sz="2000" b="1" dirty="0" smtClean="0">
                <a:solidFill>
                  <a:schemeClr val="tx1"/>
                </a:solidFill>
                <a:latin typeface="Times New Roman" panose="02020603050405020304" pitchFamily="18" charset="0"/>
                <a:cs typeface="Times New Roman" panose="02020603050405020304" pitchFamily="18" charset="0"/>
              </a:rPr>
              <a:t>правитель </a:t>
            </a:r>
            <a:r>
              <a:rPr lang="uk-UA" sz="2000" dirty="0" smtClean="0">
                <a:solidFill>
                  <a:schemeClr val="tx1"/>
                </a:solidFill>
                <a:latin typeface="Times New Roman" panose="02020603050405020304" pitchFamily="18" charset="0"/>
                <a:cs typeface="Times New Roman" panose="02020603050405020304" pitchFamily="18" charset="0"/>
              </a:rPr>
              <a:t>–</a:t>
            </a:r>
            <a:r>
              <a:rPr lang="uk-UA" sz="2000" b="1" dirty="0" smtClean="0">
                <a:solidFill>
                  <a:schemeClr val="tx1"/>
                </a:solidFill>
                <a:latin typeface="Times New Roman" panose="02020603050405020304" pitchFamily="18" charset="0"/>
                <a:cs typeface="Times New Roman" panose="02020603050405020304" pitchFamily="18" charset="0"/>
              </a:rPr>
              <a:t> </a:t>
            </a:r>
            <a:r>
              <a:rPr lang="uk-UA" sz="2000" b="1" dirty="0" smtClean="0">
                <a:solidFill>
                  <a:srgbClr val="0070C0"/>
                </a:solidFill>
                <a:latin typeface="Times New Roman" panose="02020603050405020304" pitchFamily="18" charset="0"/>
                <a:cs typeface="Times New Roman" panose="02020603050405020304" pitchFamily="18" charset="0"/>
              </a:rPr>
              <a:t>ван</a:t>
            </a:r>
            <a:r>
              <a:rPr lang="uk-UA" sz="2000" b="1" dirty="0" smtClean="0">
                <a:solidFill>
                  <a:schemeClr val="tx1"/>
                </a:solidFill>
                <a:latin typeface="Times New Roman" panose="02020603050405020304" pitchFamily="18" charset="0"/>
                <a:cs typeface="Times New Roman" panose="02020603050405020304" pitchFamily="18" charset="0"/>
              </a:rPr>
              <a:t> </a:t>
            </a:r>
            <a:r>
              <a:rPr lang="uk-UA" sz="2000" dirty="0" smtClean="0">
                <a:solidFill>
                  <a:schemeClr val="tx1"/>
                </a:solidFill>
                <a:latin typeface="Times New Roman" panose="02020603050405020304" pitchFamily="18" charset="0"/>
                <a:cs typeface="Times New Roman" panose="02020603050405020304" pitchFamily="18" charset="0"/>
              </a:rPr>
              <a:t>і його наближені, родичі, сановники, племінні вожді; з іншого – рядові одноплемінники, а також чужаки-іноплемінники, які перетворювалися, як правило, у рабів.</a:t>
            </a:r>
          </a:p>
          <a:p>
            <a:pPr indent="360000" algn="just">
              <a:spcBef>
                <a:spcPts val="0"/>
              </a:spcBef>
            </a:pPr>
            <a:r>
              <a:rPr lang="uk-UA" sz="2000" dirty="0" smtClean="0">
                <a:solidFill>
                  <a:schemeClr val="tx1"/>
                </a:solidFill>
                <a:latin typeface="Times New Roman" panose="02020603050405020304" pitchFamily="18" charset="0"/>
                <a:cs typeface="Times New Roman" panose="02020603050405020304" pitchFamily="18" charset="0"/>
              </a:rPr>
              <a:t>Створення примітивного державного утворення в Шан (Інь) було пов’язане з необхідністю організації виробництва, зрошення земель, запобігання наслідкам розливу рік, захисту територій. Племінний вождь перетворювався в обожнюваного правителя іньського царства, що воло- дів значною владою. Утворювався адміністративний апарат, що складався з численних управителів, воєначальників, жерців і інших, що протистояли значній частині общинників. В епоху Інь почала затверджуватися верховна власність царя на землю (уявлення про вана як про земне божество).</a:t>
            </a:r>
            <a:endParaRPr lang="uk-UA"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93408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Стародавній Китай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000" b="1" dirty="0" smtClean="0">
                <a:solidFill>
                  <a:srgbClr val="0070C0"/>
                </a:solidFill>
                <a:latin typeface="Times New Roman" panose="02020603050405020304" pitchFamily="18" charset="0"/>
                <a:cs typeface="Times New Roman" panose="02020603050405020304" pitchFamily="18" charset="0"/>
              </a:rPr>
              <a:t>Період Чжоу. </a:t>
            </a:r>
            <a:r>
              <a:rPr lang="uk-UA" sz="2000" dirty="0" smtClean="0">
                <a:solidFill>
                  <a:schemeClr val="tx1"/>
                </a:solidFill>
                <a:latin typeface="Times New Roman" panose="02020603050405020304" pitchFamily="18" charset="0"/>
                <a:cs typeface="Times New Roman" panose="02020603050405020304" pitchFamily="18" charset="0"/>
              </a:rPr>
              <a:t>Соціальний і політичний розвиток народів басейну ріки Хуанхе було значно прискорене завоюванням царства Інь наприкінці </a:t>
            </a:r>
            <a:r>
              <a:rPr lang="en-US" sz="2000" dirty="0" smtClean="0">
                <a:solidFill>
                  <a:schemeClr val="tx1"/>
                </a:solidFill>
                <a:latin typeface="Times New Roman" panose="02020603050405020304" pitchFamily="18" charset="0"/>
                <a:cs typeface="Times New Roman" panose="02020603050405020304" pitchFamily="18" charset="0"/>
              </a:rPr>
              <a:t>XII </a:t>
            </a:r>
            <a:r>
              <a:rPr lang="uk-UA" sz="2000" dirty="0" smtClean="0">
                <a:solidFill>
                  <a:schemeClr val="tx1"/>
                </a:solidFill>
                <a:latin typeface="Times New Roman" panose="02020603050405020304" pitchFamily="18" charset="0"/>
                <a:cs typeface="Times New Roman" panose="02020603050405020304" pitchFamily="18" charset="0"/>
              </a:rPr>
              <a:t>ст. до н.е. </a:t>
            </a:r>
            <a:r>
              <a:rPr lang="uk-UA" sz="2000" b="1" dirty="0" smtClean="0">
                <a:solidFill>
                  <a:schemeClr val="tx1"/>
                </a:solidFill>
                <a:latin typeface="Times New Roman" panose="02020603050405020304" pitchFamily="18" charset="0"/>
                <a:cs typeface="Times New Roman" panose="02020603050405020304" pitchFamily="18" charset="0"/>
              </a:rPr>
              <a:t>чжоуськими племенами</a:t>
            </a:r>
            <a:r>
              <a:rPr lang="uk-UA" sz="2000" dirty="0" smtClean="0">
                <a:solidFill>
                  <a:schemeClr val="tx1"/>
                </a:solidFill>
                <a:latin typeface="Times New Roman" panose="02020603050405020304" pitchFamily="18" charset="0"/>
                <a:cs typeface="Times New Roman" panose="02020603050405020304" pitchFamily="18" charset="0"/>
              </a:rPr>
              <a:t>, які прийшли із заходу і встановили панування над населенням усього Північного Китаю, над безліччю розрізнених родоплемінних колективів, що знаходилися на різних стадіях розкладу родових відносин. </a:t>
            </a:r>
            <a:r>
              <a:rPr lang="uk-UA" sz="2000" b="1" dirty="0" smtClean="0">
                <a:solidFill>
                  <a:schemeClr val="tx1"/>
                </a:solidFill>
                <a:latin typeface="Times New Roman" panose="02020603050405020304" pitchFamily="18" charset="0"/>
                <a:cs typeface="Times New Roman" panose="02020603050405020304" pitchFamily="18" charset="0"/>
              </a:rPr>
              <a:t>Чжоуський ва</a:t>
            </a:r>
            <a:r>
              <a:rPr lang="uk-UA" sz="2000" dirty="0" smtClean="0">
                <a:solidFill>
                  <a:schemeClr val="tx1"/>
                </a:solidFill>
                <a:latin typeface="Times New Roman" panose="02020603050405020304" pitchFamily="18" charset="0"/>
                <a:cs typeface="Times New Roman" panose="02020603050405020304" pitchFamily="18" charset="0"/>
              </a:rPr>
              <a:t>н був поставлений перед необхідністю організації управління величезною територією. З цією метою він передав завойовані </a:t>
            </a:r>
            <a:r>
              <a:rPr lang="uk-UA" sz="2000" b="1" dirty="0" smtClean="0">
                <a:solidFill>
                  <a:schemeClr val="tx1"/>
                </a:solidFill>
                <a:latin typeface="Times New Roman" panose="02020603050405020304" pitchFamily="18" charset="0"/>
                <a:cs typeface="Times New Roman" panose="02020603050405020304" pitchFamily="18" charset="0"/>
              </a:rPr>
              <a:t>землі</a:t>
            </a:r>
            <a:r>
              <a:rPr lang="uk-UA" sz="2000" dirty="0" smtClean="0">
                <a:solidFill>
                  <a:schemeClr val="tx1"/>
                </a:solidFill>
                <a:latin typeface="Times New Roman" panose="02020603050405020304" pitchFamily="18" charset="0"/>
                <a:cs typeface="Times New Roman" panose="02020603050405020304" pitchFamily="18" charset="0"/>
              </a:rPr>
              <a:t> </a:t>
            </a:r>
            <a:r>
              <a:rPr lang="uk-UA" sz="2000" b="1" dirty="0" smtClean="0">
                <a:solidFill>
                  <a:schemeClr val="tx1"/>
                </a:solidFill>
                <a:latin typeface="Times New Roman" panose="02020603050405020304" pitchFamily="18" charset="0"/>
                <a:cs typeface="Times New Roman" panose="02020603050405020304" pitchFamily="18" charset="0"/>
              </a:rPr>
              <a:t>в спадкові володіння своїм родичам і наближеним</a:t>
            </a:r>
            <a:r>
              <a:rPr lang="uk-UA" sz="2000" dirty="0" smtClean="0">
                <a:solidFill>
                  <a:schemeClr val="tx1"/>
                </a:solidFill>
                <a:latin typeface="Times New Roman" panose="02020603050405020304" pitchFamily="18" charset="0"/>
                <a:cs typeface="Times New Roman" panose="02020603050405020304" pitchFamily="18" charset="0"/>
              </a:rPr>
              <a:t>, які разом із землею одержували </a:t>
            </a:r>
            <a:r>
              <a:rPr lang="uk-UA" sz="2000" b="1" dirty="0" smtClean="0">
                <a:solidFill>
                  <a:schemeClr val="tx1"/>
                </a:solidFill>
                <a:latin typeface="Times New Roman" panose="02020603050405020304" pitchFamily="18" charset="0"/>
                <a:cs typeface="Times New Roman" panose="02020603050405020304" pitchFamily="18" charset="0"/>
              </a:rPr>
              <a:t>і відповідні титули</a:t>
            </a:r>
            <a:r>
              <a:rPr lang="uk-UA" sz="2000" dirty="0" smtClean="0">
                <a:solidFill>
                  <a:schemeClr val="tx1"/>
                </a:solidFill>
                <a:latin typeface="Times New Roman" panose="02020603050405020304" pitchFamily="18" charset="0"/>
                <a:cs typeface="Times New Roman" panose="02020603050405020304" pitchFamily="18" charset="0"/>
              </a:rPr>
              <a:t>. Спочатку влада титулованих власників уділів стримувалася силою центральної влади. Проте в VIII ст. до н.е. авторитетні правителі, що були вірними підданими вану, починали набувати фактично повної незалежності. Влада вана обмежувалася його володінням-доменом. Місцеві царьки (правителі) самі вже давали землі за службу, обростаючи своїми васалами та апаратом управління. Отже, у чжоуському Китаї панувала роздробленість, що призводило до захоплення то одним, то іншим місцевим царством позицій гегемона, до поглинання ним більш дрібних царств.</a:t>
            </a:r>
            <a:endParaRPr lang="uk-UA"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30741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Стародавній Китай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000" b="1" dirty="0" smtClean="0">
                <a:solidFill>
                  <a:srgbClr val="0070C0"/>
                </a:solidFill>
                <a:latin typeface="Times New Roman" panose="02020603050405020304" pitchFamily="18" charset="0"/>
                <a:cs typeface="Times New Roman" panose="02020603050405020304" pitchFamily="18" charset="0"/>
              </a:rPr>
              <a:t>Період Чжоу </a:t>
            </a:r>
            <a:r>
              <a:rPr lang="uk-UA" sz="2000" dirty="0">
                <a:solidFill>
                  <a:schemeClr val="tx1"/>
                </a:solidFill>
                <a:latin typeface="Times New Roman" panose="02020603050405020304" pitchFamily="18" charset="0"/>
                <a:cs typeface="Times New Roman" panose="02020603050405020304" pitchFamily="18" charset="0"/>
              </a:rPr>
              <a:t>(продовження). Тривалі безупинні війни призвели до економічного спаду, до руйнації іригаційних споруджень і, нарешті, до усвідомлення необхідності зближення народів Китаю. </a:t>
            </a:r>
            <a:r>
              <a:rPr lang="uk-UA" sz="2000" dirty="0" smtClean="0">
                <a:solidFill>
                  <a:schemeClr val="tx1"/>
                </a:solidFill>
                <a:latin typeface="Times New Roman" panose="02020603050405020304" pitchFamily="18" charset="0"/>
                <a:cs typeface="Times New Roman" panose="02020603050405020304" pitchFamily="18" charset="0"/>
              </a:rPr>
              <a:t>Виразниками </a:t>
            </a:r>
            <a:r>
              <a:rPr lang="uk-UA" sz="2000" dirty="0">
                <a:solidFill>
                  <a:schemeClr val="tx1"/>
                </a:solidFill>
                <a:latin typeface="Times New Roman" panose="02020603050405020304" pitchFamily="18" charset="0"/>
                <a:cs typeface="Times New Roman" panose="02020603050405020304" pitchFamily="18" charset="0"/>
              </a:rPr>
              <a:t>нових настроїв стали проповідники </a:t>
            </a:r>
            <a:r>
              <a:rPr lang="uk-UA" sz="2000" b="1" dirty="0">
                <a:solidFill>
                  <a:schemeClr val="tx1"/>
                </a:solidFill>
                <a:latin typeface="Times New Roman" panose="02020603050405020304" pitchFamily="18" charset="0"/>
                <a:cs typeface="Times New Roman" panose="02020603050405020304" pitchFamily="18" charset="0"/>
              </a:rPr>
              <a:t>конфуціанської релігії</a:t>
            </a:r>
            <a:r>
              <a:rPr lang="uk-UA" sz="2000" dirty="0">
                <a:solidFill>
                  <a:schemeClr val="tx1"/>
                </a:solidFill>
                <a:latin typeface="Times New Roman" panose="02020603050405020304" pitchFamily="18" charset="0"/>
                <a:cs typeface="Times New Roman" panose="02020603050405020304" pitchFamily="18" charset="0"/>
              </a:rPr>
              <a:t>, що закликали до об’єднання країни «без пристрасті і знищення людей». Незважаючи на війни, у період Чжань </a:t>
            </a:r>
            <a:r>
              <a:rPr lang="uk-UA" sz="2000" b="1" dirty="0">
                <a:solidFill>
                  <a:schemeClr val="tx1"/>
                </a:solidFill>
                <a:latin typeface="Times New Roman" panose="02020603050405020304" pitchFamily="18" charset="0"/>
                <a:cs typeface="Times New Roman" panose="02020603050405020304" pitchFamily="18" charset="0"/>
              </a:rPr>
              <a:t>посилилися економічні і культурні контакти різноманітних районів і народів</a:t>
            </a:r>
            <a:r>
              <a:rPr lang="uk-UA" sz="2000" dirty="0">
                <a:solidFill>
                  <a:schemeClr val="tx1"/>
                </a:solidFill>
                <a:latin typeface="Times New Roman" panose="02020603050405020304" pitchFamily="18" charset="0"/>
                <a:cs typeface="Times New Roman" panose="02020603050405020304" pitchFamily="18" charset="0"/>
              </a:rPr>
              <a:t>, наслідком чого стало їх зближення, «збирання» земель навколо семи значних </a:t>
            </a:r>
            <a:r>
              <a:rPr lang="uk-UA" sz="2000" dirty="0" smtClean="0">
                <a:solidFill>
                  <a:schemeClr val="tx1"/>
                </a:solidFill>
                <a:latin typeface="Times New Roman" panose="02020603050405020304" pitchFamily="18" charset="0"/>
                <a:cs typeface="Times New Roman" panose="02020603050405020304" pitchFamily="18" charset="0"/>
              </a:rPr>
              <a:t>китайських </a:t>
            </a:r>
            <a:r>
              <a:rPr lang="uk-UA" sz="2000" dirty="0">
                <a:solidFill>
                  <a:schemeClr val="tx1"/>
                </a:solidFill>
                <a:latin typeface="Times New Roman" panose="02020603050405020304" pitchFamily="18" charset="0"/>
                <a:cs typeface="Times New Roman" panose="02020603050405020304" pitchFamily="18" charset="0"/>
              </a:rPr>
              <a:t>царств.</a:t>
            </a:r>
          </a:p>
          <a:p>
            <a:pPr indent="360000" algn="just">
              <a:spcBef>
                <a:spcPts val="0"/>
              </a:spcBef>
            </a:pPr>
            <a:r>
              <a:rPr lang="uk-UA" sz="2000" dirty="0">
                <a:solidFill>
                  <a:schemeClr val="tx1"/>
                </a:solidFill>
                <a:latin typeface="Times New Roman" panose="02020603050405020304" pitchFamily="18" charset="0"/>
                <a:cs typeface="Times New Roman" panose="02020603050405020304" pitchFamily="18" charset="0"/>
              </a:rPr>
              <a:t>В історії Стародавнього Китаю </a:t>
            </a:r>
            <a:r>
              <a:rPr lang="en-US" sz="2000" dirty="0">
                <a:solidFill>
                  <a:schemeClr val="tx1"/>
                </a:solidFill>
                <a:latin typeface="Times New Roman" panose="02020603050405020304" pitchFamily="18" charset="0"/>
                <a:cs typeface="Times New Roman" panose="02020603050405020304" pitchFamily="18" charset="0"/>
              </a:rPr>
              <a:t>V </a:t>
            </a:r>
            <a:r>
              <a:rPr lang="uk-UA" sz="2000" dirty="0">
                <a:solidFill>
                  <a:schemeClr val="tx1"/>
                </a:solidFill>
                <a:latin typeface="Times New Roman" panose="02020603050405020304" pitchFamily="18" charset="0"/>
                <a:cs typeface="Times New Roman" panose="02020603050405020304" pitchFamily="18" charset="0"/>
              </a:rPr>
              <a:t>ст. до </a:t>
            </a:r>
            <a:r>
              <a:rPr lang="uk-UA" sz="2000" dirty="0" smtClean="0">
                <a:solidFill>
                  <a:schemeClr val="tx1"/>
                </a:solidFill>
                <a:latin typeface="Times New Roman" panose="02020603050405020304" pitchFamily="18" charset="0"/>
                <a:cs typeface="Times New Roman" panose="02020603050405020304" pitchFamily="18" charset="0"/>
              </a:rPr>
              <a:t>н.е</a:t>
            </a:r>
            <a:r>
              <a:rPr lang="uk-UA" sz="2000" dirty="0">
                <a:solidFill>
                  <a:schemeClr val="tx1"/>
                </a:solidFill>
                <a:latin typeface="Times New Roman" panose="02020603050405020304" pitchFamily="18" charset="0"/>
                <a:cs typeface="Times New Roman" panose="02020603050405020304" pitchFamily="18" charset="0"/>
              </a:rPr>
              <a:t>. було переломним етапом. У цей час починають діяти чинники, які привели до об’єднання царств у єдину імперію, де </a:t>
            </a:r>
            <a:r>
              <a:rPr lang="uk-UA" sz="2000" b="1" dirty="0" smtClean="0">
                <a:solidFill>
                  <a:schemeClr val="tx1"/>
                </a:solidFill>
                <a:latin typeface="Times New Roman" panose="02020603050405020304" pitchFamily="18" charset="0"/>
                <a:cs typeface="Times New Roman" panose="02020603050405020304" pitchFamily="18" charset="0"/>
              </a:rPr>
              <a:t>панувало </a:t>
            </a:r>
            <a:r>
              <a:rPr lang="uk-UA" sz="2000" b="1" dirty="0">
                <a:solidFill>
                  <a:schemeClr val="tx1"/>
                </a:solidFill>
                <a:latin typeface="Times New Roman" panose="02020603050405020304" pitchFamily="18" charset="0"/>
                <a:cs typeface="Times New Roman" panose="02020603050405020304" pitchFamily="18" charset="0"/>
              </a:rPr>
              <a:t>конфуціанство як основна політична ідеологія</a:t>
            </a:r>
            <a:r>
              <a:rPr lang="uk-UA" sz="2000" dirty="0">
                <a:solidFill>
                  <a:schemeClr val="tx1"/>
                </a:solidFill>
                <a:latin typeface="Times New Roman" panose="02020603050405020304" pitchFamily="18" charset="0"/>
                <a:cs typeface="Times New Roman" panose="02020603050405020304" pitchFamily="18" charset="0"/>
              </a:rPr>
              <a:t>. Завдяки впровадженню </a:t>
            </a:r>
            <a:r>
              <a:rPr lang="uk-UA" sz="2000" dirty="0" smtClean="0">
                <a:solidFill>
                  <a:schemeClr val="tx1"/>
                </a:solidFill>
                <a:latin typeface="Times New Roman" panose="02020603050405020304" pitchFamily="18" charset="0"/>
                <a:cs typeface="Times New Roman" panose="02020603050405020304" pitchFamily="18" charset="0"/>
              </a:rPr>
              <a:t>залізних </a:t>
            </a:r>
            <a:r>
              <a:rPr lang="uk-UA" sz="2000" dirty="0">
                <a:solidFill>
                  <a:schemeClr val="tx1"/>
                </a:solidFill>
                <a:latin typeface="Times New Roman" panose="02020603050405020304" pitchFamily="18" charset="0"/>
                <a:cs typeface="Times New Roman" panose="02020603050405020304" pitchFamily="18" charset="0"/>
              </a:rPr>
              <a:t>знарядь праці відбувався різкий підйом економіки. Освоєння нових земель, </a:t>
            </a:r>
            <a:r>
              <a:rPr lang="uk-UA" sz="2000" dirty="0" smtClean="0">
                <a:solidFill>
                  <a:schemeClr val="tx1"/>
                </a:solidFill>
                <a:latin typeface="Times New Roman" panose="02020603050405020304" pitchFamily="18" charset="0"/>
                <a:cs typeface="Times New Roman" panose="02020603050405020304" pitchFamily="18" charset="0"/>
              </a:rPr>
              <a:t>поліпшення </a:t>
            </a:r>
            <a:r>
              <a:rPr lang="uk-UA" sz="2000" dirty="0">
                <a:solidFill>
                  <a:schemeClr val="tx1"/>
                </a:solidFill>
                <a:latin typeface="Times New Roman" panose="02020603050405020304" pitchFamily="18" charset="0"/>
                <a:cs typeface="Times New Roman" panose="02020603050405020304" pitchFamily="18" charset="0"/>
              </a:rPr>
              <a:t>іригаційних споруджень, зростання сільськогосподарського і ремісничого </a:t>
            </a:r>
            <a:r>
              <a:rPr lang="uk-UA" sz="2000" dirty="0" smtClean="0">
                <a:solidFill>
                  <a:schemeClr val="tx1"/>
                </a:solidFill>
                <a:latin typeface="Times New Roman" panose="02020603050405020304" pitchFamily="18" charset="0"/>
                <a:cs typeface="Times New Roman" panose="02020603050405020304" pitchFamily="18" charset="0"/>
              </a:rPr>
              <a:t>виробництва </a:t>
            </a:r>
            <a:r>
              <a:rPr lang="uk-UA" sz="2000" dirty="0">
                <a:solidFill>
                  <a:schemeClr val="tx1"/>
                </a:solidFill>
                <a:latin typeface="Times New Roman" panose="02020603050405020304" pitchFamily="18" charset="0"/>
                <a:cs typeface="Times New Roman" panose="02020603050405020304" pitchFamily="18" charset="0"/>
              </a:rPr>
              <a:t>сприяли розвитку товарно-грошових відносин, складанню ринку, виділенню </a:t>
            </a:r>
            <a:r>
              <a:rPr lang="uk-UA" sz="2000" dirty="0" smtClean="0">
                <a:solidFill>
                  <a:schemeClr val="tx1"/>
                </a:solidFill>
                <a:latin typeface="Times New Roman" panose="02020603050405020304" pitchFamily="18" charset="0"/>
                <a:cs typeface="Times New Roman" panose="02020603050405020304" pitchFamily="18" charset="0"/>
              </a:rPr>
              <a:t>купецтва</a:t>
            </a:r>
            <a:r>
              <a:rPr lang="uk-UA" sz="2000" dirty="0">
                <a:solidFill>
                  <a:schemeClr val="tx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6077108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Стародавній Китай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000" b="1" dirty="0" smtClean="0">
                <a:solidFill>
                  <a:srgbClr val="0070C0"/>
                </a:solidFill>
                <a:latin typeface="Times New Roman" panose="02020603050405020304" pitchFamily="18" charset="0"/>
                <a:cs typeface="Times New Roman" panose="02020603050405020304" pitchFamily="18" charset="0"/>
              </a:rPr>
              <a:t>Період Чжоу </a:t>
            </a:r>
            <a:r>
              <a:rPr lang="uk-UA" sz="2000" dirty="0" smtClean="0">
                <a:solidFill>
                  <a:schemeClr val="tx1"/>
                </a:solidFill>
                <a:latin typeface="Times New Roman" panose="02020603050405020304" pitchFamily="18" charset="0"/>
                <a:cs typeface="Times New Roman" panose="02020603050405020304" pitchFamily="18" charset="0"/>
              </a:rPr>
              <a:t>(продовження).</a:t>
            </a:r>
          </a:p>
          <a:p>
            <a:pPr indent="360000" algn="just">
              <a:spcBef>
                <a:spcPts val="0"/>
              </a:spcBef>
            </a:pPr>
            <a:endParaRPr lang="uk-UA" sz="2000"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000" dirty="0" smtClean="0">
                <a:solidFill>
                  <a:schemeClr val="tx1"/>
                </a:solidFill>
                <a:latin typeface="Times New Roman" panose="02020603050405020304" pitchFamily="18" charset="0"/>
                <a:cs typeface="Times New Roman" panose="02020603050405020304" pitchFamily="18" charset="0"/>
              </a:rPr>
              <a:t>В цих умовах відбувався інтенсивний розклад общинної і затвердження приватної власності на землю, створення значного приватного землеволодіння. </a:t>
            </a:r>
          </a:p>
          <a:p>
            <a:pPr indent="360000" algn="just">
              <a:spcBef>
                <a:spcPts val="0"/>
              </a:spcBef>
            </a:pPr>
            <a:r>
              <a:rPr lang="uk-UA" sz="2000" dirty="0" smtClean="0">
                <a:solidFill>
                  <a:schemeClr val="tx1"/>
                </a:solidFill>
                <a:latin typeface="Times New Roman" panose="02020603050405020304" pitchFamily="18" charset="0"/>
                <a:cs typeface="Times New Roman" panose="02020603050405020304" pitchFamily="18" charset="0"/>
              </a:rPr>
              <a:t>Наслідком цих обставин стало те, що в останньому столітті до н.е. у Китаї виникло протиборство двох тенденцій у розвитку суспільства:</a:t>
            </a:r>
          </a:p>
          <a:p>
            <a:pPr marL="342900" indent="-342900" algn="just">
              <a:spcBef>
                <a:spcPts val="0"/>
              </a:spcBef>
              <a:buFont typeface="Wingdings" panose="05000000000000000000" pitchFamily="2" charset="2"/>
              <a:buChar char="ü"/>
            </a:pPr>
            <a:r>
              <a:rPr lang="uk-UA" sz="2000" dirty="0" smtClean="0">
                <a:solidFill>
                  <a:schemeClr val="tx1"/>
                </a:solidFill>
                <a:latin typeface="Times New Roman" panose="02020603050405020304" pitchFamily="18" charset="0"/>
                <a:cs typeface="Times New Roman" panose="02020603050405020304" pitchFamily="18" charset="0"/>
              </a:rPr>
              <a:t>з одного боку, розвивається значна приватна власність на землю, заснована на експлуатації селян-орендарів, найманих робітників, рабів;</a:t>
            </a:r>
          </a:p>
          <a:p>
            <a:pPr marL="342900" indent="-342900" algn="just">
              <a:spcBef>
                <a:spcPts val="0"/>
              </a:spcBef>
              <a:buFont typeface="Wingdings" panose="05000000000000000000" pitchFamily="2" charset="2"/>
              <a:buChar char="ü"/>
            </a:pPr>
            <a:r>
              <a:rPr lang="uk-UA" sz="2000" dirty="0" smtClean="0">
                <a:solidFill>
                  <a:schemeClr val="tx1"/>
                </a:solidFill>
                <a:latin typeface="Times New Roman" panose="02020603050405020304" pitchFamily="18" charset="0"/>
                <a:cs typeface="Times New Roman" panose="02020603050405020304" pitchFamily="18" charset="0"/>
              </a:rPr>
              <a:t>з іншого </a:t>
            </a:r>
            <a:r>
              <a:rPr lang="uk-UA" sz="2000" dirty="0">
                <a:solidFill>
                  <a:schemeClr val="tx1"/>
                </a:solidFill>
                <a:latin typeface="Times New Roman" panose="02020603050405020304" pitchFamily="18" charset="0"/>
                <a:cs typeface="Times New Roman" panose="02020603050405020304" pitchFamily="18" charset="0"/>
              </a:rPr>
              <a:t>–</a:t>
            </a:r>
            <a:r>
              <a:rPr lang="uk-UA" sz="2000" dirty="0" smtClean="0">
                <a:solidFill>
                  <a:schemeClr val="tx1"/>
                </a:solidFill>
                <a:latin typeface="Times New Roman" panose="02020603050405020304" pitchFamily="18" charset="0"/>
                <a:cs typeface="Times New Roman" panose="02020603050405020304" pitchFamily="18" charset="0"/>
              </a:rPr>
              <a:t> формується широкий прошарок податного селянства, безпосередньо підпорядкованого державі. Це були два можливих шляхи розвитку:</a:t>
            </a:r>
          </a:p>
          <a:p>
            <a:pPr indent="360000" algn="just">
              <a:spcBef>
                <a:spcPts val="0"/>
              </a:spcBef>
            </a:pPr>
            <a:r>
              <a:rPr lang="uk-UA" sz="2000" dirty="0" smtClean="0">
                <a:solidFill>
                  <a:schemeClr val="tx1"/>
                </a:solidFill>
                <a:latin typeface="Times New Roman" panose="02020603050405020304" pitchFamily="18" charset="0"/>
                <a:cs typeface="Times New Roman" panose="02020603050405020304" pitchFamily="18" charset="0"/>
              </a:rPr>
              <a:t>1)	через перемогу значної приватної власності на землю </a:t>
            </a:r>
            <a:r>
              <a:rPr lang="uk-UA" sz="2000" dirty="0">
                <a:solidFill>
                  <a:schemeClr val="tx1"/>
                </a:solidFill>
                <a:latin typeface="Times New Roman" panose="02020603050405020304" pitchFamily="18" charset="0"/>
                <a:cs typeface="Times New Roman" panose="02020603050405020304" pitchFamily="18" charset="0"/>
              </a:rPr>
              <a:t>–</a:t>
            </a:r>
            <a:r>
              <a:rPr lang="uk-UA" sz="2000" dirty="0" smtClean="0">
                <a:solidFill>
                  <a:schemeClr val="tx1"/>
                </a:solidFill>
                <a:latin typeface="Times New Roman" panose="02020603050405020304" pitchFamily="18" charset="0"/>
                <a:cs typeface="Times New Roman" panose="02020603050405020304" pitchFamily="18" charset="0"/>
              </a:rPr>
              <a:t> шлях роздробленості, усобиць;</a:t>
            </a:r>
          </a:p>
          <a:p>
            <a:pPr indent="360000" algn="just">
              <a:spcBef>
                <a:spcPts val="0"/>
              </a:spcBef>
            </a:pPr>
            <a:r>
              <a:rPr lang="uk-UA" sz="2000" dirty="0" smtClean="0">
                <a:solidFill>
                  <a:schemeClr val="tx1"/>
                </a:solidFill>
                <a:latin typeface="Times New Roman" panose="02020603050405020304" pitchFamily="18" charset="0"/>
                <a:cs typeface="Times New Roman" panose="02020603050405020304" pitchFamily="18" charset="0"/>
              </a:rPr>
              <a:t>2)	через зміцнення державної власності на землю </a:t>
            </a:r>
            <a:r>
              <a:rPr lang="uk-UA" sz="2000" dirty="0">
                <a:solidFill>
                  <a:schemeClr val="tx1"/>
                </a:solidFill>
                <a:latin typeface="Times New Roman" panose="02020603050405020304" pitchFamily="18" charset="0"/>
                <a:cs typeface="Times New Roman" panose="02020603050405020304" pitchFamily="18" charset="0"/>
              </a:rPr>
              <a:t>–</a:t>
            </a:r>
            <a:r>
              <a:rPr lang="uk-UA" sz="2000" dirty="0" smtClean="0">
                <a:solidFill>
                  <a:schemeClr val="tx1"/>
                </a:solidFill>
                <a:latin typeface="Times New Roman" panose="02020603050405020304" pitchFamily="18" charset="0"/>
                <a:cs typeface="Times New Roman" panose="02020603050405020304" pitchFamily="18" charset="0"/>
              </a:rPr>
              <a:t> створення єдиної централізованої держави.</a:t>
            </a:r>
          </a:p>
          <a:p>
            <a:pPr indent="360000" algn="just">
              <a:spcBef>
                <a:spcPts val="0"/>
              </a:spcBef>
            </a:pPr>
            <a:r>
              <a:rPr lang="uk-UA" sz="2000" dirty="0" smtClean="0">
                <a:solidFill>
                  <a:schemeClr val="tx1"/>
                </a:solidFill>
                <a:latin typeface="Times New Roman" panose="02020603050405020304" pitchFamily="18" charset="0"/>
                <a:cs typeface="Times New Roman" panose="02020603050405020304" pitchFamily="18" charset="0"/>
              </a:rPr>
              <a:t> </a:t>
            </a:r>
            <a:endParaRPr lang="uk-UA"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790763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a:bodyPr>
          <a:lstStyle/>
          <a:p>
            <a:r>
              <a:rPr lang="uk-UA" sz="3200" b="1" dirty="0" smtClean="0">
                <a:solidFill>
                  <a:schemeClr val="bg2">
                    <a:lumMod val="50000"/>
                  </a:schemeClr>
                </a:solidFill>
              </a:rPr>
              <a:t>Стародавній Китай </a:t>
            </a:r>
            <a:r>
              <a:rPr lang="uk-UA" sz="1800" dirty="0" smtClean="0"/>
              <a:t>(продовження)</a:t>
            </a:r>
            <a:endParaRPr lang="en-US"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800" b="1" dirty="0" smtClean="0">
                <a:solidFill>
                  <a:srgbClr val="0070C0"/>
                </a:solidFill>
                <a:latin typeface="Times New Roman" panose="02020603050405020304" pitchFamily="18" charset="0"/>
                <a:cs typeface="Times New Roman" panose="02020603050405020304" pitchFamily="18" charset="0"/>
              </a:rPr>
              <a:t>Період Цинь і Хань.</a:t>
            </a:r>
          </a:p>
          <a:p>
            <a:pPr indent="360000" algn="just">
              <a:spcBef>
                <a:spcPts val="0"/>
              </a:spcBef>
            </a:pPr>
            <a:endParaRPr lang="uk-UA" sz="2800" b="1" dirty="0" smtClean="0">
              <a:solidFill>
                <a:srgbClr val="0070C0"/>
              </a:solidFill>
              <a:latin typeface="Times New Roman" panose="02020603050405020304" pitchFamily="18" charset="0"/>
              <a:cs typeface="Times New Roman" panose="02020603050405020304" pitchFamily="18" charset="0"/>
            </a:endParaRPr>
          </a:p>
          <a:p>
            <a:pPr indent="360000" algn="just">
              <a:spcBef>
                <a:spcPts val="0"/>
              </a:spcBef>
            </a:pPr>
            <a:r>
              <a:rPr lang="uk-UA" sz="2800" dirty="0" smtClean="0">
                <a:solidFill>
                  <a:schemeClr val="tx1"/>
                </a:solidFill>
                <a:latin typeface="Times New Roman" panose="02020603050405020304" pitchFamily="18" charset="0"/>
                <a:cs typeface="Times New Roman" panose="02020603050405020304" pitchFamily="18" charset="0"/>
              </a:rPr>
              <a:t>Носієм другого шляху виступило царство Цинь. У 221 р. до н.е. воно переможно закінчило боротьбу за об’єднання країни. Основи соціальних порядків, державна машина, створені в циньському Китаї, виявилися настільки пристосованими до потреб імперії, що майже без усяких змін були перенесені в Хань. Ставши традиційними, вони фактично збереглися в імператорському Китаї до буржуазної революції 1911-1913 років. </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78040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fontScale="90000"/>
          </a:bodyPr>
          <a:lstStyle/>
          <a:p>
            <a:r>
              <a:rPr lang="uk-UA" sz="3200" b="1" dirty="0" smtClean="0">
                <a:solidFill>
                  <a:schemeClr val="bg2">
                    <a:lumMod val="50000"/>
                  </a:schemeClr>
                </a:solidFill>
              </a:rPr>
              <a:t>Особливості суспільного ладу країн Стародавнього Сходу</a:t>
            </a:r>
            <a:endParaRPr lang="uk-UA"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endParaRPr lang="uk-UA" sz="2800" dirty="0" smtClean="0">
              <a:solidFill>
                <a:schemeClr val="tx1"/>
              </a:solidFill>
              <a:latin typeface="Times New Roman" panose="02020603050405020304" pitchFamily="18" charset="0"/>
              <a:cs typeface="Times New Roman" panose="02020603050405020304" pitchFamily="18" charset="0"/>
            </a:endParaRPr>
          </a:p>
          <a:p>
            <a:pPr indent="360000">
              <a:spcBef>
                <a:spcPts val="0"/>
              </a:spcBef>
            </a:pPr>
            <a:r>
              <a:rPr lang="uk-UA" sz="2800" dirty="0">
                <a:solidFill>
                  <a:schemeClr val="tx1"/>
                </a:solidFill>
                <a:latin typeface="Times New Roman" panose="02020603050405020304" pitchFamily="18" charset="0"/>
                <a:cs typeface="Times New Roman" panose="02020603050405020304" pitchFamily="18" charset="0"/>
              </a:rPr>
              <a:t>д</a:t>
            </a:r>
            <a:r>
              <a:rPr lang="uk-UA" sz="2800" dirty="0" smtClean="0">
                <a:solidFill>
                  <a:schemeClr val="tx1"/>
                </a:solidFill>
                <a:latin typeface="Times New Roman" panose="02020603050405020304" pitchFamily="18" charset="0"/>
                <a:cs typeface="Times New Roman" panose="02020603050405020304" pitchFamily="18" charset="0"/>
              </a:rPr>
              <a:t>ля держави важливим є</a:t>
            </a:r>
          </a:p>
          <a:p>
            <a:pPr indent="360000">
              <a:spcBef>
                <a:spcPts val="0"/>
              </a:spcBef>
            </a:pPr>
            <a:endParaRPr lang="uk-UA" sz="2800" dirty="0">
              <a:solidFill>
                <a:schemeClr val="tx1"/>
              </a:solidFill>
              <a:latin typeface="Times New Roman" panose="02020603050405020304" pitchFamily="18" charset="0"/>
              <a:cs typeface="Times New Roman" panose="02020603050405020304" pitchFamily="18" charset="0"/>
            </a:endParaRPr>
          </a:p>
          <a:p>
            <a:pPr indent="360000">
              <a:spcBef>
                <a:spcPts val="0"/>
              </a:spcBef>
            </a:pPr>
            <a:r>
              <a:rPr lang="uk-UA" sz="2800" b="1" dirty="0" smtClean="0">
                <a:solidFill>
                  <a:srgbClr val="0070C0"/>
                </a:solidFill>
                <a:latin typeface="Times New Roman" panose="02020603050405020304" pitchFamily="18" charset="0"/>
                <a:cs typeface="Times New Roman" panose="02020603050405020304" pitchFamily="18" charset="0"/>
              </a:rPr>
              <a:t>територія</a:t>
            </a:r>
          </a:p>
          <a:p>
            <a:pPr indent="360000">
              <a:spcBef>
                <a:spcPts val="0"/>
              </a:spcBef>
            </a:pPr>
            <a:endParaRPr lang="uk-UA" sz="2800" dirty="0">
              <a:solidFill>
                <a:schemeClr val="tx1"/>
              </a:solidFill>
              <a:latin typeface="Times New Roman" panose="02020603050405020304" pitchFamily="18" charset="0"/>
              <a:cs typeface="Times New Roman" panose="02020603050405020304" pitchFamily="18" charset="0"/>
            </a:endParaRPr>
          </a:p>
          <a:p>
            <a:pPr indent="360000">
              <a:spcBef>
                <a:spcPts val="0"/>
              </a:spcBef>
            </a:pPr>
            <a:r>
              <a:rPr lang="uk-UA" sz="2800" dirty="0" smtClean="0">
                <a:solidFill>
                  <a:schemeClr val="tx1"/>
                </a:solidFill>
                <a:latin typeface="Times New Roman" panose="02020603050405020304" pitchFamily="18" charset="0"/>
                <a:cs typeface="Times New Roman" panose="02020603050405020304" pitchFamily="18" charset="0"/>
              </a:rPr>
              <a:t>а також </a:t>
            </a:r>
          </a:p>
          <a:p>
            <a:pPr indent="360000" algn="just">
              <a:spcBef>
                <a:spcPts val="0"/>
              </a:spcBef>
            </a:pPr>
            <a:endParaRPr lang="uk-UA" sz="2800"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800" b="1" dirty="0" smtClean="0">
                <a:solidFill>
                  <a:srgbClr val="0070C0"/>
                </a:solidFill>
                <a:latin typeface="Times New Roman" panose="02020603050405020304" pitchFamily="18" charset="0"/>
                <a:cs typeface="Times New Roman" panose="02020603050405020304" pitchFamily="18" charset="0"/>
              </a:rPr>
              <a:t>люди</a:t>
            </a:r>
            <a:r>
              <a:rPr lang="uk-UA" sz="2800" dirty="0" smtClean="0">
                <a:solidFill>
                  <a:schemeClr val="tx1"/>
                </a:solidFill>
                <a:latin typeface="Times New Roman" panose="02020603050405020304" pitchFamily="18" charset="0"/>
                <a:cs typeface="Times New Roman" panose="02020603050405020304" pitchFamily="18" charset="0"/>
              </a:rPr>
              <a:t>, </a:t>
            </a:r>
            <a:r>
              <a:rPr lang="uk-UA" sz="2800" dirty="0">
                <a:solidFill>
                  <a:schemeClr val="tx1"/>
                </a:solidFill>
                <a:latin typeface="Times New Roman" panose="02020603050405020304" pitchFamily="18" charset="0"/>
                <a:cs typeface="Times New Roman" panose="02020603050405020304" pitchFamily="18" charset="0"/>
              </a:rPr>
              <a:t>що діють між </a:t>
            </a:r>
            <a:r>
              <a:rPr lang="uk-UA" sz="2800" dirty="0" smtClean="0">
                <a:solidFill>
                  <a:schemeClr val="tx1"/>
                </a:solidFill>
                <a:latin typeface="Times New Roman" panose="02020603050405020304" pitchFamily="18" charset="0"/>
                <a:cs typeface="Times New Roman" panose="02020603050405020304" pitchFamily="18" charset="0"/>
              </a:rPr>
              <a:t>собою</a:t>
            </a:r>
            <a:r>
              <a:rPr lang="uk-UA" sz="2800" dirty="0">
                <a:solidFill>
                  <a:schemeClr val="tx1"/>
                </a:solidFill>
                <a:latin typeface="Times New Roman" panose="02020603050405020304" pitchFamily="18" charset="0"/>
                <a:cs typeface="Times New Roman" panose="02020603050405020304" pitchFamily="18" charset="0"/>
              </a:rPr>
              <a:t>, стають суб’єктами </a:t>
            </a:r>
            <a:r>
              <a:rPr lang="uk-UA" sz="2800" dirty="0" smtClean="0">
                <a:solidFill>
                  <a:schemeClr val="tx1"/>
                </a:solidFill>
                <a:latin typeface="Times New Roman" panose="02020603050405020304" pitchFamily="18" charset="0"/>
                <a:cs typeface="Times New Roman" panose="02020603050405020304" pitchFamily="18" charset="0"/>
              </a:rPr>
              <a:t>системи </a:t>
            </a:r>
            <a:r>
              <a:rPr lang="uk-UA" sz="2800" dirty="0">
                <a:solidFill>
                  <a:schemeClr val="tx1"/>
                </a:solidFill>
                <a:latin typeface="Times New Roman" panose="02020603050405020304" pitchFamily="18" charset="0"/>
                <a:cs typeface="Times New Roman" panose="02020603050405020304" pitchFamily="18" charset="0"/>
              </a:rPr>
              <a:t>суспільних </a:t>
            </a:r>
            <a:r>
              <a:rPr lang="uk-UA" sz="2800" dirty="0" smtClean="0">
                <a:solidFill>
                  <a:schemeClr val="tx1"/>
                </a:solidFill>
                <a:latin typeface="Times New Roman" panose="02020603050405020304" pitchFamily="18" charset="0"/>
                <a:cs typeface="Times New Roman" panose="02020603050405020304" pitchFamily="18" charset="0"/>
              </a:rPr>
              <a:t>відносин (суспільний лад) </a:t>
            </a:r>
          </a:p>
        </p:txBody>
      </p:sp>
    </p:spTree>
    <p:extLst>
      <p:ext uri="{BB962C8B-B14F-4D97-AF65-F5344CB8AC3E}">
        <p14:creationId xmlns:p14="http://schemas.microsoft.com/office/powerpoint/2010/main" val="3298253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1224136"/>
          </a:xfrm>
        </p:spPr>
        <p:txBody>
          <a:bodyPr>
            <a:normAutofit fontScale="90000"/>
          </a:bodyPr>
          <a:lstStyle/>
          <a:p>
            <a:r>
              <a:rPr lang="uk-UA" b="1" dirty="0" smtClean="0">
                <a:solidFill>
                  <a:schemeClr val="bg2">
                    <a:lumMod val="50000"/>
                  </a:schemeClr>
                </a:solidFill>
              </a:rPr>
              <a:t/>
            </a:r>
            <a:br>
              <a:rPr lang="uk-UA" b="1" dirty="0" smtClean="0">
                <a:solidFill>
                  <a:schemeClr val="bg2">
                    <a:lumMod val="50000"/>
                  </a:schemeClr>
                </a:solidFill>
              </a:rPr>
            </a:br>
            <a:r>
              <a:rPr lang="uk-UA" sz="3100" b="1" dirty="0" smtClean="0">
                <a:solidFill>
                  <a:schemeClr val="bg2">
                    <a:lumMod val="50000"/>
                  </a:schemeClr>
                </a:solidFill>
                <a:latin typeface="Times New Roman" panose="02020603050405020304" pitchFamily="18" charset="0"/>
                <a:cs typeface="Times New Roman" panose="02020603050405020304" pitchFamily="18" charset="0"/>
              </a:rPr>
              <a:t>Соціальна влада у первісному суспільстві</a:t>
            </a:r>
            <a:r>
              <a:rPr lang="uk-UA" dirty="0" smtClean="0">
                <a:solidFill>
                  <a:schemeClr val="bg2">
                    <a:lumMod val="50000"/>
                  </a:schemeClr>
                </a:solidFill>
              </a:rPr>
              <a:t/>
            </a:r>
            <a:br>
              <a:rPr lang="uk-UA" dirty="0" smtClean="0">
                <a:solidFill>
                  <a:schemeClr val="bg2">
                    <a:lumMod val="50000"/>
                  </a:schemeClr>
                </a:solidFill>
              </a:rPr>
            </a:br>
            <a:endParaRPr lang="en-US" dirty="0">
              <a:solidFill>
                <a:schemeClr val="bg2">
                  <a:lumMod val="50000"/>
                </a:schemeClr>
              </a:solidFill>
            </a:endParaRPr>
          </a:p>
        </p:txBody>
      </p:sp>
      <p:sp>
        <p:nvSpPr>
          <p:cNvPr id="3" name="Подзаголовок 2"/>
          <p:cNvSpPr>
            <a:spLocks noGrp="1"/>
          </p:cNvSpPr>
          <p:nvPr>
            <p:ph type="subTitle" idx="1"/>
          </p:nvPr>
        </p:nvSpPr>
        <p:spPr>
          <a:xfrm>
            <a:off x="685800" y="1484784"/>
            <a:ext cx="7772400" cy="5040560"/>
          </a:xfrm>
        </p:spPr>
        <p:txBody>
          <a:bodyPr>
            <a:noAutofit/>
          </a:bodyPr>
          <a:lstStyle/>
          <a:p>
            <a:pPr algn="just"/>
            <a:r>
              <a:rPr lang="uk-UA" sz="2800" dirty="0" smtClean="0">
                <a:solidFill>
                  <a:schemeClr val="tx1"/>
                </a:solidFill>
                <a:latin typeface="Times New Roman" panose="02020603050405020304" pitchFamily="18" charset="0"/>
                <a:cs typeface="Times New Roman" panose="02020603050405020304" pitchFamily="18" charset="0"/>
              </a:rPr>
              <a:t>Особливість </a:t>
            </a:r>
            <a:r>
              <a:rPr lang="uk-UA" sz="2800" dirty="0">
                <a:solidFill>
                  <a:schemeClr val="tx1"/>
                </a:solidFill>
                <a:latin typeface="Times New Roman" panose="02020603050405020304" pitchFamily="18" charset="0"/>
                <a:cs typeface="Times New Roman" panose="02020603050405020304" pitchFamily="18" charset="0"/>
              </a:rPr>
              <a:t>соціальної влади і соціальних норм цього періоду </a:t>
            </a:r>
            <a:r>
              <a:rPr lang="uk-UA" sz="2800" dirty="0" smtClean="0">
                <a:solidFill>
                  <a:schemeClr val="tx1"/>
                </a:solidFill>
                <a:latin typeface="Times New Roman" panose="02020603050405020304" pitchFamily="18" charset="0"/>
                <a:cs typeface="Times New Roman" panose="02020603050405020304" pitchFamily="18" charset="0"/>
              </a:rPr>
              <a:t>- вони входили у </a:t>
            </a:r>
            <a:r>
              <a:rPr lang="uk-UA" sz="2800" dirty="0">
                <a:solidFill>
                  <a:schemeClr val="tx1"/>
                </a:solidFill>
                <a:latin typeface="Times New Roman" panose="02020603050405020304" pitchFamily="18" charset="0"/>
                <a:cs typeface="Times New Roman" panose="02020603050405020304" pitchFamily="18" charset="0"/>
              </a:rPr>
              <a:t>саму життєдіяльність людей, виражаючи і забезпечуючи </a:t>
            </a:r>
            <a:r>
              <a:rPr lang="uk-UA" sz="2800" dirty="0" smtClean="0">
                <a:solidFill>
                  <a:schemeClr val="tx1"/>
                </a:solidFill>
                <a:latin typeface="Times New Roman" panose="02020603050405020304" pitchFamily="18" charset="0"/>
                <a:cs typeface="Times New Roman" panose="02020603050405020304" pitchFamily="18" charset="0"/>
              </a:rPr>
              <a:t>соціально-економічну </a:t>
            </a:r>
            <a:r>
              <a:rPr lang="uk-UA" sz="2800" dirty="0">
                <a:solidFill>
                  <a:schemeClr val="tx1"/>
                </a:solidFill>
                <a:latin typeface="Times New Roman" panose="02020603050405020304" pitchFamily="18" charset="0"/>
                <a:cs typeface="Times New Roman" panose="02020603050405020304" pitchFamily="18" charset="0"/>
              </a:rPr>
              <a:t>єдність роду</a:t>
            </a:r>
            <a:r>
              <a:rPr lang="uk-UA" sz="2800" dirty="0" smtClean="0">
                <a:solidFill>
                  <a:schemeClr val="tx1"/>
                </a:solidFill>
                <a:latin typeface="Times New Roman" panose="02020603050405020304" pitchFamily="18" charset="0"/>
                <a:cs typeface="Times New Roman" panose="02020603050405020304" pitchFamily="18" charset="0"/>
              </a:rPr>
              <a:t>.</a:t>
            </a:r>
          </a:p>
          <a:p>
            <a:pPr algn="just"/>
            <a:r>
              <a:rPr lang="uk-UA" sz="2800" dirty="0" smtClean="0">
                <a:solidFill>
                  <a:schemeClr val="tx1"/>
                </a:solidFill>
                <a:latin typeface="Times New Roman" panose="02020603050405020304" pitchFamily="18" charset="0"/>
                <a:cs typeface="Times New Roman" panose="02020603050405020304" pitchFamily="18" charset="0"/>
              </a:rPr>
              <a:t>Це </a:t>
            </a:r>
            <a:r>
              <a:rPr lang="uk-UA" sz="2800" dirty="0">
                <a:solidFill>
                  <a:schemeClr val="tx1"/>
                </a:solidFill>
                <a:latin typeface="Times New Roman" panose="02020603050405020304" pitchFamily="18" charset="0"/>
                <a:cs typeface="Times New Roman" panose="02020603050405020304" pitchFamily="18" charset="0"/>
              </a:rPr>
              <a:t>було пов’язано з недосконалістю знарядь праці, низькою їх </a:t>
            </a:r>
            <a:r>
              <a:rPr lang="uk-UA" sz="2800" dirty="0" smtClean="0">
                <a:solidFill>
                  <a:schemeClr val="tx1"/>
                </a:solidFill>
                <a:latin typeface="Times New Roman" panose="02020603050405020304" pitchFamily="18" charset="0"/>
                <a:cs typeface="Times New Roman" panose="02020603050405020304" pitchFamily="18" charset="0"/>
              </a:rPr>
              <a:t>продуктивністю, а звідси й </a:t>
            </a:r>
            <a:r>
              <a:rPr lang="uk-UA" sz="2800" dirty="0">
                <a:solidFill>
                  <a:schemeClr val="tx1"/>
                </a:solidFill>
                <a:latin typeface="Times New Roman" panose="02020603050405020304" pitchFamily="18" charset="0"/>
                <a:cs typeface="Times New Roman" panose="02020603050405020304" pitchFamily="18" charset="0"/>
              </a:rPr>
              <a:t>необхідність у спільному проживанні, у колективній </a:t>
            </a:r>
            <a:r>
              <a:rPr lang="uk-UA" sz="2800" dirty="0" smtClean="0">
                <a:solidFill>
                  <a:schemeClr val="tx1"/>
                </a:solidFill>
                <a:latin typeface="Times New Roman" panose="02020603050405020304" pitchFamily="18" charset="0"/>
                <a:cs typeface="Times New Roman" panose="02020603050405020304" pitchFamily="18" charset="0"/>
              </a:rPr>
              <a:t>власності </a:t>
            </a:r>
            <a:r>
              <a:rPr lang="uk-UA" sz="2800" dirty="0">
                <a:solidFill>
                  <a:schemeClr val="tx1"/>
                </a:solidFill>
                <a:latin typeface="Times New Roman" panose="02020603050405020304" pitchFamily="18" charset="0"/>
                <a:cs typeface="Times New Roman" panose="02020603050405020304" pitchFamily="18" charset="0"/>
              </a:rPr>
              <a:t>на засоби виробництва і розподілі продуктів на основі рівності</a:t>
            </a:r>
            <a:r>
              <a:rPr lang="uk-UA" sz="2800" dirty="0" smtClean="0">
                <a:solidFill>
                  <a:schemeClr val="tx1"/>
                </a:solidFill>
                <a:latin typeface="Times New Roman" panose="02020603050405020304" pitchFamily="18" charset="0"/>
                <a:cs typeface="Times New Roman" panose="02020603050405020304" pitchFamily="18" charset="0"/>
              </a:rPr>
              <a:t>.</a:t>
            </a:r>
          </a:p>
          <a:p>
            <a:pPr algn="just"/>
            <a:r>
              <a:rPr lang="uk-UA" sz="2800" dirty="0" smtClean="0">
                <a:solidFill>
                  <a:schemeClr val="tx1"/>
                </a:solidFill>
                <a:latin typeface="Times New Roman" panose="02020603050405020304" pitchFamily="18" charset="0"/>
                <a:cs typeface="Times New Roman" panose="02020603050405020304" pitchFamily="18" charset="0"/>
              </a:rPr>
              <a:t>Ці  обставини </a:t>
            </a:r>
            <a:r>
              <a:rPr lang="uk-UA" sz="2800" dirty="0">
                <a:solidFill>
                  <a:schemeClr val="tx1"/>
                </a:solidFill>
                <a:latin typeface="Times New Roman" panose="02020603050405020304" pitchFamily="18" charset="0"/>
                <a:cs typeface="Times New Roman" panose="02020603050405020304" pitchFamily="18" charset="0"/>
              </a:rPr>
              <a:t>впливали на природу влади і соціальні норми первісного </a:t>
            </a:r>
            <a:r>
              <a:rPr lang="uk-UA" sz="2800" dirty="0" smtClean="0">
                <a:solidFill>
                  <a:schemeClr val="tx1"/>
                </a:solidFill>
                <a:latin typeface="Times New Roman" panose="02020603050405020304" pitchFamily="18" charset="0"/>
                <a:cs typeface="Times New Roman" panose="02020603050405020304" pitchFamily="18" charset="0"/>
              </a:rPr>
              <a:t>суспільства.</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38164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fontScale="90000"/>
          </a:bodyPr>
          <a:lstStyle/>
          <a:p>
            <a:r>
              <a:rPr lang="uk-UA" sz="3200" b="1" dirty="0" smtClean="0">
                <a:solidFill>
                  <a:schemeClr val="bg2">
                    <a:lumMod val="50000"/>
                  </a:schemeClr>
                </a:solidFill>
              </a:rPr>
              <a:t>Загальні риси суспільного ладу давньосхідних країн</a:t>
            </a:r>
            <a:endParaRPr lang="uk-UA" sz="18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800" dirty="0" smtClean="0">
                <a:solidFill>
                  <a:schemeClr val="tx1"/>
                </a:solidFill>
                <a:latin typeface="Times New Roman" panose="02020603050405020304" pitchFamily="18" charset="0"/>
                <a:cs typeface="Times New Roman" panose="02020603050405020304" pitchFamily="18" charset="0"/>
              </a:rPr>
              <a:t>Однією </a:t>
            </a:r>
            <a:r>
              <a:rPr lang="uk-UA" sz="2800" dirty="0">
                <a:solidFill>
                  <a:schemeClr val="tx1"/>
                </a:solidFill>
                <a:latin typeface="Times New Roman" panose="02020603050405020304" pitchFamily="18" charset="0"/>
                <a:cs typeface="Times New Roman" panose="02020603050405020304" pitchFamily="18" charset="0"/>
              </a:rPr>
              <a:t>з основних соціальних форм, що </a:t>
            </a:r>
            <a:r>
              <a:rPr lang="uk-UA" sz="2800" dirty="0" smtClean="0">
                <a:solidFill>
                  <a:schemeClr val="tx1"/>
                </a:solidFill>
                <a:latin typeface="Times New Roman" panose="02020603050405020304" pitchFamily="18" charset="0"/>
                <a:cs typeface="Times New Roman" panose="02020603050405020304" pitchFamily="18" charset="0"/>
              </a:rPr>
              <a:t>відіграла </a:t>
            </a:r>
            <a:r>
              <a:rPr lang="uk-UA" sz="2800" dirty="0">
                <a:solidFill>
                  <a:schemeClr val="tx1"/>
                </a:solidFill>
                <a:latin typeface="Times New Roman" panose="02020603050405020304" pitchFamily="18" charset="0"/>
                <a:cs typeface="Times New Roman" panose="02020603050405020304" pitchFamily="18" charset="0"/>
              </a:rPr>
              <a:t>вирішальну роль в еволюції давньосхідних суспільств державної епохи, була </a:t>
            </a:r>
            <a:r>
              <a:rPr lang="uk-UA" sz="2800" b="1" dirty="0">
                <a:solidFill>
                  <a:srgbClr val="0070C0"/>
                </a:solidFill>
                <a:latin typeface="Times New Roman" panose="02020603050405020304" pitchFamily="18" charset="0"/>
                <a:cs typeface="Times New Roman" panose="02020603050405020304" pitchFamily="18" charset="0"/>
              </a:rPr>
              <a:t>сільська община</a:t>
            </a:r>
            <a:r>
              <a:rPr lang="uk-UA" sz="2800" dirty="0">
                <a:solidFill>
                  <a:schemeClr val="tx1"/>
                </a:solidFill>
                <a:latin typeface="Times New Roman" panose="02020603050405020304" pitchFamily="18" charset="0"/>
                <a:cs typeface="Times New Roman" panose="02020603050405020304" pitchFamily="18" charset="0"/>
              </a:rPr>
              <a:t>. Вона значною мірою визначала характер політичної влади в цих </a:t>
            </a:r>
            <a:r>
              <a:rPr lang="uk-UA" sz="2800" dirty="0" smtClean="0">
                <a:solidFill>
                  <a:schemeClr val="tx1"/>
                </a:solidFill>
                <a:latin typeface="Times New Roman" panose="02020603050405020304" pitchFamily="18" charset="0"/>
                <a:cs typeface="Times New Roman" panose="02020603050405020304" pitchFamily="18" charset="0"/>
              </a:rPr>
              <a:t>суспільствах</a:t>
            </a:r>
            <a:r>
              <a:rPr lang="uk-UA" sz="2800" dirty="0">
                <a:solidFill>
                  <a:schemeClr val="tx1"/>
                </a:solidFill>
                <a:latin typeface="Times New Roman" panose="02020603050405020304" pitchFamily="18" charset="0"/>
                <a:cs typeface="Times New Roman" panose="02020603050405020304" pitchFamily="18" charset="0"/>
              </a:rPr>
              <a:t>, роль і функції давньосхідної держави, особливості правових </a:t>
            </a:r>
            <a:r>
              <a:rPr lang="uk-UA" sz="2800" dirty="0" smtClean="0">
                <a:solidFill>
                  <a:schemeClr val="tx1"/>
                </a:solidFill>
                <a:latin typeface="Times New Roman" panose="02020603050405020304" pitchFamily="18" charset="0"/>
                <a:cs typeface="Times New Roman" panose="02020603050405020304" pitchFamily="18" charset="0"/>
              </a:rPr>
              <a:t>систем</a:t>
            </a:r>
            <a:r>
              <a:rPr lang="uk-UA" sz="2800" dirty="0">
                <a:solidFill>
                  <a:schemeClr val="tx1"/>
                </a:solidFill>
                <a:latin typeface="Times New Roman" panose="02020603050405020304" pitchFamily="18" charset="0"/>
                <a:cs typeface="Times New Roman" panose="02020603050405020304" pitchFamily="18" charset="0"/>
              </a:rPr>
              <a:t>. Сільська община, зміцненню позицій якої сприяли колективні зусилля її членів по створенню іригаційних споруд, мала величезний вплив на уповільнення процесів </a:t>
            </a:r>
            <a:r>
              <a:rPr lang="uk-UA" sz="2800" dirty="0" smtClean="0">
                <a:solidFill>
                  <a:schemeClr val="tx1"/>
                </a:solidFill>
                <a:latin typeface="Times New Roman" panose="02020603050405020304" pitchFamily="18" charset="0"/>
                <a:cs typeface="Times New Roman" panose="02020603050405020304" pitchFamily="18" charset="0"/>
              </a:rPr>
              <a:t>класоутворення</a:t>
            </a:r>
            <a:r>
              <a:rPr lang="uk-UA" sz="2800" dirty="0">
                <a:solidFill>
                  <a:schemeClr val="tx1"/>
                </a:solidFill>
                <a:latin typeface="Times New Roman" panose="02020603050405020304" pitchFamily="18" charset="0"/>
                <a:cs typeface="Times New Roman" panose="02020603050405020304" pitchFamily="18" charset="0"/>
              </a:rPr>
              <a:t>, на форми земельної власності і засоби експлуатації в давньосхідних </a:t>
            </a:r>
            <a:r>
              <a:rPr lang="uk-UA" sz="2800" dirty="0" smtClean="0">
                <a:solidFill>
                  <a:schemeClr val="tx1"/>
                </a:solidFill>
                <a:latin typeface="Times New Roman" panose="02020603050405020304" pitchFamily="18" charset="0"/>
                <a:cs typeface="Times New Roman" panose="02020603050405020304" pitchFamily="18" charset="0"/>
              </a:rPr>
              <a:t>суспільствах</a:t>
            </a:r>
            <a:r>
              <a:rPr lang="uk-UA" sz="2800" dirty="0">
                <a:solidFill>
                  <a:schemeClr val="tx1"/>
                </a:solidFill>
                <a:latin typeface="Times New Roman" panose="02020603050405020304" pitchFamily="18" charset="0"/>
                <a:cs typeface="Times New Roman" panose="02020603050405020304" pitchFamily="18" charset="0"/>
              </a:rPr>
              <a:t>.</a:t>
            </a:r>
            <a:endParaRPr lang="uk-UA" sz="2800"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093986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fontScale="90000"/>
          </a:bodyPr>
          <a:lstStyle/>
          <a:p>
            <a:r>
              <a:rPr lang="uk-UA" sz="3200" b="1" dirty="0" smtClean="0">
                <a:solidFill>
                  <a:schemeClr val="bg2">
                    <a:lumMod val="50000"/>
                  </a:schemeClr>
                </a:solidFill>
              </a:rPr>
              <a:t>Загальні риси суспільного ладу давньосхідних країн </a:t>
            </a:r>
            <a:r>
              <a:rPr lang="uk-UA" sz="2000" dirty="0" smtClean="0"/>
              <a:t>(продовження)</a:t>
            </a:r>
            <a:endParaRPr lang="uk-UA" sz="20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Тут безпосереднім власником землі була сама община. Водночас і держава виступала в ролі верховного власника землі, владно-власницькі права якого реалізовувалися в отриманні з общинників податку.</a:t>
            </a:r>
          </a:p>
          <a:p>
            <a:pPr indent="360000" algn="just">
              <a:spcBef>
                <a:spcPts val="0"/>
              </a:spcBef>
            </a:pPr>
            <a:r>
              <a:rPr lang="uk-UA" sz="2400" b="1" dirty="0" smtClean="0">
                <a:solidFill>
                  <a:schemeClr val="tx1"/>
                </a:solidFill>
                <a:latin typeface="Times New Roman" panose="02020603050405020304" pitchFamily="18" charset="0"/>
                <a:cs typeface="Times New Roman" panose="02020603050405020304" pitchFamily="18" charset="0"/>
              </a:rPr>
              <a:t>Неоднорідний соціальний склад давньосхідних суспільств </a:t>
            </a:r>
            <a:r>
              <a:rPr lang="uk-UA" sz="2400" dirty="0" smtClean="0">
                <a:solidFill>
                  <a:schemeClr val="tx1"/>
                </a:solidFill>
                <a:latin typeface="Times New Roman" panose="02020603050405020304" pitchFamily="18" charset="0"/>
                <a:cs typeface="Times New Roman" panose="02020603050405020304" pitchFamily="18" charset="0"/>
              </a:rPr>
              <a:t>можна диференціювати в межах </a:t>
            </a:r>
            <a:r>
              <a:rPr lang="uk-UA" sz="2400" b="1" dirty="0" smtClean="0">
                <a:solidFill>
                  <a:schemeClr val="tx1"/>
                </a:solidFill>
                <a:latin typeface="Times New Roman" panose="02020603050405020304" pitchFamily="18" charset="0"/>
                <a:cs typeface="Times New Roman" panose="02020603050405020304" pitchFamily="18" charset="0"/>
              </a:rPr>
              <a:t>трьох основних соціально-класових утворень</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1)	</a:t>
            </a:r>
            <a:r>
              <a:rPr lang="uk-UA" sz="2400" b="1" dirty="0" smtClean="0">
                <a:solidFill>
                  <a:schemeClr val="tx1"/>
                </a:solidFill>
                <a:latin typeface="Times New Roman" panose="02020603050405020304" pitchFamily="18" charset="0"/>
                <a:cs typeface="Times New Roman" panose="02020603050405020304" pitchFamily="18" charset="0"/>
              </a:rPr>
              <a:t>пануючий соціальний прошарок</a:t>
            </a:r>
            <a:r>
              <a:rPr lang="uk-UA" sz="2400" dirty="0" smtClean="0">
                <a:solidFill>
                  <a:schemeClr val="tx1"/>
                </a:solidFill>
                <a:latin typeface="Times New Roman" panose="02020603050405020304" pitchFamily="18" charset="0"/>
                <a:cs typeface="Times New Roman" panose="02020603050405020304" pitchFamily="18" charset="0"/>
              </a:rPr>
              <a:t>, куди входили придворова і служива аристократія, командний склад армії, заможна верхівка землеробських общин тощо;</a:t>
            </a: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2)	</a:t>
            </a:r>
            <a:r>
              <a:rPr lang="uk-UA" sz="2400" b="1" dirty="0" smtClean="0">
                <a:solidFill>
                  <a:schemeClr val="tx1"/>
                </a:solidFill>
                <a:latin typeface="Times New Roman" panose="02020603050405020304" pitchFamily="18" charset="0"/>
                <a:cs typeface="Times New Roman" panose="02020603050405020304" pitchFamily="18" charset="0"/>
              </a:rPr>
              <a:t>вільні дрібні виробники </a:t>
            </a:r>
            <a:r>
              <a:rPr lang="uk-UA" sz="2400" dirty="0">
                <a:solidFill>
                  <a:schemeClr val="tx1"/>
                </a:solidFill>
                <a:latin typeface="Times New Roman" panose="02020603050405020304" pitchFamily="18" charset="0"/>
                <a:cs typeface="Times New Roman" panose="02020603050405020304" pitchFamily="18" charset="0"/>
              </a:rPr>
              <a:t>–</a:t>
            </a:r>
            <a:r>
              <a:rPr lang="uk-UA" sz="2400" dirty="0" smtClean="0">
                <a:solidFill>
                  <a:schemeClr val="tx1"/>
                </a:solidFill>
                <a:latin typeface="Times New Roman" panose="02020603050405020304" pitchFamily="18" charset="0"/>
                <a:cs typeface="Times New Roman" panose="02020603050405020304" pitchFamily="18" charset="0"/>
              </a:rPr>
              <a:t> общинники-селяни і ремісники, що жили своєю працею;</a:t>
            </a: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3)	різноманітні категорії осіб, позбавлені засобів виробництва: раби, залежні підневільні робітники тощо.</a:t>
            </a:r>
          </a:p>
          <a:p>
            <a:pPr indent="360000" algn="just">
              <a:spcBef>
                <a:spcPts val="0"/>
              </a:spcBef>
            </a:pPr>
            <a:endParaRPr lang="uk-UA" sz="2800"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884472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fontScale="90000"/>
          </a:bodyPr>
          <a:lstStyle/>
          <a:p>
            <a:r>
              <a:rPr lang="uk-UA" sz="3200" b="1" dirty="0" smtClean="0">
                <a:solidFill>
                  <a:schemeClr val="bg2">
                    <a:lumMod val="50000"/>
                  </a:schemeClr>
                </a:solidFill>
              </a:rPr>
              <a:t>Особливості суспільного ладу давньосхідних країн</a:t>
            </a:r>
            <a:endParaRPr lang="uk-UA" sz="2000" dirty="0"/>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spcBef>
                <a:spcPts val="0"/>
              </a:spcBef>
            </a:pPr>
            <a:r>
              <a:rPr lang="uk-UA" sz="2800" b="1" dirty="0">
                <a:solidFill>
                  <a:schemeClr val="tx1"/>
                </a:solidFill>
                <a:latin typeface="Times New Roman" panose="02020603050405020304" pitchFamily="18" charset="0"/>
                <a:cs typeface="Times New Roman" panose="02020603050405020304" pitchFamily="18" charset="0"/>
              </a:rPr>
              <a:t>Загальні закономірності розвитку давньосхідних багатоукладних суспільств </a:t>
            </a:r>
            <a:r>
              <a:rPr lang="uk-UA" sz="2800" b="1" dirty="0" smtClean="0">
                <a:solidFill>
                  <a:schemeClr val="tx1"/>
                </a:solidFill>
                <a:latin typeface="Times New Roman" panose="02020603050405020304" pitchFamily="18" charset="0"/>
                <a:cs typeface="Times New Roman" panose="02020603050405020304" pitchFamily="18" charset="0"/>
              </a:rPr>
              <a:t>пов’язані:</a:t>
            </a:r>
          </a:p>
          <a:p>
            <a:pPr indent="360000" algn="just">
              <a:spcBef>
                <a:spcPts val="0"/>
              </a:spcBef>
            </a:pPr>
            <a:endParaRPr lang="uk-UA" sz="2800" dirty="0">
              <a:solidFill>
                <a:schemeClr val="tx1"/>
              </a:solidFill>
              <a:latin typeface="Times New Roman" panose="02020603050405020304" pitchFamily="18" charset="0"/>
              <a:cs typeface="Times New Roman" panose="02020603050405020304" pitchFamily="18" charset="0"/>
            </a:endParaRPr>
          </a:p>
          <a:p>
            <a:pPr marL="457200" indent="-457200" algn="just">
              <a:spcBef>
                <a:spcPts val="0"/>
              </a:spcBef>
              <a:buFont typeface="Wingdings" panose="05000000000000000000" pitchFamily="2" charset="2"/>
              <a:buChar char="ü"/>
            </a:pPr>
            <a:r>
              <a:rPr lang="uk-UA" sz="2800" dirty="0" smtClean="0">
                <a:solidFill>
                  <a:schemeClr val="tx1"/>
                </a:solidFill>
                <a:latin typeface="Times New Roman" panose="02020603050405020304" pitchFamily="18" charset="0"/>
                <a:cs typeface="Times New Roman" panose="02020603050405020304" pitchFamily="18" charset="0"/>
              </a:rPr>
              <a:t>із </a:t>
            </a:r>
            <a:r>
              <a:rPr lang="uk-UA" sz="2800" dirty="0">
                <a:solidFill>
                  <a:schemeClr val="tx1"/>
                </a:solidFill>
                <a:latin typeface="Times New Roman" panose="02020603050405020304" pitchFamily="18" charset="0"/>
                <a:cs typeface="Times New Roman" panose="02020603050405020304" pitchFamily="18" charset="0"/>
              </a:rPr>
              <a:t>домінуючим положенням того або іншого укладу і різноманітними формами їх взаємодії;</a:t>
            </a:r>
          </a:p>
          <a:p>
            <a:pPr marL="457200" indent="-457200" algn="just">
              <a:spcBef>
                <a:spcPts val="0"/>
              </a:spcBef>
              <a:buFont typeface="Wingdings" panose="05000000000000000000" pitchFamily="2" charset="2"/>
              <a:buChar char="ü"/>
            </a:pPr>
            <a:r>
              <a:rPr lang="uk-UA" sz="2800" dirty="0" smtClean="0">
                <a:solidFill>
                  <a:schemeClr val="tx1"/>
                </a:solidFill>
                <a:latin typeface="Times New Roman" panose="02020603050405020304" pitchFamily="18" charset="0"/>
                <a:cs typeface="Times New Roman" panose="02020603050405020304" pitchFamily="18" charset="0"/>
              </a:rPr>
              <a:t>з </a:t>
            </a:r>
            <a:r>
              <a:rPr lang="uk-UA" sz="2800" dirty="0">
                <a:solidFill>
                  <a:schemeClr val="tx1"/>
                </a:solidFill>
                <a:latin typeface="Times New Roman" panose="02020603050405020304" pitchFamily="18" charset="0"/>
                <a:cs typeface="Times New Roman" panose="02020603050405020304" pitchFamily="18" charset="0"/>
              </a:rPr>
              <a:t>особливостями їх соціальних і політичних інститутів;</a:t>
            </a:r>
          </a:p>
          <a:p>
            <a:pPr marL="457200" indent="-457200" algn="just">
              <a:spcBef>
                <a:spcPts val="0"/>
              </a:spcBef>
              <a:buFont typeface="Wingdings" panose="05000000000000000000" pitchFamily="2" charset="2"/>
              <a:buChar char="ü"/>
            </a:pPr>
            <a:r>
              <a:rPr lang="uk-UA" sz="2800" dirty="0" smtClean="0">
                <a:solidFill>
                  <a:schemeClr val="tx1"/>
                </a:solidFill>
                <a:latin typeface="Times New Roman" panose="02020603050405020304" pitchFamily="18" charset="0"/>
                <a:cs typeface="Times New Roman" panose="02020603050405020304" pitchFamily="18" charset="0"/>
              </a:rPr>
              <a:t>зі </a:t>
            </a:r>
            <a:r>
              <a:rPr lang="uk-UA" sz="2800" dirty="0">
                <a:solidFill>
                  <a:schemeClr val="tx1"/>
                </a:solidFill>
                <a:latin typeface="Times New Roman" panose="02020603050405020304" pitchFamily="18" charset="0"/>
                <a:cs typeface="Times New Roman" panose="02020603050405020304" pitchFamily="18" charset="0"/>
              </a:rPr>
              <a:t>специфічними рисами їх культурно-цивілізаційного розвитку: особливостями побуту, світорозуміння людей, засобами релігійної орієнтації.</a:t>
            </a:r>
          </a:p>
          <a:p>
            <a:pPr indent="360000" algn="just">
              <a:spcBef>
                <a:spcPts val="0"/>
              </a:spcBef>
            </a:pPr>
            <a:endParaRPr lang="uk-UA" sz="2800"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0241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fontScale="90000"/>
          </a:bodyPr>
          <a:lstStyle/>
          <a:p>
            <a:r>
              <a:rPr lang="uk-UA" sz="3200" b="1" dirty="0" smtClean="0">
                <a:solidFill>
                  <a:schemeClr val="bg2">
                    <a:lumMod val="50000"/>
                  </a:schemeClr>
                </a:solidFill>
              </a:rPr>
              <a:t>Особливості </a:t>
            </a:r>
            <a:r>
              <a:rPr lang="uk-UA" sz="3200" b="1" dirty="0">
                <a:solidFill>
                  <a:schemeClr val="bg2">
                    <a:lumMod val="50000"/>
                  </a:schemeClr>
                </a:solidFill>
              </a:rPr>
              <a:t>суспільного ладу Стародавнього Вавилону</a:t>
            </a:r>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Значне царсько-храмове господарство співіснувало з дещо відокремленим </a:t>
            </a:r>
            <a:r>
              <a:rPr lang="uk-UA" sz="2400" dirty="0" err="1" smtClean="0">
                <a:solidFill>
                  <a:schemeClr val="tx1"/>
                </a:solidFill>
                <a:latin typeface="Times New Roman" panose="02020603050405020304" pitchFamily="18" charset="0"/>
                <a:cs typeface="Times New Roman" panose="02020603050405020304" pitchFamily="18" charset="0"/>
              </a:rPr>
              <a:t>общинно</a:t>
            </a:r>
            <a:r>
              <a:rPr lang="uk-UA" sz="2400" dirty="0" smtClean="0">
                <a:solidFill>
                  <a:schemeClr val="tx1"/>
                </a:solidFill>
                <a:latin typeface="Times New Roman" panose="02020603050405020304" pitchFamily="18" charset="0"/>
                <a:cs typeface="Times New Roman" panose="02020603050405020304" pitchFamily="18" charset="0"/>
              </a:rPr>
              <a:t>-приватним господарством, основою якого була праця вільних общинників-селян, які сплачували податок державі.</a:t>
            </a: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У царсько-храмових господарствах використовувалася праця рабів і осіб, що знаходилися у тому або іншому ступені залежності, ряди яких поповнювалися за рахунок вільних хліборобів, що втрачали свою общинну ділянку.</a:t>
            </a: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Наявність сильного царсько-храмового господарства з відносно розвинутим ремеслом, яке широко здійснювало торгові операції за допомогою купців, послабляло податкову експлуатацію общинників-селян.</a:t>
            </a:r>
          </a:p>
        </p:txBody>
      </p:sp>
    </p:spTree>
    <p:extLst>
      <p:ext uri="{BB962C8B-B14F-4D97-AF65-F5344CB8AC3E}">
        <p14:creationId xmlns:p14="http://schemas.microsoft.com/office/powerpoint/2010/main" val="35055297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fontScale="90000"/>
          </a:bodyPr>
          <a:lstStyle/>
          <a:p>
            <a:r>
              <a:rPr lang="uk-UA" sz="3200" b="1" dirty="0" smtClean="0">
                <a:solidFill>
                  <a:schemeClr val="bg2">
                    <a:lumMod val="50000"/>
                  </a:schemeClr>
                </a:solidFill>
              </a:rPr>
              <a:t>Особливості </a:t>
            </a:r>
            <a:r>
              <a:rPr lang="uk-UA" sz="3200" b="1" dirty="0">
                <a:solidFill>
                  <a:schemeClr val="bg2">
                    <a:lumMod val="50000"/>
                  </a:schemeClr>
                </a:solidFill>
              </a:rPr>
              <a:t>суспільного ладу Стародавнього Вавилону</a:t>
            </a:r>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spcBef>
                <a:spcPts val="0"/>
              </a:spcBef>
            </a:pPr>
            <a:r>
              <a:rPr lang="uk-UA" sz="2400" b="1" dirty="0" smtClean="0">
                <a:solidFill>
                  <a:schemeClr val="tx1"/>
                </a:solidFill>
                <a:latin typeface="Times New Roman" panose="02020603050405020304" pitchFamily="18" charset="0"/>
                <a:cs typeface="Times New Roman" panose="02020603050405020304" pitchFamily="18" charset="0"/>
              </a:rPr>
              <a:t>Особливості у </a:t>
            </a:r>
            <a:r>
              <a:rPr lang="uk-UA" sz="2400" b="1" dirty="0">
                <a:solidFill>
                  <a:schemeClr val="tx1"/>
                </a:solidFill>
                <a:latin typeface="Times New Roman" panose="02020603050405020304" pitchFamily="18" charset="0"/>
                <a:cs typeface="Times New Roman" panose="02020603050405020304" pitchFamily="18" charset="0"/>
              </a:rPr>
              <a:t>соціально-класовій структурі давньовавилонського </a:t>
            </a:r>
            <a:r>
              <a:rPr lang="uk-UA" sz="2400" b="1" dirty="0" smtClean="0">
                <a:solidFill>
                  <a:schemeClr val="tx1"/>
                </a:solidFill>
                <a:latin typeface="Times New Roman" panose="02020603050405020304" pitchFamily="18" charset="0"/>
                <a:cs typeface="Times New Roman" panose="02020603050405020304" pitchFamily="18" charset="0"/>
              </a:rPr>
              <a:t>суспільства</a:t>
            </a: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У </a:t>
            </a:r>
            <a:r>
              <a:rPr lang="uk-UA" sz="2400" dirty="0">
                <a:solidFill>
                  <a:schemeClr val="tx1"/>
                </a:solidFill>
                <a:latin typeface="Times New Roman" panose="02020603050405020304" pitchFamily="18" charset="0"/>
                <a:cs typeface="Times New Roman" panose="02020603050405020304" pitchFamily="18" charset="0"/>
              </a:rPr>
              <a:t>середовищі </a:t>
            </a:r>
            <a:r>
              <a:rPr lang="uk-UA" sz="2400" b="1" dirty="0">
                <a:solidFill>
                  <a:schemeClr val="tx1"/>
                </a:solidFill>
                <a:latin typeface="Times New Roman" panose="02020603050405020304" pitchFamily="18" charset="0"/>
                <a:cs typeface="Times New Roman" panose="02020603050405020304" pitchFamily="18" charset="0"/>
              </a:rPr>
              <a:t>вільних людей </a:t>
            </a:r>
            <a:r>
              <a:rPr lang="uk-UA" sz="2400" dirty="0">
                <a:solidFill>
                  <a:schemeClr val="tx1"/>
                </a:solidFill>
                <a:latin typeface="Times New Roman" panose="02020603050405020304" pitchFamily="18" charset="0"/>
                <a:cs typeface="Times New Roman" panose="02020603050405020304" pitchFamily="18" charset="0"/>
              </a:rPr>
              <a:t>виділялися </a:t>
            </a:r>
            <a:r>
              <a:rPr lang="uk-UA" sz="2400" b="1" dirty="0">
                <a:solidFill>
                  <a:schemeClr val="tx1"/>
                </a:solidFill>
                <a:latin typeface="Times New Roman" panose="02020603050405020304" pitchFamily="18" charset="0"/>
                <a:cs typeface="Times New Roman" panose="02020603050405020304" pitchFamily="18" charset="0"/>
              </a:rPr>
              <a:t>дві </a:t>
            </a:r>
            <a:r>
              <a:rPr lang="uk-UA" sz="2400" b="1" dirty="0" smtClean="0">
                <a:solidFill>
                  <a:schemeClr val="tx1"/>
                </a:solidFill>
                <a:latin typeface="Times New Roman" panose="02020603050405020304" pitchFamily="18" charset="0"/>
                <a:cs typeface="Times New Roman" panose="02020603050405020304" pitchFamily="18" charset="0"/>
              </a:rPr>
              <a:t>групи</a:t>
            </a:r>
          </a:p>
          <a:p>
            <a:pPr marL="342900" indent="-342900" algn="just">
              <a:spcBef>
                <a:spcPts val="0"/>
              </a:spcBef>
              <a:buFont typeface="Wingdings" panose="05000000000000000000" pitchFamily="2" charset="2"/>
              <a:buChar char="ü"/>
            </a:pPr>
            <a:r>
              <a:rPr lang="uk-UA" sz="2400" b="1" dirty="0" smtClean="0">
                <a:solidFill>
                  <a:srgbClr val="0070C0"/>
                </a:solidFill>
                <a:latin typeface="Times New Roman" panose="02020603050405020304" pitchFamily="18" charset="0"/>
                <a:cs typeface="Times New Roman" panose="02020603050405020304" pitchFamily="18" charset="0"/>
              </a:rPr>
              <a:t>авілуми</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(«людина», «син людини</a:t>
            </a:r>
            <a:r>
              <a:rPr lang="uk-UA" sz="2400" dirty="0" smtClean="0">
                <a:solidFill>
                  <a:schemeClr val="tx1"/>
                </a:solidFill>
                <a:latin typeface="Times New Roman" panose="02020603050405020304" pitchFamily="18" charset="0"/>
                <a:cs typeface="Times New Roman" panose="02020603050405020304" pitchFamily="18" charset="0"/>
              </a:rPr>
              <a:t>»)</a:t>
            </a:r>
          </a:p>
          <a:p>
            <a:pPr marL="342900" indent="-342900" algn="just">
              <a:spcBef>
                <a:spcPts val="0"/>
              </a:spcBef>
              <a:buFont typeface="Wingdings" panose="05000000000000000000" pitchFamily="2" charset="2"/>
              <a:buChar char="ü"/>
            </a:pPr>
            <a:r>
              <a:rPr lang="uk-UA" sz="2400" b="1" dirty="0" smtClean="0">
                <a:solidFill>
                  <a:srgbClr val="0070C0"/>
                </a:solidFill>
                <a:latin typeface="Times New Roman" panose="02020603050405020304" pitchFamily="18" charset="0"/>
                <a:cs typeface="Times New Roman" panose="02020603050405020304" pitchFamily="18" charset="0"/>
              </a:rPr>
              <a:t>мушкенуми</a:t>
            </a:r>
            <a:r>
              <a:rPr lang="uk-UA" sz="2400" dirty="0">
                <a:solidFill>
                  <a:schemeClr val="tx1"/>
                </a:solidFill>
                <a:latin typeface="Times New Roman" panose="02020603050405020304" pitchFamily="18" charset="0"/>
                <a:cs typeface="Times New Roman" panose="02020603050405020304" pitchFamily="18" charset="0"/>
              </a:rPr>
              <a:t>, особи більш низького соціального статусу («падаючі ниць», тобто такі, які б’ють чолом, звертаються до царя з проханням про прийняття на службу).</a:t>
            </a:r>
          </a:p>
          <a:p>
            <a:pPr indent="360000"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До </a:t>
            </a:r>
            <a:r>
              <a:rPr lang="uk-UA" sz="2400" b="1" dirty="0">
                <a:solidFill>
                  <a:schemeClr val="tx1"/>
                </a:solidFill>
                <a:latin typeface="Times New Roman" panose="02020603050405020304" pitchFamily="18" charset="0"/>
                <a:cs typeface="Times New Roman" panose="02020603050405020304" pitchFamily="18" charset="0"/>
              </a:rPr>
              <a:t>авілумів</a:t>
            </a:r>
            <a:r>
              <a:rPr lang="uk-UA" sz="2400" dirty="0">
                <a:solidFill>
                  <a:schemeClr val="tx1"/>
                </a:solidFill>
                <a:latin typeface="Times New Roman" panose="02020603050405020304" pitchFamily="18" charset="0"/>
                <a:cs typeface="Times New Roman" panose="02020603050405020304" pitchFamily="18" charset="0"/>
              </a:rPr>
              <a:t> належали вищі царські службовці, що поряд із великими </a:t>
            </a:r>
            <a:r>
              <a:rPr lang="uk-UA" sz="2400" dirty="0" smtClean="0">
                <a:solidFill>
                  <a:schemeClr val="tx1"/>
                </a:solidFill>
                <a:latin typeface="Times New Roman" panose="02020603050405020304" pitchFamily="18" charset="0"/>
                <a:cs typeface="Times New Roman" panose="02020603050405020304" pitchFamily="18" charset="0"/>
              </a:rPr>
              <a:t>службовими </a:t>
            </a:r>
            <a:r>
              <a:rPr lang="uk-UA" sz="2400" dirty="0">
                <a:solidFill>
                  <a:schemeClr val="tx1"/>
                </a:solidFill>
                <a:latin typeface="Times New Roman" panose="02020603050405020304" pitchFamily="18" charset="0"/>
                <a:cs typeface="Times New Roman" panose="02020603050405020304" pitchFamily="18" charset="0"/>
              </a:rPr>
              <a:t>наділами володіли ще й общинною землею</a:t>
            </a:r>
            <a:r>
              <a:rPr lang="uk-UA" sz="2400" dirty="0" smtClean="0">
                <a:solidFill>
                  <a:schemeClr val="tx1"/>
                </a:solidFill>
                <a:latin typeface="Times New Roman" panose="02020603050405020304" pitchFamily="18" charset="0"/>
                <a:cs typeface="Times New Roman" panose="02020603050405020304" pitchFamily="18" charset="0"/>
              </a:rPr>
              <a:t>.</a:t>
            </a:r>
            <a:r>
              <a:rPr lang="ru-RU" sz="2400" dirty="0">
                <a:solidFill>
                  <a:schemeClr val="tx1"/>
                </a:solidFill>
                <a:latin typeface="Times New Roman" panose="02020603050405020304" pitchFamily="18" charset="0"/>
                <a:cs typeface="Times New Roman" panose="02020603050405020304" pitchFamily="18" charset="0"/>
              </a:rPr>
              <a:t> </a:t>
            </a:r>
            <a:r>
              <a:rPr lang="uk-UA" sz="2400" b="1" dirty="0" smtClean="0">
                <a:solidFill>
                  <a:schemeClr val="tx1"/>
                </a:solidFill>
                <a:latin typeface="Times New Roman" panose="02020603050405020304" pitchFamily="18" charset="0"/>
                <a:cs typeface="Times New Roman" panose="02020603050405020304" pitchFamily="18" charset="0"/>
              </a:rPr>
              <a:t>Мушкенум</a:t>
            </a:r>
            <a:r>
              <a:rPr lang="uk-UA" sz="2400" dirty="0" smtClean="0">
                <a:solidFill>
                  <a:schemeClr val="tx1"/>
                </a:solidFill>
                <a:latin typeface="Times New Roman" panose="02020603050405020304" pitchFamily="18" charset="0"/>
                <a:cs typeface="Times New Roman" panose="02020603050405020304" pitchFamily="18" charset="0"/>
              </a:rPr>
              <a:t> був царською служивою людиною нижчої категорії. Залежність мушкенумів визначалася тим, що вони не були нащадками «своїх» і не мали коренів в общині.  </a:t>
            </a:r>
          </a:p>
        </p:txBody>
      </p:sp>
    </p:spTree>
    <p:extLst>
      <p:ext uri="{BB962C8B-B14F-4D97-AF65-F5344CB8AC3E}">
        <p14:creationId xmlns:p14="http://schemas.microsoft.com/office/powerpoint/2010/main" val="333781442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fontScale="90000"/>
          </a:bodyPr>
          <a:lstStyle/>
          <a:p>
            <a:r>
              <a:rPr lang="uk-UA" sz="3200" b="1" dirty="0" smtClean="0">
                <a:solidFill>
                  <a:schemeClr val="bg2">
                    <a:lumMod val="50000"/>
                  </a:schemeClr>
                </a:solidFill>
              </a:rPr>
              <a:t>Соціально-класова структура Стародавньої Індії</a:t>
            </a:r>
            <a:endParaRPr lang="uk-UA" sz="3200" b="1" dirty="0">
              <a:solidFill>
                <a:schemeClr val="bg2">
                  <a:lumMod val="50000"/>
                </a:schemeClr>
              </a:solidFill>
            </a:endParaRPr>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Процес соціального розшарування давньоіндійського суспільства, що почався в надрах розрізнених племінних общин, призвів, на відміну від інших давньосхідних суспільств, не до формування класів (рабовласників і рабів), а до виникнення особливих станових груп – </a:t>
            </a:r>
            <a:r>
              <a:rPr lang="uk-UA" sz="2400" b="1" dirty="0" smtClean="0">
                <a:solidFill>
                  <a:srgbClr val="0070C0"/>
                </a:solidFill>
                <a:latin typeface="Times New Roman" panose="02020603050405020304" pitchFamily="18" charset="0"/>
                <a:cs typeface="Times New Roman" panose="02020603050405020304" pitchFamily="18" charset="0"/>
              </a:rPr>
              <a:t>варн, </a:t>
            </a:r>
            <a:r>
              <a:rPr lang="uk-UA" sz="2400" dirty="0" smtClean="0">
                <a:solidFill>
                  <a:schemeClr val="tx1"/>
                </a:solidFill>
                <a:latin typeface="Times New Roman" panose="02020603050405020304" pitchFamily="18" charset="0"/>
                <a:cs typeface="Times New Roman" panose="02020603050405020304" pitchFamily="18" charset="0"/>
              </a:rPr>
              <a:t>перші згадки про які можна знайти в самому ранньому творі ведичної літератури – Ригведі.</a:t>
            </a:r>
          </a:p>
          <a:p>
            <a:pPr indent="360000"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b="1" dirty="0" smtClean="0">
                <a:solidFill>
                  <a:schemeClr val="tx1"/>
                </a:solidFill>
                <a:latin typeface="Times New Roman" panose="02020603050405020304" pitchFamily="18" charset="0"/>
                <a:cs typeface="Times New Roman" panose="02020603050405020304" pitchFamily="18" charset="0"/>
              </a:rPr>
              <a:t>Варн було чотири:</a:t>
            </a:r>
          </a:p>
          <a:p>
            <a:pPr marL="342900" indent="-342900" algn="just">
              <a:spcBef>
                <a:spcPts val="0"/>
              </a:spcBef>
              <a:buFont typeface="Wingdings" panose="05000000000000000000" pitchFamily="2" charset="2"/>
              <a:buChar char="ü"/>
            </a:pPr>
            <a:r>
              <a:rPr lang="uk-UA" sz="2400" dirty="0" smtClean="0">
                <a:solidFill>
                  <a:schemeClr val="tx1"/>
                </a:solidFill>
                <a:latin typeface="Times New Roman" panose="02020603050405020304" pitchFamily="18" charset="0"/>
                <a:cs typeface="Times New Roman" panose="02020603050405020304" pitchFamily="18" charset="0"/>
              </a:rPr>
              <a:t>брахмани;</a:t>
            </a:r>
          </a:p>
          <a:p>
            <a:pPr marL="342900" indent="-342900" algn="just">
              <a:spcBef>
                <a:spcPts val="0"/>
              </a:spcBef>
              <a:buFont typeface="Wingdings" panose="05000000000000000000" pitchFamily="2" charset="2"/>
              <a:buChar char="ü"/>
            </a:pPr>
            <a:r>
              <a:rPr lang="uk-UA" sz="2400" dirty="0" smtClean="0">
                <a:solidFill>
                  <a:schemeClr val="tx1"/>
                </a:solidFill>
                <a:latin typeface="Times New Roman" panose="02020603050405020304" pitchFamily="18" charset="0"/>
                <a:cs typeface="Times New Roman" panose="02020603050405020304" pitchFamily="18" charset="0"/>
              </a:rPr>
              <a:t>кшатрії;</a:t>
            </a:r>
          </a:p>
          <a:p>
            <a:pPr marL="342900" indent="-342900" algn="just">
              <a:spcBef>
                <a:spcPts val="0"/>
              </a:spcBef>
              <a:buFont typeface="Wingdings" panose="05000000000000000000" pitchFamily="2" charset="2"/>
              <a:buChar char="ü"/>
            </a:pPr>
            <a:r>
              <a:rPr lang="uk-UA" sz="2400" dirty="0" smtClean="0">
                <a:solidFill>
                  <a:schemeClr val="tx1"/>
                </a:solidFill>
                <a:latin typeface="Times New Roman" panose="02020603050405020304" pitchFamily="18" charset="0"/>
                <a:cs typeface="Times New Roman" panose="02020603050405020304" pitchFamily="18" charset="0"/>
              </a:rPr>
              <a:t>вайш’ї;</a:t>
            </a:r>
          </a:p>
          <a:p>
            <a:pPr marL="342900" indent="-342900" algn="just">
              <a:spcBef>
                <a:spcPts val="0"/>
              </a:spcBef>
              <a:buFont typeface="Wingdings" panose="05000000000000000000" pitchFamily="2" charset="2"/>
              <a:buChar char="ü"/>
            </a:pPr>
            <a:r>
              <a:rPr lang="uk-UA" sz="2400" dirty="0" smtClean="0">
                <a:solidFill>
                  <a:schemeClr val="tx1"/>
                </a:solidFill>
                <a:latin typeface="Times New Roman" panose="02020603050405020304" pitchFamily="18" charset="0"/>
                <a:cs typeface="Times New Roman" panose="02020603050405020304" pitchFamily="18" charset="0"/>
              </a:rPr>
              <a:t>шудри.</a:t>
            </a:r>
          </a:p>
          <a:p>
            <a:pPr marL="342900" indent="-342900" algn="just">
              <a:spcBef>
                <a:spcPts val="0"/>
              </a:spcBef>
              <a:buFont typeface="Wingdings" panose="05000000000000000000" pitchFamily="2" charset="2"/>
              <a:buChar char="ü"/>
            </a:pPr>
            <a:endParaRPr lang="uk-UA" sz="2400"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459442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38138"/>
          </a:xfrm>
        </p:spPr>
        <p:txBody>
          <a:bodyPr>
            <a:normAutofit/>
          </a:bodyPr>
          <a:lstStyle/>
          <a:p>
            <a:r>
              <a:rPr lang="uk-UA" sz="6000" b="1" dirty="0">
                <a:solidFill>
                  <a:srgbClr val="0070C0"/>
                </a:solidFill>
              </a:rPr>
              <a:t>поняття</a:t>
            </a:r>
            <a:endParaRPr lang="uk-UA" sz="6000" dirty="0">
              <a:solidFill>
                <a:srgbClr val="0070C0"/>
              </a:solidFill>
            </a:endParaRPr>
          </a:p>
        </p:txBody>
      </p:sp>
      <p:sp>
        <p:nvSpPr>
          <p:cNvPr id="3" name="Объект 2"/>
          <p:cNvSpPr>
            <a:spLocks noGrp="1"/>
          </p:cNvSpPr>
          <p:nvPr>
            <p:ph sz="half" idx="1"/>
          </p:nvPr>
        </p:nvSpPr>
        <p:spPr>
          <a:xfrm>
            <a:off x="457200" y="1772817"/>
            <a:ext cx="4038600" cy="4353346"/>
          </a:xfrm>
        </p:spPr>
        <p:txBody>
          <a:bodyPr>
            <a:noAutofit/>
          </a:bodyPr>
          <a:lstStyle/>
          <a:p>
            <a:pPr marL="0" indent="0" algn="ctr">
              <a:buNone/>
            </a:pPr>
            <a:r>
              <a:rPr lang="uk-UA" sz="2000" b="1" dirty="0" smtClean="0">
                <a:solidFill>
                  <a:srgbClr val="0070C0"/>
                </a:solidFill>
                <a:latin typeface="Times New Roman" panose="02020603050405020304" pitchFamily="18" charset="0"/>
                <a:cs typeface="Times New Roman" panose="02020603050405020304" pitchFamily="18" charset="0"/>
              </a:rPr>
              <a:t>БРАХМАНИ</a:t>
            </a:r>
          </a:p>
          <a:p>
            <a:pPr marL="0" indent="0" algn="ctr">
              <a:buNone/>
            </a:pPr>
            <a:r>
              <a:rPr lang="uk-UA" sz="2000" dirty="0" smtClean="0">
                <a:latin typeface="Times New Roman" panose="02020603050405020304" pitchFamily="18" charset="0"/>
                <a:cs typeface="Times New Roman" panose="02020603050405020304" pitchFamily="18" charset="0"/>
              </a:rPr>
              <a:t>(</a:t>
            </a:r>
            <a:r>
              <a:rPr lang="uk-UA" sz="2000" dirty="0">
                <a:latin typeface="Times New Roman" panose="02020603050405020304" pitchFamily="18" charset="0"/>
                <a:cs typeface="Times New Roman" panose="02020603050405020304" pitchFamily="18" charset="0"/>
              </a:rPr>
              <a:t>священнослужителі, жерці</a:t>
            </a:r>
            <a:r>
              <a:rPr lang="uk-UA" sz="2000" dirty="0" smtClean="0">
                <a:latin typeface="Times New Roman" panose="02020603050405020304" pitchFamily="18" charset="0"/>
                <a:cs typeface="Times New Roman" panose="02020603050405020304" pitchFamily="18" charset="0"/>
              </a:rPr>
              <a:t>)</a:t>
            </a:r>
          </a:p>
          <a:p>
            <a:pPr marL="0" indent="0" algn="just">
              <a:buNone/>
            </a:pPr>
            <a:endParaRPr lang="uk-UA" sz="2000" dirty="0">
              <a:latin typeface="Times New Roman" panose="02020603050405020304" pitchFamily="18" charset="0"/>
              <a:cs typeface="Times New Roman" panose="02020603050405020304" pitchFamily="18" charset="0"/>
            </a:endParaRPr>
          </a:p>
          <a:p>
            <a:pPr marL="0" indent="0" algn="just">
              <a:buNone/>
            </a:pPr>
            <a:r>
              <a:rPr lang="uk-UA" sz="2000" dirty="0" smtClean="0">
                <a:latin typeface="Times New Roman" panose="02020603050405020304" pitchFamily="18" charset="0"/>
                <a:cs typeface="Times New Roman" panose="02020603050405020304" pitchFamily="18" charset="0"/>
              </a:rPr>
              <a:t>Формуванню </a:t>
            </a:r>
            <a:r>
              <a:rPr lang="uk-UA" sz="2000" dirty="0">
                <a:latin typeface="Times New Roman" panose="02020603050405020304" pitchFamily="18" charset="0"/>
                <a:cs typeface="Times New Roman" panose="02020603050405020304" pitchFamily="18" charset="0"/>
              </a:rPr>
              <a:t>варни жрецької верхівки брахманів сприяла монополізація ними на визначеному етапі історичного розвитку </a:t>
            </a:r>
            <a:r>
              <a:rPr lang="uk-UA" sz="2000" dirty="0" smtClean="0">
                <a:latin typeface="Times New Roman" panose="02020603050405020304" pitchFamily="18" charset="0"/>
                <a:cs typeface="Times New Roman" panose="02020603050405020304" pitchFamily="18" charset="0"/>
              </a:rPr>
              <a:t>відправлення </a:t>
            </a:r>
            <a:r>
              <a:rPr lang="uk-UA" sz="2000" dirty="0">
                <a:latin typeface="Times New Roman" panose="02020603050405020304" pitchFamily="18" charset="0"/>
                <a:cs typeface="Times New Roman" panose="02020603050405020304" pitchFamily="18" charset="0"/>
              </a:rPr>
              <a:t>релігійних церемоній, знання ведичних гімнів</a:t>
            </a:r>
          </a:p>
        </p:txBody>
      </p:sp>
      <p:sp>
        <p:nvSpPr>
          <p:cNvPr id="4" name="Объект 3"/>
          <p:cNvSpPr>
            <a:spLocks noGrp="1"/>
          </p:cNvSpPr>
          <p:nvPr>
            <p:ph sz="half" idx="2"/>
          </p:nvPr>
        </p:nvSpPr>
        <p:spPr>
          <a:xfrm>
            <a:off x="4648200" y="1772818"/>
            <a:ext cx="4038600" cy="4353346"/>
          </a:xfrm>
        </p:spPr>
        <p:txBody>
          <a:bodyPr>
            <a:noAutofit/>
          </a:bodyPr>
          <a:lstStyle/>
          <a:p>
            <a:pPr marL="0" indent="0" algn="ctr">
              <a:buNone/>
            </a:pPr>
            <a:r>
              <a:rPr lang="uk-UA" sz="2000" b="1" dirty="0" smtClean="0">
                <a:solidFill>
                  <a:srgbClr val="0070C0"/>
                </a:solidFill>
                <a:latin typeface="Times New Roman" panose="02020603050405020304" pitchFamily="18" charset="0"/>
                <a:cs typeface="Times New Roman" panose="02020603050405020304" pitchFamily="18" charset="0"/>
              </a:rPr>
              <a:t>КШАТРІЇ</a:t>
            </a:r>
          </a:p>
          <a:p>
            <a:pPr marL="0" indent="0" algn="ctr">
              <a:buNone/>
            </a:pPr>
            <a:r>
              <a:rPr lang="uk-UA" sz="1800" dirty="0">
                <a:latin typeface="Times New Roman" panose="02020603050405020304" pitchFamily="18" charset="0"/>
                <a:cs typeface="Times New Roman" panose="02020603050405020304" pitchFamily="18" charset="0"/>
              </a:rPr>
              <a:t>(воїни, правителі)</a:t>
            </a:r>
          </a:p>
          <a:p>
            <a:pPr marL="0" indent="0" algn="just">
              <a:buNone/>
            </a:pPr>
            <a:r>
              <a:rPr lang="uk-UA" sz="1800" dirty="0" smtClean="0">
                <a:latin typeface="Times New Roman" panose="02020603050405020304" pitchFamily="18" charset="0"/>
                <a:cs typeface="Times New Roman" panose="02020603050405020304" pitchFamily="18" charset="0"/>
              </a:rPr>
              <a:t>Ця </a:t>
            </a:r>
            <a:r>
              <a:rPr lang="uk-UA" sz="1800" dirty="0">
                <a:latin typeface="Times New Roman" panose="02020603050405020304" pitchFamily="18" charset="0"/>
                <a:cs typeface="Times New Roman" panose="02020603050405020304" pitchFamily="18" charset="0"/>
              </a:rPr>
              <a:t>особлива військова верхівка, військова аристократія почала складатися в процесі завоювання аріями річкових долин у Північній Індії. До цієї категорії спочатку входили тільки арії, але в ході асиміляції завойованих племен варна кшатріїв поповнювалася і місцевими вождями, главами сильних родових груп, на що, зокрема, вказує існування в Стародавній Індії особливої категорії «</a:t>
            </a:r>
            <a:r>
              <a:rPr lang="uk-UA" sz="1800" dirty="0" err="1" smtClean="0">
                <a:latin typeface="Times New Roman" panose="02020603050405020304" pitchFamily="18" charset="0"/>
                <a:cs typeface="Times New Roman" panose="02020603050405020304" pitchFamily="18" charset="0"/>
              </a:rPr>
              <a:t>вратія</a:t>
            </a:r>
            <a:r>
              <a:rPr lang="uk-UA" sz="1800" dirty="0" smtClean="0">
                <a:latin typeface="Times New Roman" panose="02020603050405020304" pitchFamily="18" charset="0"/>
                <a:cs typeface="Times New Roman" panose="02020603050405020304" pitchFamily="18" charset="0"/>
              </a:rPr>
              <a:t>-кшатріїв</a:t>
            </a:r>
            <a:r>
              <a:rPr lang="uk-UA" sz="1800" dirty="0">
                <a:latin typeface="Times New Roman" panose="02020603050405020304" pitchFamily="18" charset="0"/>
                <a:cs typeface="Times New Roman" panose="02020603050405020304" pitchFamily="18" charset="0"/>
              </a:rPr>
              <a:t>», тобто кшатріїв за обітницею, а не за народженням</a:t>
            </a:r>
          </a:p>
        </p:txBody>
      </p:sp>
    </p:spTree>
    <p:extLst>
      <p:ext uri="{BB962C8B-B14F-4D97-AF65-F5344CB8AC3E}">
        <p14:creationId xmlns:p14="http://schemas.microsoft.com/office/powerpoint/2010/main" val="48775609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38138"/>
          </a:xfrm>
        </p:spPr>
        <p:txBody>
          <a:bodyPr>
            <a:normAutofit/>
          </a:bodyPr>
          <a:lstStyle/>
          <a:p>
            <a:r>
              <a:rPr lang="uk-UA" sz="6000" b="1" dirty="0">
                <a:solidFill>
                  <a:srgbClr val="0070C0"/>
                </a:solidFill>
              </a:rPr>
              <a:t>поняття</a:t>
            </a:r>
            <a:endParaRPr lang="uk-UA" sz="6000" dirty="0">
              <a:solidFill>
                <a:srgbClr val="0070C0"/>
              </a:solidFill>
            </a:endParaRPr>
          </a:p>
        </p:txBody>
      </p:sp>
      <p:sp>
        <p:nvSpPr>
          <p:cNvPr id="3" name="Объект 2"/>
          <p:cNvSpPr>
            <a:spLocks noGrp="1"/>
          </p:cNvSpPr>
          <p:nvPr>
            <p:ph sz="half" idx="1"/>
          </p:nvPr>
        </p:nvSpPr>
        <p:spPr>
          <a:xfrm>
            <a:off x="457200" y="1772817"/>
            <a:ext cx="4038600" cy="4353346"/>
          </a:xfrm>
        </p:spPr>
        <p:txBody>
          <a:bodyPr>
            <a:noAutofit/>
          </a:bodyPr>
          <a:lstStyle/>
          <a:p>
            <a:pPr marL="0" indent="0" algn="ctr">
              <a:buNone/>
            </a:pPr>
            <a:r>
              <a:rPr lang="uk-UA" sz="2000" b="1" dirty="0" smtClean="0">
                <a:solidFill>
                  <a:srgbClr val="0070C0"/>
                </a:solidFill>
                <a:latin typeface="Times New Roman" panose="02020603050405020304" pitchFamily="18" charset="0"/>
                <a:cs typeface="Times New Roman" panose="02020603050405020304" pitchFamily="18" charset="0"/>
              </a:rPr>
              <a:t>ВАЙШ’Ї</a:t>
            </a:r>
          </a:p>
          <a:p>
            <a:pPr marL="0" indent="0" algn="ctr">
              <a:buNone/>
            </a:pPr>
            <a:r>
              <a:rPr lang="uk-UA" sz="2000" dirty="0" smtClean="0">
                <a:latin typeface="Times New Roman" panose="02020603050405020304" pitchFamily="18" charset="0"/>
                <a:cs typeface="Times New Roman" panose="02020603050405020304" pitchFamily="18" charset="0"/>
              </a:rPr>
              <a:t>(хлібороби</a:t>
            </a:r>
            <a:r>
              <a:rPr lang="uk-UA" sz="2000" dirty="0">
                <a:latin typeface="Times New Roman" panose="02020603050405020304" pitchFamily="18" charset="0"/>
                <a:cs typeface="Times New Roman" panose="02020603050405020304" pitchFamily="18" charset="0"/>
              </a:rPr>
              <a:t>, ремісники</a:t>
            </a:r>
            <a:r>
              <a:rPr lang="uk-UA" sz="2000" dirty="0" smtClean="0">
                <a:latin typeface="Times New Roman" panose="02020603050405020304" pitchFamily="18" charset="0"/>
                <a:cs typeface="Times New Roman" panose="02020603050405020304" pitchFamily="18" charset="0"/>
              </a:rPr>
              <a:t>)</a:t>
            </a:r>
          </a:p>
          <a:p>
            <a:pPr marL="0" indent="0" algn="just">
              <a:buNone/>
            </a:pPr>
            <a:r>
              <a:rPr lang="uk-UA" sz="2000" dirty="0" smtClean="0">
                <a:latin typeface="Times New Roman" panose="02020603050405020304" pitchFamily="18" charset="0"/>
                <a:cs typeface="Times New Roman" panose="02020603050405020304" pitchFamily="18" charset="0"/>
              </a:rPr>
              <a:t>Назва походить </a:t>
            </a:r>
            <a:r>
              <a:rPr lang="uk-UA" sz="2000" dirty="0">
                <a:latin typeface="Times New Roman" panose="02020603050405020304" pitchFamily="18" charset="0"/>
                <a:cs typeface="Times New Roman" panose="02020603050405020304" pitchFamily="18" charset="0"/>
              </a:rPr>
              <a:t>від слова «виш» –</a:t>
            </a:r>
            <a:r>
              <a:rPr lang="uk-UA" sz="2000" dirty="0" smtClean="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народ, плем’я, поселення. Це основна маса трудового люду, хліборобів і ремісників. Відокремленню кшатріїв від своїх одноплемінників –</a:t>
            </a:r>
            <a:r>
              <a:rPr lang="uk-UA" sz="2000" dirty="0" smtClean="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вайш’їв –</a:t>
            </a:r>
            <a:r>
              <a:rPr lang="uk-UA" sz="2000" dirty="0" smtClean="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простолюдинів </a:t>
            </a:r>
            <a:r>
              <a:rPr lang="uk-UA" sz="2000" dirty="0" smtClean="0">
                <a:latin typeface="Times New Roman" panose="02020603050405020304" pitchFamily="18" charset="0"/>
                <a:cs typeface="Times New Roman" panose="02020603050405020304" pitchFamily="18" charset="0"/>
              </a:rPr>
              <a:t>сприяло </a:t>
            </a:r>
            <a:r>
              <a:rPr lang="uk-UA" sz="2000" dirty="0">
                <a:latin typeface="Times New Roman" panose="02020603050405020304" pitchFamily="18" charset="0"/>
                <a:cs typeface="Times New Roman" panose="02020603050405020304" pitchFamily="18" charset="0"/>
              </a:rPr>
              <a:t>уявлення, що кшатрії –</a:t>
            </a:r>
            <a:r>
              <a:rPr lang="uk-UA" sz="2000" dirty="0" smtClean="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повновладні розпорядники багатства, яке приносить війна, у тому числі і </a:t>
            </a:r>
            <a:r>
              <a:rPr lang="uk-UA" sz="2000" dirty="0" smtClean="0">
                <a:latin typeface="Times New Roman" panose="02020603050405020304" pitchFamily="18" charset="0"/>
                <a:cs typeface="Times New Roman" panose="02020603050405020304" pitchFamily="18" charset="0"/>
              </a:rPr>
              <a:t>рабів-військовополонених</a:t>
            </a:r>
            <a:endParaRPr lang="uk-UA" sz="2000" dirty="0">
              <a:latin typeface="Times New Roman" panose="02020603050405020304" pitchFamily="18" charset="0"/>
              <a:cs typeface="Times New Roman" panose="02020603050405020304" pitchFamily="18" charset="0"/>
            </a:endParaRPr>
          </a:p>
        </p:txBody>
      </p:sp>
      <p:sp>
        <p:nvSpPr>
          <p:cNvPr id="4" name="Объект 3"/>
          <p:cNvSpPr>
            <a:spLocks noGrp="1"/>
          </p:cNvSpPr>
          <p:nvPr>
            <p:ph sz="half" idx="2"/>
          </p:nvPr>
        </p:nvSpPr>
        <p:spPr>
          <a:xfrm>
            <a:off x="4648200" y="1772818"/>
            <a:ext cx="4038600" cy="4353346"/>
          </a:xfrm>
        </p:spPr>
        <p:txBody>
          <a:bodyPr>
            <a:noAutofit/>
          </a:bodyPr>
          <a:lstStyle/>
          <a:p>
            <a:pPr marL="0" indent="0" algn="ctr">
              <a:buNone/>
            </a:pPr>
            <a:r>
              <a:rPr lang="ru-RU" sz="2000" b="1" dirty="0" smtClean="0">
                <a:solidFill>
                  <a:srgbClr val="0070C0"/>
                </a:solidFill>
                <a:latin typeface="Times New Roman" panose="02020603050405020304" pitchFamily="18" charset="0"/>
                <a:cs typeface="Times New Roman" panose="02020603050405020304" pitchFamily="18" charset="0"/>
              </a:rPr>
              <a:t>ШУДРИ</a:t>
            </a:r>
            <a:endParaRPr lang="uk-UA" sz="2000" b="1" dirty="0" smtClean="0">
              <a:solidFill>
                <a:srgbClr val="0070C0"/>
              </a:solidFill>
              <a:latin typeface="Times New Roman" panose="02020603050405020304" pitchFamily="18" charset="0"/>
              <a:cs typeface="Times New Roman" panose="02020603050405020304" pitchFamily="18" charset="0"/>
            </a:endParaRPr>
          </a:p>
          <a:p>
            <a:pPr marL="0" indent="0" algn="ctr">
              <a:buNone/>
            </a:pPr>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слуги</a:t>
            </a:r>
            <a:r>
              <a:rPr lang="ru-RU" sz="1800" dirty="0" smtClean="0">
                <a:latin typeface="Times New Roman" panose="02020603050405020304" pitchFamily="18" charset="0"/>
                <a:cs typeface="Times New Roman" panose="02020603050405020304" pitchFamily="18" charset="0"/>
              </a:rPr>
              <a:t>)</a:t>
            </a:r>
          </a:p>
          <a:p>
            <a:pPr marL="0" indent="0" algn="ctr">
              <a:buNone/>
            </a:pPr>
            <a:endParaRPr lang="ru-RU" sz="1800" dirty="0" smtClean="0">
              <a:latin typeface="Times New Roman" panose="02020603050405020304" pitchFamily="18" charset="0"/>
              <a:cs typeface="Times New Roman" panose="02020603050405020304" pitchFamily="18" charset="0"/>
            </a:endParaRPr>
          </a:p>
          <a:p>
            <a:pPr marL="0" indent="0" algn="just">
              <a:buNone/>
            </a:pPr>
            <a:r>
              <a:rPr lang="uk-UA" sz="2000" dirty="0" smtClean="0">
                <a:latin typeface="Times New Roman" panose="02020603050405020304" pitchFamily="18" charset="0"/>
                <a:cs typeface="Times New Roman" panose="02020603050405020304" pitchFamily="18" charset="0"/>
              </a:rPr>
              <a:t>Члени цієї варни були представниками скорених аріями племен. Вони займали найнижче становище серед варн. Шудри формально не були рабами, але вони повинні були обслуговувати зі смиренністю вищі, т.зв. «</a:t>
            </a:r>
            <a:r>
              <a:rPr lang="uk-UA" sz="2000" dirty="0" err="1" smtClean="0">
                <a:latin typeface="Times New Roman" panose="02020603050405020304" pitchFamily="18" charset="0"/>
                <a:cs typeface="Times New Roman" panose="02020603050405020304" pitchFamily="18" charset="0"/>
              </a:rPr>
              <a:t>двічінароджені</a:t>
            </a:r>
            <a:r>
              <a:rPr lang="uk-UA" sz="2000" dirty="0" smtClean="0">
                <a:latin typeface="Times New Roman" panose="02020603050405020304" pitchFamily="18" charset="0"/>
                <a:cs typeface="Times New Roman" panose="02020603050405020304" pitchFamily="18" charset="0"/>
              </a:rPr>
              <a:t>» варни.</a:t>
            </a: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910616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38138"/>
          </a:xfrm>
        </p:spPr>
        <p:txBody>
          <a:bodyPr>
            <a:normAutofit/>
          </a:bodyPr>
          <a:lstStyle/>
          <a:p>
            <a:r>
              <a:rPr lang="uk-UA" sz="6000" b="1" dirty="0">
                <a:solidFill>
                  <a:srgbClr val="0070C0"/>
                </a:solidFill>
              </a:rPr>
              <a:t>поняття</a:t>
            </a:r>
            <a:endParaRPr lang="uk-UA" sz="6000" dirty="0">
              <a:solidFill>
                <a:srgbClr val="0070C0"/>
              </a:solidFill>
            </a:endParaRPr>
          </a:p>
        </p:txBody>
      </p:sp>
      <p:sp>
        <p:nvSpPr>
          <p:cNvPr id="3" name="Объект 2"/>
          <p:cNvSpPr>
            <a:spLocks noGrp="1"/>
          </p:cNvSpPr>
          <p:nvPr>
            <p:ph sz="half" idx="1"/>
          </p:nvPr>
        </p:nvSpPr>
        <p:spPr>
          <a:xfrm>
            <a:off x="457200" y="1772817"/>
            <a:ext cx="4038600" cy="4353346"/>
          </a:xfrm>
        </p:spPr>
        <p:txBody>
          <a:bodyPr>
            <a:noAutofit/>
          </a:bodyPr>
          <a:lstStyle/>
          <a:p>
            <a:pPr marL="0" indent="0" algn="ctr">
              <a:buNone/>
            </a:pPr>
            <a:endParaRPr lang="uk-UA" sz="2000" dirty="0" smtClean="0">
              <a:latin typeface="Times New Roman" panose="02020603050405020304" pitchFamily="18" charset="0"/>
              <a:cs typeface="Times New Roman" panose="02020603050405020304" pitchFamily="18" charset="0"/>
            </a:endParaRPr>
          </a:p>
          <a:p>
            <a:pPr marL="0" indent="0" algn="ctr">
              <a:buNone/>
            </a:pPr>
            <a:r>
              <a:rPr lang="uk-UA" sz="2000" b="1" dirty="0" smtClean="0">
                <a:solidFill>
                  <a:srgbClr val="0070C0"/>
                </a:solidFill>
                <a:latin typeface="Times New Roman" panose="02020603050405020304" pitchFamily="18" charset="0"/>
                <a:cs typeface="Times New Roman" panose="02020603050405020304" pitchFamily="18" charset="0"/>
              </a:rPr>
              <a:t>ЧАНДАЛИ</a:t>
            </a:r>
          </a:p>
          <a:p>
            <a:pPr marL="0" indent="0" algn="ctr">
              <a:buNone/>
            </a:pPr>
            <a:r>
              <a:rPr lang="uk-UA" sz="2000" dirty="0">
                <a:latin typeface="Times New Roman" panose="02020603050405020304" pitchFamily="18" charset="0"/>
                <a:cs typeface="Times New Roman" panose="02020603050405020304" pitchFamily="18" charset="0"/>
              </a:rPr>
              <a:t>і інші народжені від змішаних шлюбів</a:t>
            </a:r>
          </a:p>
          <a:p>
            <a:pPr marL="0" indent="0" algn="just">
              <a:buNone/>
            </a:pPr>
            <a:endParaRPr lang="uk-UA" sz="2000" dirty="0" smtClean="0">
              <a:latin typeface="Times New Roman" panose="02020603050405020304" pitchFamily="18" charset="0"/>
              <a:cs typeface="Times New Roman" panose="02020603050405020304" pitchFamily="18" charset="0"/>
            </a:endParaRPr>
          </a:p>
          <a:p>
            <a:pPr marL="0" indent="0" algn="just">
              <a:buNone/>
            </a:pPr>
            <a:r>
              <a:rPr lang="uk-UA" sz="2000" dirty="0" smtClean="0">
                <a:latin typeface="Times New Roman" panose="02020603050405020304" pitchFamily="18" charset="0"/>
                <a:cs typeface="Times New Roman" panose="02020603050405020304" pitchFamily="18" charset="0"/>
              </a:rPr>
              <a:t>на найнижчому щаблі серед вільних людей, але таких, що знаходились за межами варн, стояли так звані «недоторкані» </a:t>
            </a:r>
            <a:endParaRPr lang="uk-UA" sz="2000" dirty="0">
              <a:latin typeface="Times New Roman" panose="02020603050405020304" pitchFamily="18" charset="0"/>
              <a:cs typeface="Times New Roman" panose="02020603050405020304" pitchFamily="18" charset="0"/>
            </a:endParaRPr>
          </a:p>
        </p:txBody>
      </p:sp>
      <p:sp>
        <p:nvSpPr>
          <p:cNvPr id="4" name="Объект 3"/>
          <p:cNvSpPr>
            <a:spLocks noGrp="1"/>
          </p:cNvSpPr>
          <p:nvPr>
            <p:ph sz="half" idx="2"/>
          </p:nvPr>
        </p:nvSpPr>
        <p:spPr>
          <a:xfrm>
            <a:off x="4648200" y="1772818"/>
            <a:ext cx="4038600" cy="4353346"/>
          </a:xfrm>
        </p:spPr>
        <p:txBody>
          <a:bodyPr>
            <a:noAutofit/>
          </a:bodyPr>
          <a:lstStyle/>
          <a:p>
            <a:pPr marL="0" indent="0" algn="ctr">
              <a:buNone/>
            </a:pPr>
            <a:r>
              <a:rPr lang="uk-UA" sz="2000" b="1" dirty="0" smtClean="0">
                <a:solidFill>
                  <a:srgbClr val="0070C0"/>
                </a:solidFill>
                <a:latin typeface="Times New Roman" panose="02020603050405020304" pitchFamily="18" charset="0"/>
                <a:cs typeface="Times New Roman" panose="02020603050405020304" pitchFamily="18" charset="0"/>
              </a:rPr>
              <a:t>РАБИ (ДАСИ)</a:t>
            </a:r>
          </a:p>
          <a:p>
            <a:pPr marL="0" indent="0" algn="just">
              <a:buNone/>
            </a:pPr>
            <a:endParaRPr lang="uk-UA" sz="2000" dirty="0">
              <a:latin typeface="Times New Roman" panose="02020603050405020304" pitchFamily="18" charset="0"/>
              <a:cs typeface="Times New Roman" panose="02020603050405020304" pitchFamily="18" charset="0"/>
            </a:endParaRPr>
          </a:p>
          <a:p>
            <a:pPr marL="0" indent="0" algn="just">
              <a:buNone/>
            </a:pPr>
            <a:r>
              <a:rPr lang="uk-UA" sz="2000" dirty="0" smtClean="0">
                <a:latin typeface="Times New Roman" panose="02020603050405020304" pitchFamily="18" charset="0"/>
                <a:cs typeface="Times New Roman" panose="02020603050405020304" pitchFamily="18" charset="0"/>
              </a:rPr>
              <a:t>Рабська праця в Стародавній Індії</a:t>
            </a:r>
          </a:p>
          <a:p>
            <a:pPr marL="0" indent="0" algn="just">
              <a:buNone/>
            </a:pPr>
            <a:r>
              <a:rPr lang="uk-UA" sz="2000" dirty="0" smtClean="0">
                <a:latin typeface="Times New Roman" panose="02020603050405020304" pitchFamily="18" charset="0"/>
                <a:cs typeface="Times New Roman" panose="02020603050405020304" pitchFamily="18" charset="0"/>
              </a:rPr>
              <a:t>не була основою виробництва; рабство тут носило патріархальний характер.</a:t>
            </a: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962085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864096"/>
          </a:xfrm>
        </p:spPr>
        <p:txBody>
          <a:bodyPr>
            <a:normAutofit fontScale="90000"/>
          </a:bodyPr>
          <a:lstStyle/>
          <a:p>
            <a:r>
              <a:rPr lang="uk-UA" sz="3200" b="1" dirty="0" smtClean="0">
                <a:solidFill>
                  <a:schemeClr val="bg2">
                    <a:lumMod val="50000"/>
                  </a:schemeClr>
                </a:solidFill>
              </a:rPr>
              <a:t>Соціально-класова </a:t>
            </a:r>
            <a:r>
              <a:rPr lang="uk-UA" sz="3200" b="1" dirty="0">
                <a:solidFill>
                  <a:schemeClr val="bg2">
                    <a:lumMod val="50000"/>
                  </a:schemeClr>
                </a:solidFill>
              </a:rPr>
              <a:t>структура давньоіндійських республік </a:t>
            </a:r>
            <a:r>
              <a:rPr lang="uk-UA" sz="3200" dirty="0">
                <a:latin typeface="Times New Roman" panose="02020603050405020304" pitchFamily="18" charset="0"/>
                <a:cs typeface="Times New Roman" panose="02020603050405020304" pitchFamily="18" charset="0"/>
              </a:rPr>
              <a:t>–</a:t>
            </a:r>
            <a:r>
              <a:rPr lang="uk-UA" sz="3200" b="1" dirty="0" smtClean="0">
                <a:solidFill>
                  <a:schemeClr val="bg2">
                    <a:lumMod val="50000"/>
                  </a:schemeClr>
                </a:solidFill>
              </a:rPr>
              <a:t> ган</a:t>
            </a:r>
            <a:endParaRPr lang="uk-UA" sz="3200" b="1" dirty="0">
              <a:solidFill>
                <a:schemeClr val="bg2">
                  <a:lumMod val="50000"/>
                </a:schemeClr>
              </a:solidFill>
            </a:endParaRPr>
          </a:p>
        </p:txBody>
      </p:sp>
      <p:sp>
        <p:nvSpPr>
          <p:cNvPr id="3" name="Подзаголовок 2"/>
          <p:cNvSpPr>
            <a:spLocks noGrp="1"/>
          </p:cNvSpPr>
          <p:nvPr>
            <p:ph type="subTitle" idx="1"/>
          </p:nvPr>
        </p:nvSpPr>
        <p:spPr>
          <a:xfrm>
            <a:off x="395536" y="1196752"/>
            <a:ext cx="8352928" cy="5328592"/>
          </a:xfrm>
        </p:spPr>
        <p:txBody>
          <a:bodyPr>
            <a:noAutofit/>
          </a:bodyPr>
          <a:lstStyle/>
          <a:p>
            <a:pPr indent="360000"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У ганах були раби, але основну масу працездатного населення складали хлібороби, селяни. Панівне становище займали кшатрії, їх знать </a:t>
            </a:r>
            <a:r>
              <a:rPr lang="uk-UA" sz="2400" dirty="0">
                <a:latin typeface="Times New Roman" panose="02020603050405020304" pitchFamily="18" charset="0"/>
                <a:cs typeface="Times New Roman" panose="02020603050405020304" pitchFamily="18" charset="0"/>
              </a:rPr>
              <a:t>–</a:t>
            </a:r>
            <a:r>
              <a:rPr lang="uk-UA" sz="2400" dirty="0" smtClean="0">
                <a:solidFill>
                  <a:schemeClr val="tx1"/>
                </a:solidFill>
                <a:latin typeface="Times New Roman" panose="02020603050405020304" pitchFamily="18" charset="0"/>
                <a:cs typeface="Times New Roman" panose="02020603050405020304" pitchFamily="18" charset="0"/>
              </a:rPr>
              <a:t> раджі. Брахмани тут не мали такого авторитету, як в інших частинах імперії (Маур’єв). Відвідуючи гани, брахмани скаржилися, що до них ставляться без належної поваги. Становище громадян республіки залежало від того, чи належить він до кшатріїв. Усі, хто не належали до цієї варни, перебували на нижчих суспільних щаблях. У цьому своєрідність суспільного ладу давньоіндійських республік.</a:t>
            </a:r>
          </a:p>
        </p:txBody>
      </p:sp>
    </p:spTree>
    <p:extLst>
      <p:ext uri="{BB962C8B-B14F-4D97-AF65-F5344CB8AC3E}">
        <p14:creationId xmlns:p14="http://schemas.microsoft.com/office/powerpoint/2010/main" val="4246478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1224136"/>
          </a:xfrm>
        </p:spPr>
        <p:txBody>
          <a:bodyPr>
            <a:normAutofit fontScale="90000"/>
          </a:bodyPr>
          <a:lstStyle/>
          <a:p>
            <a:r>
              <a:rPr lang="uk-UA" b="1" dirty="0" smtClean="0">
                <a:solidFill>
                  <a:schemeClr val="bg2">
                    <a:lumMod val="50000"/>
                  </a:schemeClr>
                </a:solidFill>
              </a:rPr>
              <a:t>ознаки соціальної влади</a:t>
            </a:r>
            <a:r>
              <a:rPr lang="uk-UA" b="1" dirty="0">
                <a:solidFill>
                  <a:schemeClr val="bg2">
                    <a:lumMod val="50000"/>
                  </a:schemeClr>
                </a:solidFill>
                <a:latin typeface="Times New Roman" panose="02020603050405020304" pitchFamily="18" charset="0"/>
                <a:cs typeface="Times New Roman" panose="02020603050405020304" pitchFamily="18" charset="0"/>
              </a:rPr>
              <a:t> </a:t>
            </a:r>
            <a:r>
              <a:rPr lang="uk-UA" b="1" dirty="0" smtClean="0">
                <a:solidFill>
                  <a:schemeClr val="bg2">
                    <a:lumMod val="50000"/>
                  </a:schemeClr>
                </a:solidFill>
                <a:latin typeface="Times New Roman" panose="02020603050405020304" pitchFamily="18" charset="0"/>
                <a:cs typeface="Times New Roman" panose="02020603050405020304" pitchFamily="18" charset="0"/>
              </a:rPr>
              <a:t>первісного суспільства</a:t>
            </a:r>
            <a:endParaRPr lang="en-US" b="1" dirty="0">
              <a:solidFill>
                <a:schemeClr val="bg2">
                  <a:lumMod val="50000"/>
                </a:schemeClr>
              </a:solidFill>
            </a:endParaRPr>
          </a:p>
        </p:txBody>
      </p:sp>
      <p:sp>
        <p:nvSpPr>
          <p:cNvPr id="3" name="Подзаголовок 2"/>
          <p:cNvSpPr>
            <a:spLocks noGrp="1"/>
          </p:cNvSpPr>
          <p:nvPr>
            <p:ph type="subTitle" idx="1"/>
          </p:nvPr>
        </p:nvSpPr>
        <p:spPr>
          <a:xfrm>
            <a:off x="685800" y="2132856"/>
            <a:ext cx="7772400" cy="4392488"/>
          </a:xfrm>
        </p:spPr>
        <p:txBody>
          <a:bodyPr>
            <a:noAutofit/>
          </a:bodyPr>
          <a:lstStyle/>
          <a:p>
            <a:pPr indent="360000" algn="just">
              <a:spcBef>
                <a:spcPts val="0"/>
              </a:spcBef>
              <a:buAutoNum type="arabicParenR"/>
            </a:pPr>
            <a:r>
              <a:rPr lang="uk-UA" sz="2400" dirty="0" smtClean="0">
                <a:solidFill>
                  <a:schemeClr val="tx1"/>
                </a:solidFill>
                <a:latin typeface="Times New Roman" panose="02020603050405020304" pitchFamily="18" charset="0"/>
                <a:cs typeface="Times New Roman" panose="02020603050405020304" pitchFamily="18" charset="0"/>
              </a:rPr>
              <a:t>вона поширювалася </a:t>
            </a:r>
            <a:r>
              <a:rPr lang="uk-UA" sz="2400" dirty="0">
                <a:solidFill>
                  <a:schemeClr val="tx1"/>
                </a:solidFill>
                <a:latin typeface="Times New Roman" panose="02020603050405020304" pitchFamily="18" charset="0"/>
                <a:cs typeface="Times New Roman" panose="02020603050405020304" pitchFamily="18" charset="0"/>
              </a:rPr>
              <a:t>тільки в межах роду, виражала його волю і базувалася на </a:t>
            </a:r>
            <a:r>
              <a:rPr lang="uk-UA" sz="2400" dirty="0" smtClean="0">
                <a:solidFill>
                  <a:schemeClr val="tx1"/>
                </a:solidFill>
                <a:latin typeface="Times New Roman" panose="02020603050405020304" pitchFamily="18" charset="0"/>
                <a:cs typeface="Times New Roman" panose="02020603050405020304" pitchFamily="18" charset="0"/>
              </a:rPr>
              <a:t>кровних </a:t>
            </a:r>
            <a:r>
              <a:rPr lang="uk-UA" sz="2400" dirty="0">
                <a:solidFill>
                  <a:schemeClr val="tx1"/>
                </a:solidFill>
                <a:latin typeface="Times New Roman" panose="02020603050405020304" pitchFamily="18" charset="0"/>
                <a:cs typeface="Times New Roman" panose="02020603050405020304" pitchFamily="18" charset="0"/>
              </a:rPr>
              <a:t>зв’язках</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endParaRPr lang="uk-UA" sz="2400"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buAutoNum type="arabicParenR" startAt="2"/>
            </a:pPr>
            <a:r>
              <a:rPr lang="uk-UA" sz="2400" dirty="0" smtClean="0">
                <a:solidFill>
                  <a:schemeClr val="tx1"/>
                </a:solidFill>
                <a:latin typeface="Times New Roman" panose="02020603050405020304" pitchFamily="18" charset="0"/>
                <a:cs typeface="Times New Roman" panose="02020603050405020304" pitchFamily="18" charset="0"/>
              </a:rPr>
              <a:t>вона була </a:t>
            </a:r>
            <a:r>
              <a:rPr lang="uk-UA" sz="2400" dirty="0">
                <a:solidFill>
                  <a:schemeClr val="tx1"/>
                </a:solidFill>
                <a:latin typeface="Times New Roman" panose="02020603050405020304" pitchFamily="18" charset="0"/>
                <a:cs typeface="Times New Roman" panose="02020603050405020304" pitchFamily="18" charset="0"/>
              </a:rPr>
              <a:t>безпосередньо суспільною, будувалася </a:t>
            </a:r>
            <a:r>
              <a:rPr lang="uk-UA" sz="2400" dirty="0" smtClean="0">
                <a:solidFill>
                  <a:schemeClr val="tx1"/>
                </a:solidFill>
                <a:latin typeface="Times New Roman" panose="02020603050405020304" pitchFamily="18" charset="0"/>
                <a:cs typeface="Times New Roman" panose="02020603050405020304" pitchFamily="18" charset="0"/>
              </a:rPr>
              <a:t>на засадах </a:t>
            </a:r>
            <a:r>
              <a:rPr lang="uk-UA" sz="2400" dirty="0">
                <a:solidFill>
                  <a:schemeClr val="tx1"/>
                </a:solidFill>
                <a:latin typeface="Times New Roman" panose="02020603050405020304" pitchFamily="18" charset="0"/>
                <a:cs typeface="Times New Roman" panose="02020603050405020304" pitchFamily="18" charset="0"/>
              </a:rPr>
              <a:t>первісної демократії, </a:t>
            </a:r>
            <a:r>
              <a:rPr lang="uk-UA" sz="2400" dirty="0" smtClean="0">
                <a:solidFill>
                  <a:schemeClr val="tx1"/>
                </a:solidFill>
                <a:latin typeface="Times New Roman" panose="02020603050405020304" pitchFamily="18" charset="0"/>
                <a:cs typeface="Times New Roman" panose="02020603050405020304" pitchFamily="18" charset="0"/>
              </a:rPr>
              <a:t>самоврядування </a:t>
            </a:r>
            <a:r>
              <a:rPr lang="uk-UA" sz="2400" dirty="0">
                <a:solidFill>
                  <a:schemeClr val="tx1"/>
                </a:solidFill>
                <a:latin typeface="Times New Roman" panose="02020603050405020304" pitchFamily="18" charset="0"/>
                <a:cs typeface="Times New Roman" panose="02020603050405020304" pitchFamily="18" charset="0"/>
              </a:rPr>
              <a:t>(тобто суб’єкт і об’єкт влади тут збігалися</a:t>
            </a:r>
            <a:r>
              <a:rPr lang="uk-UA" sz="2400" dirty="0" smtClean="0">
                <a:solidFill>
                  <a:schemeClr val="tx1"/>
                </a:solidFill>
                <a:latin typeface="Times New Roman" panose="02020603050405020304" pitchFamily="18" charset="0"/>
                <a:cs typeface="Times New Roman" panose="02020603050405020304" pitchFamily="18" charset="0"/>
              </a:rPr>
              <a:t>);</a:t>
            </a:r>
          </a:p>
          <a:p>
            <a:pPr algn="just">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buAutoNum type="arabicParenR" startAt="2"/>
            </a:pPr>
            <a:r>
              <a:rPr lang="uk-UA" sz="2400" dirty="0" smtClean="0">
                <a:solidFill>
                  <a:schemeClr val="tx1"/>
                </a:solidFill>
                <a:latin typeface="Times New Roman" panose="02020603050405020304" pitchFamily="18" charset="0"/>
                <a:cs typeface="Times New Roman" panose="02020603050405020304" pitchFamily="18" charset="0"/>
              </a:rPr>
              <a:t>органами </a:t>
            </a:r>
            <a:r>
              <a:rPr lang="uk-UA" sz="2400" dirty="0">
                <a:solidFill>
                  <a:schemeClr val="tx1"/>
                </a:solidFill>
                <a:latin typeface="Times New Roman" panose="02020603050405020304" pitchFamily="18" charset="0"/>
                <a:cs typeface="Times New Roman" panose="02020603050405020304" pitchFamily="18" charset="0"/>
              </a:rPr>
              <a:t>влади </a:t>
            </a:r>
            <a:r>
              <a:rPr lang="uk-UA" sz="2400" dirty="0" smtClean="0">
                <a:solidFill>
                  <a:schemeClr val="tx1"/>
                </a:solidFill>
                <a:latin typeface="Times New Roman" panose="02020603050405020304" pitchFamily="18" charset="0"/>
                <a:cs typeface="Times New Roman" panose="02020603050405020304" pitchFamily="18" charset="0"/>
              </a:rPr>
              <a:t>були </a:t>
            </a:r>
            <a:r>
              <a:rPr lang="uk-UA" sz="2400" dirty="0">
                <a:solidFill>
                  <a:schemeClr val="tx1"/>
                </a:solidFill>
                <a:latin typeface="Times New Roman" panose="02020603050405020304" pitchFamily="18" charset="0"/>
                <a:cs typeface="Times New Roman" panose="02020603050405020304" pitchFamily="18" charset="0"/>
              </a:rPr>
              <a:t>родові збори, старійшини, воєначальники тощо, </a:t>
            </a:r>
            <a:r>
              <a:rPr lang="uk-UA" sz="2400" dirty="0" smtClean="0">
                <a:solidFill>
                  <a:schemeClr val="tx1"/>
                </a:solidFill>
                <a:latin typeface="Times New Roman" panose="02020603050405020304" pitchFamily="18" charset="0"/>
                <a:cs typeface="Times New Roman" panose="02020603050405020304" pitchFamily="18" charset="0"/>
              </a:rPr>
              <a:t>які </a:t>
            </a:r>
            <a:r>
              <a:rPr lang="uk-UA" sz="2400" dirty="0">
                <a:solidFill>
                  <a:schemeClr val="tx1"/>
                </a:solidFill>
                <a:latin typeface="Times New Roman" panose="02020603050405020304" pitchFamily="18" charset="0"/>
                <a:cs typeface="Times New Roman" panose="02020603050405020304" pitchFamily="18" charset="0"/>
              </a:rPr>
              <a:t>вирішували всі найважливіші питання життєдіяльності первісного суспільства.</a:t>
            </a:r>
          </a:p>
        </p:txBody>
      </p:sp>
    </p:spTree>
    <p:extLst>
      <p:ext uri="{BB962C8B-B14F-4D97-AF65-F5344CB8AC3E}">
        <p14:creationId xmlns:p14="http://schemas.microsoft.com/office/powerpoint/2010/main" val="10064149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38138"/>
          </a:xfrm>
        </p:spPr>
        <p:txBody>
          <a:bodyPr>
            <a:normAutofit/>
          </a:bodyPr>
          <a:lstStyle/>
          <a:p>
            <a:r>
              <a:rPr lang="uk-UA" sz="6000" b="1" dirty="0">
                <a:solidFill>
                  <a:srgbClr val="0070C0"/>
                </a:solidFill>
              </a:rPr>
              <a:t>поняття</a:t>
            </a:r>
            <a:endParaRPr lang="uk-UA" sz="6000" dirty="0">
              <a:solidFill>
                <a:srgbClr val="0070C0"/>
              </a:solidFill>
            </a:endParaRPr>
          </a:p>
        </p:txBody>
      </p:sp>
      <p:sp>
        <p:nvSpPr>
          <p:cNvPr id="3" name="Объект 2"/>
          <p:cNvSpPr>
            <a:spLocks noGrp="1"/>
          </p:cNvSpPr>
          <p:nvPr>
            <p:ph sz="half" idx="1"/>
          </p:nvPr>
        </p:nvSpPr>
        <p:spPr>
          <a:xfrm>
            <a:off x="457200" y="1772817"/>
            <a:ext cx="4038600" cy="4353346"/>
          </a:xfrm>
        </p:spPr>
        <p:txBody>
          <a:bodyPr>
            <a:noAutofit/>
          </a:bodyPr>
          <a:lstStyle/>
          <a:p>
            <a:pPr marL="0" indent="0" algn="just">
              <a:buNone/>
            </a:pPr>
            <a:r>
              <a:rPr lang="uk-UA" sz="2000" b="1" dirty="0" smtClean="0">
                <a:solidFill>
                  <a:srgbClr val="0070C0"/>
                </a:solidFill>
                <a:latin typeface="Times New Roman" panose="02020603050405020304" pitchFamily="18" charset="0"/>
                <a:cs typeface="Times New Roman" panose="02020603050405020304" pitchFamily="18" charset="0"/>
              </a:rPr>
              <a:t>ПРОТОДЕРЖАВА</a:t>
            </a:r>
            <a:r>
              <a:rPr lang="uk-UA" sz="2000" dirty="0" smtClean="0">
                <a:latin typeface="Times New Roman" panose="02020603050405020304" pitchFamily="18" charset="0"/>
                <a:cs typeface="Times New Roman" panose="02020603050405020304" pitchFamily="18" charset="0"/>
              </a:rPr>
              <a:t> - це політична структура управління суспільством, що забезпечує в ньому встановлений главою порядок і стабільність. Досить часто протодержава ще називають таким терміном, як «</a:t>
            </a:r>
            <a:r>
              <a:rPr lang="uk-UA" sz="2000" b="1" dirty="0" smtClean="0">
                <a:solidFill>
                  <a:srgbClr val="0070C0"/>
                </a:solidFill>
                <a:latin typeface="Times New Roman" panose="02020603050405020304" pitchFamily="18" charset="0"/>
                <a:cs typeface="Times New Roman" panose="02020603050405020304" pitchFamily="18" charset="0"/>
              </a:rPr>
              <a:t>ВОЖДЕСТВО</a:t>
            </a:r>
            <a:r>
              <a:rPr lang="uk-UA" sz="2000" dirty="0" smtClean="0">
                <a:latin typeface="Times New Roman" panose="02020603050405020304" pitchFamily="18" charset="0"/>
                <a:cs typeface="Times New Roman" panose="02020603050405020304" pitchFamily="18" charset="0"/>
              </a:rPr>
              <a:t>». Головою товариства зазвичай стає вождь, що об'єднує під своєю владою кілька поселень. Вся структура управління базувалася на наближених вождя, багато з яких були його родичами.</a:t>
            </a:r>
            <a:endParaRPr lang="uk-UA" sz="2000" dirty="0">
              <a:latin typeface="Times New Roman" panose="02020603050405020304" pitchFamily="18" charset="0"/>
              <a:cs typeface="Times New Roman" panose="02020603050405020304" pitchFamily="18" charset="0"/>
            </a:endParaRPr>
          </a:p>
        </p:txBody>
      </p:sp>
      <p:sp>
        <p:nvSpPr>
          <p:cNvPr id="4" name="Объект 3"/>
          <p:cNvSpPr>
            <a:spLocks noGrp="1"/>
          </p:cNvSpPr>
          <p:nvPr>
            <p:ph sz="half" idx="2"/>
          </p:nvPr>
        </p:nvSpPr>
        <p:spPr>
          <a:xfrm>
            <a:off x="4648200" y="1772818"/>
            <a:ext cx="4038600" cy="4353346"/>
          </a:xfrm>
        </p:spPr>
        <p:txBody>
          <a:bodyPr>
            <a:noAutofit/>
          </a:bodyPr>
          <a:lstStyle/>
          <a:p>
            <a:pPr marL="0" indent="0" algn="just">
              <a:buNone/>
            </a:pPr>
            <a:r>
              <a:rPr lang="uk-UA" sz="1600" dirty="0"/>
              <a:t>До протодержави людство пройшло кілька етапів, які стали для нього своєрідною передісторією. Вчені стверджують, що тільки з появою вождества можна говорити про цивілізації у широкому розумінні цього слова</a:t>
            </a:r>
            <a:r>
              <a:rPr lang="uk-UA" sz="1600" dirty="0" smtClean="0"/>
              <a:t>.</a:t>
            </a:r>
          </a:p>
          <a:p>
            <a:pPr marL="0" indent="0" algn="just">
              <a:buNone/>
            </a:pPr>
            <a:r>
              <a:rPr lang="uk-UA" sz="1600" dirty="0" smtClean="0"/>
              <a:t>В </a:t>
            </a:r>
            <a:r>
              <a:rPr lang="uk-UA" sz="1600" dirty="0"/>
              <a:t>цілому виділяються </a:t>
            </a:r>
            <a:r>
              <a:rPr lang="uk-UA" sz="1600" b="1" dirty="0">
                <a:solidFill>
                  <a:srgbClr val="0070C0"/>
                </a:solidFill>
              </a:rPr>
              <a:t>п'ять етапів ро</a:t>
            </a:r>
            <a:r>
              <a:rPr lang="uk-UA" sz="1600" dirty="0"/>
              <a:t>звитку:</a:t>
            </a:r>
          </a:p>
          <a:p>
            <a:pPr marL="0" indent="0" algn="just">
              <a:buNone/>
            </a:pPr>
            <a:r>
              <a:rPr lang="uk-UA" sz="1600" dirty="0"/>
              <a:t>стадо або праобщина;</a:t>
            </a:r>
          </a:p>
          <a:p>
            <a:pPr marL="0" indent="0" algn="just">
              <a:buNone/>
            </a:pPr>
            <a:r>
              <a:rPr lang="uk-UA" sz="1600" dirty="0"/>
              <a:t>родова община;</a:t>
            </a:r>
          </a:p>
          <a:p>
            <a:pPr marL="0" indent="0" algn="just">
              <a:buNone/>
            </a:pPr>
            <a:r>
              <a:rPr lang="uk-UA" sz="1600" dirty="0"/>
              <a:t>сусідська община;</a:t>
            </a:r>
          </a:p>
          <a:p>
            <a:pPr marL="0" indent="0" algn="just">
              <a:buNone/>
            </a:pPr>
            <a:r>
              <a:rPr lang="uk-UA" sz="1600" dirty="0"/>
              <a:t>плем'я;</a:t>
            </a:r>
          </a:p>
          <a:p>
            <a:pPr marL="0" indent="0" algn="just">
              <a:buNone/>
            </a:pPr>
            <a:r>
              <a:rPr lang="uk-UA" sz="1600" dirty="0"/>
              <a:t>союз </a:t>
            </a:r>
            <a:r>
              <a:rPr lang="uk-UA" sz="1600" dirty="0" smtClean="0"/>
              <a:t>племен</a:t>
            </a:r>
          </a:p>
          <a:p>
            <a:pPr marL="0" indent="0" algn="just">
              <a:buNone/>
            </a:pPr>
            <a:endParaRPr lang="uk-UA" sz="1600" dirty="0"/>
          </a:p>
          <a:p>
            <a:pPr marL="0" indent="0" algn="just">
              <a:buNone/>
            </a:pPr>
            <a:r>
              <a:rPr lang="uk-UA" sz="1600" dirty="0"/>
              <a:t>Наступною сходинкою є </a:t>
            </a:r>
            <a:r>
              <a:rPr lang="uk-UA" sz="1600" b="1" dirty="0" err="1">
                <a:solidFill>
                  <a:srgbClr val="0070C0"/>
                </a:solidFill>
              </a:rPr>
              <a:t>суперсоюз</a:t>
            </a:r>
            <a:r>
              <a:rPr lang="uk-UA" sz="1600" b="1" dirty="0">
                <a:solidFill>
                  <a:srgbClr val="0070C0"/>
                </a:solidFill>
              </a:rPr>
              <a:t> племен</a:t>
            </a:r>
            <a:r>
              <a:rPr lang="uk-UA" sz="1600" dirty="0"/>
              <a:t>, або </a:t>
            </a:r>
            <a:r>
              <a:rPr lang="uk-UA" sz="1600" b="1" dirty="0">
                <a:solidFill>
                  <a:srgbClr val="0070C0"/>
                </a:solidFill>
              </a:rPr>
              <a:t>протодержава</a:t>
            </a:r>
          </a:p>
        </p:txBody>
      </p:sp>
    </p:spTree>
    <p:extLst>
      <p:ext uri="{BB962C8B-B14F-4D97-AF65-F5344CB8AC3E}">
        <p14:creationId xmlns:p14="http://schemas.microsoft.com/office/powerpoint/2010/main" val="326774853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290266"/>
          </a:xfrm>
        </p:spPr>
        <p:txBody>
          <a:bodyPr>
            <a:normAutofit/>
          </a:bodyPr>
          <a:lstStyle/>
          <a:p>
            <a:r>
              <a:rPr lang="uk-UA" b="1" dirty="0" smtClean="0"/>
              <a:t/>
            </a:r>
            <a:br>
              <a:rPr lang="uk-UA" b="1" dirty="0" smtClean="0"/>
            </a:br>
            <a:r>
              <a:rPr lang="uk-UA" b="1" dirty="0" smtClean="0">
                <a:solidFill>
                  <a:srgbClr val="0070C0"/>
                </a:solidFill>
              </a:rPr>
              <a:t>Дякую за увагу )</a:t>
            </a:r>
            <a:r>
              <a:rPr lang="ru-RU" dirty="0">
                <a:solidFill>
                  <a:srgbClr val="0070C0"/>
                </a:solidFill>
              </a:rPr>
              <a:t/>
            </a:r>
            <a:br>
              <a:rPr lang="ru-RU" dirty="0">
                <a:solidFill>
                  <a:srgbClr val="0070C0"/>
                </a:solidFill>
              </a:rPr>
            </a:br>
            <a:endParaRPr lang="ru-RU" dirty="0">
              <a:solidFill>
                <a:srgbClr val="0070C0"/>
              </a:solidFill>
            </a:endParaRPr>
          </a:p>
        </p:txBody>
      </p:sp>
      <p:sp>
        <p:nvSpPr>
          <p:cNvPr id="3" name="Объект 2"/>
          <p:cNvSpPr>
            <a:spLocks noGrp="1"/>
          </p:cNvSpPr>
          <p:nvPr>
            <p:ph sz="half" idx="1"/>
          </p:nvPr>
        </p:nvSpPr>
        <p:spPr>
          <a:xfrm>
            <a:off x="457200" y="2276872"/>
            <a:ext cx="8147248" cy="4104456"/>
          </a:xfrm>
        </p:spPr>
        <p:txBody>
          <a:bodyPr>
            <a:normAutofit/>
          </a:bodyPr>
          <a:lstStyle/>
          <a:p>
            <a:pPr marL="0" indent="0" algn="ctr">
              <a:buNone/>
            </a:pPr>
            <a:endParaRPr lang="uk-UA" b="1" dirty="0" smtClean="0">
              <a:sym typeface="Wingdings" panose="05000000000000000000" pitchFamily="2" charset="2"/>
            </a:endParaRPr>
          </a:p>
          <a:p>
            <a:pPr marL="0" indent="0" algn="ctr">
              <a:buNone/>
            </a:pPr>
            <a:r>
              <a:rPr lang="uk-UA" sz="9600" b="1" dirty="0" smtClean="0">
                <a:solidFill>
                  <a:srgbClr val="0070C0"/>
                </a:solidFill>
                <a:sym typeface="Wingdings" panose="05000000000000000000" pitchFamily="2" charset="2"/>
              </a:rPr>
              <a:t></a:t>
            </a:r>
            <a:endParaRPr lang="uk-UA" sz="9600" b="1" dirty="0">
              <a:solidFill>
                <a:srgbClr val="0070C0"/>
              </a:solidFill>
            </a:endParaRPr>
          </a:p>
        </p:txBody>
      </p:sp>
    </p:spTree>
    <p:extLst>
      <p:ext uri="{BB962C8B-B14F-4D97-AF65-F5344CB8AC3E}">
        <p14:creationId xmlns:p14="http://schemas.microsoft.com/office/powerpoint/2010/main" val="3296322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1224136"/>
          </a:xfrm>
        </p:spPr>
        <p:txBody>
          <a:bodyPr>
            <a:normAutofit/>
          </a:bodyPr>
          <a:lstStyle/>
          <a:p>
            <a:r>
              <a:rPr lang="uk-UA" b="1" dirty="0" smtClean="0">
                <a:solidFill>
                  <a:schemeClr val="bg2">
                    <a:lumMod val="50000"/>
                  </a:schemeClr>
                </a:solidFill>
              </a:rPr>
              <a:t>неолітична революція</a:t>
            </a:r>
            <a:endParaRPr lang="en-US" b="1" dirty="0">
              <a:solidFill>
                <a:schemeClr val="bg2">
                  <a:lumMod val="50000"/>
                </a:schemeClr>
              </a:solidFill>
            </a:endParaRPr>
          </a:p>
        </p:txBody>
      </p:sp>
      <p:sp>
        <p:nvSpPr>
          <p:cNvPr id="3" name="Подзаголовок 2"/>
          <p:cNvSpPr>
            <a:spLocks noGrp="1"/>
          </p:cNvSpPr>
          <p:nvPr>
            <p:ph type="subTitle" idx="1"/>
          </p:nvPr>
        </p:nvSpPr>
        <p:spPr>
          <a:xfrm>
            <a:off x="685800" y="1628800"/>
            <a:ext cx="7772400" cy="4896544"/>
          </a:xfrm>
        </p:spPr>
        <p:txBody>
          <a:bodyPr>
            <a:noAutofit/>
          </a:bodyPr>
          <a:lstStyle/>
          <a:p>
            <a:pPr>
              <a:spcBef>
                <a:spcPts val="0"/>
              </a:spcBef>
            </a:pPr>
            <a:r>
              <a:rPr lang="uk-UA" sz="2400" dirty="0">
                <a:solidFill>
                  <a:schemeClr val="tx1"/>
                </a:solidFill>
                <a:latin typeface="Times New Roman" panose="02020603050405020304" pitchFamily="18" charset="0"/>
                <a:cs typeface="Times New Roman" panose="02020603050405020304" pitchFamily="18" charset="0"/>
              </a:rPr>
              <a:t>перехід людства </a:t>
            </a:r>
            <a:r>
              <a:rPr lang="uk-UA" sz="2400" dirty="0" smtClean="0">
                <a:solidFill>
                  <a:schemeClr val="tx1"/>
                </a:solidFill>
                <a:latin typeface="Times New Roman" panose="02020603050405020304" pitchFamily="18" charset="0"/>
                <a:cs typeface="Times New Roman" panose="02020603050405020304" pitchFamily="18" charset="0"/>
              </a:rPr>
              <a:t>(</a:t>
            </a:r>
            <a:r>
              <a:rPr lang="en-US" sz="2400" dirty="0" smtClean="0">
                <a:solidFill>
                  <a:schemeClr val="tx1"/>
                </a:solidFill>
                <a:latin typeface="Times New Roman" panose="02020603050405020304" pitchFamily="18" charset="0"/>
                <a:cs typeface="Times New Roman" panose="02020603050405020304" pitchFamily="18" charset="0"/>
              </a:rPr>
              <a:t>VII</a:t>
            </a:r>
            <a:r>
              <a:rPr lang="uk-UA" sz="2400" dirty="0" smtClean="0">
                <a:solidFill>
                  <a:schemeClr val="tx1"/>
                </a:solidFill>
                <a:latin typeface="Times New Roman" panose="02020603050405020304" pitchFamily="18" charset="0"/>
                <a:cs typeface="Times New Roman" panose="02020603050405020304" pitchFamily="18" charset="0"/>
              </a:rPr>
              <a:t>-</a:t>
            </a:r>
            <a:r>
              <a:rPr lang="en-US" sz="2400" dirty="0" smtClean="0">
                <a:solidFill>
                  <a:schemeClr val="tx1"/>
                </a:solidFill>
                <a:latin typeface="Times New Roman" panose="02020603050405020304" pitchFamily="18" charset="0"/>
                <a:cs typeface="Times New Roman" panose="02020603050405020304" pitchFamily="18" charset="0"/>
              </a:rPr>
              <a:t>V </a:t>
            </a:r>
            <a:r>
              <a:rPr lang="uk-UA" sz="2400" dirty="0">
                <a:solidFill>
                  <a:schemeClr val="tx1"/>
                </a:solidFill>
                <a:latin typeface="Times New Roman" panose="02020603050405020304" pitchFamily="18" charset="0"/>
                <a:cs typeface="Times New Roman" panose="02020603050405020304" pitchFamily="18" charset="0"/>
              </a:rPr>
              <a:t>тис. до </a:t>
            </a:r>
            <a:r>
              <a:rPr lang="uk-UA" sz="2400" dirty="0" smtClean="0">
                <a:solidFill>
                  <a:schemeClr val="tx1"/>
                </a:solidFill>
                <a:latin typeface="Times New Roman" panose="02020603050405020304" pitchFamily="18" charset="0"/>
                <a:cs typeface="Times New Roman" panose="02020603050405020304" pitchFamily="18" charset="0"/>
              </a:rPr>
              <a:t>н.е</a:t>
            </a:r>
            <a:r>
              <a:rPr lang="uk-UA" sz="2400" dirty="0">
                <a:solidFill>
                  <a:schemeClr val="tx1"/>
                </a:solidFill>
                <a:latin typeface="Times New Roman" panose="02020603050405020304" pitchFamily="18" charset="0"/>
                <a:cs typeface="Times New Roman" panose="02020603050405020304" pitchFamily="18" charset="0"/>
              </a:rPr>
              <a:t>.) від </a:t>
            </a:r>
            <a:r>
              <a:rPr lang="uk-UA" sz="2400" dirty="0" smtClean="0">
                <a:solidFill>
                  <a:schemeClr val="tx1"/>
                </a:solidFill>
                <a:latin typeface="Times New Roman" panose="02020603050405020304" pitchFamily="18" charset="0"/>
                <a:cs typeface="Times New Roman" panose="02020603050405020304" pitchFamily="18" charset="0"/>
              </a:rPr>
              <a:t>привласнюючого </a:t>
            </a:r>
            <a:r>
              <a:rPr lang="uk-UA" sz="2400" dirty="0">
                <a:solidFill>
                  <a:schemeClr val="tx1"/>
                </a:solidFill>
                <a:latin typeface="Times New Roman" panose="02020603050405020304" pitchFamily="18" charset="0"/>
                <a:cs typeface="Times New Roman" panose="02020603050405020304" pitchFamily="18" charset="0"/>
              </a:rPr>
              <a:t>господарства до виробляючої економіки мали </a:t>
            </a:r>
            <a:r>
              <a:rPr lang="uk-UA" sz="2400" b="1" dirty="0" smtClean="0">
                <a:solidFill>
                  <a:schemeClr val="tx1"/>
                </a:solidFill>
                <a:latin typeface="Times New Roman" panose="02020603050405020304" pitchFamily="18" charset="0"/>
                <a:cs typeface="Times New Roman" panose="02020603050405020304" pitchFamily="18" charset="0"/>
              </a:rPr>
              <a:t>наслідки </a:t>
            </a:r>
            <a:r>
              <a:rPr lang="uk-UA" sz="2400" b="1" dirty="0">
                <a:solidFill>
                  <a:schemeClr val="tx1"/>
                </a:solidFill>
                <a:latin typeface="Times New Roman" panose="02020603050405020304" pitchFamily="18" charset="0"/>
                <a:cs typeface="Times New Roman" panose="02020603050405020304" pitchFamily="18" charset="0"/>
              </a:rPr>
              <a:t>в соціальній сфері</a:t>
            </a:r>
            <a:r>
              <a:rPr lang="uk-UA" sz="2400" b="1" dirty="0" smtClean="0">
                <a:solidFill>
                  <a:schemeClr val="tx1"/>
                </a:solidFill>
                <a:latin typeface="Times New Roman" panose="02020603050405020304" pitchFamily="18" charset="0"/>
                <a:cs typeface="Times New Roman" panose="02020603050405020304" pitchFamily="18" charset="0"/>
              </a:rPr>
              <a:t>:</a:t>
            </a:r>
          </a:p>
          <a:p>
            <a:pPr>
              <a:spcBef>
                <a:spcPts val="0"/>
              </a:spcBef>
            </a:pPr>
            <a:endParaRPr lang="uk-UA" sz="2400" dirty="0">
              <a:solidFill>
                <a:schemeClr val="tx1"/>
              </a:solidFill>
              <a:latin typeface="Times New Roman" panose="02020603050405020304" pitchFamily="18" charset="0"/>
              <a:cs typeface="Times New Roman" panose="02020603050405020304" pitchFamily="18" charset="0"/>
            </a:endParaRPr>
          </a:p>
          <a:p>
            <a:pPr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а) перехід від прообщини (первісного стада) до родової общини, від родової общини до общини виробників</a:t>
            </a:r>
            <a:r>
              <a:rPr lang="uk-UA" sz="2400" dirty="0" smtClean="0">
                <a:solidFill>
                  <a:schemeClr val="tx1"/>
                </a:solidFill>
                <a:latin typeface="Times New Roman" panose="02020603050405020304" pitchFamily="18" charset="0"/>
                <a:cs typeface="Times New Roman" panose="02020603050405020304" pitchFamily="18" charset="0"/>
              </a:rPr>
              <a:t>;</a:t>
            </a:r>
          </a:p>
          <a:p>
            <a:pPr algn="just">
              <a:spcBef>
                <a:spcPts val="0"/>
              </a:spcBef>
            </a:pPr>
            <a:endParaRPr lang="uk-UA" sz="2400" dirty="0">
              <a:solidFill>
                <a:schemeClr val="tx1"/>
              </a:solidFill>
              <a:latin typeface="Times New Roman" panose="02020603050405020304" pitchFamily="18" charset="0"/>
              <a:cs typeface="Times New Roman" panose="02020603050405020304" pitchFamily="18" charset="0"/>
            </a:endParaRPr>
          </a:p>
          <a:p>
            <a:pPr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б) поява ранніх осілих землеробських общин у регіонах, сприятливих для </a:t>
            </a:r>
            <a:r>
              <a:rPr lang="uk-UA" sz="2400" dirty="0" smtClean="0">
                <a:solidFill>
                  <a:schemeClr val="tx1"/>
                </a:solidFill>
                <a:latin typeface="Times New Roman" panose="02020603050405020304" pitchFamily="18" charset="0"/>
                <a:cs typeface="Times New Roman" panose="02020603050405020304" pitchFamily="18" charset="0"/>
              </a:rPr>
              <a:t>проживання </a:t>
            </a:r>
            <a:r>
              <a:rPr lang="uk-UA" sz="2400" dirty="0">
                <a:solidFill>
                  <a:schemeClr val="tx1"/>
                </a:solidFill>
                <a:latin typeface="Times New Roman" panose="02020603050405020304" pitchFamily="18" charset="0"/>
                <a:cs typeface="Times New Roman" panose="02020603050405020304" pitchFamily="18" charset="0"/>
              </a:rPr>
              <a:t>людей</a:t>
            </a:r>
            <a:r>
              <a:rPr lang="uk-UA" sz="2400" dirty="0" smtClean="0">
                <a:solidFill>
                  <a:schemeClr val="tx1"/>
                </a:solidFill>
                <a:latin typeface="Times New Roman" panose="02020603050405020304" pitchFamily="18" charset="0"/>
                <a:cs typeface="Times New Roman" panose="02020603050405020304" pitchFamily="18" charset="0"/>
              </a:rPr>
              <a:t>;</a:t>
            </a:r>
          </a:p>
          <a:p>
            <a:pPr algn="just">
              <a:spcBef>
                <a:spcPts val="0"/>
              </a:spcBef>
            </a:pPr>
            <a:endParaRPr lang="uk-UA" sz="2400" dirty="0">
              <a:solidFill>
                <a:schemeClr val="tx1"/>
              </a:solidFill>
              <a:latin typeface="Times New Roman" panose="02020603050405020304" pitchFamily="18" charset="0"/>
              <a:cs typeface="Times New Roman" panose="02020603050405020304" pitchFamily="18" charset="0"/>
            </a:endParaRPr>
          </a:p>
          <a:p>
            <a:pPr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в) їх успішна господарська діяльність.</a:t>
            </a:r>
          </a:p>
          <a:p>
            <a:pPr algn="just">
              <a:spcBef>
                <a:spcPts val="0"/>
              </a:spcBef>
            </a:pP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4669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1224136"/>
          </a:xfrm>
        </p:spPr>
        <p:txBody>
          <a:bodyPr>
            <a:normAutofit/>
          </a:bodyPr>
          <a:lstStyle/>
          <a:p>
            <a:r>
              <a:rPr lang="uk-UA" b="1" dirty="0" smtClean="0">
                <a:solidFill>
                  <a:schemeClr val="bg2">
                    <a:lumMod val="50000"/>
                  </a:schemeClr>
                </a:solidFill>
              </a:rPr>
              <a:t>неолітична революція</a:t>
            </a:r>
            <a:br>
              <a:rPr lang="uk-UA" b="1" dirty="0" smtClean="0">
                <a:solidFill>
                  <a:schemeClr val="bg2">
                    <a:lumMod val="50000"/>
                  </a:schemeClr>
                </a:solidFill>
              </a:rPr>
            </a:br>
            <a:r>
              <a:rPr lang="uk-UA" sz="1800" dirty="0" smtClean="0"/>
              <a:t>(продовження)</a:t>
            </a:r>
            <a:endParaRPr lang="en-US" sz="1800" dirty="0"/>
          </a:p>
        </p:txBody>
      </p:sp>
      <p:sp>
        <p:nvSpPr>
          <p:cNvPr id="3" name="Подзаголовок 2"/>
          <p:cNvSpPr>
            <a:spLocks noGrp="1"/>
          </p:cNvSpPr>
          <p:nvPr>
            <p:ph type="subTitle" idx="1"/>
          </p:nvPr>
        </p:nvSpPr>
        <p:spPr>
          <a:xfrm>
            <a:off x="685800" y="1628800"/>
            <a:ext cx="7772400" cy="4896544"/>
          </a:xfrm>
        </p:spPr>
        <p:txBody>
          <a:bodyPr>
            <a:noAutofit/>
          </a:bodyPr>
          <a:lstStyle/>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Різке збільшення чисельності і щільності населення призвели до розростання </a:t>
            </a:r>
            <a:r>
              <a:rPr lang="uk-UA" sz="2400" dirty="0" smtClean="0">
                <a:solidFill>
                  <a:schemeClr val="tx1"/>
                </a:solidFill>
                <a:latin typeface="Times New Roman" panose="02020603050405020304" pitchFamily="18" charset="0"/>
                <a:cs typeface="Times New Roman" panose="02020603050405020304" pitchFamily="18" charset="0"/>
              </a:rPr>
              <a:t>землеробських </a:t>
            </a:r>
            <a:r>
              <a:rPr lang="uk-UA" sz="2400" dirty="0">
                <a:solidFill>
                  <a:schemeClr val="tx1"/>
                </a:solidFill>
                <a:latin typeface="Times New Roman" panose="02020603050405020304" pitchFamily="18" charset="0"/>
                <a:cs typeface="Times New Roman" panose="02020603050405020304" pitchFamily="18" charset="0"/>
              </a:rPr>
              <a:t>общин. Це знаходило </a:t>
            </a:r>
            <a:r>
              <a:rPr lang="uk-UA" sz="2400" dirty="0" smtClean="0">
                <a:solidFill>
                  <a:schemeClr val="tx1"/>
                </a:solidFill>
                <a:latin typeface="Times New Roman" panose="02020603050405020304" pitchFamily="18" charset="0"/>
                <a:cs typeface="Times New Roman" panose="02020603050405020304" pitchFamily="18" charset="0"/>
              </a:rPr>
              <a:t>свій вираз у </a:t>
            </a:r>
            <a:r>
              <a:rPr lang="uk-UA" sz="2400" dirty="0">
                <a:solidFill>
                  <a:schemeClr val="tx1"/>
                </a:solidFill>
                <a:latin typeface="Times New Roman" panose="02020603050405020304" pitchFamily="18" charset="0"/>
                <a:cs typeface="Times New Roman" panose="02020603050405020304" pitchFamily="18" charset="0"/>
              </a:rPr>
              <a:t>відокремленні нових </a:t>
            </a:r>
            <a:r>
              <a:rPr lang="uk-UA" sz="2400" b="1" dirty="0" smtClean="0">
                <a:solidFill>
                  <a:schemeClr val="tx1"/>
                </a:solidFill>
                <a:latin typeface="Times New Roman" panose="02020603050405020304" pitchFamily="18" charset="0"/>
                <a:cs typeface="Times New Roman" panose="02020603050405020304" pitchFamily="18" charset="0"/>
              </a:rPr>
              <a:t>сімейно-кланових </a:t>
            </a:r>
            <a:r>
              <a:rPr lang="uk-UA" sz="2400" b="1" dirty="0">
                <a:solidFill>
                  <a:schemeClr val="tx1"/>
                </a:solidFill>
                <a:latin typeface="Times New Roman" panose="02020603050405020304" pitchFamily="18" charset="0"/>
                <a:cs typeface="Times New Roman" panose="02020603050405020304" pitchFamily="18" charset="0"/>
              </a:rPr>
              <a:t>груп</a:t>
            </a:r>
            <a:r>
              <a:rPr lang="uk-UA" sz="2400" dirty="0">
                <a:solidFill>
                  <a:schemeClr val="tx1"/>
                </a:solidFill>
                <a:latin typeface="Times New Roman" panose="02020603050405020304" pitchFamily="18" charset="0"/>
                <a:cs typeface="Times New Roman" panose="02020603050405020304" pitchFamily="18" charset="0"/>
              </a:rPr>
              <a:t>. На території хліборобсько-родової общини могло розміститися декілька поселень, які зі зростанням і пожвавленням господарського життя </a:t>
            </a:r>
            <a:r>
              <a:rPr lang="uk-UA" sz="2400" dirty="0" smtClean="0">
                <a:solidFill>
                  <a:schemeClr val="tx1"/>
                </a:solidFill>
                <a:latin typeface="Times New Roman" panose="02020603050405020304" pitchFamily="18" charset="0"/>
                <a:cs typeface="Times New Roman" panose="02020603050405020304" pitchFamily="18" charset="0"/>
              </a:rPr>
              <a:t>трансформувалися </a:t>
            </a:r>
            <a:r>
              <a:rPr lang="uk-UA" sz="2400" dirty="0">
                <a:solidFill>
                  <a:schemeClr val="tx1"/>
                </a:solidFill>
                <a:latin typeface="Times New Roman" panose="02020603050405020304" pitchFamily="18" charset="0"/>
                <a:cs typeface="Times New Roman" panose="02020603050405020304" pitchFamily="18" charset="0"/>
              </a:rPr>
              <a:t>у поселення міського типу</a:t>
            </a:r>
            <a:r>
              <a:rPr lang="uk-UA" sz="24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Згодом </a:t>
            </a:r>
            <a:r>
              <a:rPr lang="uk-UA" sz="2400" b="1" dirty="0">
                <a:solidFill>
                  <a:schemeClr val="tx1"/>
                </a:solidFill>
                <a:latin typeface="Times New Roman" panose="02020603050405020304" pitchFamily="18" charset="0"/>
                <a:cs typeface="Times New Roman" panose="02020603050405020304" pitchFamily="18" charset="0"/>
              </a:rPr>
              <a:t>ускладнювалася внутрішня організація </a:t>
            </a:r>
            <a:r>
              <a:rPr lang="uk-UA" sz="2400" dirty="0">
                <a:solidFill>
                  <a:schemeClr val="tx1"/>
                </a:solidFill>
                <a:latin typeface="Times New Roman" panose="02020603050405020304" pitchFamily="18" charset="0"/>
                <a:cs typeface="Times New Roman" panose="02020603050405020304" pitchFamily="18" charset="0"/>
              </a:rPr>
              <a:t>сімейно-родових груп, їх члени </a:t>
            </a:r>
            <a:r>
              <a:rPr lang="uk-UA" sz="2400" dirty="0" smtClean="0">
                <a:solidFill>
                  <a:schemeClr val="tx1"/>
                </a:solidFill>
                <a:latin typeface="Times New Roman" panose="02020603050405020304" pitchFamily="18" charset="0"/>
                <a:cs typeface="Times New Roman" panose="02020603050405020304" pitchFamily="18" charset="0"/>
              </a:rPr>
              <a:t>набували </a:t>
            </a:r>
            <a:r>
              <a:rPr lang="uk-UA" sz="2400" dirty="0">
                <a:solidFill>
                  <a:schemeClr val="tx1"/>
                </a:solidFill>
                <a:latin typeface="Times New Roman" panose="02020603050405020304" pitchFamily="18" charset="0"/>
                <a:cs typeface="Times New Roman" panose="02020603050405020304" pitchFamily="18" charset="0"/>
              </a:rPr>
              <a:t>нових культурних і виробничих навичок, починався поділ праці (на </a:t>
            </a:r>
            <a:r>
              <a:rPr lang="uk-UA" sz="2400" dirty="0" smtClean="0">
                <a:solidFill>
                  <a:schemeClr val="tx1"/>
                </a:solidFill>
                <a:latin typeface="Times New Roman" panose="02020603050405020304" pitchFamily="18" charset="0"/>
                <a:cs typeface="Times New Roman" panose="02020603050405020304" pitchFamily="18" charset="0"/>
              </a:rPr>
              <a:t>землеробство</a:t>
            </a:r>
            <a:r>
              <a:rPr lang="uk-UA" sz="2400" dirty="0">
                <a:solidFill>
                  <a:schemeClr val="tx1"/>
                </a:solidFill>
                <a:latin typeface="Times New Roman" panose="02020603050405020304" pitchFamily="18" charset="0"/>
                <a:cs typeface="Times New Roman" panose="02020603050405020304" pitchFamily="18" charset="0"/>
              </a:rPr>
              <a:t>, скотарство, ремісництво) у різноманітних її видах. Все це сприяло підвищенню </a:t>
            </a:r>
            <a:r>
              <a:rPr lang="uk-UA" sz="2400" dirty="0" smtClean="0">
                <a:solidFill>
                  <a:schemeClr val="tx1"/>
                </a:solidFill>
                <a:latin typeface="Times New Roman" panose="02020603050405020304" pitchFamily="18" charset="0"/>
                <a:cs typeface="Times New Roman" panose="02020603050405020304" pitchFamily="18" charset="0"/>
              </a:rPr>
              <a:t>ефективності </a:t>
            </a:r>
            <a:r>
              <a:rPr lang="uk-UA" sz="2400" dirty="0">
                <a:solidFill>
                  <a:schemeClr val="tx1"/>
                </a:solidFill>
                <a:latin typeface="Times New Roman" panose="02020603050405020304" pitchFamily="18" charset="0"/>
                <a:cs typeface="Times New Roman" panose="02020603050405020304" pitchFamily="18" charset="0"/>
              </a:rPr>
              <a:t>суспільного і колективного виробництва. </a:t>
            </a:r>
          </a:p>
        </p:txBody>
      </p:sp>
    </p:spTree>
    <p:extLst>
      <p:ext uri="{BB962C8B-B14F-4D97-AF65-F5344CB8AC3E}">
        <p14:creationId xmlns:p14="http://schemas.microsoft.com/office/powerpoint/2010/main" val="2373497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7772400" cy="1224136"/>
          </a:xfrm>
        </p:spPr>
        <p:txBody>
          <a:bodyPr>
            <a:normAutofit/>
          </a:bodyPr>
          <a:lstStyle/>
          <a:p>
            <a:r>
              <a:rPr lang="uk-UA" b="1" dirty="0" smtClean="0">
                <a:solidFill>
                  <a:schemeClr val="bg2">
                    <a:lumMod val="50000"/>
                  </a:schemeClr>
                </a:solidFill>
              </a:rPr>
              <a:t>неолітична революція</a:t>
            </a:r>
            <a:br>
              <a:rPr lang="uk-UA" b="1" dirty="0" smtClean="0">
                <a:solidFill>
                  <a:schemeClr val="bg2">
                    <a:lumMod val="50000"/>
                  </a:schemeClr>
                </a:solidFill>
              </a:rPr>
            </a:br>
            <a:r>
              <a:rPr lang="uk-UA" sz="1800" dirty="0" smtClean="0"/>
              <a:t>(продовження)</a:t>
            </a:r>
            <a:endParaRPr lang="en-US" sz="1800" dirty="0"/>
          </a:p>
        </p:txBody>
      </p:sp>
      <p:sp>
        <p:nvSpPr>
          <p:cNvPr id="3" name="Подзаголовок 2"/>
          <p:cNvSpPr>
            <a:spLocks noGrp="1"/>
          </p:cNvSpPr>
          <p:nvPr>
            <p:ph type="subTitle" idx="1"/>
          </p:nvPr>
        </p:nvSpPr>
        <p:spPr>
          <a:xfrm>
            <a:off x="685800" y="1628800"/>
            <a:ext cx="7772400" cy="4896544"/>
          </a:xfrm>
        </p:spPr>
        <p:txBody>
          <a:bodyPr>
            <a:noAutofit/>
          </a:bodyPr>
          <a:lstStyle/>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Виробляюче господарство могло не тільки задовольняти мінімальні життєві потреби членів сімейно-кланового колективу, але і створювало певні «надлишки» (</a:t>
            </a:r>
            <a:r>
              <a:rPr lang="uk-UA" sz="2400" b="1" dirty="0" smtClean="0">
                <a:solidFill>
                  <a:srgbClr val="0070C0"/>
                </a:solidFill>
                <a:latin typeface="Times New Roman" panose="02020603050405020304" pitchFamily="18" charset="0"/>
                <a:cs typeface="Times New Roman" panose="02020603050405020304" pitchFamily="18" charset="0"/>
              </a:rPr>
              <a:t>додатковий продукт</a:t>
            </a:r>
            <a:r>
              <a:rPr lang="uk-UA" sz="2400" dirty="0" smtClean="0">
                <a:solidFill>
                  <a:schemeClr val="tx1"/>
                </a:solidFill>
                <a:latin typeface="Times New Roman" panose="02020603050405020304" pitchFamily="18" charset="0"/>
                <a:cs typeface="Times New Roman" panose="02020603050405020304" pitchFamily="18" charset="0"/>
              </a:rPr>
              <a:t>), які спочатку реалізовувалися за принципом внутрішньородового еквівалентного обміну, але поступово все частіше стали переходити до сфери міжобщинних зв’язків, набуваючи характеру товару.</a:t>
            </a:r>
          </a:p>
          <a:p>
            <a:pPr indent="360000" algn="just">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Становлення товарного виробництва сприяло подальшому зростанню додаткового продукту, накопиченню багатства, чого не було в родовому суспільстві. З’явилася об’єктивна основа для виникнення </a:t>
            </a:r>
            <a:r>
              <a:rPr lang="uk-UA" sz="2400" b="1" dirty="0" smtClean="0">
                <a:solidFill>
                  <a:srgbClr val="0070C0"/>
                </a:solidFill>
                <a:latin typeface="Times New Roman" panose="02020603050405020304" pitchFamily="18" charset="0"/>
                <a:cs typeface="Times New Roman" panose="02020603050405020304" pitchFamily="18" charset="0"/>
              </a:rPr>
              <a:t>майнової нерівності </a:t>
            </a:r>
            <a:r>
              <a:rPr lang="uk-UA" sz="2400" dirty="0" smtClean="0">
                <a:solidFill>
                  <a:schemeClr val="tx1"/>
                </a:solidFill>
                <a:latin typeface="Times New Roman" panose="02020603050405020304" pitchFamily="18" charset="0"/>
                <a:cs typeface="Times New Roman" panose="02020603050405020304" pitchFamily="18" charset="0"/>
              </a:rPr>
              <a:t>між окремими сімейно-клановими общинами, а також і в самих родових групах.</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6871429"/>
      </p:ext>
    </p:extLst>
  </p:cSld>
  <p:clrMapOvr>
    <a:masterClrMapping/>
  </p:clrMapOvr>
</p:sld>
</file>

<file path=ppt/theme/theme1.xml><?xml version="1.0" encoding="utf-8"?>
<a:theme xmlns:a="http://schemas.openxmlformats.org/drawingml/2006/main" name="Тема Office">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1633</TotalTime>
  <Words>5328</Words>
  <Application>Microsoft Office PowerPoint</Application>
  <PresentationFormat>Экран (4:3)</PresentationFormat>
  <Paragraphs>284</Paragraphs>
  <Slides>61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61</vt:i4>
      </vt:variant>
    </vt:vector>
  </HeadingPairs>
  <TitlesOfParts>
    <vt:vector size="66" baseType="lpstr">
      <vt:lpstr>Arial</vt:lpstr>
      <vt:lpstr>Calibri</vt:lpstr>
      <vt:lpstr>Times New Roman</vt:lpstr>
      <vt:lpstr>Wingdings</vt:lpstr>
      <vt:lpstr>Тема Office</vt:lpstr>
      <vt:lpstr>ТЕМА 3 ВИНИКНЕННЯ ДЕРЖАВИ У КРАЇНАХ ДАВНЬОСХІДНОЇ ЦИВІЛІЗАЦІЇ</vt:lpstr>
      <vt:lpstr>План</vt:lpstr>
      <vt:lpstr>  1. Загальні закономірності виникнення держави  </vt:lpstr>
      <vt:lpstr>  1. Загальні закономірності виникнення держави (продовження)  </vt:lpstr>
      <vt:lpstr> Соціальна влада у первісному суспільстві </vt:lpstr>
      <vt:lpstr>ознаки соціальної влади первісного суспільства</vt:lpstr>
      <vt:lpstr>неолітична революція</vt:lpstr>
      <vt:lpstr>неолітична революція (продовження)</vt:lpstr>
      <vt:lpstr>неолітична революція (продовження)</vt:lpstr>
      <vt:lpstr>неолітична революція (продовження)</vt:lpstr>
      <vt:lpstr>Обов’язки ватажків сімейно-родових общин </vt:lpstr>
      <vt:lpstr>Висновки щодо неолітичної революції</vt:lpstr>
      <vt:lpstr>Протодержава (термінологія слайд 60)</vt:lpstr>
      <vt:lpstr>Протодержава</vt:lpstr>
      <vt:lpstr>Протодержава (продовження)</vt:lpstr>
      <vt:lpstr>Протодержава (продовження)</vt:lpstr>
      <vt:lpstr>Протодержава (продовження)</vt:lpstr>
      <vt:lpstr>Протодержава (продовження)</vt:lpstr>
      <vt:lpstr>Протодержава (продовження)</vt:lpstr>
      <vt:lpstr>Протодержава (продовження)</vt:lpstr>
      <vt:lpstr>Протодержава (продовження)</vt:lpstr>
      <vt:lpstr>Рання держава</vt:lpstr>
      <vt:lpstr>Рання держава (продовження)</vt:lpstr>
      <vt:lpstr>Рання держава (продовження)</vt:lpstr>
      <vt:lpstr>Рання держава (продовження)</vt:lpstr>
      <vt:lpstr>Виникнення давньосхідної держави</vt:lpstr>
      <vt:lpstr>Виникнення давньосхідної держави (продовження)</vt:lpstr>
      <vt:lpstr>Стародавній Єгипет</vt:lpstr>
      <vt:lpstr>Стародавній Єгипет (продовження)</vt:lpstr>
      <vt:lpstr>Періоди історії Стародавнього Єгипту</vt:lpstr>
      <vt:lpstr>Періоди історії Стародавнього Єгипту (продовження)</vt:lpstr>
      <vt:lpstr>Стародавній Вавилон</vt:lpstr>
      <vt:lpstr>Стародавній Вавилон (продовження)</vt:lpstr>
      <vt:lpstr>Стародавній Вавилон (продовження)</vt:lpstr>
      <vt:lpstr>Давньоєврейська державність</vt:lpstr>
      <vt:lpstr>Давньоєврейська державність (продовження)</vt:lpstr>
      <vt:lpstr>Давньоєврейська державність (продовження)</vt:lpstr>
      <vt:lpstr>Давньоєврейська державність (продовження)</vt:lpstr>
      <vt:lpstr>Стародавня Індія</vt:lpstr>
      <vt:lpstr>Стародавня Індія (продовження)</vt:lpstr>
      <vt:lpstr>Стародавня Індія (продовження)</vt:lpstr>
      <vt:lpstr>Стародавня Індія (продовження)</vt:lpstr>
      <vt:lpstr>Стародавній Китай</vt:lpstr>
      <vt:lpstr>Стародавній Китай (продовження)</vt:lpstr>
      <vt:lpstr>Стародавній Китай (продовження)</vt:lpstr>
      <vt:lpstr>Стародавній Китай (продовження)</vt:lpstr>
      <vt:lpstr>Стародавній Китай (продовження)</vt:lpstr>
      <vt:lpstr>Стародавній Китай (продовження)</vt:lpstr>
      <vt:lpstr>Особливості суспільного ладу країн Стародавнього Сходу</vt:lpstr>
      <vt:lpstr>Загальні риси суспільного ладу давньосхідних країн</vt:lpstr>
      <vt:lpstr>Загальні риси суспільного ладу давньосхідних країн (продовження)</vt:lpstr>
      <vt:lpstr>Особливості суспільного ладу давньосхідних країн</vt:lpstr>
      <vt:lpstr>Особливості суспільного ладу Стародавнього Вавилону</vt:lpstr>
      <vt:lpstr>Особливості суспільного ладу Стародавнього Вавилону</vt:lpstr>
      <vt:lpstr>Соціально-класова структура Стародавньої Індії</vt:lpstr>
      <vt:lpstr>поняття</vt:lpstr>
      <vt:lpstr>поняття</vt:lpstr>
      <vt:lpstr>поняття</vt:lpstr>
      <vt:lpstr>Соціально-класова структура давньоіндійських республік – ган</vt:lpstr>
      <vt:lpstr>поняття</vt:lpstr>
      <vt:lpstr> Дякую за увагу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Договір зберігання</dc:title>
  <dc:creator>Инна</dc:creator>
  <cp:lastModifiedBy>Инна</cp:lastModifiedBy>
  <cp:revision>185</cp:revision>
  <cp:lastPrinted>2024-01-29T09:45:57Z</cp:lastPrinted>
  <dcterms:created xsi:type="dcterms:W3CDTF">2018-11-24T18:13:05Z</dcterms:created>
  <dcterms:modified xsi:type="dcterms:W3CDTF">2024-02-21T07:03:20Z</dcterms:modified>
</cp:coreProperties>
</file>