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761F8E47-E89B-461A-8CFD-972C94ACA9E8}" type="datetimeFigureOut">
              <a:rPr lang="uk-UA" smtClean="0"/>
              <a:t>29.09.2022</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132464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61F8E47-E89B-461A-8CFD-972C94ACA9E8}" type="datetimeFigureOut">
              <a:rPr lang="uk-UA" smtClean="0"/>
              <a:t>29.09.2022</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172360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61F8E47-E89B-461A-8CFD-972C94ACA9E8}" type="datetimeFigureOut">
              <a:rPr lang="uk-UA" smtClean="0"/>
              <a:t>29.09.2022</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4126A4-3D25-4927-853B-D2F2249388D2}"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340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61F8E47-E89B-461A-8CFD-972C94ACA9E8}" type="datetimeFigureOut">
              <a:rPr lang="uk-UA" smtClean="0"/>
              <a:t>29.09.2022</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224493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61F8E47-E89B-461A-8CFD-972C94ACA9E8}" type="datetimeFigureOut">
              <a:rPr lang="uk-UA" smtClean="0"/>
              <a:t>29.09.2022</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4126A4-3D25-4927-853B-D2F2249388D2}"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3527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61F8E47-E89B-461A-8CFD-972C94ACA9E8}" type="datetimeFigureOut">
              <a:rPr lang="uk-UA" smtClean="0"/>
              <a:t>29.09.2022</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2640413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61F8E47-E89B-461A-8CFD-972C94ACA9E8}" type="datetimeFigureOut">
              <a:rPr lang="uk-UA" smtClean="0"/>
              <a:t>29.09.2022</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385688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61F8E47-E89B-461A-8CFD-972C94ACA9E8}" type="datetimeFigureOut">
              <a:rPr lang="uk-UA" smtClean="0"/>
              <a:t>29.09.2022</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25510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61F8E47-E89B-461A-8CFD-972C94ACA9E8}" type="datetimeFigureOut">
              <a:rPr lang="uk-UA" smtClean="0"/>
              <a:t>29.09.2022</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242682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61F8E47-E89B-461A-8CFD-972C94ACA9E8}" type="datetimeFigureOut">
              <a:rPr lang="uk-UA" smtClean="0"/>
              <a:t>29.09.2022</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212178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761F8E47-E89B-461A-8CFD-972C94ACA9E8}" type="datetimeFigureOut">
              <a:rPr lang="uk-UA" smtClean="0"/>
              <a:t>29.09.2022</a:t>
            </a:fld>
            <a:endParaRPr lang="uk-UA"/>
          </a:p>
        </p:txBody>
      </p:sp>
      <p:sp>
        <p:nvSpPr>
          <p:cNvPr id="6" name="Footer Placeholder 5"/>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343497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761F8E47-E89B-461A-8CFD-972C94ACA9E8}" type="datetimeFigureOut">
              <a:rPr lang="uk-UA" smtClean="0"/>
              <a:t>29.09.2022</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210623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761F8E47-E89B-461A-8CFD-972C94ACA9E8}" type="datetimeFigureOut">
              <a:rPr lang="uk-UA" smtClean="0"/>
              <a:t>29.09.2022</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172208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F8E47-E89B-461A-8CFD-972C94ACA9E8}" type="datetimeFigureOut">
              <a:rPr lang="uk-UA" smtClean="0"/>
              <a:t>29.09.2022</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150291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61F8E47-E89B-461A-8CFD-972C94ACA9E8}" type="datetimeFigureOut">
              <a:rPr lang="uk-UA" smtClean="0"/>
              <a:t>29.09.2022</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298273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61F8E47-E89B-461A-8CFD-972C94ACA9E8}" type="datetimeFigureOut">
              <a:rPr lang="uk-UA" smtClean="0"/>
              <a:t>29.09.2022</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4126A4-3D25-4927-853B-D2F2249388D2}" type="slidenum">
              <a:rPr lang="uk-UA" smtClean="0"/>
              <a:t>‹№›</a:t>
            </a:fld>
            <a:endParaRPr lang="uk-UA"/>
          </a:p>
        </p:txBody>
      </p:sp>
    </p:spTree>
    <p:extLst>
      <p:ext uri="{BB962C8B-B14F-4D97-AF65-F5344CB8AC3E}">
        <p14:creationId xmlns:p14="http://schemas.microsoft.com/office/powerpoint/2010/main" val="307795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61F8E47-E89B-461A-8CFD-972C94ACA9E8}" type="datetimeFigureOut">
              <a:rPr lang="uk-UA" smtClean="0"/>
              <a:t>29.09.2022</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24126A4-3D25-4927-853B-D2F2249388D2}" type="slidenum">
              <a:rPr lang="uk-UA" smtClean="0"/>
              <a:t>‹№›</a:t>
            </a:fld>
            <a:endParaRPr lang="uk-UA"/>
          </a:p>
        </p:txBody>
      </p:sp>
    </p:spTree>
    <p:extLst>
      <p:ext uri="{BB962C8B-B14F-4D97-AF65-F5344CB8AC3E}">
        <p14:creationId xmlns:p14="http://schemas.microsoft.com/office/powerpoint/2010/main" val="4289067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616CB7-C224-2F08-F93F-116B2F7E8399}"/>
              </a:ext>
            </a:extLst>
          </p:cNvPr>
          <p:cNvSpPr>
            <a:spLocks noGrp="1"/>
          </p:cNvSpPr>
          <p:nvPr>
            <p:ph type="ctrTitle"/>
          </p:nvPr>
        </p:nvSpPr>
        <p:spPr>
          <a:xfrm>
            <a:off x="1725105" y="838985"/>
            <a:ext cx="9590970" cy="2771481"/>
          </a:xfrm>
        </p:spPr>
        <p:txBody>
          <a:bodyPr>
            <a:noAutofit/>
          </a:bodyPr>
          <a:lstStyle/>
          <a:p>
            <a:pPr algn="ctr"/>
            <a:r>
              <a:rPr lang="uk-UA" sz="6000" b="1" kern="0" dirty="0">
                <a:effectLst/>
                <a:latin typeface="Times New Roman" panose="02020603050405020304" pitchFamily="18" charset="0"/>
                <a:ea typeface="Calibri" panose="020F0502020204030204" pitchFamily="34" charset="0"/>
              </a:rPr>
              <a:t>ЗМІСТОВИЙ МОДУЛЬ 1.</a:t>
            </a:r>
            <a:r>
              <a:rPr lang="uk-UA" sz="6000" kern="0" dirty="0">
                <a:effectLst/>
                <a:latin typeface="Arial" panose="020B0604020202020204" pitchFamily="34" charset="0"/>
                <a:ea typeface="Calibri" panose="020F0502020204030204" pitchFamily="34" charset="0"/>
              </a:rPr>
              <a:t> </a:t>
            </a:r>
            <a:br>
              <a:rPr lang="uk-UA" sz="6000" kern="0" dirty="0">
                <a:effectLst/>
                <a:latin typeface="Arial" panose="020B0604020202020204" pitchFamily="34" charset="0"/>
                <a:ea typeface="Calibri" panose="020F0502020204030204" pitchFamily="34" charset="0"/>
              </a:rPr>
            </a:br>
            <a:r>
              <a:rPr lang="uk-UA" sz="6000" b="1" kern="0" dirty="0">
                <a:effectLst/>
                <a:latin typeface="Times New Roman" panose="02020603050405020304" pitchFamily="18" charset="0"/>
                <a:ea typeface="Calibri" panose="020F0502020204030204" pitchFamily="34" charset="0"/>
              </a:rPr>
              <a:t>Основи організації електронної бухгалтерії</a:t>
            </a:r>
            <a:endParaRPr lang="uk-UA" sz="6000" dirty="0"/>
          </a:p>
        </p:txBody>
      </p:sp>
      <p:pic>
        <p:nvPicPr>
          <p:cNvPr id="1028" name="Picture 4" descr="BAS Бухгалтерія КОРП — Купить — Цена и описание | Компания А4">
            <a:extLst>
              <a:ext uri="{FF2B5EF4-FFF2-40B4-BE49-F238E27FC236}">
                <a16:creationId xmlns:a16="http://schemas.microsoft.com/office/drawing/2014/main" id="{C2C29B69-E889-6FC6-F0F0-6237D211E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666" y="3855561"/>
            <a:ext cx="2498105" cy="24981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C6D90C2-572A-E201-EB9C-E4DC549D6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304" y="3855561"/>
            <a:ext cx="2408550" cy="2408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57CEEB8-396B-F779-4C5D-BC7FCC5B3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045" y="4069237"/>
            <a:ext cx="2284429" cy="228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3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444F65B-C6CD-B114-9B89-7117D803341C}"/>
              </a:ext>
            </a:extLst>
          </p:cNvPr>
          <p:cNvSpPr>
            <a:spLocks noGrp="1"/>
          </p:cNvSpPr>
          <p:nvPr>
            <p:ph idx="1"/>
          </p:nvPr>
        </p:nvSpPr>
        <p:spPr>
          <a:xfrm>
            <a:off x="1402080" y="482600"/>
            <a:ext cx="10403840" cy="6375400"/>
          </a:xfrm>
        </p:spPr>
        <p:txBody>
          <a:bodyPr>
            <a:normAutofit fontScale="92500" lnSpcReduction="20000"/>
          </a:bodyPr>
          <a:lstStyle/>
          <a:p>
            <a:pPr indent="450215" algn="just"/>
            <a:r>
              <a:rPr lang="uk-UA" sz="1800" dirty="0">
                <a:effectLst/>
                <a:latin typeface="Times New Roman" panose="02020603050405020304" pitchFamily="18" charset="0"/>
                <a:ea typeface="Calibri" panose="020F0502020204030204" pitchFamily="34" charset="0"/>
              </a:rPr>
              <a:t>Відповідно до Закону України «Про бухгалтерський облік та фінансову звітність в Україні» (стаття 4), </a:t>
            </a:r>
            <a:r>
              <a:rPr lang="uk-UA" sz="1800" b="1" dirty="0">
                <a:effectLst/>
                <a:latin typeface="Times New Roman" panose="02020603050405020304" pitchFamily="18" charset="0"/>
                <a:ea typeface="Calibri" panose="020F0502020204030204" pitchFamily="34" charset="0"/>
              </a:rPr>
              <a:t>бухгалтерський облік та фінансова звітність ґрунтуються на таких принципах</a:t>
            </a:r>
            <a:r>
              <a:rPr lang="uk-UA" sz="1800" dirty="0">
                <a:effectLst/>
                <a:latin typeface="Times New Roman" panose="02020603050405020304" pitchFamily="18" charset="0"/>
                <a:ea typeface="Calibri" panose="020F0502020204030204" pitchFamily="34" charset="0"/>
              </a:rPr>
              <a:t>:</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повне висвітлення </a:t>
            </a:r>
            <a:r>
              <a:rPr lang="uk-UA" sz="1800" dirty="0">
                <a:effectLst/>
                <a:latin typeface="Times New Roman" panose="02020603050405020304" pitchFamily="18" charset="0"/>
                <a:ea typeface="Calibri" panose="020F0502020204030204" pitchFamily="34" charset="0"/>
              </a:rPr>
              <a:t>– фінансова звітність повинна містити всю інформацію про фактичні та потенційні наслідки господарських операцій і подій, здатних вплинути на рішення, що приймаються на її основі;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автономність</a:t>
            </a:r>
            <a:r>
              <a:rPr lang="uk-UA" sz="1800" dirty="0">
                <a:effectLst/>
                <a:latin typeface="Times New Roman" panose="02020603050405020304" pitchFamily="18" charset="0"/>
                <a:ea typeface="Calibri" panose="020F0502020204030204" pitchFamily="34" charset="0"/>
              </a:rPr>
              <a:t> – кожне підприємство розглядається як юридична особа, відокремлена від її власників, у зв’язку з чим особисте майно та зобов’язання власників не повинні відображатися у фінансовій звітності підприємства;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послідовність</a:t>
            </a:r>
            <a:r>
              <a:rPr lang="uk-UA" sz="1800" dirty="0">
                <a:effectLst/>
                <a:latin typeface="Times New Roman" panose="02020603050405020304" pitchFamily="18" charset="0"/>
                <a:ea typeface="Calibri" panose="020F0502020204030204" pitchFamily="34" charset="0"/>
              </a:rPr>
              <a:t> – постійне (з року в рік) застосування підприємством обраної облікової політики. Зміна облікової політики можлива лише у випадках, передбачених національними положеннями (стандартами) бухгалтерського обліку, міжнародними стандартами фінансової звітності та національними положеннями (стандартами) бухгалтерського обліку у державному секторі, і повинна бути обґрунтована та розкрита у фінансовій звітності;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безперервність</a:t>
            </a:r>
            <a:r>
              <a:rPr lang="uk-UA" sz="1800" dirty="0">
                <a:effectLst/>
                <a:latin typeface="Times New Roman" panose="02020603050405020304" pitchFamily="18" charset="0"/>
                <a:ea typeface="Calibri" panose="020F0502020204030204" pitchFamily="34" charset="0"/>
              </a:rPr>
              <a:t> – оцінка активів та зобов’язань підприємства здійснюється виходячи з припущення, що його діяльність буде тривати й надалі;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нарахування</a:t>
            </a:r>
            <a:r>
              <a:rPr lang="uk-UA" sz="1800" dirty="0">
                <a:effectLst/>
                <a:latin typeface="Times New Roman" panose="02020603050405020304" pitchFamily="18" charset="0"/>
                <a:ea typeface="Calibri" panose="020F0502020204030204" pitchFamily="34" charset="0"/>
              </a:rPr>
              <a:t> – доходи і витрати відображаються в бухгалтерському обліку та фінансовій звітності в момент їх виникнення, незалежно від дати надходження або сплати грошових коштів;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превалювання сутності над формою </a:t>
            </a:r>
            <a:r>
              <a:rPr lang="uk-UA" sz="1800" dirty="0">
                <a:effectLst/>
                <a:latin typeface="Times New Roman" panose="02020603050405020304" pitchFamily="18" charset="0"/>
                <a:ea typeface="Calibri" panose="020F0502020204030204" pitchFamily="34" charset="0"/>
              </a:rPr>
              <a:t>– операції обліковуються відповідно до їх сутності, а не лише виходячи з юридичної форми;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єдиний грошовий вимірник </a:t>
            </a:r>
            <a:r>
              <a:rPr lang="uk-UA" sz="1800" dirty="0">
                <a:effectLst/>
                <a:latin typeface="Times New Roman" panose="02020603050405020304" pitchFamily="18" charset="0"/>
                <a:ea typeface="Calibri" panose="020F0502020204030204" pitchFamily="34" charset="0"/>
              </a:rPr>
              <a:t>– вимірювання та узагальнення всіх господарських операцій підприємства у його фінансовій звітності здійснюються в єдиній грошовій одиниці;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інших принципах</a:t>
            </a:r>
            <a:r>
              <a:rPr lang="uk-UA" sz="1800" dirty="0">
                <a:effectLst/>
                <a:latin typeface="Times New Roman" panose="02020603050405020304" pitchFamily="18" charset="0"/>
                <a:ea typeface="Calibri" panose="020F0502020204030204" pitchFamily="34" charset="0"/>
              </a:rPr>
              <a:t>, визначених міжнародними стандартами або національними положеннями (стандартами) бухгалтерського обліку, або національними положеннями (стандартами) бухгалтерського обліку в державному секторі залежно від того, які з наведених стандартів застосовуються підприємством. </a:t>
            </a:r>
          </a:p>
          <a:p>
            <a:endParaRPr lang="uk-UA" dirty="0"/>
          </a:p>
        </p:txBody>
      </p:sp>
      <p:pic>
        <p:nvPicPr>
          <p:cNvPr id="11266" name="Picture 2">
            <a:extLst>
              <a:ext uri="{FF2B5EF4-FFF2-40B4-BE49-F238E27FC236}">
                <a16:creationId xmlns:a16="http://schemas.microsoft.com/office/drawing/2014/main" id="{D0BD7820-25D2-09F3-8F61-EB621A8A9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0" y="1503680"/>
            <a:ext cx="1305560" cy="13055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EDB7E7C9-9ADE-85BA-F01E-802A7C729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70" y="5242560"/>
            <a:ext cx="1541780" cy="154178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DC7E8746-85F4-B821-73A5-AFF5431B4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 y="33401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39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CF71AFA-BC3E-208C-5508-57E3A8ADEA15}"/>
              </a:ext>
            </a:extLst>
          </p:cNvPr>
          <p:cNvSpPr>
            <a:spLocks noGrp="1"/>
          </p:cNvSpPr>
          <p:nvPr>
            <p:ph idx="1"/>
          </p:nvPr>
        </p:nvSpPr>
        <p:spPr>
          <a:xfrm>
            <a:off x="1544320" y="589280"/>
            <a:ext cx="10129520" cy="6014720"/>
          </a:xfrm>
        </p:spPr>
        <p:txBody>
          <a:bodyPr>
            <a:normAutofit lnSpcReduction="10000"/>
          </a:bodyPr>
          <a:lstStyle/>
          <a:p>
            <a:pPr indent="450215" algn="just"/>
            <a:r>
              <a:rPr lang="uk-UA" sz="1800" b="1" dirty="0">
                <a:effectLst/>
                <a:latin typeface="Times New Roman" panose="02020603050405020304" pitchFamily="18" charset="0"/>
                <a:ea typeface="Calibri" panose="020F0502020204030204" pitchFamily="34" charset="0"/>
              </a:rPr>
              <a:t>Основоположними принципами</a:t>
            </a:r>
            <a:r>
              <a:rPr lang="uk-UA" sz="1800" dirty="0">
                <a:effectLst/>
                <a:latin typeface="Times New Roman" panose="02020603050405020304" pitchFamily="18" charset="0"/>
                <a:ea typeface="Calibri" panose="020F0502020204030204" pitchFamily="34" charset="0"/>
              </a:rPr>
              <a:t> інформаційних технологій бухгалтерського обліку виступають: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принцип системного підходу</a:t>
            </a:r>
            <a:r>
              <a:rPr lang="uk-UA" sz="1800" dirty="0">
                <a:effectLst/>
                <a:latin typeface="Times New Roman" panose="02020603050405020304" pitchFamily="18" charset="0"/>
                <a:ea typeface="Calibri" panose="020F0502020204030204" pitchFamily="34" charset="0"/>
              </a:rPr>
              <a:t>, який передбачає в процесі проектування бухгалтерських інформаційних систем проведення аналізу об’єкта управління в цілому і системи управління ним, а також визначення загальних цілей і критеріїв функціонування об’єкта в умовах його автоматизації;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принцип відкритості </a:t>
            </a:r>
            <a:r>
              <a:rPr lang="uk-UA" sz="1800" dirty="0">
                <a:effectLst/>
                <a:latin typeface="Times New Roman" panose="02020603050405020304" pitchFamily="18" charset="0"/>
                <a:ea typeface="Calibri" panose="020F0502020204030204" pitchFamily="34" charset="0"/>
              </a:rPr>
              <a:t>– автоматизована інформаційна система повинна створюватися з урахуванням можливості поповнення і оновлення її функцій та складу без порушення функціонування автоматизованих інформаційних систем;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принцип стандартизації </a:t>
            </a:r>
            <a:r>
              <a:rPr lang="uk-UA" sz="1800" dirty="0">
                <a:effectLst/>
                <a:latin typeface="Times New Roman" panose="02020603050405020304" pitchFamily="18" charset="0"/>
                <a:ea typeface="Calibri" panose="020F0502020204030204" pitchFamily="34" charset="0"/>
              </a:rPr>
              <a:t>– під час створення інформаційних систем мають бути раціонально застосовані типові, уніфіковані, стандартизовані елементи, пакети прикладних програм;</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принцип ефективності </a:t>
            </a:r>
            <a:r>
              <a:rPr lang="uk-UA" sz="1800" dirty="0">
                <a:effectLst/>
                <a:latin typeface="Times New Roman" panose="02020603050405020304" pitchFamily="18" charset="0"/>
                <a:ea typeface="Calibri" panose="020F0502020204030204" pitchFamily="34" charset="0"/>
              </a:rPr>
              <a:t>– повинна бути дотримана пропорція між витратами на створення автоматизованої інформаційної системи та кінцевим результатом;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принцип безпеки даних </a:t>
            </a:r>
            <a:r>
              <a:rPr lang="uk-UA" sz="1800" dirty="0">
                <a:effectLst/>
                <a:latin typeface="Times New Roman" panose="02020603050405020304" pitchFamily="18" charset="0"/>
                <a:ea typeface="Calibri" panose="020F0502020204030204" pitchFamily="34" charset="0"/>
              </a:rPr>
              <a:t>– облікова інформація має бути надійно захищеною від несанкціонованого доступу, а будь-яке порушення в системі повинно бути своєчасно виявленим і ліквідованим;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принцип надійності </a:t>
            </a:r>
            <a:r>
              <a:rPr lang="uk-UA" sz="1800" dirty="0">
                <a:effectLst/>
                <a:latin typeface="Times New Roman" panose="02020603050405020304" pitchFamily="18" charset="0"/>
                <a:ea typeface="Calibri" panose="020F0502020204030204" pitchFamily="34" charset="0"/>
              </a:rPr>
              <a:t>– програмне забезпечення має бути надійним та якісним, а інформація, яка буде надаватися, повинна відповідати якісним характеристикам відповідно до Концептуальної основи фінансової звітності. </a:t>
            </a:r>
          </a:p>
          <a:p>
            <a:endParaRPr lang="uk-UA" dirty="0"/>
          </a:p>
        </p:txBody>
      </p:sp>
      <p:pic>
        <p:nvPicPr>
          <p:cNvPr id="12290" name="Picture 2">
            <a:extLst>
              <a:ext uri="{FF2B5EF4-FFF2-40B4-BE49-F238E27FC236}">
                <a16:creationId xmlns:a16="http://schemas.microsoft.com/office/drawing/2014/main" id="{0AE65C43-E753-E225-651F-45D95E1F3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64760"/>
            <a:ext cx="1666240" cy="166624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01367507-699B-A319-5400-872DF9280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19120"/>
            <a:ext cx="1513840" cy="151384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121AD6FE-EA2F-7C84-CB88-AC9B75D38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1452880" cy="145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F432FDB-6AD2-23CC-1562-1CEA39EA9A07}"/>
              </a:ext>
            </a:extLst>
          </p:cNvPr>
          <p:cNvSpPr>
            <a:spLocks noGrp="1"/>
          </p:cNvSpPr>
          <p:nvPr>
            <p:ph idx="1"/>
          </p:nvPr>
        </p:nvSpPr>
        <p:spPr>
          <a:xfrm>
            <a:off x="1544320" y="472440"/>
            <a:ext cx="10200640" cy="6192520"/>
          </a:xfrm>
        </p:spPr>
        <p:txBody>
          <a:bodyPr>
            <a:normAutofit/>
          </a:bodyPr>
          <a:lstStyle/>
          <a:p>
            <a:pPr indent="450215" algn="just"/>
            <a:r>
              <a:rPr lang="uk-UA" sz="1800" dirty="0">
                <a:effectLst/>
                <a:latin typeface="Times New Roman" panose="02020603050405020304" pitchFamily="18" charset="0"/>
                <a:ea typeface="Calibri" panose="020F0502020204030204" pitchFamily="34" charset="0"/>
              </a:rPr>
              <a:t>Важливу роль в процесі організації електронного обліку відіграє </a:t>
            </a:r>
            <a:r>
              <a:rPr lang="uk-UA" sz="1800" b="1" dirty="0">
                <a:effectLst/>
                <a:latin typeface="Times New Roman" panose="02020603050405020304" pitchFamily="18" charset="0"/>
                <a:ea typeface="Calibri" panose="020F0502020204030204" pitchFamily="34" charset="0"/>
              </a:rPr>
              <a:t>ресурсне забезпечення</a:t>
            </a:r>
            <a:r>
              <a:rPr lang="uk-UA" sz="1800" dirty="0">
                <a:effectLst/>
                <a:latin typeface="Times New Roman" panose="02020603050405020304" pitchFamily="18" charset="0"/>
                <a:ea typeface="Calibri" panose="020F0502020204030204" pitchFamily="34" charset="0"/>
              </a:rPr>
              <a:t>, елементами якого є: </a:t>
            </a:r>
            <a:r>
              <a:rPr lang="uk-UA" sz="1800" b="1" dirty="0">
                <a:effectLst/>
                <a:latin typeface="Times New Roman" panose="02020603050405020304" pitchFamily="18" charset="0"/>
                <a:ea typeface="Calibri" panose="020F0502020204030204" pitchFamily="34" charset="0"/>
              </a:rPr>
              <a:t>інформаційне забезпечення; технічне забезпечення; програмне забезпечення; кадрове забезпечення; нормативне забезпечення. </a:t>
            </a:r>
          </a:p>
          <a:p>
            <a:pPr indent="450215" algn="just"/>
            <a:r>
              <a:rPr lang="uk-UA" sz="1800" b="1" dirty="0">
                <a:effectLst/>
                <a:latin typeface="Times New Roman" panose="02020603050405020304" pitchFamily="18" charset="0"/>
                <a:ea typeface="Calibri" panose="020F0502020204030204" pitchFamily="34" charset="0"/>
              </a:rPr>
              <a:t>Інформаційне забезпечення</a:t>
            </a:r>
            <a:r>
              <a:rPr lang="uk-UA" sz="1800" dirty="0">
                <a:effectLst/>
                <a:latin typeface="Times New Roman" panose="02020603050405020304" pitchFamily="18" charset="0"/>
                <a:ea typeface="Calibri" panose="020F0502020204030204" pitchFamily="34" charset="0"/>
              </a:rPr>
              <a:t> є цілісною системою, яка включає такі елементи: систему класифікації та кодування інформації; систему документації; інформаційну базу. </a:t>
            </a:r>
          </a:p>
          <a:p>
            <a:pPr indent="450215" algn="just"/>
            <a:r>
              <a:rPr lang="uk-UA" sz="1800" b="1" dirty="0">
                <a:effectLst/>
                <a:latin typeface="Times New Roman" panose="02020603050405020304" pitchFamily="18" charset="0"/>
                <a:ea typeface="Calibri" panose="020F0502020204030204" pitchFamily="34" charset="0"/>
              </a:rPr>
              <a:t>Технічне забезпечення</a:t>
            </a:r>
            <a:r>
              <a:rPr lang="uk-UA" sz="1800" dirty="0">
                <a:effectLst/>
                <a:latin typeface="Times New Roman" panose="02020603050405020304" pitchFamily="18" charset="0"/>
                <a:ea typeface="Calibri" panose="020F0502020204030204" pitchFamily="34" charset="0"/>
              </a:rPr>
              <a:t> – це комплекс технічних засобів, які забезпечують збір, обробку та архівування обліково-економічної інформації в автоматизованому режимі. </a:t>
            </a:r>
          </a:p>
          <a:p>
            <a:pPr indent="450215" algn="just"/>
            <a:r>
              <a:rPr lang="uk-UA" sz="1800" b="1" dirty="0">
                <a:effectLst/>
                <a:latin typeface="Times New Roman" panose="02020603050405020304" pitchFamily="18" charset="0"/>
                <a:ea typeface="Calibri" panose="020F0502020204030204" pitchFamily="34" charset="0"/>
              </a:rPr>
              <a:t>Програмне забезпечення</a:t>
            </a:r>
            <a:r>
              <a:rPr lang="uk-UA" sz="1800" dirty="0">
                <a:effectLst/>
                <a:latin typeface="Times New Roman" panose="02020603050405020304" pitchFamily="18" charset="0"/>
                <a:ea typeface="Calibri" panose="020F0502020204030204" pitchFamily="34" charset="0"/>
              </a:rPr>
              <a:t> – сукупність програмних продуктів, які забезпечують автоматизований збір, обробку, архівування обліково-економічної інформації; експорт бухгалтерських документів, показників, розрахункових індикаторів до текстових процесорів; складання звітності та її подання в електронному вигляді в режимі он-лайн в відповідні контролюючі органи. </a:t>
            </a:r>
          </a:p>
          <a:p>
            <a:pPr indent="450215" algn="just"/>
            <a:r>
              <a:rPr lang="uk-UA" sz="1800" b="1" dirty="0">
                <a:effectLst/>
                <a:latin typeface="Times New Roman" panose="02020603050405020304" pitchFamily="18" charset="0"/>
                <a:ea typeface="Calibri" panose="020F0502020204030204" pitchFamily="34" charset="0"/>
              </a:rPr>
              <a:t>Кадрове забезпечення</a:t>
            </a:r>
            <a:r>
              <a:rPr lang="uk-UA" sz="1800" dirty="0">
                <a:effectLst/>
                <a:latin typeface="Times New Roman" panose="02020603050405020304" pitchFamily="18" charset="0"/>
                <a:ea typeface="Calibri" panose="020F0502020204030204" pitchFamily="34" charset="0"/>
              </a:rPr>
              <a:t> – це персонал, який, в практичному аспекті, забезпечує реалізацію інформаційно-облікового процесу (спеціалісти з інформаційних технологій; користувачі програмних продуктів (кваліфіковані бухгалтери); загальні користувачі облікової інформації (внутрішні </a:t>
            </a:r>
            <a:r>
              <a:rPr lang="uk-UA" sz="1800" dirty="0" err="1">
                <a:effectLst/>
                <a:latin typeface="Times New Roman" panose="02020603050405020304" pitchFamily="18" charset="0"/>
                <a:ea typeface="Calibri" panose="020F0502020204030204" pitchFamily="34" charset="0"/>
              </a:rPr>
              <a:t>стейкхолдери</a:t>
            </a:r>
            <a:r>
              <a:rPr lang="uk-UA" sz="1800" dirty="0">
                <a:effectLst/>
                <a:latin typeface="Times New Roman" panose="02020603050405020304" pitchFamily="18" charset="0"/>
                <a:ea typeface="Calibri" panose="020F0502020204030204" pitchFamily="34" charset="0"/>
              </a:rPr>
              <a:t> підприємства). </a:t>
            </a:r>
          </a:p>
          <a:p>
            <a:pPr indent="450215" algn="just"/>
            <a:r>
              <a:rPr lang="uk-UA" sz="1800" b="1" dirty="0">
                <a:effectLst/>
                <a:latin typeface="Times New Roman" panose="02020603050405020304" pitchFamily="18" charset="0"/>
                <a:ea typeface="Calibri" panose="020F0502020204030204" pitchFamily="34" charset="0"/>
              </a:rPr>
              <a:t>Нормативне забезпечення</a:t>
            </a:r>
            <a:r>
              <a:rPr lang="uk-UA" sz="1800" dirty="0">
                <a:effectLst/>
                <a:latin typeface="Times New Roman" panose="02020603050405020304" pitchFamily="18" charset="0"/>
                <a:ea typeface="Calibri" panose="020F0502020204030204" pitchFamily="34" charset="0"/>
              </a:rPr>
              <a:t> – це нормативні документи, які визначають ключові аспекти організації електронної бухгалтерії та нормативні документи, в яких відображено порядок захисту інформації. </a:t>
            </a:r>
          </a:p>
          <a:p>
            <a:endParaRPr lang="uk-UA" dirty="0"/>
          </a:p>
        </p:txBody>
      </p:sp>
      <p:pic>
        <p:nvPicPr>
          <p:cNvPr id="13314" name="Picture 2">
            <a:extLst>
              <a:ext uri="{FF2B5EF4-FFF2-40B4-BE49-F238E27FC236}">
                <a16:creationId xmlns:a16="http://schemas.microsoft.com/office/drawing/2014/main" id="{0E412327-2741-AA2A-8B58-11F07A98C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 y="1508760"/>
            <a:ext cx="157480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E38A1F89-4534-747E-480D-9725F8624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 y="3429000"/>
            <a:ext cx="164592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CF14D940-3216-FEC3-885A-6E3B68EC8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 y="5349240"/>
            <a:ext cx="1198880" cy="119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1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1FDA176-3D1C-004F-4A48-5338C53DBF76}"/>
              </a:ext>
            </a:extLst>
          </p:cNvPr>
          <p:cNvSpPr>
            <a:spLocks noGrp="1"/>
          </p:cNvSpPr>
          <p:nvPr>
            <p:ph idx="1"/>
          </p:nvPr>
        </p:nvSpPr>
        <p:spPr>
          <a:xfrm>
            <a:off x="1645920" y="558800"/>
            <a:ext cx="10078720" cy="5963920"/>
          </a:xfrm>
        </p:spPr>
        <p:txBody>
          <a:bodyPr/>
          <a:lstStyle/>
          <a:p>
            <a:pPr indent="450215" algn="just"/>
            <a:r>
              <a:rPr lang="uk-UA" sz="1800" dirty="0">
                <a:effectLst/>
                <a:latin typeface="Times New Roman" panose="02020603050405020304" pitchFamily="18" charset="0"/>
                <a:ea typeface="Calibri" panose="020F0502020204030204" pitchFamily="34" charset="0"/>
              </a:rPr>
              <a:t>Використання інформаційних систем в процесі організації бухгалтерського обліку розширює контури сутнісних властивостей (параметрів) </a:t>
            </a:r>
            <a:r>
              <a:rPr lang="uk-UA" sz="1800" b="1" dirty="0">
                <a:effectLst/>
                <a:latin typeface="Times New Roman" panose="02020603050405020304" pitchFamily="18" charset="0"/>
                <a:ea typeface="Calibri" panose="020F0502020204030204" pitchFamily="34" charset="0"/>
              </a:rPr>
              <a:t>елементів методу бухгалтерського обліку</a:t>
            </a:r>
            <a:r>
              <a:rPr lang="uk-UA" sz="1800" dirty="0">
                <a:effectLst/>
                <a:latin typeface="Times New Roman" panose="02020603050405020304" pitchFamily="18" charset="0"/>
                <a:ea typeface="Calibri" panose="020F0502020204030204" pitchFamily="34" charset="0"/>
              </a:rPr>
              <a:t>. </a:t>
            </a:r>
          </a:p>
          <a:p>
            <a:pPr indent="450215" algn="just"/>
            <a:r>
              <a:rPr lang="uk-UA" sz="1800" b="1" dirty="0">
                <a:effectLst/>
                <a:latin typeface="Times New Roman" panose="02020603050405020304" pitchFamily="18" charset="0"/>
                <a:ea typeface="Calibri" panose="020F0502020204030204" pitchFamily="34" charset="0"/>
              </a:rPr>
              <a:t>По-перше</a:t>
            </a:r>
            <a:r>
              <a:rPr lang="uk-UA" sz="1800" dirty="0">
                <a:effectLst/>
                <a:latin typeface="Times New Roman" panose="02020603050405020304" pitchFamily="18" charset="0"/>
                <a:ea typeface="Calibri" panose="020F0502020204030204" pitchFamily="34" charset="0"/>
              </a:rPr>
              <a:t>, при електронному обліку документування господарських операцій відбувається в електронних документах; обов’язковим є застосування електронного цифрового підпису в якості інструменту цілісності інформації. </a:t>
            </a:r>
          </a:p>
          <a:p>
            <a:pPr indent="450215" algn="just"/>
            <a:r>
              <a:rPr lang="uk-UA" sz="1800" b="1" dirty="0">
                <a:effectLst/>
                <a:latin typeface="Times New Roman" panose="02020603050405020304" pitchFamily="18" charset="0"/>
                <a:ea typeface="Calibri" panose="020F0502020204030204" pitchFamily="34" charset="0"/>
              </a:rPr>
              <a:t>По-друге</a:t>
            </a:r>
            <a:r>
              <a:rPr lang="uk-UA" sz="1800" dirty="0">
                <a:effectLst/>
                <a:latin typeface="Times New Roman" panose="02020603050405020304" pitchFamily="18" charset="0"/>
                <a:ea typeface="Calibri" panose="020F0502020204030204" pitchFamily="34" charset="0"/>
              </a:rPr>
              <a:t>, спосіб групування господарських операцій на рахунках бухгалтерського обліку може здійснюватися з поглибленою аналітикою, оскільки при електронному обліку План рахунків бухгалтерського обліку є розширеним варіантом Плану рахунків бухгалтерського обліку активів, капіталу, зобов'язань і господарських операцій підприємств і організацій. </a:t>
            </a:r>
          </a:p>
          <a:p>
            <a:pPr indent="450215" algn="just"/>
            <a:r>
              <a:rPr lang="uk-UA" sz="1800" b="1" dirty="0">
                <a:effectLst/>
                <a:latin typeface="Times New Roman" panose="02020603050405020304" pitchFamily="18" charset="0"/>
                <a:ea typeface="Calibri" panose="020F0502020204030204" pitchFamily="34" charset="0"/>
              </a:rPr>
              <a:t>По-третє</a:t>
            </a:r>
            <a:r>
              <a:rPr lang="uk-UA" sz="1800" dirty="0">
                <a:effectLst/>
                <a:latin typeface="Times New Roman" panose="02020603050405020304" pitchFamily="18" charset="0"/>
                <a:ea typeface="Calibri" panose="020F0502020204030204" pitchFamily="34" charset="0"/>
              </a:rPr>
              <a:t>, електронний облік забезпечує автоматизоване здійснення інвентаризаційного процесу, що суттєво скорочує час на проведення інвентаризації, мінімізує вплив людського фактору на результати інвентаризації, забезпечує автоматизовану ідентифікацію об’єктів обліку та формування аналітичної документації за результатами інвентаризації в автоматизованому режимі. </a:t>
            </a:r>
          </a:p>
          <a:p>
            <a:pPr indent="450215" algn="just"/>
            <a:r>
              <a:rPr lang="uk-UA" sz="1800" b="1" dirty="0">
                <a:effectLst/>
                <a:latin typeface="Times New Roman" panose="02020603050405020304" pitchFamily="18" charset="0"/>
                <a:ea typeface="Calibri" panose="020F0502020204030204" pitchFamily="34" charset="0"/>
              </a:rPr>
              <a:t>По-четверте</a:t>
            </a:r>
            <a:r>
              <a:rPr lang="uk-UA" sz="1800" dirty="0">
                <a:effectLst/>
                <a:latin typeface="Times New Roman" panose="02020603050405020304" pitchFamily="18" charset="0"/>
                <a:ea typeface="Calibri" panose="020F0502020204030204" pitchFamily="34" charset="0"/>
              </a:rPr>
              <a:t>, при електронному обліку формування форм звітності відбувається автоматизованим способом, а подання звітності за звітний (податковий) період в відповідні контролюючі органи можливе в режимі онлайн.</a:t>
            </a:r>
          </a:p>
        </p:txBody>
      </p:sp>
      <p:pic>
        <p:nvPicPr>
          <p:cNvPr id="14344" name="Picture 8">
            <a:extLst>
              <a:ext uri="{FF2B5EF4-FFF2-40B4-BE49-F238E27FC236}">
                <a16:creationId xmlns:a16="http://schemas.microsoft.com/office/drawing/2014/main" id="{93F8EC8C-A9E4-1555-6B91-D0D5131FD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 y="3429000"/>
            <a:ext cx="1381760" cy="1381760"/>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a:extLst>
              <a:ext uri="{FF2B5EF4-FFF2-40B4-BE49-F238E27FC236}">
                <a16:creationId xmlns:a16="http://schemas.microsoft.com/office/drawing/2014/main" id="{F0F95DC5-4550-6F54-4879-2726B03EE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 y="5303520"/>
            <a:ext cx="1381760" cy="1381760"/>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a:extLst>
              <a:ext uri="{FF2B5EF4-FFF2-40B4-BE49-F238E27FC236}">
                <a16:creationId xmlns:a16="http://schemas.microsoft.com/office/drawing/2014/main" id="{0AD05BAC-3825-889D-B025-76EB69E68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5080" y="5303520"/>
            <a:ext cx="1651000" cy="1651000"/>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a:extLst>
              <a:ext uri="{FF2B5EF4-FFF2-40B4-BE49-F238E27FC236}">
                <a16:creationId xmlns:a16="http://schemas.microsoft.com/office/drawing/2014/main" id="{49B92524-59FC-6EB1-1F81-B9103C16C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 y="149352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a:extLst>
              <a:ext uri="{FF2B5EF4-FFF2-40B4-BE49-F238E27FC236}">
                <a16:creationId xmlns:a16="http://schemas.microsoft.com/office/drawing/2014/main" id="{9C1F69F0-E40F-7CB5-4E0A-AA394FDC59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5551170"/>
            <a:ext cx="1266190" cy="126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3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F7FD87-4729-10AD-8CF6-C2BE609555D6}"/>
              </a:ext>
            </a:extLst>
          </p:cNvPr>
          <p:cNvSpPr>
            <a:spLocks noGrp="1"/>
          </p:cNvSpPr>
          <p:nvPr>
            <p:ph type="title"/>
          </p:nvPr>
        </p:nvSpPr>
        <p:spPr>
          <a:xfrm>
            <a:off x="2624732" y="1728725"/>
            <a:ext cx="7191155" cy="1438370"/>
          </a:xfrm>
        </p:spPr>
        <p:txBody>
          <a:bodyPr>
            <a:normAutofit/>
          </a:bodyPr>
          <a:lstStyle/>
          <a:p>
            <a:r>
              <a:rPr lang="uk-UA" sz="6600" b="1" dirty="0"/>
              <a:t>Дякую за увагу!</a:t>
            </a:r>
          </a:p>
        </p:txBody>
      </p:sp>
      <p:pic>
        <p:nvPicPr>
          <p:cNvPr id="5122" name="Picture 2" descr="Відокремлені додатки">
            <a:extLst>
              <a:ext uri="{FF2B5EF4-FFF2-40B4-BE49-F238E27FC236}">
                <a16:creationId xmlns:a16="http://schemas.microsoft.com/office/drawing/2014/main" id="{ED9F083F-D383-1FBA-6BC3-AF7076E3E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514" y="233013"/>
            <a:ext cx="3574486" cy="22711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украина, подсолнух, поле, небо, солнце, утро, природа, мир, лето |  Naturaleza, Flores, Ocasos">
            <a:extLst>
              <a:ext uri="{FF2B5EF4-FFF2-40B4-BE49-F238E27FC236}">
                <a16:creationId xmlns:a16="http://schemas.microsoft.com/office/drawing/2014/main" id="{4D62AC27-FD38-4F50-940D-30D914F9D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744" y="2975557"/>
            <a:ext cx="5944729" cy="334391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93654A5-7D3D-4983-55AF-37705D1B7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954" y="1750368"/>
            <a:ext cx="1416727" cy="141672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4FC8B02A-ED1E-C1F0-CE7A-BA18123722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7720" y="453136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97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2E1324-B279-A8F8-2B81-06FBC0091229}"/>
              </a:ext>
            </a:extLst>
          </p:cNvPr>
          <p:cNvSpPr>
            <a:spLocks noGrp="1"/>
          </p:cNvSpPr>
          <p:nvPr>
            <p:ph type="title"/>
          </p:nvPr>
        </p:nvSpPr>
        <p:spPr>
          <a:xfrm>
            <a:off x="1875826" y="532969"/>
            <a:ext cx="8911687" cy="827618"/>
          </a:xfrm>
        </p:spPr>
        <p:txBody>
          <a:bodyPr>
            <a:noAutofit/>
          </a:bodyPr>
          <a:lstStyle/>
          <a:p>
            <a:r>
              <a:rPr lang="uk-UA" sz="4000" b="1" dirty="0">
                <a:effectLst/>
                <a:latin typeface="Times New Roman" panose="02020603050405020304" pitchFamily="18" charset="0"/>
                <a:ea typeface="Calibri" panose="020F0502020204030204" pitchFamily="34" charset="0"/>
              </a:rPr>
              <a:t>Особливості електронної бухгалтерії</a:t>
            </a:r>
            <a:endParaRPr lang="uk-UA" sz="4000" dirty="0"/>
          </a:p>
        </p:txBody>
      </p:sp>
      <p:sp>
        <p:nvSpPr>
          <p:cNvPr id="3" name="Місце для вмісту 2">
            <a:extLst>
              <a:ext uri="{FF2B5EF4-FFF2-40B4-BE49-F238E27FC236}">
                <a16:creationId xmlns:a16="http://schemas.microsoft.com/office/drawing/2014/main" id="{4DD505AD-4F46-8E44-C70F-AC512062CB84}"/>
              </a:ext>
            </a:extLst>
          </p:cNvPr>
          <p:cNvSpPr>
            <a:spLocks noGrp="1"/>
          </p:cNvSpPr>
          <p:nvPr>
            <p:ph idx="1"/>
          </p:nvPr>
        </p:nvSpPr>
        <p:spPr>
          <a:xfrm>
            <a:off x="2582837" y="1718374"/>
            <a:ext cx="8915400" cy="4930218"/>
          </a:xfrm>
        </p:spPr>
        <p:txBody>
          <a:bodyPr>
            <a:normAutofit/>
          </a:bodyPr>
          <a:lstStyle/>
          <a:p>
            <a:pPr indent="450215" algn="just"/>
            <a:r>
              <a:rPr lang="uk-UA" sz="1800" dirty="0">
                <a:effectLst/>
                <a:latin typeface="Times New Roman" panose="02020603050405020304" pitchFamily="18" charset="0"/>
                <a:ea typeface="Calibri" panose="020F0502020204030204" pitchFamily="34" charset="0"/>
              </a:rPr>
              <a:t>Сучасний етап розвитку суспільства, економіки, бухгалтерського обліку, менеджменту характеризується інформатизацією, інтелектуалізацією та технічною модернізацією. Беззаперечним є факт, що </a:t>
            </a:r>
            <a:r>
              <a:rPr lang="uk-UA" sz="1800" dirty="0" err="1">
                <a:effectLst/>
                <a:latin typeface="Times New Roman" panose="02020603050405020304" pitchFamily="18" charset="0"/>
                <a:ea typeface="Calibri" panose="020F0502020204030204" pitchFamily="34" charset="0"/>
              </a:rPr>
              <a:t>когнітивно</a:t>
            </a:r>
            <a:r>
              <a:rPr lang="uk-UA" sz="1800" dirty="0">
                <a:effectLst/>
                <a:latin typeface="Times New Roman" panose="02020603050405020304" pitchFamily="18" charset="0"/>
                <a:ea typeface="Calibri" panose="020F0502020204030204" pitchFamily="34" charset="0"/>
              </a:rPr>
              <a:t>-інноваційний підхід ведення підприємницької діяльності створює підґрунтя для трансформації системи управління підприємством з урахуванням вимог, характерних рис та особливостей інформаційного суспільства. У зв’язку з цим спостерігається домінування впливу новітніх інформаційно-інтелектуальних технологій, які змінюють конфігурацію бізнесу в напрямі електронного спрямування. Відповідно, актуалізується необхідність максимального впровадження інформаційних технологій управління бізнесом, що супроводжується посиленням потреби в автоматизації. </a:t>
            </a:r>
          </a:p>
          <a:p>
            <a:pPr indent="450215" algn="just"/>
            <a:r>
              <a:rPr lang="uk-UA" sz="1800" dirty="0">
                <a:effectLst/>
                <a:latin typeface="Times New Roman" panose="02020603050405020304" pitchFamily="18" charset="0"/>
                <a:ea typeface="Calibri" panose="020F0502020204030204" pitchFamily="34" charset="0"/>
              </a:rPr>
              <a:t>Практичне застосування інформаційних технологій уможливлює організацію електронного документообігу в обліковому процесі. Перманентною </a:t>
            </a:r>
            <a:r>
              <a:rPr lang="uk-UA" sz="1800" dirty="0" err="1">
                <a:effectLst/>
                <a:latin typeface="Times New Roman" panose="02020603050405020304" pitchFamily="18" charset="0"/>
                <a:ea typeface="Calibri" panose="020F0502020204030204" pitchFamily="34" charset="0"/>
              </a:rPr>
              <a:t>компонентою</a:t>
            </a:r>
            <a:r>
              <a:rPr lang="uk-UA" sz="1800" dirty="0">
                <a:effectLst/>
                <a:latin typeface="Times New Roman" panose="02020603050405020304" pitchFamily="18" charset="0"/>
                <a:ea typeface="Calibri" panose="020F0502020204030204" pitchFamily="34" charset="0"/>
              </a:rPr>
              <a:t> електронного документообігу є електронний документ. Первинні документи, складені в електронній формі, застосовуються у бухгалтерському обліку за умови дотримання вимог законодавства про електронні документи та електронний документообіг. </a:t>
            </a:r>
          </a:p>
          <a:p>
            <a:endParaRPr lang="uk-UA" dirty="0"/>
          </a:p>
        </p:txBody>
      </p:sp>
      <p:pic>
        <p:nvPicPr>
          <p:cNvPr id="2050" name="Picture 2">
            <a:extLst>
              <a:ext uri="{FF2B5EF4-FFF2-40B4-BE49-F238E27FC236}">
                <a16:creationId xmlns:a16="http://schemas.microsoft.com/office/drawing/2014/main" id="{2D1B7B47-C4EE-6A43-90EA-435291308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6088" y="222316"/>
            <a:ext cx="1380241" cy="13802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FADB5E2-2D33-980A-CE1F-D0F58603B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80" y="1718374"/>
            <a:ext cx="1716857" cy="17168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0CABDAB-C762-259E-1394-E019C18C3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7247" y="4619134"/>
            <a:ext cx="1436802" cy="143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64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5510AE7-BC50-4A81-7FD2-B32C2F71616B}"/>
              </a:ext>
            </a:extLst>
          </p:cNvPr>
          <p:cNvSpPr>
            <a:spLocks noGrp="1"/>
          </p:cNvSpPr>
          <p:nvPr>
            <p:ph idx="1"/>
          </p:nvPr>
        </p:nvSpPr>
        <p:spPr>
          <a:xfrm>
            <a:off x="1769081" y="474482"/>
            <a:ext cx="9561938" cy="619027"/>
          </a:xfrm>
        </p:spPr>
        <p:txBody>
          <a:bodyPr>
            <a:normAutofit/>
          </a:bodyPr>
          <a:lstStyle/>
          <a:p>
            <a:r>
              <a:rPr lang="uk-UA" sz="1800" dirty="0">
                <a:effectLst/>
                <a:latin typeface="Times New Roman" panose="02020603050405020304" pitchFamily="18" charset="0"/>
                <a:ea typeface="Calibri" panose="020F0502020204030204" pitchFamily="34" charset="0"/>
              </a:rPr>
              <a:t>В таблиці наведено узагальнення інтерпретації поняття </a:t>
            </a:r>
            <a:r>
              <a:rPr lang="uk-UA" sz="1800" b="1" dirty="0">
                <a:effectLst/>
                <a:latin typeface="Times New Roman" panose="02020603050405020304" pitchFamily="18" charset="0"/>
                <a:ea typeface="Calibri" panose="020F0502020204030204" pitchFamily="34" charset="0"/>
              </a:rPr>
              <a:t>«електронний документ».</a:t>
            </a:r>
          </a:p>
        </p:txBody>
      </p:sp>
      <p:graphicFrame>
        <p:nvGraphicFramePr>
          <p:cNvPr id="4" name="Таблиця 3">
            <a:extLst>
              <a:ext uri="{FF2B5EF4-FFF2-40B4-BE49-F238E27FC236}">
                <a16:creationId xmlns:a16="http://schemas.microsoft.com/office/drawing/2014/main" id="{D0BC8D11-D7E6-7221-E3EE-07E3D3827710}"/>
              </a:ext>
            </a:extLst>
          </p:cNvPr>
          <p:cNvGraphicFramePr>
            <a:graphicFrameLocks noGrp="1"/>
          </p:cNvGraphicFramePr>
          <p:nvPr>
            <p:extLst>
              <p:ext uri="{D42A27DB-BD31-4B8C-83A1-F6EECF244321}">
                <p14:modId xmlns:p14="http://schemas.microsoft.com/office/powerpoint/2010/main" val="477766540"/>
              </p:ext>
            </p:extLst>
          </p:nvPr>
        </p:nvGraphicFramePr>
        <p:xfrm>
          <a:off x="1769081" y="1093509"/>
          <a:ext cx="9990797" cy="5290961"/>
        </p:xfrm>
        <a:graphic>
          <a:graphicData uri="http://schemas.openxmlformats.org/drawingml/2006/table">
            <a:tbl>
              <a:tblPr firstRow="1" firstCol="1" bandRow="1">
                <a:tableStyleId>{5C22544A-7EE6-4342-B048-85BDC9FD1C3A}</a:tableStyleId>
              </a:tblPr>
              <a:tblGrid>
                <a:gridCol w="2148297">
                  <a:extLst>
                    <a:ext uri="{9D8B030D-6E8A-4147-A177-3AD203B41FA5}">
                      <a16:colId xmlns:a16="http://schemas.microsoft.com/office/drawing/2014/main" val="112588198"/>
                    </a:ext>
                  </a:extLst>
                </a:gridCol>
                <a:gridCol w="7842500">
                  <a:extLst>
                    <a:ext uri="{9D8B030D-6E8A-4147-A177-3AD203B41FA5}">
                      <a16:colId xmlns:a16="http://schemas.microsoft.com/office/drawing/2014/main" val="4028662140"/>
                    </a:ext>
                  </a:extLst>
                </a:gridCol>
              </a:tblGrid>
              <a:tr h="226244">
                <a:tc>
                  <a:txBody>
                    <a:bodyPr/>
                    <a:lstStyle/>
                    <a:p>
                      <a:pPr algn="ctr"/>
                      <a:r>
                        <a:rPr lang="uk-UA" sz="1200" kern="100">
                          <a:effectLst/>
                          <a:latin typeface="Times New Roman" panose="02020603050405020304" pitchFamily="18" charset="0"/>
                          <a:cs typeface="Times New Roman" panose="02020603050405020304" pitchFamily="18" charset="0"/>
                        </a:rPr>
                        <a:t>Поняття</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tc>
                  <a:txBody>
                    <a:bodyPr/>
                    <a:lstStyle/>
                    <a:p>
                      <a:pPr algn="ctr"/>
                      <a:r>
                        <a:rPr lang="uk-UA" sz="1200" kern="100" dirty="0">
                          <a:effectLst/>
                          <a:latin typeface="Times New Roman" panose="02020603050405020304" pitchFamily="18" charset="0"/>
                          <a:cs typeface="Times New Roman" panose="02020603050405020304" pitchFamily="18" charset="0"/>
                        </a:rPr>
                        <a:t>Інтерпретація</a:t>
                      </a:r>
                      <a:endParaRPr lang="uk-U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extLst>
                  <a:ext uri="{0D108BD9-81ED-4DB2-BD59-A6C34878D82A}">
                    <a16:rowId xmlns:a16="http://schemas.microsoft.com/office/drawing/2014/main" val="3032486588"/>
                  </a:ext>
                </a:extLst>
              </a:tr>
              <a:tr h="222588">
                <a:tc>
                  <a:txBody>
                    <a:bodyPr/>
                    <a:lstStyle/>
                    <a:p>
                      <a:pPr algn="ctr"/>
                      <a:r>
                        <a:rPr lang="uk-UA" sz="1200" kern="100" dirty="0">
                          <a:effectLst/>
                          <a:latin typeface="Times New Roman" panose="02020603050405020304" pitchFamily="18" charset="0"/>
                          <a:cs typeface="Times New Roman" panose="02020603050405020304" pitchFamily="18" charset="0"/>
                        </a:rPr>
                        <a:t>Електронний документ</a:t>
                      </a:r>
                      <a:endParaRPr lang="uk-U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tc>
                  <a:txBody>
                    <a:bodyPr/>
                    <a:lstStyle/>
                    <a:p>
                      <a:pPr algn="just"/>
                      <a:r>
                        <a:rPr lang="uk-UA" sz="1200" kern="100" dirty="0">
                          <a:effectLst/>
                          <a:latin typeface="Times New Roman" panose="02020603050405020304" pitchFamily="18" charset="0"/>
                          <a:cs typeface="Times New Roman" panose="02020603050405020304" pitchFamily="18" charset="0"/>
                        </a:rPr>
                        <a:t>документ, інформація в якому зафіксована у вигляді електронних даних, включаючи обов’язкові реквізити документа. </a:t>
                      </a:r>
                      <a:endParaRPr lang="uk-U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extLst>
                  <a:ext uri="{0D108BD9-81ED-4DB2-BD59-A6C34878D82A}">
                    <a16:rowId xmlns:a16="http://schemas.microsoft.com/office/drawing/2014/main" val="2493308406"/>
                  </a:ext>
                </a:extLst>
              </a:tr>
              <a:tr h="445177">
                <a:tc>
                  <a:txBody>
                    <a:bodyPr/>
                    <a:lstStyle/>
                    <a:p>
                      <a:pPr algn="ctr"/>
                      <a:r>
                        <a:rPr lang="uk-UA" sz="1200" kern="100">
                          <a:effectLst/>
                          <a:latin typeface="Times New Roman" panose="02020603050405020304" pitchFamily="18" charset="0"/>
                          <a:cs typeface="Times New Roman" panose="02020603050405020304" pitchFamily="18" charset="0"/>
                        </a:rPr>
                        <a:t>Електронний розрахунковий документ</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tc>
                  <a:txBody>
                    <a:bodyPr/>
                    <a:lstStyle/>
                    <a:p>
                      <a:pPr algn="just"/>
                      <a:r>
                        <a:rPr lang="uk-UA" sz="1200" kern="100">
                          <a:effectLst/>
                          <a:latin typeface="Times New Roman" panose="02020603050405020304" pitchFamily="18" charset="0"/>
                          <a:cs typeface="Times New Roman" panose="02020603050405020304" pitchFamily="18" charset="0"/>
                        </a:rPr>
                        <a:t>документ, інформація в якому представлена у формі електронних даних, включаючи відповідні реквізити розрахункового документа, який може бути сформований, переданий, збережений і перетворений у візуальну форму представлення електронними засобами.</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extLst>
                  <a:ext uri="{0D108BD9-81ED-4DB2-BD59-A6C34878D82A}">
                    <a16:rowId xmlns:a16="http://schemas.microsoft.com/office/drawing/2014/main" val="335151703"/>
                  </a:ext>
                </a:extLst>
              </a:tr>
              <a:tr h="556472">
                <a:tc>
                  <a:txBody>
                    <a:bodyPr/>
                    <a:lstStyle/>
                    <a:p>
                      <a:pPr algn="ctr">
                        <a:tabLst>
                          <a:tab pos="2040255" algn="l"/>
                        </a:tabLst>
                      </a:pPr>
                      <a:r>
                        <a:rPr lang="uk-UA" sz="1200" kern="100">
                          <a:effectLst/>
                          <a:latin typeface="Times New Roman" panose="02020603050405020304" pitchFamily="18" charset="0"/>
                          <a:cs typeface="Times New Roman" panose="02020603050405020304" pitchFamily="18" charset="0"/>
                        </a:rPr>
                        <a:t>Електронний документ</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tc>
                  <a:txBody>
                    <a:bodyPr/>
                    <a:lstStyle/>
                    <a:p>
                      <a:pPr algn="just"/>
                      <a:r>
                        <a:rPr lang="uk-UA" sz="1200" kern="100">
                          <a:effectLst/>
                          <a:latin typeface="Times New Roman" panose="02020603050405020304" pitchFamily="18" charset="0"/>
                          <a:cs typeface="Times New Roman" panose="02020603050405020304" pitchFamily="18" charset="0"/>
                        </a:rPr>
                        <a:t>задокументована інформація, представлена в електронній формі, тобто в вигляді придатному для сприйняття людиною з використанням електронних комп’ютерних машин, а також для передачі інформаційно-телекомунікаційними мережами або обробці в інформаційних системах.</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extLst>
                  <a:ext uri="{0D108BD9-81ED-4DB2-BD59-A6C34878D82A}">
                    <a16:rowId xmlns:a16="http://schemas.microsoft.com/office/drawing/2014/main" val="2870495903"/>
                  </a:ext>
                </a:extLst>
              </a:tr>
              <a:tr h="333883">
                <a:tc>
                  <a:txBody>
                    <a:bodyPr/>
                    <a:lstStyle/>
                    <a:p>
                      <a:pPr algn="ctr"/>
                      <a:r>
                        <a:rPr lang="uk-UA" sz="1200" kern="100">
                          <a:effectLst/>
                          <a:latin typeface="Times New Roman" panose="02020603050405020304" pitchFamily="18" charset="0"/>
                          <a:cs typeface="Times New Roman" panose="02020603050405020304" pitchFamily="18" charset="0"/>
                        </a:rPr>
                        <a:t>Електронний документ</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uk-UA" sz="1200" kern="100" dirty="0">
                          <a:effectLst/>
                          <a:latin typeface="Times New Roman" panose="02020603050405020304" pitchFamily="18" charset="0"/>
                          <a:cs typeface="Times New Roman" panose="02020603050405020304" pitchFamily="18" charset="0"/>
                        </a:rPr>
                        <a:t>сукупність даних, зафіксованих на матеріальному носії і / або переданих електронними каналами зв’язку з реквізитами, що дозволяють ідентифікувати цю інформацію та її автора. Електронний документ може створюватися на основі документа на паперовому носії, на основі іншого електронного документа або породжуватися в процесі інформаційної взаємодії між сторонами без будь-яких праобразів (датчиками, лічильниками та ін.).</a:t>
                      </a:r>
                      <a:endParaRPr lang="uk-U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extLst>
                  <a:ext uri="{0D108BD9-81ED-4DB2-BD59-A6C34878D82A}">
                    <a16:rowId xmlns:a16="http://schemas.microsoft.com/office/drawing/2014/main" val="440684715"/>
                  </a:ext>
                </a:extLst>
              </a:tr>
              <a:tr h="445177">
                <a:tc>
                  <a:txBody>
                    <a:bodyPr/>
                    <a:lstStyle/>
                    <a:p>
                      <a:pPr algn="ctr"/>
                      <a:r>
                        <a:rPr lang="uk-UA" sz="1200" kern="100" dirty="0">
                          <a:effectLst/>
                          <a:latin typeface="Times New Roman" panose="02020603050405020304" pitchFamily="18" charset="0"/>
                          <a:cs typeface="Times New Roman" panose="02020603050405020304" pitchFamily="18" charset="0"/>
                        </a:rPr>
                        <a:t>Електронний</a:t>
                      </a:r>
                    </a:p>
                    <a:p>
                      <a:pPr algn="ctr"/>
                      <a:r>
                        <a:rPr lang="uk-UA" sz="1200" kern="100" dirty="0">
                          <a:effectLst/>
                          <a:latin typeface="Times New Roman" panose="02020603050405020304" pitchFamily="18" charset="0"/>
                          <a:cs typeface="Times New Roman" panose="02020603050405020304" pitchFamily="18" charset="0"/>
                        </a:rPr>
                        <a:t>документ</a:t>
                      </a:r>
                      <a:endParaRPr lang="uk-U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tc>
                  <a:txBody>
                    <a:bodyPr/>
                    <a:lstStyle/>
                    <a:p>
                      <a:pPr algn="just"/>
                      <a:r>
                        <a:rPr lang="uk-UA" sz="1200" kern="100" dirty="0">
                          <a:effectLst/>
                          <a:latin typeface="Times New Roman" panose="02020603050405020304" pitchFamily="18" charset="0"/>
                          <a:cs typeface="Times New Roman" panose="02020603050405020304" pitchFamily="18" charset="0"/>
                        </a:rPr>
                        <a:t>документ, створений за допомогою засобів комп’ютерної обробки інформації, який може бути підписаний електронним підписом і збережений на електронному носії у вигляді файлу відповідного формату.</a:t>
                      </a:r>
                      <a:endParaRPr lang="uk-U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extLst>
                  <a:ext uri="{0D108BD9-81ED-4DB2-BD59-A6C34878D82A}">
                    <a16:rowId xmlns:a16="http://schemas.microsoft.com/office/drawing/2014/main" val="4198763315"/>
                  </a:ext>
                </a:extLst>
              </a:tr>
              <a:tr h="445177">
                <a:tc>
                  <a:txBody>
                    <a:bodyPr/>
                    <a:lstStyle/>
                    <a:p>
                      <a:pPr algn="ctr"/>
                      <a:r>
                        <a:rPr lang="uk-UA" sz="1200" kern="100">
                          <a:effectLst/>
                          <a:latin typeface="Times New Roman" panose="02020603050405020304" pitchFamily="18" charset="0"/>
                          <a:cs typeface="Times New Roman" panose="02020603050405020304" pitchFamily="18" charset="0"/>
                        </a:rPr>
                        <a:t>Електронний</a:t>
                      </a:r>
                    </a:p>
                    <a:p>
                      <a:pPr algn="ctr"/>
                      <a:r>
                        <a:rPr lang="uk-UA" sz="1200" kern="100">
                          <a:effectLst/>
                          <a:latin typeface="Times New Roman" panose="02020603050405020304" pitchFamily="18" charset="0"/>
                          <a:cs typeface="Times New Roman" panose="02020603050405020304" pitchFamily="18" charset="0"/>
                        </a:rPr>
                        <a:t>документ</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tc>
                  <a:txBody>
                    <a:bodyPr/>
                    <a:lstStyle/>
                    <a:p>
                      <a:pPr algn="just"/>
                      <a:r>
                        <a:rPr lang="uk-UA" sz="1200" kern="100">
                          <a:effectLst/>
                          <a:latin typeface="Times New Roman" panose="02020603050405020304" pitchFamily="18" charset="0"/>
                          <a:cs typeface="Times New Roman" panose="02020603050405020304" pitchFamily="18" charset="0"/>
                        </a:rPr>
                        <a:t>1) матеріал, який зафіксований на спеціальних носіях (диски, USB-флеш-накопичувач, додаткове обладнання); </a:t>
                      </a:r>
                    </a:p>
                    <a:p>
                      <a:pPr algn="just"/>
                      <a:r>
                        <a:rPr lang="uk-UA" sz="1200" kern="100">
                          <a:effectLst/>
                          <a:latin typeface="Times New Roman" panose="02020603050405020304" pitchFamily="18" charset="0"/>
                          <a:cs typeface="Times New Roman" panose="02020603050405020304" pitchFamily="18" charset="0"/>
                        </a:rPr>
                        <a:t>2) найбільш актуальна форма існування всіх сучасних файлів, що містять в собі величезну кількість важливої інформації.</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extLst>
                  <a:ext uri="{0D108BD9-81ED-4DB2-BD59-A6C34878D82A}">
                    <a16:rowId xmlns:a16="http://schemas.microsoft.com/office/drawing/2014/main" val="2013136382"/>
                  </a:ext>
                </a:extLst>
              </a:tr>
              <a:tr h="1001649">
                <a:tc>
                  <a:txBody>
                    <a:bodyPr/>
                    <a:lstStyle/>
                    <a:p>
                      <a:pPr algn="ctr"/>
                      <a:r>
                        <a:rPr lang="uk-UA" sz="1200" kern="100">
                          <a:effectLst/>
                          <a:latin typeface="Times New Roman" panose="02020603050405020304" pitchFamily="18" charset="0"/>
                          <a:cs typeface="Times New Roman" panose="02020603050405020304" pitchFamily="18" charset="0"/>
                        </a:rPr>
                        <a:t>Електронний</a:t>
                      </a:r>
                    </a:p>
                    <a:p>
                      <a:pPr algn="ctr"/>
                      <a:r>
                        <a:rPr lang="uk-UA" sz="1200" kern="100">
                          <a:effectLst/>
                          <a:latin typeface="Times New Roman" panose="02020603050405020304" pitchFamily="18" charset="0"/>
                          <a:cs typeface="Times New Roman" panose="02020603050405020304" pitchFamily="18" charset="0"/>
                        </a:rPr>
                        <a:t>документ</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tc>
                  <a:txBody>
                    <a:bodyPr/>
                    <a:lstStyle/>
                    <a:p>
                      <a:pPr algn="just"/>
                      <a:r>
                        <a:rPr lang="uk-UA" sz="1200" kern="100">
                          <a:effectLst/>
                          <a:latin typeface="Times New Roman" panose="02020603050405020304" pitchFamily="18" charset="0"/>
                          <a:cs typeface="Times New Roman" panose="02020603050405020304" pitchFamily="18" charset="0"/>
                        </a:rPr>
                        <a:t>1) форма подання документа у вигляді безлічі взаємопов’язаних реалізацій в електронному середовищі і відповідних їм взаємопов’язаних реалізацій в цифровому середовищі; </a:t>
                      </a:r>
                    </a:p>
                    <a:p>
                      <a:pPr algn="just"/>
                      <a:r>
                        <a:rPr lang="uk-UA" sz="1200" kern="100">
                          <a:effectLst/>
                          <a:latin typeface="Times New Roman" panose="02020603050405020304" pitchFamily="18" charset="0"/>
                          <a:cs typeface="Times New Roman" panose="02020603050405020304" pitchFamily="18" charset="0"/>
                        </a:rPr>
                        <a:t>2) документ, в якому інформація представлена в електронно-цифровій формі; </a:t>
                      </a:r>
                    </a:p>
                    <a:p>
                      <a:pPr algn="just"/>
                      <a:r>
                        <a:rPr lang="uk-UA" sz="1200" kern="100">
                          <a:effectLst/>
                          <a:latin typeface="Times New Roman" panose="02020603050405020304" pitchFamily="18" charset="0"/>
                          <a:cs typeface="Times New Roman" panose="02020603050405020304" pitchFamily="18" charset="0"/>
                        </a:rPr>
                        <a:t>3) інформація, представлена у формі набору станів елементів обчислювальної техніки, інших засобів обробки, зберігання та передачі інформації, що може бути перетворена в форму, придатну для однозначного сприйняття людиною і має атрибути для ідентифікації.</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extLst>
                  <a:ext uri="{0D108BD9-81ED-4DB2-BD59-A6C34878D82A}">
                    <a16:rowId xmlns:a16="http://schemas.microsoft.com/office/drawing/2014/main" val="1101532214"/>
                  </a:ext>
                </a:extLst>
              </a:tr>
              <a:tr h="890355">
                <a:tc>
                  <a:txBody>
                    <a:bodyPr/>
                    <a:lstStyle/>
                    <a:p>
                      <a:pPr algn="ctr"/>
                      <a:r>
                        <a:rPr lang="uk-UA" sz="1200" kern="100">
                          <a:effectLst/>
                          <a:latin typeface="Times New Roman" panose="02020603050405020304" pitchFamily="18" charset="0"/>
                          <a:cs typeface="Times New Roman" panose="02020603050405020304" pitchFamily="18" charset="0"/>
                        </a:rPr>
                        <a:t>Електронний</a:t>
                      </a:r>
                    </a:p>
                    <a:p>
                      <a:pPr algn="ctr"/>
                      <a:r>
                        <a:rPr lang="uk-UA" sz="1200" kern="100">
                          <a:effectLst/>
                          <a:latin typeface="Times New Roman" panose="02020603050405020304" pitchFamily="18" charset="0"/>
                          <a:cs typeface="Times New Roman" panose="02020603050405020304" pitchFamily="18" charset="0"/>
                        </a:rPr>
                        <a:t>документ</a:t>
                      </a:r>
                      <a:endParaRPr lang="uk-UA"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tc>
                  <a:txBody>
                    <a:bodyPr/>
                    <a:lstStyle/>
                    <a:p>
                      <a:pPr algn="just"/>
                      <a:r>
                        <a:rPr lang="uk-UA" sz="1200" kern="100" dirty="0">
                          <a:effectLst/>
                          <a:latin typeface="Times New Roman" panose="02020603050405020304" pitchFamily="18" charset="0"/>
                          <a:cs typeface="Times New Roman" panose="02020603050405020304" pitchFamily="18" charset="0"/>
                        </a:rPr>
                        <a:t>документ, в якому інформація представлена в електронно-цифровій формі та який, як юридично повноцінний аналог паперового документа, створений, передається, зберігається за допомогою програмних, технічних засобів, прийнятих в експлуатацію в компанії; може бути представлений у формі, зрозумілій для сприйняття людиною, в тому числі в паперовій формі; містить реквізити, що дозволяють його ідентифікувати, а також перевірити його справжність і цілісність.</a:t>
                      </a:r>
                      <a:endParaRPr lang="uk-U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1" marR="31681" marT="0" marB="0"/>
                </a:tc>
                <a:extLst>
                  <a:ext uri="{0D108BD9-81ED-4DB2-BD59-A6C34878D82A}">
                    <a16:rowId xmlns:a16="http://schemas.microsoft.com/office/drawing/2014/main" val="2009096016"/>
                  </a:ext>
                </a:extLst>
              </a:tr>
            </a:tbl>
          </a:graphicData>
        </a:graphic>
      </p:graphicFrame>
      <p:pic>
        <p:nvPicPr>
          <p:cNvPr id="3074" name="Picture 2">
            <a:extLst>
              <a:ext uri="{FF2B5EF4-FFF2-40B4-BE49-F238E27FC236}">
                <a16:creationId xmlns:a16="http://schemas.microsoft.com/office/drawing/2014/main" id="{FDEDB6C3-D584-8D23-7087-028E9978A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359" y="119203"/>
            <a:ext cx="872143" cy="8721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DF146AA-3E67-13B0-FE41-242CE3A1C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34" y="5403605"/>
            <a:ext cx="1150547" cy="115054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A1D7C281-8A96-5B83-2192-F8F6B098DC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34" y="1521165"/>
            <a:ext cx="1269167" cy="126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6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EDDEC3E-138E-F28D-C4B4-D70BD45F903E}"/>
              </a:ext>
            </a:extLst>
          </p:cNvPr>
          <p:cNvSpPr>
            <a:spLocks noGrp="1"/>
          </p:cNvSpPr>
          <p:nvPr>
            <p:ph idx="1"/>
          </p:nvPr>
        </p:nvSpPr>
        <p:spPr>
          <a:xfrm>
            <a:off x="1882201" y="542041"/>
            <a:ext cx="9835315" cy="6056721"/>
          </a:xfrm>
        </p:spPr>
        <p:txBody>
          <a:bodyPr>
            <a:normAutofit fontScale="77500" lnSpcReduction="20000"/>
          </a:bodyPr>
          <a:lstStyle/>
          <a:p>
            <a:pPr indent="450215" algn="just"/>
            <a:r>
              <a:rPr lang="uk-UA" sz="2100" dirty="0">
                <a:effectLst/>
                <a:latin typeface="Times New Roman" panose="02020603050405020304" pitchFamily="18" charset="0"/>
                <a:ea typeface="Calibri" panose="020F0502020204030204" pitchFamily="34" charset="0"/>
              </a:rPr>
              <a:t>До </a:t>
            </a:r>
            <a:r>
              <a:rPr lang="uk-UA" sz="2100" b="1" dirty="0">
                <a:effectLst/>
                <a:latin typeface="Times New Roman" panose="02020603050405020304" pitchFamily="18" charset="0"/>
                <a:ea typeface="Calibri" panose="020F0502020204030204" pitchFamily="34" charset="0"/>
              </a:rPr>
              <a:t>основних особливостей електронного обліку</a:t>
            </a:r>
            <a:r>
              <a:rPr lang="uk-UA" sz="2100" dirty="0">
                <a:effectLst/>
                <a:latin typeface="Times New Roman" panose="02020603050405020304" pitchFamily="18" charset="0"/>
                <a:ea typeface="Calibri" panose="020F0502020204030204" pitchFamily="34" charset="0"/>
              </a:rPr>
              <a:t> доцільно віднести наступне: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чітка алгоритмізація організації облікового процесу;</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автоматизація обліково-економічних процесів забезпечує вищий рівень позиціонування контрольної функції менеджменту;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електронна бухгалтерія сприяє зниженню трудомісткості організації облікового процесу на підприємстві;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домінування принципу інтерактивності в процесі збирання, обробки та архівування обліково-економічної інформації;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одночасна обробка, використання обліково-економічної інформації декількома виконавцями;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створення та використання ефективної системи перевірки правильності, своєчасності складання документів бухгалтерського обліку;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мобільність акумуляції інформації у потрібному форматі;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автоматизований режим перевірки порівнянності показників форм фінансової звітності;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експорт бухгалтерських документів, показників, розрахункових індикаторів до текстових процесорів;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проведення комплексної діагностики діяльності підприємства в комп’ютерному середовищі за допомогою використання додаткових програмних продуктів економічного аналізу, імітаційних моделей дослідження;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електронний облік суттєво трансформує пріоритетність функцій бухгалтерського документа, домінуючу позицію серед яких відведено інформаційній, аналітичній, контрольній та доказовій функціям;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своєчасна ідентифікація латентних ризиків зовнішнього та внутрішнього середовища фінансово-господарської діяльності підприємства;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аналітичне налаштування параметрів комп’ютерних програм для вдосконалення системи бухгалтерського обліку в напрямі креативності;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автоматизація контрольних заходів та процедур;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зменшення кількості помилок у бухгалтерському обліку;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зменшення кількості викривлень фінансової звітності внаслідок шахрайства;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можливість ручного коригування даних бухгалтерського обліку;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зменшення кількості паперових потоків документів бухгалтерського обліку; </a:t>
            </a:r>
          </a:p>
          <a:p>
            <a:pPr marL="0" indent="-285750" algn="just">
              <a:spcBef>
                <a:spcPts val="600"/>
              </a:spcBef>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можливість подання звітності до відповідних установ за допомогою мережі </a:t>
            </a:r>
            <a:r>
              <a:rPr lang="uk-UA" sz="1800" dirty="0" err="1">
                <a:effectLst/>
                <a:latin typeface="Times New Roman" panose="02020603050405020304" pitchFamily="18" charset="0"/>
                <a:ea typeface="Calibri" panose="020F0502020204030204" pitchFamily="34" charset="0"/>
              </a:rPr>
              <a:t>Internet</a:t>
            </a:r>
            <a:r>
              <a:rPr lang="uk-UA" sz="1800" dirty="0">
                <a:effectLst/>
                <a:latin typeface="Times New Roman" panose="02020603050405020304" pitchFamily="18" charset="0"/>
                <a:ea typeface="Calibri" panose="020F0502020204030204" pitchFamily="34" charset="0"/>
              </a:rPr>
              <a:t>. </a:t>
            </a:r>
          </a:p>
          <a:p>
            <a:endParaRPr lang="uk-UA" dirty="0"/>
          </a:p>
        </p:txBody>
      </p:sp>
      <p:pic>
        <p:nvPicPr>
          <p:cNvPr id="4098" name="Picture 2">
            <a:extLst>
              <a:ext uri="{FF2B5EF4-FFF2-40B4-BE49-F238E27FC236}">
                <a16:creationId xmlns:a16="http://schemas.microsoft.com/office/drawing/2014/main" id="{F320864F-465F-2743-A04D-63395EE1E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68" y="1363848"/>
            <a:ext cx="1587631" cy="15876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46B5584-7E1A-BF5A-AC9F-71CFBAD27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9036" y="4881880"/>
            <a:ext cx="1808480" cy="18084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92A01010-7DA8-36B2-956C-A6188D893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81" y="5120640"/>
            <a:ext cx="1569720" cy="156972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FE6FF8F6-31A9-D862-A251-AF45B7A64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9036" y="167640"/>
            <a:ext cx="7874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4E4EBEF4-F2C6-BFC4-1A81-EBD135206C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5244" y="4810760"/>
            <a:ext cx="1153160" cy="115316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a:extLst>
              <a:ext uri="{FF2B5EF4-FFF2-40B4-BE49-F238E27FC236}">
                <a16:creationId xmlns:a16="http://schemas.microsoft.com/office/drawing/2014/main" id="{F18CAC1D-D646-9294-28CB-9BCE211345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011954" flipV="1">
            <a:off x="10278243" y="2194623"/>
            <a:ext cx="1070064" cy="107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55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1553773-F044-B243-9801-EE5B6849E6BA}"/>
              </a:ext>
            </a:extLst>
          </p:cNvPr>
          <p:cNvSpPr>
            <a:spLocks noGrp="1"/>
          </p:cNvSpPr>
          <p:nvPr>
            <p:ph idx="1"/>
          </p:nvPr>
        </p:nvSpPr>
        <p:spPr>
          <a:xfrm>
            <a:off x="1645920" y="426720"/>
            <a:ext cx="9956800" cy="6258560"/>
          </a:xfrm>
        </p:spPr>
        <p:txBody>
          <a:bodyPr>
            <a:normAutofit/>
          </a:bodyPr>
          <a:lstStyle/>
          <a:p>
            <a:pPr indent="450215" algn="just"/>
            <a:r>
              <a:rPr lang="uk-UA" sz="1800" dirty="0">
                <a:effectLst/>
                <a:latin typeface="Times New Roman" panose="02020603050405020304" pitchFamily="18" charset="0"/>
                <a:ea typeface="Calibri" panose="020F0502020204030204" pitchFamily="34" charset="0"/>
              </a:rPr>
              <a:t>Поряд з цим, представлений перелік переваг електронної бухгалтерії доцільно доповнити </a:t>
            </a:r>
            <a:r>
              <a:rPr lang="uk-UA" sz="1800" b="1" dirty="0">
                <a:effectLst/>
                <a:latin typeface="Times New Roman" panose="02020603050405020304" pitchFamily="18" charset="0"/>
                <a:ea typeface="Calibri" panose="020F0502020204030204" pitchFamily="34" charset="0"/>
              </a:rPr>
              <a:t>недоліками</a:t>
            </a:r>
            <a:r>
              <a:rPr lang="uk-UA" sz="1800" dirty="0">
                <a:effectLst/>
                <a:latin typeface="Times New Roman" panose="02020603050405020304" pitchFamily="18" charset="0"/>
                <a:ea typeface="Calibri" panose="020F0502020204030204" pitchFamily="34" charset="0"/>
              </a:rPr>
              <a:t>, які можуть мати місце в практичному аспекті: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недосконала законодавча база з питань організації електронної бухгалтерії;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потреба в постійному оновленні програмного продукту, який використовується для організації електронного обліку;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додаткові фінансові витрати пов’язані з придбанням, оновленням програмного продукту та навчанням працівників;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недосконала система обліку, контролю та архівації бланків документів суворої звітності;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ненадійна система інформаційної безпеки.</a:t>
            </a:r>
          </a:p>
          <a:p>
            <a:pPr indent="450215" algn="just"/>
            <a:r>
              <a:rPr lang="uk-UA" sz="1800" dirty="0">
                <a:effectLst/>
                <a:latin typeface="Times New Roman" panose="02020603050405020304" pitchFamily="18" charset="0"/>
                <a:ea typeface="Calibri" panose="020F0502020204030204" pitchFamily="34" charset="0"/>
              </a:rPr>
              <a:t>Перераховані недоліки не є свідченням того, що в сфері інформаційної системи України не здійснюються заходи, які в практичному аспекті сприяють підвищенню рівня безпеки даних бухгалтерського обліку. </a:t>
            </a:r>
          </a:p>
          <a:p>
            <a:pPr indent="450215" algn="just"/>
            <a:r>
              <a:rPr lang="uk-UA" sz="1800" b="1" dirty="0">
                <a:effectLst/>
                <a:latin typeface="Times New Roman" panose="02020603050405020304" pitchFamily="18" charset="0"/>
                <a:ea typeface="Calibri" panose="020F0502020204030204" pitchFamily="34" charset="0"/>
              </a:rPr>
              <a:t>Іманентними ознаками електронного документа є: </a:t>
            </a:r>
            <a:endParaRPr lang="uk-UA" sz="1800" dirty="0">
              <a:effectLst/>
              <a:latin typeface="Times New Roman" panose="02020603050405020304" pitchFamily="18" charset="0"/>
              <a:ea typeface="Calibri" panose="020F0502020204030204" pitchFamily="34" charset="0"/>
            </a:endParaRP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електронний документ – документ, інформація, матеріал, форма існування файлів, сукупність даних;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формат обробки даних – електронно-цифровий;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наявність в документі обов’язкових реквізитів. </a:t>
            </a:r>
          </a:p>
          <a:p>
            <a:endParaRPr lang="uk-UA" dirty="0"/>
          </a:p>
        </p:txBody>
      </p:sp>
      <p:pic>
        <p:nvPicPr>
          <p:cNvPr id="7170" name="Picture 2">
            <a:extLst>
              <a:ext uri="{FF2B5EF4-FFF2-40B4-BE49-F238E27FC236}">
                <a16:creationId xmlns:a16="http://schemas.microsoft.com/office/drawing/2014/main" id="{C9AE0FD7-EAB3-DE55-C3CD-DADDDC26B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1346200"/>
            <a:ext cx="1564640" cy="15646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411F646-A98E-520F-61BA-19762E5C2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280" y="5298440"/>
            <a:ext cx="1559560" cy="155956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996C7453-D644-263F-0B0C-F80F30D2E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7560" y="5450840"/>
            <a:ext cx="12344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812AE5B8-7526-B689-A038-15D32E472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 y="5351780"/>
            <a:ext cx="1559560" cy="155956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CC5383DD-CD37-D772-0B94-72C3B5F9D7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 y="3556000"/>
            <a:ext cx="1087120" cy="108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2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94FCAE1-E4BF-2DBE-EE7C-0EB2BEEB8CD1}"/>
              </a:ext>
            </a:extLst>
          </p:cNvPr>
          <p:cNvSpPr>
            <a:spLocks noGrp="1"/>
          </p:cNvSpPr>
          <p:nvPr>
            <p:ph idx="1"/>
          </p:nvPr>
        </p:nvSpPr>
        <p:spPr>
          <a:xfrm>
            <a:off x="1696720" y="589280"/>
            <a:ext cx="9916160" cy="5974080"/>
          </a:xfrm>
        </p:spPr>
        <p:txBody>
          <a:bodyPr>
            <a:normAutofit/>
          </a:bodyPr>
          <a:lstStyle/>
          <a:p>
            <a:pPr indent="450215" algn="just"/>
            <a:r>
              <a:rPr lang="uk-UA" sz="1800" dirty="0">
                <a:effectLst/>
                <a:latin typeface="Times New Roman" panose="02020603050405020304" pitchFamily="18" charset="0"/>
                <a:ea typeface="Calibri" panose="020F0502020204030204" pitchFamily="34" charset="0"/>
              </a:rPr>
              <a:t>Важливою умовою забезпечення інформаційної безпеки є </a:t>
            </a:r>
            <a:r>
              <a:rPr lang="uk-UA" sz="1800" b="1" dirty="0">
                <a:effectLst/>
                <a:latin typeface="Times New Roman" panose="02020603050405020304" pitchFamily="18" charset="0"/>
                <a:ea typeface="Calibri" panose="020F0502020204030204" pitchFamily="34" charset="0"/>
              </a:rPr>
              <a:t>застосування електронного підпису</a:t>
            </a:r>
            <a:r>
              <a:rPr lang="uk-UA" sz="1800" dirty="0">
                <a:effectLst/>
                <a:latin typeface="Times New Roman" panose="02020603050405020304" pitchFamily="18" charset="0"/>
                <a:ea typeface="Calibri" panose="020F0502020204030204" pitchFamily="34" charset="0"/>
              </a:rPr>
              <a:t> в якості інструменту цілісності інформації в процесі організації електронного обліку. </a:t>
            </a:r>
          </a:p>
          <a:p>
            <a:pPr indent="450215" algn="just"/>
            <a:r>
              <a:rPr lang="uk-UA" sz="1800" dirty="0">
                <a:effectLst/>
                <a:latin typeface="Times New Roman" panose="02020603050405020304" pitchFamily="18" charset="0"/>
                <a:ea typeface="Calibri" panose="020F0502020204030204" pitchFamily="34" charset="0"/>
              </a:rPr>
              <a:t>Відповідно до Закону України «Про електронні довірчі послуги», </a:t>
            </a:r>
            <a:r>
              <a:rPr lang="uk-UA" sz="1800" b="1" dirty="0">
                <a:effectLst/>
                <a:latin typeface="Times New Roman" panose="02020603050405020304" pitchFamily="18" charset="0"/>
                <a:ea typeface="Calibri" panose="020F0502020204030204" pitchFamily="34" charset="0"/>
              </a:rPr>
              <a:t>електронний підпис</a:t>
            </a:r>
            <a:r>
              <a:rPr lang="uk-UA" sz="1800" dirty="0">
                <a:effectLst/>
                <a:latin typeface="Times New Roman" panose="02020603050405020304" pitchFamily="18" charset="0"/>
                <a:ea typeface="Calibri" panose="020F0502020204030204" pitchFamily="34" charset="0"/>
              </a:rPr>
              <a:t> – електронні дані, які додаються </a:t>
            </a:r>
            <a:r>
              <a:rPr lang="uk-UA" sz="1800" dirty="0" err="1">
                <a:effectLst/>
                <a:latin typeface="Times New Roman" panose="02020603050405020304" pitchFamily="18" charset="0"/>
                <a:ea typeface="Calibri" panose="020F0502020204030204" pitchFamily="34" charset="0"/>
              </a:rPr>
              <a:t>підписувачем</a:t>
            </a:r>
            <a:r>
              <a:rPr lang="uk-UA" sz="1800" dirty="0">
                <a:effectLst/>
                <a:latin typeface="Times New Roman" panose="02020603050405020304" pitchFamily="18" charset="0"/>
                <a:ea typeface="Calibri" panose="020F0502020204030204" pitchFamily="34" charset="0"/>
              </a:rPr>
              <a:t> до інших електронних даних або </a:t>
            </a:r>
            <a:r>
              <a:rPr lang="uk-UA" sz="1800" dirty="0" err="1">
                <a:effectLst/>
                <a:latin typeface="Times New Roman" panose="02020603050405020304" pitchFamily="18" charset="0"/>
                <a:ea typeface="Calibri" panose="020F0502020204030204" pitchFamily="34" charset="0"/>
              </a:rPr>
              <a:t>логічно</a:t>
            </a:r>
            <a:r>
              <a:rPr lang="uk-UA" sz="1800" dirty="0">
                <a:effectLst/>
                <a:latin typeface="Times New Roman" panose="02020603050405020304" pitchFamily="18" charset="0"/>
                <a:ea typeface="Calibri" panose="020F0502020204030204" pitchFamily="34" charset="0"/>
              </a:rPr>
              <a:t> з ними пов’язуються і використовуються ним як підпис. Електронний цифровий підпис накладається за допомогою особистого ключа. </a:t>
            </a:r>
          </a:p>
          <a:p>
            <a:pPr indent="450215" algn="just"/>
            <a:r>
              <a:rPr lang="uk-UA" sz="1800" dirty="0">
                <a:effectLst/>
                <a:latin typeface="Times New Roman" panose="02020603050405020304" pitchFamily="18" charset="0"/>
                <a:ea typeface="Calibri" panose="020F0502020204030204" pitchFamily="34" charset="0"/>
              </a:rPr>
              <a:t>Впровадження в практику електронного обліку сприяє оперативному отриманню деталізованої інформації про господарські операції, що здійснюються на підприємстві. Алгоритм організації облікового процесу передбачає послідовне акумулювання, обробку та узагальнення інформації про господарську операцію з чіткою диференціацією на низку взаємопов’язаних етапів, які передбачають введення даних про господарську операцію, формування бланків первинних документів, відеограм, машинограм, архівування інформації (документів), а також експорт електронних первинних документів, регістрів аналітичного, синтетичного обліку, звітності до текстових процесорів та їх представлення в паперовій формі. </a:t>
            </a:r>
          </a:p>
          <a:p>
            <a:pPr indent="450215" algn="just"/>
            <a:r>
              <a:rPr lang="uk-UA" sz="1800" b="1" dirty="0">
                <a:effectLst/>
                <a:latin typeface="Times New Roman" panose="02020603050405020304" pitchFamily="18" charset="0"/>
                <a:ea typeface="Calibri" panose="020F0502020204030204" pitchFamily="34" charset="0"/>
              </a:rPr>
              <a:t>Електронний документообіг забезпечує</a:t>
            </a:r>
            <a:r>
              <a:rPr lang="uk-UA" sz="1800" dirty="0">
                <a:effectLst/>
                <a:latin typeface="Times New Roman" panose="02020603050405020304" pitchFamily="18" charset="0"/>
                <a:ea typeface="Calibri" panose="020F0502020204030204" pitchFamily="34" charset="0"/>
              </a:rPr>
              <a:t> поетапне системне фіксування, обробку та архівацію інформації про здійснювані господарські операції на підприємстві; організацію електронного обміну інформацією між різними ієрархічними рівнями управління бізнес-суб’єкта; оперативне генерування достовірної облікової інформації для ідентифікації аксіологічних стратегічних управлінських ініціатив та ін. </a:t>
            </a:r>
          </a:p>
          <a:p>
            <a:endParaRPr lang="uk-UA" dirty="0"/>
          </a:p>
        </p:txBody>
      </p:sp>
      <p:pic>
        <p:nvPicPr>
          <p:cNvPr id="8194" name="Picture 2">
            <a:extLst>
              <a:ext uri="{FF2B5EF4-FFF2-40B4-BE49-F238E27FC236}">
                <a16:creationId xmlns:a16="http://schemas.microsoft.com/office/drawing/2014/main" id="{A77C2CAD-5B67-F5CF-EA5C-75F520630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20" y="129032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533FD4E1-7B81-2930-F9F7-56FAD227E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 y="4958080"/>
            <a:ext cx="1605280" cy="160528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605F74D6-D05B-869B-CFE6-EDED40CD7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 y="2844800"/>
            <a:ext cx="1701800"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1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DA3E89E-30DE-4007-BDC7-75D999B32A20}"/>
              </a:ext>
            </a:extLst>
          </p:cNvPr>
          <p:cNvSpPr>
            <a:spLocks noGrp="1"/>
          </p:cNvSpPr>
          <p:nvPr>
            <p:ph idx="1"/>
          </p:nvPr>
        </p:nvSpPr>
        <p:spPr>
          <a:xfrm>
            <a:off x="1493238" y="1879599"/>
            <a:ext cx="10211082" cy="4783892"/>
          </a:xfrm>
        </p:spPr>
        <p:txBody>
          <a:bodyPr>
            <a:normAutofit/>
          </a:bodyPr>
          <a:lstStyle/>
          <a:p>
            <a:pPr indent="450215" algn="just"/>
            <a:r>
              <a:rPr lang="uk-UA" sz="1800" b="1" dirty="0">
                <a:effectLst/>
                <a:latin typeface="Times New Roman" panose="02020603050405020304" pitchFamily="18" charset="0"/>
                <a:ea typeface="Calibri" panose="020F0502020204030204" pitchFamily="34" charset="0"/>
              </a:rPr>
              <a:t>Електронна бухгалтерія</a:t>
            </a:r>
            <a:r>
              <a:rPr lang="uk-UA" sz="1800" dirty="0">
                <a:effectLst/>
                <a:latin typeface="Times New Roman" panose="02020603050405020304" pitchFamily="18" charset="0"/>
                <a:ea typeface="Calibri" panose="020F0502020204030204" pitchFamily="34" charset="0"/>
              </a:rPr>
              <a:t> – цілісна, впорядкована система засобів, способів, алгоритмів, методів, заходів організаційного характеру, які спрямовані на забезпечення своєчасного оформлення, накопичення, узагальнення, обробки та архівування інформації про господарські операції підприємства з метою створення достовірної інформаційної платформи для прийняття ефективних управлінських рішень. </a:t>
            </a:r>
          </a:p>
          <a:p>
            <a:pPr indent="0" algn="just">
              <a:buNone/>
            </a:pPr>
            <a:endParaRPr lang="uk-UA" sz="1800" dirty="0">
              <a:effectLst/>
              <a:latin typeface="Times New Roman" panose="02020603050405020304" pitchFamily="18" charset="0"/>
              <a:ea typeface="Calibri" panose="020F0502020204030204" pitchFamily="34" charset="0"/>
            </a:endParaRPr>
          </a:p>
          <a:p>
            <a:pPr indent="450215" algn="just"/>
            <a:r>
              <a:rPr lang="uk-UA" sz="1800" b="1" dirty="0">
                <a:effectLst/>
                <a:latin typeface="Times New Roman" panose="02020603050405020304" pitchFamily="18" charset="0"/>
                <a:ea typeface="Calibri" panose="020F0502020204030204" pitchFamily="34" charset="0"/>
              </a:rPr>
              <a:t>Пріоритетними цілями</a:t>
            </a:r>
            <a:r>
              <a:rPr lang="uk-UA" sz="1800" dirty="0">
                <a:effectLst/>
                <a:latin typeface="Times New Roman" panose="02020603050405020304" pitchFamily="18" charset="0"/>
                <a:ea typeface="Calibri" panose="020F0502020204030204" pitchFamily="34" charset="0"/>
              </a:rPr>
              <a:t> організації електронної бухгалтерії на підприємстві є: </a:t>
            </a:r>
          </a:p>
          <a:p>
            <a:pPr marL="45000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автоматизоване фіксування господарських операцій в бухгалтерському обліку; </a:t>
            </a:r>
          </a:p>
          <a:p>
            <a:pPr marL="45000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автоматизоване формування звітності підприємства (фінансової та податкової); </a:t>
            </a:r>
          </a:p>
          <a:p>
            <a:pPr marL="45000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організація електронного (</a:t>
            </a:r>
            <a:r>
              <a:rPr lang="uk-UA" sz="1800" dirty="0" err="1">
                <a:effectLst/>
                <a:latin typeface="Times New Roman" panose="02020603050405020304" pitchFamily="18" charset="0"/>
                <a:ea typeface="Calibri" panose="020F0502020204030204" pitchFamily="34" charset="0"/>
              </a:rPr>
              <a:t>безпаперового</a:t>
            </a:r>
            <a:r>
              <a:rPr lang="uk-UA" sz="1800" dirty="0">
                <a:effectLst/>
                <a:latin typeface="Times New Roman" panose="02020603050405020304" pitchFamily="18" charset="0"/>
                <a:ea typeface="Calibri" panose="020F0502020204030204" pitchFamily="34" charset="0"/>
              </a:rPr>
              <a:t>) обліку на підприємстві; </a:t>
            </a:r>
          </a:p>
          <a:p>
            <a:pPr marL="450000" indent="-285750" algn="just">
              <a:buFont typeface="Wingdings" panose="05000000000000000000" pitchFamily="2" charset="2"/>
              <a:buChar char="v"/>
            </a:pPr>
            <a:r>
              <a:rPr lang="uk-UA" sz="1800" kern="0" dirty="0">
                <a:effectLst/>
                <a:latin typeface="Times New Roman" panose="02020603050405020304" pitchFamily="18" charset="0"/>
                <a:ea typeface="Calibri" panose="020F0502020204030204" pitchFamily="34" charset="0"/>
              </a:rPr>
              <a:t>оперативне надання зовнішнім та внутрішнім </a:t>
            </a:r>
            <a:r>
              <a:rPr lang="uk-UA" sz="1800" kern="0" dirty="0" err="1">
                <a:effectLst/>
                <a:latin typeface="Times New Roman" panose="02020603050405020304" pitchFamily="18" charset="0"/>
                <a:ea typeface="Calibri" panose="020F0502020204030204" pitchFamily="34" charset="0"/>
              </a:rPr>
              <a:t>стейкхолдерам</a:t>
            </a:r>
            <a:r>
              <a:rPr lang="uk-UA" sz="1800" kern="0" dirty="0">
                <a:effectLst/>
                <a:latin typeface="Times New Roman" panose="02020603050405020304" pitchFamily="18" charset="0"/>
                <a:ea typeface="Calibri" panose="020F0502020204030204" pitchFamily="34" charset="0"/>
              </a:rPr>
              <a:t> повної, неупередженої та достовірної обліково-економічної інформації для оцінки показників діяльності підприємства та визначення управлінських ініціатив. </a:t>
            </a:r>
            <a:endParaRPr lang="uk-UA" dirty="0"/>
          </a:p>
        </p:txBody>
      </p:sp>
      <p:sp>
        <p:nvSpPr>
          <p:cNvPr id="6" name="Заголовок 1">
            <a:extLst>
              <a:ext uri="{FF2B5EF4-FFF2-40B4-BE49-F238E27FC236}">
                <a16:creationId xmlns:a16="http://schemas.microsoft.com/office/drawing/2014/main" id="{E0A57D0E-7E66-173C-418C-40F4D1C1458E}"/>
              </a:ext>
            </a:extLst>
          </p:cNvPr>
          <p:cNvSpPr>
            <a:spLocks noGrp="1"/>
          </p:cNvSpPr>
          <p:nvPr>
            <p:ph type="title"/>
          </p:nvPr>
        </p:nvSpPr>
        <p:spPr>
          <a:xfrm>
            <a:off x="1676118" y="265629"/>
            <a:ext cx="7081802" cy="1362298"/>
          </a:xfrm>
        </p:spPr>
        <p:txBody>
          <a:bodyPr>
            <a:noAutofit/>
          </a:bodyPr>
          <a:lstStyle/>
          <a:p>
            <a:r>
              <a:rPr lang="uk-UA" sz="4000" b="1" dirty="0">
                <a:latin typeface="Times New Roman" panose="02020603050405020304" pitchFamily="18" charset="0"/>
              </a:rPr>
              <a:t>Теоретичні засади організації електронної бухгалтерії </a:t>
            </a:r>
            <a:br>
              <a:rPr lang="uk-UA" sz="1800" dirty="0">
                <a:effectLst/>
                <a:latin typeface="Times New Roman" panose="02020603050405020304" pitchFamily="18" charset="0"/>
                <a:ea typeface="Calibri" panose="020F0502020204030204" pitchFamily="34" charset="0"/>
              </a:rPr>
            </a:br>
            <a:endParaRPr lang="uk-UA" sz="4000" dirty="0"/>
          </a:p>
        </p:txBody>
      </p:sp>
      <p:pic>
        <p:nvPicPr>
          <p:cNvPr id="6146" name="Picture 2">
            <a:extLst>
              <a:ext uri="{FF2B5EF4-FFF2-40B4-BE49-F238E27FC236}">
                <a16:creationId xmlns:a16="http://schemas.microsoft.com/office/drawing/2014/main" id="{F6B614BF-7CC0-5759-947F-8A1B97CF2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0960" y="3601720"/>
            <a:ext cx="1706880" cy="17068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F1E5EA08-9AE8-69DA-D2EE-83FD96729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280" y="65398"/>
            <a:ext cx="1762760" cy="176276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37E16293-3349-BD07-1C83-DE883F4E8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 y="5312211"/>
            <a:ext cx="1351280" cy="135128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D1A4D345-B34C-9846-6123-06C08EA16A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24" y="2021839"/>
            <a:ext cx="1214871" cy="121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4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4DFEF2E-023A-5AAC-38DB-1D59819EF363}"/>
              </a:ext>
            </a:extLst>
          </p:cNvPr>
          <p:cNvSpPr>
            <a:spLocks noGrp="1"/>
          </p:cNvSpPr>
          <p:nvPr>
            <p:ph idx="1"/>
          </p:nvPr>
        </p:nvSpPr>
        <p:spPr>
          <a:xfrm>
            <a:off x="1493520" y="386080"/>
            <a:ext cx="10139680" cy="6299200"/>
          </a:xfrm>
        </p:spPr>
        <p:txBody>
          <a:bodyPr>
            <a:normAutofit/>
          </a:bodyPr>
          <a:lstStyle/>
          <a:p>
            <a:pPr indent="450215" algn="just"/>
            <a:r>
              <a:rPr lang="uk-UA" sz="1800" b="1" dirty="0">
                <a:effectLst/>
                <a:latin typeface="Times New Roman" panose="02020603050405020304" pitchFamily="18" charset="0"/>
                <a:ea typeface="Calibri" panose="020F0502020204030204" pitchFamily="34" charset="0"/>
              </a:rPr>
              <a:t>Завданнями організації електронної бухгалтерії є</a:t>
            </a:r>
            <a:r>
              <a:rPr lang="uk-UA" sz="1800" dirty="0">
                <a:effectLst/>
                <a:latin typeface="Times New Roman" panose="02020603050405020304" pitchFamily="18" charset="0"/>
                <a:ea typeface="Calibri" panose="020F0502020204030204" pitchFamily="34" charset="0"/>
              </a:rPr>
              <a:t> забезпечення: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своєчасної, повної, достовірної реєстрації господарських операцій, здійснюваних на підприємстві, в інформаційній системі;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процесу збору, автоматизованої обробки, архівування інформації про господарські операції підприємства;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оптимізації процесу документообігу;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автоматизованої систематизації та узагальнення показників, які характеризують діяльність підприємства за звітний період (місяць, квартал, рік) у відповідних формах фінансової звітності;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складання звітності (декларацій, звітів) за податковий період та їх подання в електронному вигляді в режимі он-лайн у відповідні контролюючі органи;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експорту бухгалтерських документів з інформаційної системи до текстових процесорів;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реалізації контрольних процедур в автоматизованому режимі;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інформаційної безпеки;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деталізованої інформаційної бази для проведення комплексної економічної діагностики підприємства; </a:t>
            </a:r>
          </a:p>
          <a:p>
            <a:pPr marL="628650" indent="-285750" algn="just">
              <a:buFont typeface="Wingdings" panose="05000000000000000000" pitchFamily="2" charset="2"/>
              <a:buChar char="v"/>
            </a:pPr>
            <a:r>
              <a:rPr lang="uk-UA" sz="1800" dirty="0">
                <a:effectLst/>
                <a:latin typeface="Times New Roman" panose="02020603050405020304" pitchFamily="18" charset="0"/>
                <a:ea typeface="Calibri" panose="020F0502020204030204" pitchFamily="34" charset="0"/>
              </a:rPr>
              <a:t>формування структурованої обліково-інформаційної платформи для розробки управлінських рішень. </a:t>
            </a:r>
          </a:p>
          <a:p>
            <a:endParaRPr lang="uk-UA" dirty="0"/>
          </a:p>
        </p:txBody>
      </p:sp>
      <p:pic>
        <p:nvPicPr>
          <p:cNvPr id="9218" name="Picture 2">
            <a:extLst>
              <a:ext uri="{FF2B5EF4-FFF2-40B4-BE49-F238E27FC236}">
                <a16:creationId xmlns:a16="http://schemas.microsoft.com/office/drawing/2014/main" id="{4D5F85BD-FAC5-0C5F-7D02-7ADE9742F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 y="1483360"/>
            <a:ext cx="1376680" cy="137668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9809CE62-8758-B9BD-77D7-0169E6329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0" y="5140960"/>
            <a:ext cx="1386840" cy="138684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5A419BCE-8F81-30CD-AFFD-12EB7CD51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 y="3263900"/>
            <a:ext cx="1386840" cy="138684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a:extLst>
              <a:ext uri="{FF2B5EF4-FFF2-40B4-BE49-F238E27FC236}">
                <a16:creationId xmlns:a16="http://schemas.microsoft.com/office/drawing/2014/main" id="{603484DF-5E9D-DA91-3DCC-A0774038E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1480" y="3957320"/>
            <a:ext cx="1386840" cy="138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01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439756F-7057-9339-BBCC-137EC2945D78}"/>
              </a:ext>
            </a:extLst>
          </p:cNvPr>
          <p:cNvSpPr>
            <a:spLocks noGrp="1"/>
          </p:cNvSpPr>
          <p:nvPr>
            <p:ph idx="1"/>
          </p:nvPr>
        </p:nvSpPr>
        <p:spPr>
          <a:xfrm>
            <a:off x="1503680" y="513080"/>
            <a:ext cx="10088880" cy="6055360"/>
          </a:xfrm>
        </p:spPr>
        <p:txBody>
          <a:bodyPr>
            <a:normAutofit lnSpcReduction="10000"/>
          </a:bodyPr>
          <a:lstStyle/>
          <a:p>
            <a:pPr indent="450215" algn="just"/>
            <a:r>
              <a:rPr lang="uk-UA" sz="1800" b="1" dirty="0">
                <a:effectLst/>
                <a:latin typeface="Times New Roman" panose="02020603050405020304" pitchFamily="18" charset="0"/>
                <a:ea typeface="Calibri" panose="020F0502020204030204" pitchFamily="34" charset="0"/>
              </a:rPr>
              <a:t>Основними функціями електронного обліку</a:t>
            </a:r>
            <a:r>
              <a:rPr lang="uk-UA" sz="1800" dirty="0">
                <a:effectLst/>
                <a:latin typeface="Times New Roman" panose="02020603050405020304" pitchFamily="18" charset="0"/>
                <a:ea typeface="Calibri" panose="020F0502020204030204" pitchFamily="34" charset="0"/>
              </a:rPr>
              <a:t> виступають: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інформаційна </a:t>
            </a:r>
            <a:r>
              <a:rPr lang="uk-UA" sz="1800" dirty="0">
                <a:effectLst/>
                <a:latin typeface="Times New Roman" panose="02020603050405020304" pitchFamily="18" charset="0"/>
                <a:ea typeface="Calibri" panose="020F0502020204030204" pitchFamily="34" charset="0"/>
              </a:rPr>
              <a:t>(оперативний доступ, пошук, своєчасне надання повної, правдивої інформації про фактичний стан господарської діяльності підприємства зовнішнім та внутрішнім користувачам);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аналітична</a:t>
            </a:r>
            <a:r>
              <a:rPr lang="uk-UA" sz="1800" dirty="0">
                <a:effectLst/>
                <a:latin typeface="Times New Roman" panose="02020603050405020304" pitchFamily="18" charset="0"/>
                <a:ea typeface="Calibri" panose="020F0502020204030204" pitchFamily="34" charset="0"/>
              </a:rPr>
              <a:t> (оцінка результатів фінансово-господарської діяльності підприємства на основі даних первинного, зведеного, аналітичного обліку з метою ідентифікації зовнішніх, внутрішніх ризиків та визначення напрямів розвитку суб’єкта господарювання в стратегічній перспективі);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контрольна </a:t>
            </a:r>
            <a:r>
              <a:rPr lang="uk-UA" sz="1800" dirty="0">
                <a:effectLst/>
                <a:latin typeface="Times New Roman" panose="02020603050405020304" pitchFamily="18" charset="0"/>
                <a:ea typeface="Calibri" panose="020F0502020204030204" pitchFamily="34" charset="0"/>
              </a:rPr>
              <a:t>(забезпечення здійснення контролю за об’єктами бухгалтерського обліку в процесі виконання господарських операцій з метою запобігання, профілактики зловживань та шахрайства);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комунікаційна</a:t>
            </a:r>
            <a:r>
              <a:rPr lang="uk-UA" sz="1800" dirty="0">
                <a:effectLst/>
                <a:latin typeface="Times New Roman" panose="02020603050405020304" pitchFamily="18" charset="0"/>
                <a:ea typeface="Calibri" panose="020F0502020204030204" pitchFamily="34" charset="0"/>
              </a:rPr>
              <a:t> (забезпечення формування та узагальнення інформації зовнішнім та внутрішнім користувачам); </a:t>
            </a:r>
          </a:p>
          <a:p>
            <a:pPr marL="628650" indent="-285750" algn="just">
              <a:buFont typeface="Wingdings" panose="05000000000000000000" pitchFamily="2" charset="2"/>
              <a:buChar char="v"/>
            </a:pPr>
            <a:r>
              <a:rPr lang="uk-UA" sz="1800" b="1" dirty="0">
                <a:effectLst/>
                <a:latin typeface="Times New Roman" panose="02020603050405020304" pitchFamily="18" charset="0"/>
                <a:ea typeface="Calibri" panose="020F0502020204030204" pitchFamily="34" charset="0"/>
              </a:rPr>
              <a:t>прогнозна</a:t>
            </a:r>
            <a:r>
              <a:rPr lang="uk-UA" sz="1800" dirty="0">
                <a:effectLst/>
                <a:latin typeface="Times New Roman" panose="02020603050405020304" pitchFamily="18" charset="0"/>
                <a:ea typeface="Calibri" panose="020F0502020204030204" pitchFamily="34" charset="0"/>
              </a:rPr>
              <a:t> (визначення перспектив розвитку підприємства на основі даних бухгалтерського обліку та показників фінансової звітності). </a:t>
            </a:r>
          </a:p>
          <a:p>
            <a:pPr indent="450215" algn="just"/>
            <a:r>
              <a:rPr lang="uk-UA" sz="1800" dirty="0">
                <a:effectLst/>
                <a:latin typeface="Times New Roman" panose="02020603050405020304" pitchFamily="18" charset="0"/>
                <a:ea typeface="Calibri" panose="020F0502020204030204" pitchFamily="34" charset="0"/>
              </a:rPr>
              <a:t>Електронний бухгалтерський облік повинен комплексно базуватися </a:t>
            </a:r>
            <a:r>
              <a:rPr lang="uk-UA" sz="1800" b="1" dirty="0">
                <a:effectLst/>
                <a:latin typeface="Times New Roman" panose="02020603050405020304" pitchFamily="18" charset="0"/>
                <a:ea typeface="Calibri" panose="020F0502020204030204" pitchFamily="34" charset="0"/>
              </a:rPr>
              <a:t>на двох групах принципів:</a:t>
            </a:r>
            <a:r>
              <a:rPr lang="uk-UA" sz="1800" dirty="0">
                <a:effectLst/>
                <a:latin typeface="Times New Roman" panose="02020603050405020304" pitchFamily="18" charset="0"/>
                <a:ea typeface="Calibri" panose="020F0502020204030204" pitchFamily="34" charset="0"/>
              </a:rPr>
              <a:t> </a:t>
            </a:r>
          </a:p>
          <a:p>
            <a:pPr indent="0" algn="just">
              <a:buNone/>
            </a:pPr>
            <a:r>
              <a:rPr lang="uk-UA" sz="1800" dirty="0">
                <a:effectLst/>
                <a:latin typeface="Times New Roman" panose="02020603050405020304" pitchFamily="18" charset="0"/>
                <a:ea typeface="Calibri" panose="020F0502020204030204" pitchFamily="34" charset="0"/>
              </a:rPr>
              <a:t>1) принципи бухгалтерського обліку та фінансової звітності; </a:t>
            </a:r>
          </a:p>
          <a:p>
            <a:pPr indent="0" algn="just">
              <a:buNone/>
            </a:pPr>
            <a:r>
              <a:rPr lang="uk-UA" sz="1800" dirty="0">
                <a:effectLst/>
                <a:latin typeface="Times New Roman" panose="02020603050405020304" pitchFamily="18" charset="0"/>
                <a:ea typeface="Calibri" panose="020F0502020204030204" pitchFamily="34" charset="0"/>
              </a:rPr>
              <a:t>2) основоположні принципи інформаційних технологій бухгалтерського обліку. </a:t>
            </a:r>
          </a:p>
          <a:p>
            <a:endParaRPr lang="uk-UA" dirty="0"/>
          </a:p>
        </p:txBody>
      </p:sp>
      <p:pic>
        <p:nvPicPr>
          <p:cNvPr id="10242" name="Picture 2">
            <a:extLst>
              <a:ext uri="{FF2B5EF4-FFF2-40B4-BE49-F238E27FC236}">
                <a16:creationId xmlns:a16="http://schemas.microsoft.com/office/drawing/2014/main" id="{0AA50B87-B6F3-533A-AC55-0CDC006FC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 y="1473200"/>
            <a:ext cx="1341120" cy="134112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57470512-2909-47C8-DB66-27265B1BC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 y="3289301"/>
            <a:ext cx="1529080" cy="152908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F41B200C-AA8F-AE75-6124-FF1CCA618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2520" y="5466080"/>
            <a:ext cx="1193800" cy="11938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33CCFDF0-DF6A-6AAA-9A72-4BCEC3EBCE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80" y="5273040"/>
            <a:ext cx="1193800" cy="11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3340"/>
      </p:ext>
    </p:extLst>
  </p:cSld>
  <p:clrMapOvr>
    <a:masterClrMapping/>
  </p:clrMapOvr>
</p:sld>
</file>

<file path=ppt/theme/theme1.xml><?xml version="1.0" encoding="utf-8"?>
<a:theme xmlns:a="http://schemas.openxmlformats.org/drawingml/2006/main" name="Віхоть">
  <a:themeElements>
    <a:clrScheme name="Пересічна">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604</TotalTime>
  <Words>2242</Words>
  <Application>Microsoft Office PowerPoint</Application>
  <PresentationFormat>Широкий екран</PresentationFormat>
  <Paragraphs>121</Paragraphs>
  <Slides>14</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14</vt:i4>
      </vt:variant>
    </vt:vector>
  </HeadingPairs>
  <TitlesOfParts>
    <vt:vector size="20" baseType="lpstr">
      <vt:lpstr>Arial</vt:lpstr>
      <vt:lpstr>Century Gothic</vt:lpstr>
      <vt:lpstr>Times New Roman</vt:lpstr>
      <vt:lpstr>Wingdings</vt:lpstr>
      <vt:lpstr>Wingdings 3</vt:lpstr>
      <vt:lpstr>Віхоть</vt:lpstr>
      <vt:lpstr>ЗМІСТОВИЙ МОДУЛЬ 1.  Основи організації електронної бухгалтерії</vt:lpstr>
      <vt:lpstr>Особливості електронної бухгалтерії</vt:lpstr>
      <vt:lpstr>Презентація PowerPoint</vt:lpstr>
      <vt:lpstr>Презентація PowerPoint</vt:lpstr>
      <vt:lpstr>Презентація PowerPoint</vt:lpstr>
      <vt:lpstr>Презентація PowerPoint</vt:lpstr>
      <vt:lpstr>Теоретичні засади організації електронної бухгалтерії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ЗМІСТОВИЙ МОДУЛЬ 1.  Основи організації електронної бухгалтерії</dc:title>
  <dc:creator>Анастасия Гнедкова</dc:creator>
  <cp:lastModifiedBy>Анастасия Гнедкова</cp:lastModifiedBy>
  <cp:revision>117</cp:revision>
  <dcterms:created xsi:type="dcterms:W3CDTF">2022-09-29T12:19:15Z</dcterms:created>
  <dcterms:modified xsi:type="dcterms:W3CDTF">2022-09-29T22:23:19Z</dcterms:modified>
</cp:coreProperties>
</file>