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-21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23.02.2026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>
                <a:effectLst/>
              </a:rPr>
              <a:t>Лекція</a:t>
            </a:r>
            <a:r>
              <a:rPr lang="ru-RU" dirty="0" smtClean="0">
                <a:effectLst/>
              </a:rPr>
              <a:t> 3. </a:t>
            </a:r>
            <a:r>
              <a:rPr lang="ru-RU" dirty="0">
                <a:effectLst/>
              </a:rPr>
              <a:t>Реклама в </a:t>
            </a:r>
            <a:r>
              <a:rPr lang="ru-RU" dirty="0" err="1" smtClean="0">
                <a:effectLst/>
              </a:rPr>
              <a:t>інтернеті</a:t>
            </a:r>
            <a:r>
              <a:rPr lang="ru-RU" dirty="0" smtClean="0">
                <a:effectLst/>
              </a:rPr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4.1.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 smtClean="0"/>
              <a:t>кампаній</a:t>
            </a:r>
            <a:endParaRPr lang="ru-RU" dirty="0" smtClean="0"/>
          </a:p>
          <a:p>
            <a:r>
              <a:rPr lang="ru-RU" dirty="0"/>
              <a:t>4.2.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в </a:t>
            </a:r>
            <a:r>
              <a:rPr lang="ru-RU" dirty="0" err="1" smtClean="0"/>
              <a:t>Інтернеті</a:t>
            </a:r>
            <a:endParaRPr lang="ru-RU" dirty="0" smtClean="0"/>
          </a:p>
          <a:p>
            <a:r>
              <a:rPr lang="ru-RU" dirty="0"/>
              <a:t>4.3.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в </a:t>
            </a:r>
            <a:r>
              <a:rPr lang="ru-RU" dirty="0" err="1" smtClean="0"/>
              <a:t>Інтернеті</a:t>
            </a:r>
            <a:endParaRPr lang="ru-RU" dirty="0" smtClean="0"/>
          </a:p>
          <a:p>
            <a:r>
              <a:rPr lang="ru-RU" dirty="0"/>
              <a:t>4.5.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smtClean="0"/>
              <a:t>рекламою</a:t>
            </a:r>
          </a:p>
          <a:p>
            <a:r>
              <a:rPr lang="ru-RU" dirty="0"/>
              <a:t>4.6. </a:t>
            </a:r>
            <a:r>
              <a:rPr lang="ru-RU" dirty="0" err="1"/>
              <a:t>Контекстна</a:t>
            </a:r>
            <a:r>
              <a:rPr lang="ru-RU" dirty="0"/>
              <a:t> реклама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248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4.2. </a:t>
            </a:r>
            <a:r>
              <a:rPr lang="ru-RU" dirty="0" err="1">
                <a:effectLst/>
              </a:rPr>
              <a:t>Особливості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Реклама </a:t>
            </a:r>
            <a:r>
              <a:rPr lang="ru-RU" dirty="0"/>
              <a:t>в </a:t>
            </a:r>
            <a:r>
              <a:rPr lang="ru-RU" dirty="0" err="1"/>
              <a:t>Інтернеті</a:t>
            </a:r>
            <a:r>
              <a:rPr lang="ru-RU" dirty="0"/>
              <a:t> </a:t>
            </a:r>
            <a:r>
              <a:rPr lang="ru-RU" dirty="0" err="1" smtClean="0"/>
              <a:t>різноманітна</a:t>
            </a:r>
            <a:r>
              <a:rPr lang="ru-RU" dirty="0" smtClean="0"/>
              <a:t>. </a:t>
            </a:r>
            <a:r>
              <a:rPr lang="ru-RU" dirty="0"/>
              <a:t>Будучи </a:t>
            </a:r>
            <a:r>
              <a:rPr lang="ru-RU" dirty="0" err="1"/>
              <a:t>електронними</a:t>
            </a:r>
            <a:r>
              <a:rPr lang="ru-RU" dirty="0"/>
              <a:t>, </a:t>
            </a:r>
            <a:r>
              <a:rPr lang="ru-RU" dirty="0" err="1"/>
              <a:t>рекламні</a:t>
            </a:r>
            <a:r>
              <a:rPr lang="ru-RU" dirty="0"/>
              <a:t> блоки </a:t>
            </a:r>
            <a:r>
              <a:rPr lang="ru-RU" dirty="0" err="1"/>
              <a:t>можуть</a:t>
            </a:r>
            <a:r>
              <a:rPr lang="ru-RU" dirty="0"/>
              <a:t> не просто </a:t>
            </a:r>
            <a:r>
              <a:rPr lang="ru-RU" dirty="0" err="1"/>
              <a:t>приймати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та </a:t>
            </a:r>
            <a:r>
              <a:rPr lang="ru-RU" dirty="0" err="1"/>
              <a:t>види</a:t>
            </a:r>
            <a:r>
              <a:rPr lang="ru-RU" dirty="0"/>
              <a:t>, але й,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найважливіше</a:t>
            </a:r>
            <a:r>
              <a:rPr lang="ru-RU" dirty="0"/>
              <a:t>, бути </a:t>
            </a:r>
            <a:r>
              <a:rPr lang="ru-RU" dirty="0" err="1"/>
              <a:t>інтерактивними</a:t>
            </a:r>
            <a:r>
              <a:rPr lang="ru-RU" dirty="0"/>
              <a:t>, </a:t>
            </a:r>
            <a:r>
              <a:rPr lang="ru-RU" dirty="0" err="1"/>
              <a:t>взаємодіяти</a:t>
            </a:r>
            <a:r>
              <a:rPr lang="ru-RU" dirty="0"/>
              <a:t> з </a:t>
            </a:r>
            <a:r>
              <a:rPr lang="ru-RU" dirty="0" err="1"/>
              <a:t>користувачами</a:t>
            </a:r>
            <a:r>
              <a:rPr lang="ru-RU" dirty="0"/>
              <a:t>, </a:t>
            </a:r>
            <a:r>
              <a:rPr lang="ru-RU" dirty="0" err="1"/>
              <a:t>чого</a:t>
            </a:r>
            <a:r>
              <a:rPr lang="ru-RU" dirty="0"/>
              <a:t> не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жоден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канал</a:t>
            </a:r>
            <a:r>
              <a:rPr lang="ru-RU" dirty="0" smtClean="0"/>
              <a:t>.</a:t>
            </a:r>
          </a:p>
          <a:p>
            <a:r>
              <a:rPr lang="uk-UA" dirty="0" smtClean="0"/>
              <a:t>2.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-реклама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та </a:t>
            </a:r>
            <a:r>
              <a:rPr lang="ru-RU" dirty="0" err="1"/>
              <a:t>запам'ятовування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Особливості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3. </a:t>
            </a:r>
            <a:r>
              <a:rPr lang="ru-RU" dirty="0" err="1"/>
              <a:t>Важливою</a:t>
            </a:r>
            <a:r>
              <a:rPr lang="ru-RU" dirty="0"/>
              <a:t> характеристикою рекламного каналу є частота (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оголошень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бачить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дня, </a:t>
            </a:r>
            <a:r>
              <a:rPr lang="ru-RU" dirty="0" err="1"/>
              <a:t>тижня</a:t>
            </a:r>
            <a:r>
              <a:rPr lang="ru-RU" dirty="0"/>
              <a:t>, </a:t>
            </a:r>
            <a:r>
              <a:rPr lang="ru-RU" dirty="0" err="1"/>
              <a:t>місяця</a:t>
            </a:r>
            <a:r>
              <a:rPr lang="ru-RU" dirty="0"/>
              <a:t>).</a:t>
            </a:r>
          </a:p>
          <a:p>
            <a:endParaRPr lang="uk-UA" dirty="0" smtClean="0"/>
          </a:p>
          <a:p>
            <a:r>
              <a:rPr lang="uk-UA" dirty="0" smtClean="0"/>
              <a:t>4</a:t>
            </a:r>
            <a:r>
              <a:rPr lang="uk-UA" dirty="0"/>
              <a:t>.</a:t>
            </a:r>
            <a:r>
              <a:rPr lang="ru-RU" dirty="0"/>
              <a:t> </a:t>
            </a:r>
            <a:r>
              <a:rPr lang="ru-RU" dirty="0" err="1"/>
              <a:t>Унікальна</a:t>
            </a:r>
            <a:r>
              <a:rPr lang="ru-RU" dirty="0"/>
              <a:t>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інтернет-реклами</a:t>
            </a:r>
            <a:r>
              <a:rPr lang="ru-RU" dirty="0"/>
              <a:t> –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індивідуалізованість</a:t>
            </a:r>
            <a:r>
              <a:rPr lang="ru-RU" dirty="0"/>
              <a:t>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Інтернету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ми </a:t>
            </a:r>
            <a:r>
              <a:rPr lang="ru-RU" dirty="0" err="1"/>
              <a:t>можемо</a:t>
            </a:r>
            <a:r>
              <a:rPr lang="ru-RU" dirty="0"/>
              <a:t> </a:t>
            </a:r>
            <a:r>
              <a:rPr lang="ru-RU" dirty="0" err="1"/>
              <a:t>показувати</a:t>
            </a:r>
            <a:r>
              <a:rPr lang="ru-RU" dirty="0"/>
              <a:t> кожному </a:t>
            </a:r>
            <a:r>
              <a:rPr lang="ru-RU" dirty="0" err="1"/>
              <a:t>користувачеві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контент просто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масове</a:t>
            </a:r>
            <a:r>
              <a:rPr lang="ru-RU" dirty="0"/>
              <a:t> </a:t>
            </a:r>
            <a:r>
              <a:rPr lang="ru-RU" dirty="0" err="1"/>
              <a:t>мовлення</a:t>
            </a:r>
            <a:r>
              <a:rPr lang="ru-RU" dirty="0"/>
              <a:t>, а </a:t>
            </a:r>
            <a:r>
              <a:rPr lang="ru-RU" dirty="0" err="1"/>
              <a:t>з'єднання</a:t>
            </a:r>
            <a:r>
              <a:rPr lang="ru-RU" dirty="0"/>
              <a:t> точка-точка при кожному </a:t>
            </a:r>
            <a:r>
              <a:rPr lang="ru-RU" dirty="0" err="1"/>
              <a:t>контакті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996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4.3. </a:t>
            </a:r>
            <a:r>
              <a:rPr lang="ru-RU" dirty="0" err="1">
                <a:effectLst/>
              </a:rPr>
              <a:t>Види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в </a:t>
            </a:r>
            <a:r>
              <a:rPr lang="ru-RU" dirty="0" err="1">
                <a:effectLst/>
              </a:rPr>
              <a:t>Інтернеті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</a:t>
            </a:r>
            <a:r>
              <a:rPr lang="ru-RU" dirty="0" err="1" smtClean="0"/>
              <a:t>Медійна</a:t>
            </a:r>
            <a:r>
              <a:rPr lang="ru-RU" dirty="0" smtClean="0"/>
              <a:t> реклама. </a:t>
            </a:r>
          </a:p>
          <a:p>
            <a:pPr marL="82296" indent="0">
              <a:buNone/>
            </a:pPr>
            <a:r>
              <a:rPr lang="ru-RU" dirty="0" err="1" smtClean="0"/>
              <a:t>Одиницею</a:t>
            </a:r>
            <a:r>
              <a:rPr lang="ru-RU" dirty="0" smtClean="0"/>
              <a:t> </a:t>
            </a:r>
            <a:r>
              <a:rPr lang="ru-RU" dirty="0" err="1"/>
              <a:t>реклами</a:t>
            </a:r>
            <a:r>
              <a:rPr lang="ru-RU" dirty="0"/>
              <a:t> є весь </a:t>
            </a:r>
            <a:r>
              <a:rPr lang="ru-RU" dirty="0" err="1"/>
              <a:t>майданчик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, де і </a:t>
            </a:r>
            <a:r>
              <a:rPr lang="ru-RU" dirty="0" err="1"/>
              <a:t>встановлюється</a:t>
            </a:r>
            <a:r>
              <a:rPr lang="ru-RU" dirty="0"/>
              <a:t> реклама. </a:t>
            </a:r>
            <a:r>
              <a:rPr lang="ru-RU" dirty="0" err="1"/>
              <a:t>Медійна</a:t>
            </a:r>
            <a:r>
              <a:rPr lang="ru-RU" dirty="0"/>
              <a:t> реклама </a:t>
            </a:r>
            <a:r>
              <a:rPr lang="ru-RU" dirty="0" err="1"/>
              <a:t>розрахована</a:t>
            </a:r>
            <a:r>
              <a:rPr lang="ru-RU" dirty="0"/>
              <a:t> на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– </a:t>
            </a:r>
            <a:r>
              <a:rPr lang="ru-RU" dirty="0" err="1"/>
              <a:t>здатися</a:t>
            </a:r>
            <a:r>
              <a:rPr lang="ru-RU" dirty="0"/>
              <a:t> </a:t>
            </a:r>
            <a:r>
              <a:rPr lang="ru-RU" dirty="0" err="1"/>
              <a:t>максимальній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"</a:t>
            </a:r>
            <a:r>
              <a:rPr lang="ru-RU" dirty="0" err="1"/>
              <a:t>потрібних</a:t>
            </a:r>
            <a:r>
              <a:rPr lang="ru-RU" dirty="0"/>
              <a:t>" людей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/>
              <a:t>Оплачується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банерів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ж за часом </a:t>
            </a:r>
            <a:r>
              <a:rPr lang="ru-RU" dirty="0" err="1"/>
              <a:t>розміщення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одиницею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є, </a:t>
            </a:r>
            <a:r>
              <a:rPr lang="ru-RU" dirty="0" err="1"/>
              <a:t>знову</a:t>
            </a:r>
            <a:r>
              <a:rPr lang="ru-RU" dirty="0"/>
              <a:t> ж таки, </a:t>
            </a:r>
            <a:r>
              <a:rPr lang="ru-RU" dirty="0" err="1"/>
              <a:t>охоплення</a:t>
            </a:r>
            <a:r>
              <a:rPr lang="ru-RU" dirty="0"/>
              <a:t>, як у </a:t>
            </a:r>
            <a:r>
              <a:rPr lang="ru-RU" dirty="0" err="1"/>
              <a:t>телевізійній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радіорекламі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uk-UA" dirty="0" smtClean="0"/>
              <a:t>2. </a:t>
            </a:r>
            <a:r>
              <a:rPr lang="ru-RU" dirty="0" smtClean="0"/>
              <a:t>Контекстная реклама. </a:t>
            </a:r>
          </a:p>
          <a:p>
            <a:pPr marL="82296" indent="0">
              <a:buNone/>
            </a:pPr>
            <a:r>
              <a:rPr lang="ru-RU" dirty="0" err="1"/>
              <a:t>Одиницею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є запит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тематики. Реклама </a:t>
            </a:r>
            <a:r>
              <a:rPr lang="ru-RU" dirty="0" err="1"/>
              <a:t>розрахована</a:t>
            </a:r>
            <a:r>
              <a:rPr lang="ru-RU" dirty="0"/>
              <a:t> на контакт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користувачами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явно </a:t>
            </a:r>
            <a:r>
              <a:rPr lang="ru-RU" dirty="0" err="1"/>
              <a:t>висловили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рекламованого</a:t>
            </a:r>
            <a:r>
              <a:rPr lang="ru-RU" dirty="0"/>
              <a:t> предмета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/>
              <a:t>Контекстна</a:t>
            </a:r>
            <a:r>
              <a:rPr lang="ru-RU" dirty="0"/>
              <a:t> реклама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винахід</a:t>
            </a:r>
            <a:r>
              <a:rPr lang="ru-RU" dirty="0"/>
              <a:t> </a:t>
            </a:r>
            <a:r>
              <a:rPr lang="ru-RU" dirty="0" err="1"/>
              <a:t>Інтернету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аналогів</a:t>
            </a:r>
            <a:r>
              <a:rPr lang="ru-RU" dirty="0"/>
              <a:t> поза </a:t>
            </a:r>
            <a:r>
              <a:rPr lang="ru-RU" dirty="0" err="1"/>
              <a:t>Інтернетом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4.4. </a:t>
            </a:r>
            <a:r>
              <a:rPr lang="ru-RU" dirty="0" err="1">
                <a:effectLst/>
              </a:rPr>
              <a:t>Медійна</a:t>
            </a:r>
            <a:r>
              <a:rPr lang="ru-RU" dirty="0">
                <a:effectLst/>
              </a:rPr>
              <a:t> 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82296" indent="0" algn="ctr">
              <a:buNone/>
            </a:pPr>
            <a:r>
              <a:rPr lang="uk-UA" dirty="0" smtClean="0"/>
              <a:t>1. </a:t>
            </a:r>
            <a:r>
              <a:rPr lang="ru-RU" dirty="0" err="1" smtClean="0"/>
              <a:t>Банери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err="1" smtClean="0"/>
              <a:t>Банер</a:t>
            </a:r>
            <a:r>
              <a:rPr lang="ru-RU" dirty="0" smtClean="0"/>
              <a:t> </a:t>
            </a:r>
            <a:r>
              <a:rPr lang="ru-RU" dirty="0"/>
              <a:t>буде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, </a:t>
            </a:r>
            <a:r>
              <a:rPr lang="ru-RU" dirty="0" err="1"/>
              <a:t>чим</a:t>
            </a:r>
            <a:r>
              <a:rPr lang="ru-RU" dirty="0" smtClean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більші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розміри</a:t>
            </a:r>
            <a:r>
              <a:rPr lang="ru-RU" dirty="0"/>
              <a:t>. </a:t>
            </a:r>
            <a:r>
              <a:rPr lang="ru-RU" dirty="0" err="1"/>
              <a:t>Банер</a:t>
            </a:r>
            <a:r>
              <a:rPr lang="ru-RU" dirty="0"/>
              <a:t> повинен </a:t>
            </a:r>
            <a:r>
              <a:rPr lang="ru-RU" dirty="0" err="1"/>
              <a:t>займати</a:t>
            </a:r>
            <a:r>
              <a:rPr lang="ru-RU" dirty="0"/>
              <a:t> на </a:t>
            </a:r>
            <a:r>
              <a:rPr lang="ru-RU" dirty="0" err="1"/>
              <a:t>екрані</a:t>
            </a:r>
            <a:r>
              <a:rPr lang="ru-RU" dirty="0"/>
              <a:t> максимум </a:t>
            </a:r>
            <a:r>
              <a:rPr lang="ru-RU" dirty="0" err="1"/>
              <a:t>місця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помітний</a:t>
            </a:r>
            <a:r>
              <a:rPr lang="ru-RU" dirty="0"/>
              <a:t>,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ефективніший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квадратний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суто</a:t>
            </a:r>
            <a:r>
              <a:rPr lang="ru-RU" dirty="0"/>
              <a:t> </a:t>
            </a:r>
            <a:r>
              <a:rPr lang="ru-RU" dirty="0" err="1"/>
              <a:t>фізіологічне</a:t>
            </a:r>
            <a:r>
              <a:rPr lang="ru-RU" dirty="0"/>
              <a:t> </a:t>
            </a:r>
            <a:r>
              <a:rPr lang="ru-RU" dirty="0" err="1"/>
              <a:t>явище</a:t>
            </a:r>
            <a:r>
              <a:rPr lang="ru-RU" dirty="0"/>
              <a:t>: </a:t>
            </a:r>
            <a:r>
              <a:rPr lang="ru-RU" dirty="0" err="1"/>
              <a:t>людське</a:t>
            </a:r>
            <a:r>
              <a:rPr lang="ru-RU" dirty="0"/>
              <a:t> око з </a:t>
            </a:r>
            <a:r>
              <a:rPr lang="ru-RU" dirty="0" err="1"/>
              <a:t>більшою</a:t>
            </a:r>
            <a:r>
              <a:rPr lang="ru-RU" dirty="0"/>
              <a:t> </a:t>
            </a:r>
            <a:r>
              <a:rPr lang="ru-RU" dirty="0" err="1"/>
              <a:t>готовністю</a:t>
            </a:r>
            <a:r>
              <a:rPr lang="ru-RU" dirty="0"/>
              <a:t> </a:t>
            </a:r>
            <a:r>
              <a:rPr lang="ru-RU" dirty="0" err="1"/>
              <a:t>сприймає</a:t>
            </a:r>
            <a:r>
              <a:rPr lang="ru-RU" dirty="0"/>
              <a:t> </a:t>
            </a:r>
            <a:r>
              <a:rPr lang="ru-RU" dirty="0" err="1"/>
              <a:t>предмети</a:t>
            </a:r>
            <a:r>
              <a:rPr lang="ru-RU" dirty="0"/>
              <a:t> </a:t>
            </a:r>
            <a:r>
              <a:rPr lang="ru-RU" dirty="0" err="1"/>
              <a:t>найпростіших</a:t>
            </a:r>
            <a:r>
              <a:rPr lang="ru-RU" dirty="0"/>
              <a:t> форм – коло, </a:t>
            </a:r>
            <a:r>
              <a:rPr lang="ru-RU" dirty="0" err="1"/>
              <a:t>трикутник</a:t>
            </a:r>
            <a:r>
              <a:rPr lang="ru-RU" dirty="0"/>
              <a:t>, квадрат.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банери</a:t>
            </a:r>
            <a:r>
              <a:rPr lang="ru-RU" dirty="0"/>
              <a:t> просто </a:t>
            </a:r>
            <a:r>
              <a:rPr lang="ru-RU" dirty="0" err="1"/>
              <a:t>помітніші</a:t>
            </a:r>
            <a:r>
              <a:rPr lang="ru-RU" dirty="0"/>
              <a:t>. </a:t>
            </a:r>
            <a:r>
              <a:rPr lang="ru-RU" dirty="0" err="1"/>
              <a:t>Круглий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би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кращим</a:t>
            </a:r>
            <a:r>
              <a:rPr lang="ru-RU" dirty="0"/>
              <a:t>, але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технологічно</a:t>
            </a:r>
            <a:r>
              <a:rPr lang="ru-RU" dirty="0"/>
              <a:t> </a:t>
            </a:r>
            <a:r>
              <a:rPr lang="ru-RU" dirty="0" err="1"/>
              <a:t>незручний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вертикальний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не </a:t>
            </a:r>
            <a:r>
              <a:rPr lang="ru-RU" dirty="0" err="1"/>
              <a:t>квадратний</a:t>
            </a:r>
            <a:r>
              <a:rPr lang="ru-RU" dirty="0"/>
              <a:t>, то </a:t>
            </a:r>
            <a:r>
              <a:rPr lang="ru-RU" dirty="0" err="1"/>
              <a:t>вертикальний</a:t>
            </a:r>
            <a:r>
              <a:rPr lang="ru-RU" dirty="0"/>
              <a:t> </a:t>
            </a:r>
            <a:r>
              <a:rPr lang="ru-RU" dirty="0" err="1"/>
              <a:t>прямокутник</a:t>
            </a:r>
            <a:r>
              <a:rPr lang="ru-RU" dirty="0"/>
              <a:t> </a:t>
            </a:r>
            <a:r>
              <a:rPr lang="ru-RU" dirty="0" err="1"/>
              <a:t>помітніший</a:t>
            </a:r>
            <a:r>
              <a:rPr lang="ru-RU" dirty="0"/>
              <a:t> для ока,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горизонтальний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довкола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порожнього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виділяється</a:t>
            </a:r>
            <a:r>
              <a:rPr lang="ru-RU" dirty="0"/>
              <a:t> на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тлі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ефективніший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банери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відволікають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,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 </a:t>
            </a:r>
            <a:r>
              <a:rPr lang="ru-RU" dirty="0" err="1"/>
              <a:t>помітний</a:t>
            </a:r>
            <a:r>
              <a:rPr lang="ru-RU" dirty="0"/>
              <a:t>;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точніше</a:t>
            </a:r>
            <a:r>
              <a:rPr lang="ru-RU" dirty="0"/>
              <a:t> </a:t>
            </a:r>
            <a:r>
              <a:rPr lang="ru-RU" dirty="0" err="1"/>
              <a:t>розташований</a:t>
            </a:r>
            <a:r>
              <a:rPr lang="ru-RU" dirty="0"/>
              <a:t> у «золотому </a:t>
            </a:r>
            <a:r>
              <a:rPr lang="ru-RU" dirty="0" err="1"/>
              <a:t>перерізі</a:t>
            </a:r>
            <a:r>
              <a:rPr lang="ru-RU" dirty="0"/>
              <a:t>» </a:t>
            </a:r>
            <a:r>
              <a:rPr lang="ru-RU" dirty="0" err="1"/>
              <a:t>екрану</a:t>
            </a:r>
            <a:r>
              <a:rPr lang="ru-RU" dirty="0"/>
              <a:t>. </a:t>
            </a:r>
            <a:r>
              <a:rPr lang="ru-RU" dirty="0" err="1"/>
              <a:t>Саме</a:t>
            </a:r>
            <a:r>
              <a:rPr lang="ru-RU" dirty="0"/>
              <a:t> тут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одразу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помітнішим</a:t>
            </a:r>
            <a:r>
              <a:rPr lang="ru-RU" dirty="0"/>
              <a:t> для </a:t>
            </a:r>
            <a:r>
              <a:rPr lang="ru-RU" dirty="0" err="1"/>
              <a:t>користувача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/>
              </a:rPr>
              <a:t>Золотий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перетин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відрізка</a:t>
            </a:r>
            <a:r>
              <a:rPr lang="ru-RU" dirty="0"/>
              <a:t> на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в такому </a:t>
            </a:r>
            <a:r>
              <a:rPr lang="ru-RU" dirty="0" err="1"/>
              <a:t>відношенні</a:t>
            </a:r>
            <a:r>
              <a:rPr lang="ru-RU" dirty="0"/>
              <a:t>, при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менша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так </a:t>
            </a:r>
            <a:r>
              <a:rPr lang="ru-RU" dirty="0" err="1"/>
              <a:t>відноситься</a:t>
            </a:r>
            <a:r>
              <a:rPr lang="ru-RU" dirty="0"/>
              <a:t> до </a:t>
            </a:r>
            <a:r>
              <a:rPr lang="ru-RU" dirty="0" err="1"/>
              <a:t>більшої</a:t>
            </a:r>
            <a:r>
              <a:rPr lang="ru-RU" dirty="0"/>
              <a:t>, як </a:t>
            </a:r>
            <a:r>
              <a:rPr lang="ru-RU" dirty="0" err="1"/>
              <a:t>більша</a:t>
            </a:r>
            <a:r>
              <a:rPr lang="ru-RU" dirty="0"/>
              <a:t> – до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 smtClean="0"/>
              <a:t>величині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Вважають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об'єкти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у </a:t>
            </a:r>
            <a:r>
              <a:rPr lang="ru-RU" dirty="0" err="1"/>
              <a:t>собі</a:t>
            </a:r>
            <a:r>
              <a:rPr lang="ru-RU" dirty="0"/>
              <a:t> «</a:t>
            </a:r>
            <a:r>
              <a:rPr lang="ru-RU" dirty="0" err="1"/>
              <a:t>золотий</a:t>
            </a:r>
            <a:r>
              <a:rPr lang="ru-RU" dirty="0"/>
              <a:t> </a:t>
            </a:r>
            <a:r>
              <a:rPr lang="ru-RU" dirty="0" err="1"/>
              <a:t>перетин</a:t>
            </a:r>
            <a:r>
              <a:rPr lang="ru-RU" dirty="0"/>
              <a:t>», </a:t>
            </a:r>
            <a:r>
              <a:rPr lang="ru-RU" dirty="0" err="1"/>
              <a:t>сприймаються</a:t>
            </a:r>
            <a:r>
              <a:rPr lang="ru-RU" dirty="0"/>
              <a:t> людьми як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гармонійні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Пропорції</a:t>
            </a:r>
            <a:r>
              <a:rPr lang="ru-RU" dirty="0" smtClean="0"/>
              <a:t> </a:t>
            </a:r>
            <a:r>
              <a:rPr lang="ru-RU" dirty="0" err="1"/>
              <a:t>піраміди</a:t>
            </a:r>
            <a:r>
              <a:rPr lang="ru-RU" dirty="0"/>
              <a:t> Хеопса, </a:t>
            </a:r>
            <a:r>
              <a:rPr lang="ru-RU" dirty="0" err="1"/>
              <a:t>храмів</a:t>
            </a:r>
            <a:r>
              <a:rPr lang="ru-RU" dirty="0"/>
              <a:t>, </a:t>
            </a:r>
            <a:r>
              <a:rPr lang="ru-RU" dirty="0" err="1"/>
              <a:t>барельєфів</a:t>
            </a:r>
            <a:r>
              <a:rPr lang="ru-RU" dirty="0"/>
              <a:t>, </a:t>
            </a:r>
            <a:r>
              <a:rPr lang="ru-RU" dirty="0" err="1"/>
              <a:t>предметів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 та прикрас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гробниці</a:t>
            </a:r>
            <a:r>
              <a:rPr lang="ru-RU" dirty="0"/>
              <a:t> Тутанхамона </a:t>
            </a:r>
            <a:r>
              <a:rPr lang="ru-RU" dirty="0" err="1"/>
              <a:t>свідчать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єгипетські</a:t>
            </a:r>
            <a:r>
              <a:rPr lang="ru-RU" dirty="0"/>
              <a:t> </a:t>
            </a:r>
            <a:r>
              <a:rPr lang="ru-RU" dirty="0" err="1"/>
              <a:t>майстри</a:t>
            </a:r>
            <a:r>
              <a:rPr lang="ru-RU" dirty="0"/>
              <a:t> </a:t>
            </a:r>
            <a:r>
              <a:rPr lang="ru-RU" dirty="0" err="1"/>
              <a:t>користувалися</a:t>
            </a:r>
            <a:r>
              <a:rPr lang="ru-RU" dirty="0"/>
              <a:t> </a:t>
            </a:r>
            <a:r>
              <a:rPr lang="ru-RU" dirty="0" err="1"/>
              <a:t>співвідношеннями</a:t>
            </a:r>
            <a:r>
              <a:rPr lang="ru-RU" dirty="0"/>
              <a:t> золотого </a:t>
            </a:r>
            <a:r>
              <a:rPr lang="ru-RU" dirty="0" err="1"/>
              <a:t>перетину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ffectLst/>
              </a:rPr>
              <a:t>Лінії</a:t>
            </a:r>
            <a:r>
              <a:rPr lang="ru-RU" dirty="0">
                <a:effectLst/>
              </a:rPr>
              <a:t> золотого </a:t>
            </a:r>
            <a:r>
              <a:rPr lang="ru-RU" dirty="0" err="1">
                <a:effectLst/>
              </a:rPr>
              <a:t>перерізу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772816"/>
            <a:ext cx="5040560" cy="413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Золотий перетин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005.jpg (50 KB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333" y="1268760"/>
            <a:ext cx="5001695" cy="2813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001.jpg (41 KB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704" y="4082213"/>
            <a:ext cx="5005324" cy="263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4.5. </a:t>
            </a:r>
            <a:r>
              <a:rPr lang="ru-RU" dirty="0" err="1">
                <a:effectLst/>
              </a:rPr>
              <a:t>Системи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управління</a:t>
            </a:r>
            <a:r>
              <a:rPr lang="ru-RU" dirty="0">
                <a:effectLst/>
              </a:rPr>
              <a:t> рекламою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Банерна</a:t>
            </a:r>
            <a:r>
              <a:rPr lang="ru-RU" dirty="0"/>
              <a:t> реклама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розміщується</a:t>
            </a:r>
            <a:r>
              <a:rPr lang="ru-RU" dirty="0"/>
              <a:t> через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показу </a:t>
            </a:r>
            <a:r>
              <a:rPr lang="ru-RU" u="sng" dirty="0" err="1"/>
              <a:t>банерів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Технічно</a:t>
            </a:r>
            <a:r>
              <a:rPr lang="ru-RU" dirty="0" smtClean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виглядає</a:t>
            </a:r>
            <a:r>
              <a:rPr lang="ru-RU" dirty="0"/>
              <a:t> так: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площадки на </a:t>
            </a:r>
            <a:r>
              <a:rPr lang="ru-RU" dirty="0" err="1"/>
              <a:t>місці</a:t>
            </a:r>
            <a:r>
              <a:rPr lang="ru-RU" dirty="0"/>
              <a:t>, де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розміщена</a:t>
            </a:r>
            <a:r>
              <a:rPr lang="ru-RU" dirty="0"/>
              <a:t> реклама,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u="sng" dirty="0" err="1"/>
              <a:t>спеціальний</a:t>
            </a:r>
            <a:r>
              <a:rPr lang="ru-RU" u="sng" dirty="0"/>
              <a:t> код </a:t>
            </a:r>
            <a:r>
              <a:rPr lang="ru-RU" u="sng" dirty="0" err="1"/>
              <a:t>звернення</a:t>
            </a:r>
            <a:r>
              <a:rPr lang="ru-RU" u="sng" dirty="0"/>
              <a:t> до </a:t>
            </a:r>
            <a:r>
              <a:rPr lang="ru-RU" u="sng" dirty="0" err="1"/>
              <a:t>серверів</a:t>
            </a:r>
            <a:r>
              <a:rPr lang="ru-RU" u="sng" dirty="0"/>
              <a:t> </a:t>
            </a:r>
            <a:r>
              <a:rPr lang="ru-RU" u="sng" dirty="0" err="1"/>
              <a:t>системи</a:t>
            </a:r>
            <a:r>
              <a:rPr lang="ru-RU" u="sng" dirty="0"/>
              <a:t> </a:t>
            </a:r>
            <a:r>
              <a:rPr lang="ru-RU" u="sng" dirty="0" err="1"/>
              <a:t>управління</a:t>
            </a:r>
            <a:r>
              <a:rPr lang="ru-RU" u="sng" dirty="0"/>
              <a:t> рекламою</a:t>
            </a:r>
            <a:r>
              <a:rPr lang="ru-RU" dirty="0"/>
              <a:t> (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банерними</a:t>
            </a:r>
            <a:r>
              <a:rPr lang="ru-RU" dirty="0"/>
              <a:t> системами), в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розміщений</a:t>
            </a:r>
            <a:r>
              <a:rPr lang="ru-RU" dirty="0"/>
              <a:t> </a:t>
            </a:r>
            <a:r>
              <a:rPr lang="ru-RU" dirty="0" err="1" smtClean="0"/>
              <a:t>банер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У </a:t>
            </a:r>
            <a:r>
              <a:rPr lang="ru-RU" dirty="0"/>
              <a:t>той момент, коли </a:t>
            </a:r>
            <a:r>
              <a:rPr lang="ru-RU" dirty="0" err="1"/>
              <a:t>користувач</a:t>
            </a:r>
            <a:r>
              <a:rPr lang="ru-RU" dirty="0"/>
              <a:t> заходить на </a:t>
            </a:r>
            <a:r>
              <a:rPr lang="ru-RU" dirty="0" err="1"/>
              <a:t>сторінку</a:t>
            </a:r>
            <a:r>
              <a:rPr lang="ru-RU" dirty="0"/>
              <a:t> з </a:t>
            </a:r>
            <a:r>
              <a:rPr lang="ru-RU" dirty="0" err="1"/>
              <a:t>рекламним</a:t>
            </a:r>
            <a:r>
              <a:rPr lang="ru-RU" dirty="0"/>
              <a:t> кодом, </a:t>
            </a:r>
            <a:r>
              <a:rPr lang="ru-RU" u="sng" dirty="0"/>
              <a:t>система </a:t>
            </a:r>
            <a:r>
              <a:rPr lang="ru-RU" u="sng" dirty="0" err="1"/>
              <a:t>визначає</a:t>
            </a:r>
            <a:r>
              <a:rPr lang="ru-RU" dirty="0"/>
              <a:t>, </a:t>
            </a:r>
            <a:r>
              <a:rPr lang="ru-RU" u="sng" dirty="0" err="1"/>
              <a:t>що</a:t>
            </a:r>
            <a:r>
              <a:rPr lang="ru-RU" u="sng" dirty="0"/>
              <a:t> </a:t>
            </a:r>
            <a:r>
              <a:rPr lang="ru-RU" u="sng" dirty="0" err="1"/>
              <a:t>це</a:t>
            </a:r>
            <a:r>
              <a:rPr lang="ru-RU" u="sng" dirty="0"/>
              <a:t> за </a:t>
            </a:r>
            <a:r>
              <a:rPr lang="ru-RU" u="sng" dirty="0" err="1"/>
              <a:t>користувач</a:t>
            </a:r>
            <a:r>
              <a:rPr lang="ru-RU" dirty="0"/>
              <a:t>, за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en-US" u="sng" dirty="0"/>
              <a:t>cookie-</a:t>
            </a:r>
            <a:r>
              <a:rPr lang="ru-RU" u="sng" dirty="0"/>
              <a:t>файлами</a:t>
            </a:r>
            <a:r>
              <a:rPr lang="ru-RU" dirty="0"/>
              <a:t> і, </a:t>
            </a:r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, </a:t>
            </a:r>
            <a:r>
              <a:rPr lang="ru-RU" u="sng" dirty="0" err="1"/>
              <a:t>показує</a:t>
            </a:r>
            <a:r>
              <a:rPr lang="ru-RU" u="sng" dirty="0"/>
              <a:t> </a:t>
            </a:r>
            <a:r>
              <a:rPr lang="ru-RU" u="sng" dirty="0" err="1"/>
              <a:t>йому</a:t>
            </a:r>
            <a:r>
              <a:rPr lang="ru-RU" u="sng" dirty="0"/>
              <a:t> ту </a:t>
            </a:r>
            <a:r>
              <a:rPr lang="ru-RU" u="sng" dirty="0" err="1"/>
              <a:t>чи</a:t>
            </a:r>
            <a:r>
              <a:rPr lang="ru-RU" u="sng" dirty="0"/>
              <a:t> </a:t>
            </a:r>
            <a:r>
              <a:rPr lang="ru-RU" u="sng" dirty="0" err="1"/>
              <a:t>іншу</a:t>
            </a:r>
            <a:r>
              <a:rPr lang="ru-RU" u="sng" dirty="0"/>
              <a:t> рекламу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</a:t>
            </a:r>
            <a:r>
              <a:rPr lang="ru-RU" u="sng" dirty="0" smtClean="0"/>
              <a:t>ТАРГЕТИНГ.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Cookie-файли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Cookie-файли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текстові</a:t>
            </a:r>
            <a:r>
              <a:rPr lang="ru-RU" dirty="0"/>
              <a:t> </a:t>
            </a:r>
            <a:r>
              <a:rPr lang="ru-RU" dirty="0" err="1"/>
              <a:t>файли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записуються</a:t>
            </a:r>
            <a:r>
              <a:rPr lang="ru-RU" dirty="0"/>
              <a:t> веб-сервером на </a:t>
            </a:r>
            <a:r>
              <a:rPr lang="ru-RU" dirty="0" err="1"/>
              <a:t>комп'ютер</a:t>
            </a:r>
            <a:r>
              <a:rPr lang="ru-RU" dirty="0"/>
              <a:t> </a:t>
            </a:r>
            <a:r>
              <a:rPr lang="ru-RU" dirty="0" err="1"/>
              <a:t>користувача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призначену</a:t>
            </a:r>
            <a:r>
              <a:rPr lang="ru-RU" dirty="0"/>
              <a:t> для </a:t>
            </a:r>
            <a:r>
              <a:rPr lang="ru-RU" dirty="0" err="1"/>
              <a:t>цього</a:t>
            </a:r>
            <a:r>
              <a:rPr lang="ru-RU" dirty="0"/>
              <a:t> папку, яка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</a:t>
            </a:r>
            <a:r>
              <a:rPr lang="ru-RU" dirty="0" err="1"/>
              <a:t>який</a:t>
            </a:r>
            <a:r>
              <a:rPr lang="ru-RU" dirty="0"/>
              <a:t> браузер </a:t>
            </a:r>
            <a:r>
              <a:rPr lang="ru-RU" dirty="0" err="1"/>
              <a:t>використовується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Таргетинг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Таргетинг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рекламної</a:t>
            </a:r>
            <a:r>
              <a:rPr lang="ru-RU" dirty="0"/>
              <a:t> </a:t>
            </a:r>
            <a:r>
              <a:rPr lang="ru-RU" dirty="0" err="1"/>
              <a:t>кампанії</a:t>
            </a:r>
            <a:r>
              <a:rPr lang="ru-RU" dirty="0"/>
              <a:t> </a:t>
            </a:r>
            <a:r>
              <a:rPr lang="ru-RU" dirty="0" err="1"/>
              <a:t>задля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групам</a:t>
            </a:r>
            <a:r>
              <a:rPr lang="ru-RU" dirty="0"/>
              <a:t>. </a:t>
            </a:r>
            <a:r>
              <a:rPr lang="ru-RU" dirty="0" err="1"/>
              <a:t>Інакше</a:t>
            </a:r>
            <a:r>
              <a:rPr lang="ru-RU" dirty="0"/>
              <a:t> </a:t>
            </a:r>
            <a:r>
              <a:rPr lang="ru-RU" dirty="0" err="1"/>
              <a:t>кажучи</a:t>
            </a:r>
            <a:r>
              <a:rPr lang="ru-RU" dirty="0"/>
              <a:t>, </a:t>
            </a:r>
            <a:r>
              <a:rPr lang="ru-RU" dirty="0" err="1"/>
              <a:t>націлення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вибирати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,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показуватиметься</a:t>
            </a:r>
            <a:r>
              <a:rPr lang="ru-RU" dirty="0"/>
              <a:t> реклама.</a:t>
            </a:r>
          </a:p>
        </p:txBody>
      </p:sp>
    </p:spTree>
    <p:extLst>
      <p:ext uri="{BB962C8B-B14F-4D97-AF65-F5344CB8AC3E}">
        <p14:creationId xmlns:p14="http://schemas.microsoft.com/office/powerpoint/2010/main" val="29235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4.1. </a:t>
            </a:r>
            <a:r>
              <a:rPr lang="ru-RU" dirty="0" err="1">
                <a:effectLst/>
              </a:rPr>
              <a:t>Типи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рекламних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кампаній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Загальноприйнятий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на три </a:t>
            </a:r>
            <a:r>
              <a:rPr lang="ru-RU" dirty="0" err="1"/>
              <a:t>типи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відношення</a:t>
            </a:r>
            <a:r>
              <a:rPr lang="ru-RU" dirty="0"/>
              <a:t> до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рекламних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Інтернет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25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Стандартні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налаштування</a:t>
            </a:r>
            <a:r>
              <a:rPr lang="ru-RU" dirty="0">
                <a:effectLst/>
              </a:rPr>
              <a:t> </a:t>
            </a:r>
            <a:r>
              <a:rPr lang="ru-RU" dirty="0" err="1" smtClean="0">
                <a:effectLst/>
              </a:rPr>
              <a:t>таргетингу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по </a:t>
            </a:r>
            <a:r>
              <a:rPr lang="ru-RU" dirty="0"/>
              <a:t>годинах дня та по днях </a:t>
            </a:r>
            <a:r>
              <a:rPr lang="ru-RU" dirty="0" err="1"/>
              <a:t>тижня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географічним</a:t>
            </a:r>
            <a:r>
              <a:rPr lang="ru-RU" dirty="0"/>
              <a:t> </a:t>
            </a:r>
            <a:r>
              <a:rPr lang="ru-RU" dirty="0" err="1"/>
              <a:t>розташуванням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 (по </a:t>
            </a:r>
            <a:r>
              <a:rPr lang="ru-RU" dirty="0" err="1"/>
              <a:t>cookie</a:t>
            </a:r>
            <a:r>
              <a:rPr lang="ru-RU" dirty="0"/>
              <a:t> та IP);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 в день, </a:t>
            </a:r>
            <a:r>
              <a:rPr lang="ru-RU" dirty="0" err="1"/>
              <a:t>тиждень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 по </a:t>
            </a:r>
            <a:r>
              <a:rPr lang="ru-RU" dirty="0"/>
              <a:t>сайтах та </a:t>
            </a:r>
            <a:r>
              <a:rPr lang="ru-RU" dirty="0" err="1"/>
              <a:t>сторінках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показується</a:t>
            </a:r>
            <a:r>
              <a:rPr lang="ru-RU" dirty="0"/>
              <a:t> реклама; </a:t>
            </a:r>
            <a:endParaRPr lang="ru-RU" dirty="0" smtClean="0"/>
          </a:p>
          <a:p>
            <a:r>
              <a:rPr lang="ru-RU" dirty="0" smtClean="0"/>
              <a:t>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 smtClean="0"/>
              <a:t>банерів</a:t>
            </a:r>
            <a:r>
              <a:rPr lang="ru-RU" dirty="0" smtClean="0"/>
              <a:t>.</a:t>
            </a:r>
          </a:p>
          <a:p>
            <a:endParaRPr lang="uk-UA" dirty="0"/>
          </a:p>
          <a:p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приріст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з </a:t>
            </a:r>
            <a:r>
              <a:rPr lang="ru-RU" dirty="0" err="1"/>
              <a:t>простих</a:t>
            </a:r>
            <a:r>
              <a:rPr lang="ru-RU" dirty="0"/>
              <a:t> </a:t>
            </a:r>
            <a:r>
              <a:rPr lang="ru-RU" dirty="0" err="1"/>
              <a:t>націлень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геотаргетинг</a:t>
            </a:r>
            <a:r>
              <a:rPr lang="ru-RU" dirty="0"/>
              <a:t>, а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включати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за </a:t>
            </a:r>
            <a:r>
              <a:rPr lang="ru-RU" dirty="0" err="1"/>
              <a:t>кількістю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одному </a:t>
            </a:r>
            <a:r>
              <a:rPr lang="ru-RU" dirty="0" err="1"/>
              <a:t>користувачеві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28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err="1">
                <a:effectLst/>
              </a:rPr>
              <a:t>Крім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стандартних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видів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націлення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сучасні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системи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можуть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використовувати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спеціальні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види</a:t>
            </a:r>
            <a:r>
              <a:rPr lang="ru-RU" sz="2000" dirty="0">
                <a:effectLst/>
              </a:rPr>
              <a:t> </a:t>
            </a:r>
            <a:r>
              <a:rPr lang="ru-RU" sz="2000" dirty="0" err="1">
                <a:effectLst/>
              </a:rPr>
              <a:t>націлення</a:t>
            </a:r>
            <a:r>
              <a:rPr lang="ru-RU" sz="2000" dirty="0">
                <a:effectLst/>
              </a:rPr>
              <a:t> та сценарного показу: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u="sng" dirty="0" err="1" smtClean="0"/>
              <a:t>сценарний</a:t>
            </a:r>
            <a:r>
              <a:rPr lang="ru-RU" b="1" i="1" u="sng" dirty="0" smtClean="0"/>
              <a:t> </a:t>
            </a:r>
            <a:r>
              <a:rPr lang="ru-RU" b="1" i="1" u="sng" dirty="0"/>
              <a:t>показ</a:t>
            </a:r>
            <a:r>
              <a:rPr lang="ru-RU" dirty="0"/>
              <a:t> - </a:t>
            </a:r>
            <a:r>
              <a:rPr lang="ru-RU" dirty="0" err="1" smtClean="0"/>
              <a:t>послідовний</a:t>
            </a:r>
            <a:r>
              <a:rPr lang="ru-RU" dirty="0" smtClean="0"/>
              <a:t> </a:t>
            </a:r>
            <a:r>
              <a:rPr lang="ru-RU" dirty="0"/>
              <a:t>показ </a:t>
            </a:r>
            <a:r>
              <a:rPr lang="ru-RU" dirty="0" err="1"/>
              <a:t>банерів</a:t>
            </a:r>
            <a:r>
              <a:rPr lang="ru-RU" dirty="0"/>
              <a:t> </a:t>
            </a:r>
            <a:r>
              <a:rPr lang="ru-RU" dirty="0" err="1"/>
              <a:t>користувачу</a:t>
            </a:r>
            <a:r>
              <a:rPr lang="ru-RU" dirty="0"/>
              <a:t> за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сценарієм</a:t>
            </a:r>
            <a:r>
              <a:rPr lang="ru-RU" dirty="0" smtClean="0"/>
              <a:t>.</a:t>
            </a:r>
          </a:p>
          <a:p>
            <a:r>
              <a:rPr lang="ru-RU" b="1" i="1" u="sng" dirty="0" smtClean="0"/>
              <a:t>показ </a:t>
            </a:r>
            <a:r>
              <a:rPr lang="ru-RU" b="1" i="1" u="sng" dirty="0" err="1"/>
              <a:t>лише</a:t>
            </a:r>
            <a:r>
              <a:rPr lang="ru-RU" b="1" i="1" u="sng" dirty="0"/>
              <a:t> </a:t>
            </a:r>
            <a:r>
              <a:rPr lang="ru-RU" b="1" i="1" u="sng" dirty="0" err="1"/>
              <a:t>новим</a:t>
            </a:r>
            <a:r>
              <a:rPr lang="ru-RU" b="1" i="1" u="sng" dirty="0"/>
              <a:t> </a:t>
            </a:r>
            <a:r>
              <a:rPr lang="ru-RU" b="1" i="1" u="sng" dirty="0" err="1"/>
              <a:t>користувачам</a:t>
            </a:r>
            <a:r>
              <a:rPr lang="ru-RU" dirty="0"/>
              <a:t> – </a:t>
            </a:r>
            <a:r>
              <a:rPr lang="ru-RU" dirty="0" err="1"/>
              <a:t>цей</a:t>
            </a:r>
            <a:r>
              <a:rPr lang="ru-RU" dirty="0"/>
              <a:t> вид </a:t>
            </a:r>
            <a:r>
              <a:rPr lang="ru-RU" dirty="0" err="1"/>
              <a:t>сценарних</a:t>
            </a:r>
            <a:r>
              <a:rPr lang="ru-RU" dirty="0"/>
              <a:t> </a:t>
            </a:r>
            <a:r>
              <a:rPr lang="ru-RU" dirty="0" err="1"/>
              <a:t>показів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не </a:t>
            </a:r>
            <a:r>
              <a:rPr lang="ru-RU" dirty="0" err="1"/>
              <a:t>демонструвати</a:t>
            </a:r>
            <a:r>
              <a:rPr lang="ru-RU" dirty="0"/>
              <a:t> </a:t>
            </a:r>
            <a:r>
              <a:rPr lang="ru-RU" dirty="0" err="1"/>
              <a:t>рекламний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одного разу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клікнули</a:t>
            </a:r>
            <a:r>
              <a:rPr lang="ru-RU" dirty="0"/>
              <a:t> (очевидно,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не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показувати</a:t>
            </a:r>
            <a:r>
              <a:rPr lang="ru-RU" dirty="0"/>
              <a:t> той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/>
              <a:t>банер</a:t>
            </a:r>
            <a:r>
              <a:rPr lang="ru-RU" dirty="0" smtClean="0"/>
              <a:t>);</a:t>
            </a:r>
          </a:p>
          <a:p>
            <a:r>
              <a:rPr lang="ru-RU" b="1" i="1" u="sng" dirty="0" err="1" smtClean="0"/>
              <a:t>ретаргетинг</a:t>
            </a:r>
            <a:r>
              <a:rPr lang="ru-RU" dirty="0" smtClean="0"/>
              <a:t> </a:t>
            </a:r>
            <a:r>
              <a:rPr lang="ru-RU" dirty="0"/>
              <a:t>– показ </a:t>
            </a:r>
            <a:r>
              <a:rPr lang="ru-RU" dirty="0" err="1"/>
              <a:t>додаткового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підготовленого</a:t>
            </a:r>
            <a:r>
              <a:rPr lang="ru-RU" dirty="0"/>
              <a:t> </a:t>
            </a:r>
            <a:r>
              <a:rPr lang="ru-RU" dirty="0" err="1"/>
              <a:t>банера</a:t>
            </a:r>
            <a:r>
              <a:rPr lang="ru-RU" dirty="0"/>
              <a:t> тем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на </a:t>
            </a:r>
            <a:r>
              <a:rPr lang="ru-RU" dirty="0" err="1"/>
              <a:t>рекламованому</a:t>
            </a:r>
            <a:r>
              <a:rPr lang="ru-RU" dirty="0"/>
              <a:t> </a:t>
            </a:r>
            <a:r>
              <a:rPr lang="ru-RU" dirty="0" err="1"/>
              <a:t>сайті</a:t>
            </a:r>
            <a:r>
              <a:rPr lang="ru-RU" dirty="0"/>
              <a:t>, але не вчинили </a:t>
            </a:r>
            <a:r>
              <a:rPr lang="ru-RU" dirty="0" err="1"/>
              <a:t>необхідної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не </a:t>
            </a:r>
            <a:r>
              <a:rPr lang="ru-RU" dirty="0" err="1"/>
              <a:t>придбали</a:t>
            </a:r>
            <a:r>
              <a:rPr lang="ru-RU" dirty="0"/>
              <a:t> </a:t>
            </a:r>
            <a:r>
              <a:rPr lang="ru-RU" dirty="0" err="1"/>
              <a:t>нічого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заповнили</a:t>
            </a:r>
            <a:r>
              <a:rPr lang="ru-RU" dirty="0"/>
              <a:t> </a:t>
            </a:r>
            <a:r>
              <a:rPr lang="ru-RU" dirty="0" smtClean="0"/>
              <a:t>анкету.</a:t>
            </a:r>
          </a:p>
          <a:p>
            <a:r>
              <a:rPr lang="ru-RU" b="1" i="1" u="sng" dirty="0" err="1" smtClean="0"/>
              <a:t>поведінковий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за </a:t>
            </a:r>
            <a:r>
              <a:rPr lang="ru-RU" b="1" i="1" u="sng" dirty="0" err="1"/>
              <a:t>тематичними</a:t>
            </a:r>
            <a:r>
              <a:rPr lang="ru-RU" b="1" i="1" u="sng" dirty="0"/>
              <a:t> словами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вводили на </a:t>
            </a:r>
            <a:r>
              <a:rPr lang="ru-RU" dirty="0" err="1"/>
              <a:t>пошукових</a:t>
            </a:r>
            <a:r>
              <a:rPr lang="ru-RU" dirty="0"/>
              <a:t> системах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пошукові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 smtClean="0"/>
              <a:t>.</a:t>
            </a:r>
          </a:p>
          <a:p>
            <a:r>
              <a:rPr lang="ru-RU" b="1" i="1" u="sng" dirty="0" err="1" smtClean="0"/>
              <a:t>поведінковий</a:t>
            </a:r>
            <a:r>
              <a:rPr lang="ru-RU" b="1" i="1" u="sng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на </a:t>
            </a:r>
            <a:r>
              <a:rPr lang="ru-RU" b="1" i="1" u="sng" dirty="0" err="1"/>
              <a:t>тематичні</a:t>
            </a:r>
            <a:r>
              <a:rPr lang="ru-RU" b="1" i="1" u="sng" dirty="0"/>
              <a:t> </a:t>
            </a:r>
            <a:r>
              <a:rPr lang="ru-RU" b="1" i="1" u="sng" dirty="0" err="1"/>
              <a:t>сайти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відвідували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сайти</a:t>
            </a:r>
            <a:r>
              <a:rPr lang="ru-RU" dirty="0" smtClean="0"/>
              <a:t>.</a:t>
            </a:r>
          </a:p>
          <a:p>
            <a:r>
              <a:rPr lang="ru-RU" b="1" i="1" u="sng" dirty="0" err="1" smtClean="0"/>
              <a:t>соціально-демографічний</a:t>
            </a:r>
            <a:r>
              <a:rPr lang="ru-RU" dirty="0" smtClean="0"/>
              <a:t> </a:t>
            </a:r>
            <a:r>
              <a:rPr lang="ru-RU" b="1" i="1" u="sng" dirty="0" err="1"/>
              <a:t>націлення</a:t>
            </a:r>
            <a:r>
              <a:rPr lang="ru-RU" b="1" i="1" u="sng" dirty="0"/>
              <a:t> за </a:t>
            </a:r>
            <a:r>
              <a:rPr lang="ru-RU" b="1" i="1" u="sng" dirty="0" err="1"/>
              <a:t>анкетними</a:t>
            </a:r>
            <a:r>
              <a:rPr lang="ru-RU" b="1" i="1" u="sng" dirty="0"/>
              <a:t> </a:t>
            </a:r>
            <a:r>
              <a:rPr lang="ru-RU" b="1" i="1" u="sng" dirty="0" err="1"/>
              <a:t>даними</a:t>
            </a:r>
            <a:r>
              <a:rPr lang="ru-RU" dirty="0"/>
              <a:t> – показ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користувачам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, </a:t>
            </a:r>
            <a:r>
              <a:rPr lang="ru-RU" dirty="0" err="1"/>
              <a:t>статі</a:t>
            </a:r>
            <a:r>
              <a:rPr lang="ru-RU" dirty="0"/>
              <a:t>, </a:t>
            </a:r>
            <a:r>
              <a:rPr lang="ru-RU" dirty="0" err="1"/>
              <a:t>соціального</a:t>
            </a:r>
            <a:r>
              <a:rPr lang="ru-RU" dirty="0"/>
              <a:t> статусу.</a:t>
            </a:r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4.6. </a:t>
            </a:r>
            <a:r>
              <a:rPr lang="ru-RU" dirty="0" err="1" smtClean="0">
                <a:effectLst/>
              </a:rPr>
              <a:t>Контекстна</a:t>
            </a:r>
            <a:r>
              <a:rPr lang="ru-RU" dirty="0" smtClean="0">
                <a:effectLst/>
              </a:rPr>
              <a:t> </a:t>
            </a:r>
            <a:r>
              <a:rPr lang="ru-RU" dirty="0">
                <a:effectLst/>
              </a:rPr>
              <a:t>реклама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Контекстною </a:t>
            </a:r>
            <a:r>
              <a:rPr lang="ru-RU" dirty="0" err="1"/>
              <a:t>називається</a:t>
            </a:r>
            <a:r>
              <a:rPr lang="ru-RU" dirty="0"/>
              <a:t> реклама, </a:t>
            </a:r>
            <a:r>
              <a:rPr lang="ru-RU" dirty="0" err="1"/>
              <a:t>розміщена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пошукових</a:t>
            </a:r>
            <a:r>
              <a:rPr lang="ru-RU" dirty="0"/>
              <a:t> машин (</a:t>
            </a:r>
            <a:r>
              <a:rPr lang="ru-RU" dirty="0" err="1"/>
              <a:t>пошукової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) і </a:t>
            </a:r>
            <a:r>
              <a:rPr lang="ru-RU" dirty="0" err="1"/>
              <a:t>відповідна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пошуковому</a:t>
            </a:r>
            <a:r>
              <a:rPr lang="ru-RU" dirty="0"/>
              <a:t> </a:t>
            </a:r>
            <a:r>
              <a:rPr lang="ru-RU" dirty="0" err="1"/>
              <a:t>запиту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релевантна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/>
              <a:t>контекстної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Негайний</a:t>
            </a:r>
            <a:r>
              <a:rPr lang="ru-RU" dirty="0" smtClean="0"/>
              <a:t> </a:t>
            </a:r>
            <a:r>
              <a:rPr lang="ru-RU" dirty="0"/>
              <a:t>результат.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звернень</a:t>
            </a:r>
            <a:r>
              <a:rPr lang="ru-RU" dirty="0"/>
              <a:t> до </a:t>
            </a:r>
            <a:r>
              <a:rPr lang="ru-RU" dirty="0" err="1"/>
              <a:t>компанії</a:t>
            </a:r>
            <a:r>
              <a:rPr lang="ru-RU" dirty="0"/>
              <a:t> видно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 smtClean="0"/>
              <a:t>.</a:t>
            </a:r>
          </a:p>
          <a:p>
            <a:r>
              <a:rPr lang="ru-RU" dirty="0" err="1"/>
              <a:t>Контекстна</a:t>
            </a:r>
            <a:r>
              <a:rPr lang="ru-RU" dirty="0"/>
              <a:t> реклама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торгова</a:t>
            </a:r>
            <a:r>
              <a:rPr lang="ru-RU" dirty="0"/>
              <a:t> реклама, </a:t>
            </a:r>
            <a:r>
              <a:rPr lang="ru-RU" dirty="0" err="1"/>
              <a:t>тобто</a:t>
            </a:r>
            <a:r>
              <a:rPr lang="ru-RU" dirty="0"/>
              <a:t> реклама </a:t>
            </a:r>
            <a:r>
              <a:rPr lang="ru-RU" dirty="0" err="1"/>
              <a:t>конкретної</a:t>
            </a:r>
            <a:r>
              <a:rPr lang="ru-RU" dirty="0"/>
              <a:t> та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Розміщуємо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контекстну</a:t>
            </a:r>
            <a:r>
              <a:rPr lang="ru-RU" dirty="0">
                <a:effectLst/>
              </a:rPr>
              <a:t> рекламу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</a:t>
            </a:r>
            <a:r>
              <a:rPr lang="ru-RU" dirty="0" err="1"/>
              <a:t>Виберіть</a:t>
            </a:r>
            <a:r>
              <a:rPr lang="ru-RU" dirty="0"/>
              <a:t> </a:t>
            </a:r>
            <a:r>
              <a:rPr lang="ru-RU" dirty="0" err="1"/>
              <a:t>пошукові</a:t>
            </a:r>
            <a:r>
              <a:rPr lang="ru-RU" dirty="0"/>
              <a:t> </a:t>
            </a:r>
            <a:r>
              <a:rPr lang="ru-RU" dirty="0" err="1"/>
              <a:t>запити</a:t>
            </a:r>
            <a:r>
              <a:rPr lang="ru-RU" dirty="0"/>
              <a:t>, за 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будете </a:t>
            </a:r>
            <a:r>
              <a:rPr lang="ru-RU" dirty="0" err="1"/>
              <a:t>розміщувати</a:t>
            </a:r>
            <a:r>
              <a:rPr lang="ru-RU" dirty="0"/>
              <a:t> </a:t>
            </a:r>
            <a:r>
              <a:rPr lang="ru-RU" dirty="0" smtClean="0"/>
              <a:t>рекламу.</a:t>
            </a:r>
          </a:p>
          <a:p>
            <a:r>
              <a:rPr lang="ru-RU" dirty="0"/>
              <a:t>2. </a:t>
            </a:r>
            <a:r>
              <a:rPr lang="ru-RU" dirty="0" err="1"/>
              <a:t>Складіть</a:t>
            </a:r>
            <a:r>
              <a:rPr lang="ru-RU" dirty="0"/>
              <a:t> </a:t>
            </a:r>
            <a:r>
              <a:rPr lang="ru-RU" dirty="0" err="1"/>
              <a:t>рекламні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 smtClean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Розмістіть</a:t>
            </a:r>
            <a:r>
              <a:rPr lang="ru-RU" dirty="0"/>
              <a:t> </a:t>
            </a:r>
            <a:r>
              <a:rPr lang="ru-RU" dirty="0" err="1"/>
              <a:t>контекстні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через </a:t>
            </a:r>
            <a:r>
              <a:rPr lang="ru-RU" dirty="0" err="1"/>
              <a:t>інтерфейс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Дякую </a:t>
            </a:r>
            <a:r>
              <a:rPr lang="uk-UA" smtClean="0"/>
              <a:t>за увагу!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ІМІДЖОВА, АБО БРЕНДИНГ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Має</a:t>
            </a:r>
            <a:r>
              <a:rPr lang="ru-RU" dirty="0"/>
              <a:t> на </a:t>
            </a:r>
            <a:r>
              <a:rPr lang="ru-RU" dirty="0" err="1"/>
              <a:t>увазі</a:t>
            </a:r>
            <a:r>
              <a:rPr lang="ru-RU" dirty="0"/>
              <a:t> рекламу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, бренду, </a:t>
            </a:r>
            <a:r>
              <a:rPr lang="ru-RU" dirty="0" err="1"/>
              <a:t>торгової</a:t>
            </a:r>
            <a:r>
              <a:rPr lang="ru-RU" dirty="0"/>
              <a:t> марки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ідеї</a:t>
            </a:r>
            <a:r>
              <a:rPr lang="ru-RU" dirty="0"/>
              <a:t>. "Тойота" - </a:t>
            </a:r>
            <a:r>
              <a:rPr lang="ru-RU" dirty="0" err="1"/>
              <a:t>керуй</a:t>
            </a:r>
            <a:r>
              <a:rPr lang="ru-RU" dirty="0"/>
              <a:t> </a:t>
            </a:r>
            <a:r>
              <a:rPr lang="ru-RU" dirty="0" err="1"/>
              <a:t>мрією</a:t>
            </a:r>
            <a:r>
              <a:rPr lang="ru-RU" dirty="0"/>
              <a:t>"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класичний</a:t>
            </a:r>
            <a:r>
              <a:rPr lang="ru-RU" dirty="0"/>
              <a:t> приклад </a:t>
            </a:r>
            <a:r>
              <a:rPr lang="ru-RU" dirty="0" err="1"/>
              <a:t>іміджевої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 Реклама </a:t>
            </a:r>
            <a:r>
              <a:rPr lang="ru-RU" dirty="0" err="1"/>
              <a:t>пилососів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висмоктують</a:t>
            </a:r>
            <a:r>
              <a:rPr lang="ru-RU" dirty="0"/>
              <a:t> з </a:t>
            </a:r>
            <a:r>
              <a:rPr lang="ru-RU" dirty="0" err="1"/>
              <a:t>килимів</a:t>
            </a:r>
            <a:r>
              <a:rPr lang="ru-RU" dirty="0"/>
              <a:t> </a:t>
            </a:r>
            <a:r>
              <a:rPr lang="ru-RU" dirty="0" err="1"/>
              <a:t>сапрофітів</a:t>
            </a:r>
            <a:r>
              <a:rPr lang="ru-RU" dirty="0"/>
              <a:t>,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іміджева</a:t>
            </a:r>
            <a:r>
              <a:rPr lang="ru-RU" dirty="0"/>
              <a:t> реклама, </a:t>
            </a:r>
            <a:r>
              <a:rPr lang="ru-RU" dirty="0" err="1"/>
              <a:t>оскільки</a:t>
            </a:r>
            <a:r>
              <a:rPr lang="ru-RU" dirty="0"/>
              <a:t> до перегляду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ніхто</a:t>
            </a:r>
            <a:r>
              <a:rPr lang="ru-RU" dirty="0"/>
              <a:t> не думав у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істоти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ТОВАРНА, АБО ПРОДУКТОВА.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Це</a:t>
            </a:r>
            <a:r>
              <a:rPr lang="ru-RU" dirty="0"/>
              <a:t> реклама продукту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лінійки</a:t>
            </a:r>
            <a:r>
              <a:rPr lang="ru-RU" dirty="0"/>
              <a:t>. «Нова "Тойота </a:t>
            </a:r>
            <a:r>
              <a:rPr lang="ru-RU" dirty="0" err="1"/>
              <a:t>Авенсіс</a:t>
            </a:r>
            <a:r>
              <a:rPr lang="ru-RU" dirty="0"/>
              <a:t>" - </a:t>
            </a:r>
            <a:r>
              <a:rPr lang="ru-RU" dirty="0" err="1"/>
              <a:t>це</a:t>
            </a:r>
            <a:r>
              <a:rPr lang="ru-RU" dirty="0"/>
              <a:t> приклад </a:t>
            </a:r>
            <a:r>
              <a:rPr lang="ru-RU" dirty="0" err="1"/>
              <a:t>продуктової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ТОРГІВЕЛЬНА, АБО ПРОДАЮЧА.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до покупки тут і зараз. «Нова «Тойота </a:t>
            </a:r>
            <a:r>
              <a:rPr lang="ru-RU" dirty="0" err="1"/>
              <a:t>Авенсіс</a:t>
            </a:r>
            <a:r>
              <a:rPr lang="ru-RU" dirty="0"/>
              <a:t>» в такому </a:t>
            </a:r>
            <a:r>
              <a:rPr lang="ru-RU" dirty="0" err="1"/>
              <a:t>салоні</a:t>
            </a:r>
            <a:r>
              <a:rPr lang="ru-RU" dirty="0"/>
              <a:t> до такого числа з такою </a:t>
            </a:r>
            <a:r>
              <a:rPr lang="ru-RU" dirty="0" err="1"/>
              <a:t>знижкою</a:t>
            </a:r>
            <a:r>
              <a:rPr lang="ru-RU" dirty="0"/>
              <a:t>» - приклад </a:t>
            </a:r>
            <a:r>
              <a:rPr lang="ru-RU" dirty="0" err="1"/>
              <a:t>торгової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>
                <a:effectLst/>
              </a:rPr>
              <a:t>Ці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типи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реклами</a:t>
            </a:r>
            <a:r>
              <a:rPr lang="ru-RU" dirty="0">
                <a:effectLst/>
              </a:rPr>
              <a:t> точно </a:t>
            </a:r>
            <a:r>
              <a:rPr lang="ru-RU" dirty="0" err="1">
                <a:effectLst/>
              </a:rPr>
              <a:t>відповідають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класичній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моделі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ухвалення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рішення</a:t>
            </a:r>
            <a:r>
              <a:rPr lang="ru-RU" dirty="0">
                <a:effectLst/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72816"/>
            <a:ext cx="7498080" cy="447558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1. </a:t>
            </a:r>
            <a:r>
              <a:rPr lang="ru-RU" dirty="0" err="1"/>
              <a:t>Усвідомлення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дізнається</a:t>
            </a:r>
            <a:r>
              <a:rPr lang="ru-RU" dirty="0"/>
              <a:t> про проблему та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обміркувати</a:t>
            </a:r>
            <a:r>
              <a:rPr lang="ru-RU" dirty="0"/>
              <a:t> та </a:t>
            </a:r>
            <a:r>
              <a:rPr lang="ru-RU" dirty="0" err="1"/>
              <a:t>вирішити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з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ви</a:t>
            </a:r>
            <a:r>
              <a:rPr lang="ru-RU" dirty="0"/>
              <a:t> 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дізнаєтеся</a:t>
            </a:r>
            <a:r>
              <a:rPr lang="ru-RU" dirty="0"/>
              <a:t> про </a:t>
            </a:r>
            <a:r>
              <a:rPr lang="ru-RU" dirty="0" err="1"/>
              <a:t>сапрофіти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об'ємний</a:t>
            </a:r>
            <a:r>
              <a:rPr lang="ru-RU" dirty="0"/>
              <a:t> звук.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Пошук</a:t>
            </a:r>
            <a:r>
              <a:rPr lang="ru-RU" dirty="0"/>
              <a:t> та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шукає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та </a:t>
            </a:r>
            <a:r>
              <a:rPr lang="ru-RU" dirty="0" err="1"/>
              <a:t>вибирає</a:t>
            </a:r>
            <a:r>
              <a:rPr lang="ru-RU" dirty="0"/>
              <a:t> </a:t>
            </a:r>
            <a:r>
              <a:rPr lang="ru-RU" dirty="0" err="1"/>
              <a:t>оптимальний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варіанти</a:t>
            </a:r>
            <a:r>
              <a:rPr lang="ru-RU" dirty="0"/>
              <a:t> </a:t>
            </a:r>
            <a:r>
              <a:rPr lang="ru-RU" dirty="0" err="1"/>
              <a:t>боротьби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сапрофітами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? 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3</a:t>
            </a:r>
            <a:r>
              <a:rPr lang="ru-RU" dirty="0"/>
              <a:t>. </a:t>
            </a:r>
            <a:r>
              <a:rPr lang="ru-RU" dirty="0" err="1"/>
              <a:t>Пошук</a:t>
            </a:r>
            <a:r>
              <a:rPr lang="ru-RU" dirty="0"/>
              <a:t> </a:t>
            </a:r>
            <a:r>
              <a:rPr lang="ru-RU" dirty="0" err="1"/>
              <a:t>постачальника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: </a:t>
            </a:r>
            <a:r>
              <a:rPr lang="ru-RU" dirty="0" err="1"/>
              <a:t>погодившись</a:t>
            </a:r>
            <a:r>
              <a:rPr lang="ru-RU" dirty="0"/>
              <a:t> на </a:t>
            </a:r>
            <a:r>
              <a:rPr lang="ru-RU" dirty="0" err="1"/>
              <a:t>якесь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вибирає</a:t>
            </a:r>
            <a:r>
              <a:rPr lang="ru-RU" dirty="0"/>
              <a:t>, як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втілить</a:t>
            </a:r>
            <a:r>
              <a:rPr lang="ru-RU" dirty="0"/>
              <a:t> у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: «Де </a:t>
            </a:r>
            <a:r>
              <a:rPr lang="ru-RU" dirty="0" err="1"/>
              <a:t>мені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 </a:t>
            </a:r>
            <a:r>
              <a:rPr lang="ru-RU" dirty="0" err="1"/>
              <a:t>спеціальний</a:t>
            </a:r>
            <a:r>
              <a:rPr lang="ru-RU" dirty="0"/>
              <a:t> </a:t>
            </a:r>
            <a:r>
              <a:rPr lang="ru-RU" dirty="0" err="1"/>
              <a:t>пилосос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висмоктує</a:t>
            </a:r>
            <a:r>
              <a:rPr lang="ru-RU" dirty="0"/>
              <a:t> з килима </a:t>
            </a:r>
            <a:r>
              <a:rPr lang="ru-RU" dirty="0" err="1"/>
              <a:t>сапрофітів</a:t>
            </a:r>
            <a:r>
              <a:rPr lang="ru-RU" dirty="0"/>
              <a:t>?»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 змішуй!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Реклама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і повинна </a:t>
            </a:r>
            <a:r>
              <a:rPr lang="ru-RU" dirty="0" err="1"/>
              <a:t>показуватися</a:t>
            </a:r>
            <a:r>
              <a:rPr lang="ru-RU" dirty="0"/>
              <a:t> в </a:t>
            </a:r>
            <a:r>
              <a:rPr lang="ru-RU" dirty="0" err="1"/>
              <a:t>різний</a:t>
            </a:r>
            <a:r>
              <a:rPr lang="ru-RU" dirty="0"/>
              <a:t> </a:t>
            </a:r>
            <a:r>
              <a:rPr lang="ru-RU" dirty="0" smtClean="0"/>
              <a:t>час.</a:t>
            </a:r>
          </a:p>
          <a:p>
            <a:endParaRPr lang="uk-UA" dirty="0"/>
          </a:p>
          <a:p>
            <a:r>
              <a:rPr lang="ru-RU" dirty="0" err="1"/>
              <a:t>Важливо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реклама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типів</a:t>
            </a:r>
            <a:r>
              <a:rPr lang="ru-RU" dirty="0"/>
              <a:t> не </a:t>
            </a:r>
            <a:r>
              <a:rPr lang="ru-RU" dirty="0" err="1"/>
              <a:t>дуже</a:t>
            </a:r>
            <a:r>
              <a:rPr lang="ru-RU" dirty="0"/>
              <a:t> добре </a:t>
            </a:r>
            <a:r>
              <a:rPr lang="ru-RU" dirty="0" err="1"/>
              <a:t>поєднується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Торговельну</a:t>
            </a:r>
            <a:r>
              <a:rPr lang="ru-RU" dirty="0" smtClean="0"/>
              <a:t> </a:t>
            </a:r>
            <a:r>
              <a:rPr lang="ru-RU" dirty="0"/>
              <a:t>рекламу </a:t>
            </a:r>
            <a:r>
              <a:rPr lang="ru-RU" dirty="0" err="1"/>
              <a:t>взагалі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змішувати</a:t>
            </a:r>
            <a:r>
              <a:rPr lang="ru-RU" dirty="0"/>
              <a:t> </a:t>
            </a:r>
            <a:r>
              <a:rPr lang="ru-RU" dirty="0" err="1"/>
              <a:t>ні</a:t>
            </a:r>
            <a:r>
              <a:rPr lang="ru-RU" dirty="0"/>
              <a:t> з </a:t>
            </a:r>
            <a:r>
              <a:rPr lang="ru-RU" dirty="0" err="1"/>
              <a:t>чим</a:t>
            </a:r>
            <a:r>
              <a:rPr lang="ru-RU" dirty="0"/>
              <a:t> –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драматично </a:t>
            </a:r>
            <a:r>
              <a:rPr lang="ru-RU" dirty="0" err="1"/>
              <a:t>знижується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Товарну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іміджеву</a:t>
            </a:r>
            <a:r>
              <a:rPr lang="ru-RU" dirty="0"/>
              <a:t>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змішують</a:t>
            </a:r>
            <a:r>
              <a:rPr lang="ru-RU" dirty="0"/>
              <a:t>, але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</a:t>
            </a:r>
            <a:r>
              <a:rPr lang="ru-RU" dirty="0" err="1"/>
              <a:t>вдало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Охоплення</a:t>
            </a:r>
            <a:r>
              <a:rPr lang="ru-RU" dirty="0" smtClean="0"/>
              <a:t> </a:t>
            </a:r>
            <a:r>
              <a:rPr lang="ru-RU" dirty="0"/>
              <a:t>та частота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У </a:t>
            </a:r>
            <a:r>
              <a:rPr lang="ru-RU" dirty="0" err="1"/>
              <a:t>реклами</a:t>
            </a:r>
            <a:r>
              <a:rPr lang="ru-RU" dirty="0"/>
              <a:t> є два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та частота. </a:t>
            </a:r>
            <a:endParaRPr lang="ru-RU" dirty="0" smtClean="0"/>
          </a:p>
          <a:p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бути </a:t>
            </a:r>
            <a:r>
              <a:rPr lang="ru-RU" u="sng" dirty="0" err="1"/>
              <a:t>найбільшими</a:t>
            </a:r>
            <a:r>
              <a:rPr lang="ru-RU" u="sng" dirty="0"/>
              <a:t> у </a:t>
            </a:r>
            <a:r>
              <a:rPr lang="ru-RU" u="sng" dirty="0" err="1"/>
              <a:t>іміджевої</a:t>
            </a:r>
            <a:r>
              <a:rPr lang="ru-RU" u="sng" dirty="0"/>
              <a:t> </a:t>
            </a:r>
            <a:r>
              <a:rPr lang="ru-RU" u="sng" dirty="0" err="1"/>
              <a:t>реклами</a:t>
            </a:r>
            <a:r>
              <a:rPr lang="ru-RU" u="sng" dirty="0"/>
              <a:t> </a:t>
            </a:r>
            <a:r>
              <a:rPr lang="ru-RU" dirty="0"/>
              <a:t>та </a:t>
            </a:r>
            <a:r>
              <a:rPr lang="ru-RU" u="sng" dirty="0" err="1"/>
              <a:t>найменшими</a:t>
            </a:r>
            <a:r>
              <a:rPr lang="ru-RU" u="sng" dirty="0"/>
              <a:t> у </a:t>
            </a:r>
            <a:r>
              <a:rPr lang="ru-RU" u="sng" dirty="0" err="1"/>
              <a:t>торгової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підходить</a:t>
            </a:r>
            <a:r>
              <a:rPr lang="ru-RU" dirty="0"/>
              <a:t> до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, то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розповісти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повірив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Коли </a:t>
            </a:r>
            <a:r>
              <a:rPr lang="ru-RU" dirty="0"/>
              <a:t>ж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вирішила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покупку, то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достатньо</a:t>
            </a:r>
            <a:r>
              <a:rPr lang="ru-RU" dirty="0"/>
              <a:t> одного разу </a:t>
            </a:r>
            <a:r>
              <a:rPr lang="ru-RU" dirty="0" err="1"/>
              <a:t>показати</a:t>
            </a:r>
            <a:r>
              <a:rPr lang="ru-RU" dirty="0"/>
              <a:t> </a:t>
            </a:r>
            <a:r>
              <a:rPr lang="ru-RU" dirty="0" err="1"/>
              <a:t>пропозицію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погодився</a:t>
            </a:r>
            <a:r>
              <a:rPr lang="ru-RU" dirty="0"/>
              <a:t> з ним,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ніколи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не </a:t>
            </a:r>
            <a:r>
              <a:rPr lang="ru-RU" dirty="0" err="1"/>
              <a:t>повертався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Ціна реклами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Реклама в </a:t>
            </a:r>
            <a:r>
              <a:rPr lang="ru-RU" dirty="0" err="1"/>
              <a:t>Інтернеті</a:t>
            </a:r>
            <a:r>
              <a:rPr lang="ru-RU" dirty="0"/>
              <a:t> </a:t>
            </a:r>
            <a:r>
              <a:rPr lang="ru-RU" dirty="0" err="1"/>
              <a:t>дорожча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реклама на </a:t>
            </a:r>
            <a:r>
              <a:rPr lang="ru-RU" dirty="0" err="1"/>
              <a:t>радіо</a:t>
            </a:r>
            <a:r>
              <a:rPr lang="ru-RU" dirty="0"/>
              <a:t>, у ТБ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вулицях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2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45</TotalTime>
  <Words>1417</Words>
  <Application>Microsoft Office PowerPoint</Application>
  <PresentationFormat>Экран (4:3)</PresentationFormat>
  <Paragraphs>104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Солнцестояние</vt:lpstr>
      <vt:lpstr>Лекція 3. Реклама в інтернеті.</vt:lpstr>
      <vt:lpstr>4.1. Типи рекламних кампаній</vt:lpstr>
      <vt:lpstr>ІМІДЖОВА, АБО БРЕНДИНГ</vt:lpstr>
      <vt:lpstr>ТОВАРНА, АБО ПРОДУКТОВА.</vt:lpstr>
      <vt:lpstr>ТОРГІВЕЛЬНА, АБО ПРОДАЮЧА.</vt:lpstr>
      <vt:lpstr>Ці типи реклами точно відповідають класичній моделі ухвалення рішення.</vt:lpstr>
      <vt:lpstr>Не змішуй!</vt:lpstr>
      <vt:lpstr>Охоплення та частота</vt:lpstr>
      <vt:lpstr>Ціна реклами</vt:lpstr>
      <vt:lpstr>4.2. Особливості реклами в Інтернеті</vt:lpstr>
      <vt:lpstr>Особливості реклами в Інтернеті</vt:lpstr>
      <vt:lpstr>4.3. Види реклами в Інтернеті</vt:lpstr>
      <vt:lpstr>4.4. Медійна реклама</vt:lpstr>
      <vt:lpstr>Золотий перетин</vt:lpstr>
      <vt:lpstr>Лінії золотого перерізу</vt:lpstr>
      <vt:lpstr>Золотий перетин</vt:lpstr>
      <vt:lpstr>4.5. Системи управління рекламою</vt:lpstr>
      <vt:lpstr>Cookie-файли</vt:lpstr>
      <vt:lpstr>Таргетинг</vt:lpstr>
      <vt:lpstr>Стандартні налаштування таргетингу</vt:lpstr>
      <vt:lpstr>Крім стандартних видів націлення сучасні системи можуть використовувати спеціальні види націлення та сценарного показу:</vt:lpstr>
      <vt:lpstr>4.6. Контекстна реклама</vt:lpstr>
      <vt:lpstr>Переваги контекстної реклами </vt:lpstr>
      <vt:lpstr>Розміщуємо контекстну рекламу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Реклама в інтернеті.</dc:title>
  <dc:creator>Sky</dc:creator>
  <cp:lastModifiedBy>Сергей Иванов</cp:lastModifiedBy>
  <cp:revision>5</cp:revision>
  <dcterms:created xsi:type="dcterms:W3CDTF">2024-02-06T06:25:18Z</dcterms:created>
  <dcterms:modified xsi:type="dcterms:W3CDTF">2026-02-23T06:31:53Z</dcterms:modified>
</cp:coreProperties>
</file>