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a:t>Образец подзаголовка</a:t>
            </a:r>
            <a:endParaRPr lang="en-US"/>
          </a:p>
        </p:txBody>
      </p:sp>
      <p:sp>
        <p:nvSpPr>
          <p:cNvPr id="4" name="Дата 29"/>
          <p:cNvSpPr>
            <a:spLocks noGrp="1"/>
          </p:cNvSpPr>
          <p:nvPr>
            <p:ph type="dt" sz="half" idx="10"/>
          </p:nvPr>
        </p:nvSpPr>
        <p:spPr/>
        <p:txBody>
          <a:bodyPr/>
          <a:lstStyle>
            <a:lvl1pPr>
              <a:defRPr/>
            </a:lvl1pPr>
          </a:lstStyle>
          <a:p>
            <a:pPr>
              <a:defRPr/>
            </a:pPr>
            <a:fld id="{D35B9068-0EDE-405C-871E-853397B5DBC8}" type="datetimeFigureOut">
              <a:rPr lang="ru-RU"/>
              <a:pPr>
                <a:defRPr/>
              </a:pPr>
              <a:t>07.01.2024</a:t>
            </a:fld>
            <a:endParaRPr lang="ru-RU"/>
          </a:p>
        </p:txBody>
      </p:sp>
      <p:sp>
        <p:nvSpPr>
          <p:cNvPr id="5" name="Нижний колонтитул 18"/>
          <p:cNvSpPr>
            <a:spLocks noGrp="1"/>
          </p:cNvSpPr>
          <p:nvPr>
            <p:ph type="ftr" sz="quarter" idx="11"/>
          </p:nvPr>
        </p:nvSpPr>
        <p:spPr/>
        <p:txBody>
          <a:bodyPr/>
          <a:lstStyle>
            <a:lvl1pPr>
              <a:defRPr/>
            </a:lvl1pPr>
          </a:lstStyle>
          <a:p>
            <a:pPr>
              <a:defRPr/>
            </a:pPr>
            <a:endParaRPr lang="ru-RU"/>
          </a:p>
        </p:txBody>
      </p:sp>
      <p:sp>
        <p:nvSpPr>
          <p:cNvPr id="6" name="Номер слайда 26"/>
          <p:cNvSpPr>
            <a:spLocks noGrp="1"/>
          </p:cNvSpPr>
          <p:nvPr>
            <p:ph type="sldNum" sz="quarter" idx="12"/>
          </p:nvPr>
        </p:nvSpPr>
        <p:spPr/>
        <p:txBody>
          <a:bodyPr/>
          <a:lstStyle>
            <a:lvl1pPr>
              <a:defRPr/>
            </a:lvl1pPr>
          </a:lstStyle>
          <a:p>
            <a:pPr>
              <a:defRPr/>
            </a:pPr>
            <a:fld id="{FCE2223D-C0AA-45E1-B188-A4462190D505}"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D2606109-EA92-4B0D-AEF4-01DB1B477041}" type="datetimeFigureOut">
              <a:rPr lang="ru-RU"/>
              <a:pPr>
                <a:defRPr/>
              </a:pPr>
              <a:t>07.01.2024</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6533940D-8E5F-4EE4-A354-7D9B83F403E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ACB518B4-A94D-4E65-BB6A-642B82F39949}" type="datetimeFigureOut">
              <a:rPr lang="ru-RU"/>
              <a:pPr>
                <a:defRPr/>
              </a:pPr>
              <a:t>07.01.2024</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E6C437AD-CB76-496B-A132-0E2786A47E58}"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306FBE95-3DB1-4222-BE39-82C75676CA6E}" type="datetimeFigureOut">
              <a:rPr lang="ru-RU"/>
              <a:pPr>
                <a:defRPr/>
              </a:pPr>
              <a:t>07.01.2024</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0E89543A-DC4A-48B5-A504-CE62F1EB047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C80D7537-2F62-4FEB-AF7F-29F6BCEB0562}" type="datetimeFigureOut">
              <a:rPr lang="ru-RU"/>
              <a:pPr>
                <a:defRPr/>
              </a:pPr>
              <a:t>07.01.2024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58578DD-7A90-444D-AE28-222E2C41969F}"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64CF158D-1345-4281-B83C-43932C47434A}" type="datetimeFigureOut">
              <a:rPr lang="ru-RU"/>
              <a:pPr>
                <a:defRPr/>
              </a:pPr>
              <a:t>07.01.2024</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B83A29F4-AEB2-4D28-AEE4-1F66B028F56E}"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9"/>
          <p:cNvSpPr>
            <a:spLocks noGrp="1"/>
          </p:cNvSpPr>
          <p:nvPr>
            <p:ph type="dt" sz="half" idx="10"/>
          </p:nvPr>
        </p:nvSpPr>
        <p:spPr/>
        <p:txBody>
          <a:bodyPr/>
          <a:lstStyle>
            <a:lvl1pPr>
              <a:defRPr/>
            </a:lvl1pPr>
          </a:lstStyle>
          <a:p>
            <a:pPr>
              <a:defRPr/>
            </a:pPr>
            <a:fld id="{5FF2B80E-E5AD-44C7-94C6-47C89CCBB333}" type="datetimeFigureOut">
              <a:rPr lang="ru-RU"/>
              <a:pPr>
                <a:defRPr/>
              </a:pPr>
              <a:t>07.01.2024</a:t>
            </a:fld>
            <a:endParaRPr lang="ru-RU"/>
          </a:p>
        </p:txBody>
      </p:sp>
      <p:sp>
        <p:nvSpPr>
          <p:cNvPr id="8" name="Нижний колонтитул 21"/>
          <p:cNvSpPr>
            <a:spLocks noGrp="1"/>
          </p:cNvSpPr>
          <p:nvPr>
            <p:ph type="ftr" sz="quarter" idx="11"/>
          </p:nvPr>
        </p:nvSpPr>
        <p:spPr/>
        <p:txBody>
          <a:bodyPr/>
          <a:lstStyle>
            <a:lvl1pPr>
              <a:defRPr/>
            </a:lvl1pPr>
          </a:lstStyle>
          <a:p>
            <a:pPr>
              <a:defRPr/>
            </a:pPr>
            <a:endParaRPr lang="ru-RU"/>
          </a:p>
        </p:txBody>
      </p:sp>
      <p:sp>
        <p:nvSpPr>
          <p:cNvPr id="9" name="Номер слайда 17"/>
          <p:cNvSpPr>
            <a:spLocks noGrp="1"/>
          </p:cNvSpPr>
          <p:nvPr>
            <p:ph type="sldNum" sz="quarter" idx="12"/>
          </p:nvPr>
        </p:nvSpPr>
        <p:spPr/>
        <p:txBody>
          <a:bodyPr/>
          <a:lstStyle>
            <a:lvl1pPr>
              <a:defRPr/>
            </a:lvl1pPr>
          </a:lstStyle>
          <a:p>
            <a:pPr>
              <a:defRPr/>
            </a:pPr>
            <a:fld id="{33931A89-D767-48AA-A577-D03133E2F3DF}"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C6876B19-0E74-4220-A8F7-A531C472C3AF}" type="datetimeFigureOut">
              <a:rPr lang="ru-RU"/>
              <a:pPr>
                <a:defRPr/>
              </a:pPr>
              <a:t>07.01.2024</a:t>
            </a:fld>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5640EE1F-B004-4E41-99E7-2A91FA58D93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9CFC8BFE-F1DE-4955-BBFF-6CD5854E7A61}" type="datetimeFigureOut">
              <a:rPr lang="ru-RU"/>
              <a:pPr>
                <a:defRPr/>
              </a:pPr>
              <a:t>07.01.2024</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9497D8C4-DA0B-484E-BDFD-79717C24B371}"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121F3C36-1ECF-424A-97B9-B736C7911A8D}" type="datetimeFigureOut">
              <a:rPr lang="ru-RU"/>
              <a:pPr>
                <a:defRPr/>
              </a:pPr>
              <a:t>07.01.2024</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AFA3DC08-BA42-4D03-8B2E-87757E9A539A}"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ый треугольник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fld id="{392F01A7-E7AC-4B0A-BAF4-CD9D371210DD}" type="datetimeFigureOut">
              <a:rPr lang="ru-RU"/>
              <a:pPr>
                <a:defRPr/>
              </a:pPr>
              <a:t>07.01.2024</a:t>
            </a:fld>
            <a:endParaRPr lang="ru-RU"/>
          </a:p>
        </p:txBody>
      </p:sp>
      <p:sp>
        <p:nvSpPr>
          <p:cNvPr id="10" name="Нижний колонтитул 5"/>
          <p:cNvSpPr>
            <a:spLocks noGrp="1"/>
          </p:cNvSpPr>
          <p:nvPr>
            <p:ph type="ftr" sz="quarter" idx="11"/>
          </p:nvPr>
        </p:nvSpPr>
        <p:spPr/>
        <p:txBody>
          <a:bodyPr/>
          <a:lstStyle>
            <a:lvl1pPr>
              <a:defRPr/>
            </a:lvl1pPr>
          </a:lstStyle>
          <a:p>
            <a:pPr>
              <a:defRPr/>
            </a:pPr>
            <a:endParaRPr lang="ru-RU"/>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0DFEDAB5-A093-4073-BEC2-DFDB9D56D34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Заголовок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a:t>Образец заголовка</a:t>
            </a:r>
            <a:endParaRPr lang="en-US"/>
          </a:p>
        </p:txBody>
      </p:sp>
      <p:sp>
        <p:nvSpPr>
          <p:cNvPr id="1029" name="Текст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4408D4A3-2C5A-485B-8B5D-259804FEA6E5}" type="datetimeFigureOut">
              <a:rPr lang="ru-RU"/>
              <a:pPr>
                <a:defRPr/>
              </a:pPr>
              <a:t>07.01.2024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667FFBBA-4DAA-480E-8EBF-232CFC141343}" type="slidenum">
              <a:rPr lang="ru-RU"/>
              <a:pPr>
                <a:defRPr/>
              </a:pPr>
              <a:t>‹№›</a:t>
            </a:fld>
            <a:endParaRPr lang="ru-RU"/>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1500174"/>
            <a:ext cx="7851648" cy="1828800"/>
          </a:xfrm>
        </p:spPr>
        <p:txBody>
          <a:bodyPr>
            <a:normAutofit/>
          </a:bodyPr>
          <a:lstStyle/>
          <a:p>
            <a:pPr algn="ctr" fontAlgn="auto">
              <a:spcAft>
                <a:spcPts val="0"/>
              </a:spcAft>
              <a:defRPr/>
            </a:pPr>
            <a:br>
              <a:rPr lang="uk-UA" sz="4400" dirty="0"/>
            </a:br>
            <a:r>
              <a:rPr lang="ru-RU" sz="4400" dirty="0" err="1"/>
              <a:t>Історія</a:t>
            </a:r>
            <a:r>
              <a:rPr lang="ru-RU" sz="4400" dirty="0"/>
              <a:t> </a:t>
            </a:r>
            <a:r>
              <a:rPr lang="ru-RU" sz="4400" dirty="0" err="1"/>
              <a:t>фальшивомонетництва</a:t>
            </a:r>
            <a:r>
              <a:rPr lang="ru-RU" sz="4400" dirty="0"/>
              <a:t>.</a:t>
            </a:r>
            <a:endParaRPr lang="uk-UA" sz="4400"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500" y="714375"/>
            <a:ext cx="8229600" cy="3143250"/>
          </a:xfrm>
        </p:spPr>
        <p:txBody>
          <a:bodyPr>
            <a:normAutofit fontScale="77500" lnSpcReduction="20000"/>
          </a:bodyPr>
          <a:lstStyle/>
          <a:p>
            <a:pPr marL="274320" indent="-274320" algn="ctr" fontAlgn="auto">
              <a:spcAft>
                <a:spcPts val="0"/>
              </a:spcAft>
              <a:buClr>
                <a:schemeClr val="accent3"/>
              </a:buClr>
              <a:buFont typeface="Wingdings 2"/>
              <a:buNone/>
              <a:defRPr/>
            </a:pPr>
            <a:r>
              <a:rPr lang="uk-UA" dirty="0"/>
              <a:t>    На початку 60-х років XIX століття банкірська фірма «</a:t>
            </a:r>
            <a:r>
              <a:rPr lang="uk-UA" dirty="0" err="1"/>
              <a:t>Кларк</a:t>
            </a:r>
            <a:r>
              <a:rPr lang="uk-UA" dirty="0"/>
              <a:t>, </a:t>
            </a:r>
            <a:r>
              <a:rPr lang="uk-UA" dirty="0" err="1"/>
              <a:t>Грабер</a:t>
            </a:r>
            <a:r>
              <a:rPr lang="uk-UA" dirty="0"/>
              <a:t> и К°», яка відчувала нестачу в готівковій монеті, швидко побудувала монетний двір і почала випускати свої </a:t>
            </a:r>
            <a:r>
              <a:rPr lang="uk-UA" dirty="0" err="1"/>
              <a:t>двадцятидоларові</a:t>
            </a:r>
            <a:r>
              <a:rPr lang="uk-UA" dirty="0"/>
              <a:t> монети, які складались із більшої кількості золота, ніж урядові. На одній стороні монети був зображений жіночий профіль в обрамленні 13 зірок, а знизу рік – 1861.  і назва фірми.</a:t>
            </a:r>
          </a:p>
          <a:p>
            <a:pPr marL="274320" indent="-274320" algn="ctr" fontAlgn="auto">
              <a:spcAft>
                <a:spcPts val="0"/>
              </a:spcAft>
              <a:buClr>
                <a:schemeClr val="accent3"/>
              </a:buClr>
              <a:buFont typeface="Wingdings 2"/>
              <a:buNone/>
              <a:defRPr/>
            </a:pPr>
            <a:r>
              <a:rPr lang="uk-UA" dirty="0"/>
              <a:t>    Так почалося </a:t>
            </a:r>
            <a:r>
              <a:rPr lang="uk-UA" dirty="0" err="1"/>
              <a:t>стороіття</a:t>
            </a:r>
            <a:r>
              <a:rPr lang="uk-UA" dirty="0"/>
              <a:t> американських </a:t>
            </a:r>
            <a:r>
              <a:rPr lang="uk-UA" dirty="0" err="1"/>
              <a:t>фальшивомонетчиків</a:t>
            </a:r>
            <a:r>
              <a:rPr lang="uk-UA" dirty="0"/>
              <a:t>. В 1859 році в країні існувало більше 4000 </a:t>
            </a:r>
            <a:r>
              <a:rPr lang="uk-UA" dirty="0" err="1"/>
              <a:t>підробних</a:t>
            </a:r>
            <a:r>
              <a:rPr lang="uk-UA" dirty="0"/>
              <a:t> доларів різного випуску і номіналу. В 1858 році кожного тижня з</a:t>
            </a:r>
            <a:r>
              <a:rPr lang="en-US" dirty="0"/>
              <a:t>’</a:t>
            </a:r>
            <a:r>
              <a:rPr lang="uk-UA" dirty="0"/>
              <a:t>являлося близько 10 різних </a:t>
            </a:r>
            <a:r>
              <a:rPr lang="uk-UA" dirty="0" err="1"/>
              <a:t>підробних</a:t>
            </a:r>
            <a:r>
              <a:rPr lang="uk-UA" dirty="0"/>
              <a:t> банкнот.</a:t>
            </a:r>
          </a:p>
        </p:txBody>
      </p:sp>
      <p:pic>
        <p:nvPicPr>
          <p:cNvPr id="22530" name="Рисунок 3" descr="clark-gruber-pikes-peak.jpg"/>
          <p:cNvPicPr>
            <a:picLocks noChangeAspect="1"/>
          </p:cNvPicPr>
          <p:nvPr/>
        </p:nvPicPr>
        <p:blipFill>
          <a:blip r:embed="rId2"/>
          <a:srcRect/>
          <a:stretch>
            <a:fillRect/>
          </a:stretch>
        </p:blipFill>
        <p:spPr bwMode="auto">
          <a:xfrm>
            <a:off x="2714625" y="3929063"/>
            <a:ext cx="4456113" cy="2486025"/>
          </a:xfrm>
          <a:prstGeom prst="rect">
            <a:avLst/>
          </a:prstGeom>
          <a:noFill/>
          <a:ln w="9525">
            <a:noFill/>
            <a:miter lim="800000"/>
            <a:headEnd/>
            <a:tailEnd/>
          </a:ln>
        </p:spPr>
      </p:pic>
    </p:spTree>
  </p:cSld>
  <p:clrMapOvr>
    <a:masterClrMapping/>
  </p:clrMapOvr>
  <p:transition>
    <p:pull dir="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63" y="1285875"/>
            <a:ext cx="8229600" cy="4389438"/>
          </a:xfrm>
        </p:spPr>
        <p:txBody>
          <a:bodyPr>
            <a:normAutofit/>
          </a:bodyPr>
          <a:lstStyle/>
          <a:p>
            <a:pPr marL="274320" indent="-274320" algn="ctr" fontAlgn="auto">
              <a:spcAft>
                <a:spcPts val="0"/>
              </a:spcAft>
              <a:buClr>
                <a:schemeClr val="accent3"/>
              </a:buClr>
              <a:buFont typeface="Wingdings 2"/>
              <a:buNone/>
              <a:defRPr/>
            </a:pPr>
            <a:r>
              <a:rPr lang="uk-UA" dirty="0"/>
              <a:t>   Треба згадати про відомого на весь світ </a:t>
            </a:r>
            <a:r>
              <a:rPr lang="uk-UA" dirty="0" err="1"/>
              <a:t>підробника</a:t>
            </a:r>
            <a:r>
              <a:rPr lang="uk-UA" dirty="0"/>
              <a:t> </a:t>
            </a:r>
            <a:r>
              <a:rPr lang="uk-UA" dirty="0" err="1"/>
              <a:t>Емануіла</a:t>
            </a:r>
            <a:r>
              <a:rPr lang="uk-UA" dirty="0"/>
              <a:t> </a:t>
            </a:r>
            <a:r>
              <a:rPr lang="uk-UA" dirty="0" err="1"/>
              <a:t>Нінджера</a:t>
            </a:r>
            <a:r>
              <a:rPr lang="uk-UA" dirty="0"/>
              <a:t>. Зазвичай фальшиві банкноти друкувалися за допомогою кліше, а він їх малював. Він жив із своєю родиною на власній фермі. Сусіди його практично не бачили, на землі працювала його родина. Дружина відповідала, що хазяїн ферми отримує пенсію за те, що служив в германській армії і зайнятий тим, що пише спогади. </a:t>
            </a:r>
          </a:p>
        </p:txBody>
      </p:sp>
    </p:spTree>
  </p:cSld>
  <p:clrMapOvr>
    <a:masterClrMapping/>
  </p:clrMapOvr>
  <p:transition>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625" y="1285875"/>
            <a:ext cx="8229600" cy="4389438"/>
          </a:xfrm>
        </p:spPr>
        <p:txBody>
          <a:bodyPr>
            <a:normAutofit/>
          </a:bodyPr>
          <a:lstStyle/>
          <a:p>
            <a:pPr marL="274320" indent="-274320" algn="ctr" fontAlgn="auto">
              <a:spcAft>
                <a:spcPts val="0"/>
              </a:spcAft>
              <a:buClr>
                <a:schemeClr val="accent3"/>
              </a:buClr>
              <a:buFont typeface="Wingdings 2"/>
              <a:buNone/>
              <a:defRPr/>
            </a:pPr>
            <a:r>
              <a:rPr lang="uk-UA" dirty="0"/>
              <a:t>   	Насправді ж </a:t>
            </a:r>
            <a:r>
              <a:rPr lang="uk-UA" dirty="0" err="1"/>
              <a:t>Нінджер</a:t>
            </a:r>
            <a:r>
              <a:rPr lang="uk-UA" dirty="0"/>
              <a:t>, зачинявся в своєму кабінеті і малював гроші. На 50 доларову банкноту у нього витрачалось 4-5 днів. Колись від втоми на 50 доларовій банкноті він </a:t>
            </a:r>
            <a:r>
              <a:rPr lang="uk-UA" dirty="0" err="1"/>
              <a:t>забув</a:t>
            </a:r>
            <a:r>
              <a:rPr lang="uk-UA" dirty="0"/>
              <a:t> написати «вигравіровано та надруковано </a:t>
            </a:r>
            <a:r>
              <a:rPr lang="uk-UA" dirty="0" err="1"/>
              <a:t>гравюровально</a:t>
            </a:r>
            <a:r>
              <a:rPr lang="uk-UA" dirty="0"/>
              <a:t>-друкувальним бюро». Купюра потрапила в обіг і в 1891 році один </a:t>
            </a:r>
            <a:r>
              <a:rPr lang="uk-UA" dirty="0" err="1"/>
              <a:t>буфетчик</a:t>
            </a:r>
            <a:r>
              <a:rPr lang="uk-UA" dirty="0"/>
              <a:t> побачив помилку. За фальшивомонетництво </a:t>
            </a:r>
            <a:r>
              <a:rPr lang="uk-UA" dirty="0" err="1"/>
              <a:t>Нінджера</a:t>
            </a:r>
            <a:r>
              <a:rPr lang="uk-UA" dirty="0"/>
              <a:t> приговорили до 6 років в</a:t>
            </a:r>
            <a:r>
              <a:rPr lang="en-US" dirty="0"/>
              <a:t>’</a:t>
            </a:r>
            <a:r>
              <a:rPr lang="uk-UA" dirty="0" err="1"/>
              <a:t>язниці</a:t>
            </a:r>
            <a:r>
              <a:rPr lang="uk-UA" dirty="0"/>
              <a:t> і 1 долару штрафу.</a:t>
            </a:r>
          </a:p>
        </p:txBody>
      </p:sp>
    </p:spTree>
  </p:cSld>
  <p:clrMapOvr>
    <a:masterClrMapping/>
  </p:clrMapOvr>
  <p:transition>
    <p:diamon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marL="274320" indent="-274320" algn="ctr" fontAlgn="auto">
              <a:spcAft>
                <a:spcPts val="0"/>
              </a:spcAft>
              <a:buClr>
                <a:schemeClr val="accent3"/>
              </a:buClr>
              <a:buFont typeface="Wingdings 2"/>
              <a:buNone/>
              <a:defRPr/>
            </a:pPr>
            <a:r>
              <a:rPr lang="ru-RU" dirty="0"/>
              <a:t>    </a:t>
            </a:r>
            <a:r>
              <a:rPr lang="ru-RU" dirty="0" err="1"/>
              <a:t>Створення</a:t>
            </a:r>
            <a:r>
              <a:rPr lang="ru-RU" dirty="0"/>
              <a:t> </a:t>
            </a:r>
            <a:r>
              <a:rPr lang="ru-RU" dirty="0" err="1"/>
              <a:t>ефективної</a:t>
            </a:r>
            <a:r>
              <a:rPr lang="ru-RU" dirty="0"/>
              <a:t> </a:t>
            </a:r>
            <a:r>
              <a:rPr lang="ru-RU" dirty="0" err="1"/>
              <a:t>системи</a:t>
            </a:r>
            <a:r>
              <a:rPr lang="ru-RU" dirty="0"/>
              <a:t> </a:t>
            </a:r>
            <a:r>
              <a:rPr lang="ru-RU" dirty="0" err="1"/>
              <a:t>протидії</a:t>
            </a:r>
            <a:r>
              <a:rPr lang="ru-RU" dirty="0"/>
              <a:t> </a:t>
            </a:r>
            <a:r>
              <a:rPr lang="ru-RU" dirty="0" err="1"/>
              <a:t>фальшивомонетництву</a:t>
            </a:r>
            <a:r>
              <a:rPr lang="ru-RU" dirty="0"/>
              <a:t> </a:t>
            </a:r>
            <a:r>
              <a:rPr lang="ru-RU" dirty="0" err="1"/>
              <a:t>має</a:t>
            </a:r>
            <a:r>
              <a:rPr lang="ru-RU" dirty="0"/>
              <a:t> </a:t>
            </a:r>
            <a:r>
              <a:rPr lang="ru-RU" dirty="0" err="1"/>
              <a:t>сьогодні</a:t>
            </a:r>
            <a:r>
              <a:rPr lang="ru-RU" dirty="0"/>
              <a:t> </a:t>
            </a:r>
            <a:r>
              <a:rPr lang="ru-RU" dirty="0" err="1"/>
              <a:t>глобальні</a:t>
            </a:r>
            <a:r>
              <a:rPr lang="ru-RU" dirty="0"/>
              <a:t> </a:t>
            </a:r>
            <a:r>
              <a:rPr lang="ru-RU" dirty="0" err="1"/>
              <a:t>масштаби</a:t>
            </a:r>
            <a:r>
              <a:rPr lang="ru-RU" dirty="0"/>
              <a:t>.  </a:t>
            </a:r>
            <a:r>
              <a:rPr lang="ru-RU" dirty="0" err="1"/>
              <a:t>Це</a:t>
            </a:r>
            <a:r>
              <a:rPr lang="ru-RU" dirty="0"/>
              <a:t> </a:t>
            </a:r>
            <a:r>
              <a:rPr lang="ru-RU" dirty="0" err="1"/>
              <a:t>передбачає</a:t>
            </a:r>
            <a:r>
              <a:rPr lang="ru-RU" dirty="0"/>
              <a:t> </a:t>
            </a:r>
            <a:r>
              <a:rPr lang="ru-RU" dirty="0" err="1"/>
              <a:t>цілий</a:t>
            </a:r>
            <a:r>
              <a:rPr lang="ru-RU" dirty="0"/>
              <a:t> комплекс </a:t>
            </a:r>
            <a:r>
              <a:rPr lang="ru-RU" dirty="0" err="1"/>
              <a:t>способів</a:t>
            </a:r>
            <a:r>
              <a:rPr lang="ru-RU" dirty="0"/>
              <a:t>: </a:t>
            </a:r>
            <a:r>
              <a:rPr lang="ru-RU" dirty="0" err="1"/>
              <a:t>профілактика</a:t>
            </a:r>
            <a:r>
              <a:rPr lang="ru-RU" dirty="0"/>
              <a:t>, </a:t>
            </a:r>
            <a:r>
              <a:rPr lang="ru-RU" dirty="0" err="1"/>
              <a:t>пильність</a:t>
            </a:r>
            <a:r>
              <a:rPr lang="ru-RU" dirty="0"/>
              <a:t> </a:t>
            </a:r>
            <a:r>
              <a:rPr lang="ru-RU" dirty="0" err="1"/>
              <a:t>громадян</a:t>
            </a:r>
            <a:r>
              <a:rPr lang="ru-RU" dirty="0"/>
              <a:t>, </a:t>
            </a:r>
            <a:r>
              <a:rPr lang="ru-RU" dirty="0" err="1"/>
              <a:t>підготовка</a:t>
            </a:r>
            <a:r>
              <a:rPr lang="ru-RU" dirty="0"/>
              <a:t> </a:t>
            </a:r>
            <a:r>
              <a:rPr lang="ru-RU" dirty="0" err="1"/>
              <a:t>фіскальних</a:t>
            </a:r>
            <a:r>
              <a:rPr lang="ru-RU" dirty="0"/>
              <a:t> </a:t>
            </a:r>
            <a:r>
              <a:rPr lang="ru-RU" dirty="0" err="1"/>
              <a:t>органів</a:t>
            </a:r>
            <a:r>
              <a:rPr lang="ru-RU" dirty="0"/>
              <a:t>, </a:t>
            </a:r>
            <a:r>
              <a:rPr lang="ru-RU" dirty="0" err="1"/>
              <a:t>які</a:t>
            </a:r>
            <a:r>
              <a:rPr lang="ru-RU" dirty="0"/>
              <a:t> </a:t>
            </a:r>
            <a:r>
              <a:rPr lang="ru-RU" dirty="0" err="1"/>
              <a:t>мають</a:t>
            </a:r>
            <a:r>
              <a:rPr lang="ru-RU" dirty="0"/>
              <a:t> </a:t>
            </a:r>
            <a:r>
              <a:rPr lang="ru-RU" dirty="0" err="1"/>
              <a:t>постійну</a:t>
            </a:r>
            <a:r>
              <a:rPr lang="ru-RU"/>
              <a:t> справу </a:t>
            </a:r>
            <a:r>
              <a:rPr lang="ru-RU" dirty="0" err="1"/>
              <a:t>із</a:t>
            </a:r>
            <a:r>
              <a:rPr lang="ru-RU" dirty="0"/>
              <a:t> </a:t>
            </a:r>
            <a:r>
              <a:rPr lang="ru-RU" dirty="0" err="1"/>
              <a:t>грошима</a:t>
            </a:r>
            <a:r>
              <a:rPr lang="ru-RU" dirty="0"/>
              <a:t>, </a:t>
            </a:r>
            <a:r>
              <a:rPr lang="ru-RU" dirty="0" err="1"/>
              <a:t>проведення</a:t>
            </a:r>
            <a:r>
              <a:rPr lang="ru-RU" dirty="0"/>
              <a:t> </a:t>
            </a:r>
            <a:r>
              <a:rPr lang="ru-RU" dirty="0" err="1"/>
              <a:t>слідства</a:t>
            </a:r>
            <a:r>
              <a:rPr lang="ru-RU" dirty="0"/>
              <a:t>, </a:t>
            </a:r>
            <a:r>
              <a:rPr lang="ru-RU" dirty="0" err="1"/>
              <a:t>покарання</a:t>
            </a:r>
            <a:r>
              <a:rPr lang="ru-RU" dirty="0"/>
              <a:t>.</a:t>
            </a:r>
            <a:endParaRPr lang="uk-UA" dirty="0"/>
          </a:p>
        </p:txBody>
      </p:sp>
    </p:spTree>
  </p:cSld>
  <p:clrMapOvr>
    <a:masterClrMapping/>
  </p:clrMapOvr>
  <p:transition>
    <p:plu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63" y="1357313"/>
            <a:ext cx="8229600" cy="4389437"/>
          </a:xfrm>
        </p:spPr>
        <p:txBody>
          <a:bodyPr>
            <a:normAutofit/>
          </a:bodyPr>
          <a:lstStyle/>
          <a:p>
            <a:pPr marL="274320" indent="-274320" algn="ctr" fontAlgn="auto">
              <a:spcAft>
                <a:spcPts val="0"/>
              </a:spcAft>
              <a:buClr>
                <a:schemeClr val="accent3"/>
              </a:buClr>
              <a:buFont typeface="Wingdings 2"/>
              <a:buNone/>
              <a:defRPr/>
            </a:pPr>
            <a:r>
              <a:rPr lang="uk-UA" dirty="0"/>
              <a:t>   Першими формами грошей в якості обміну були предмети вжитку: худоба, мушлі, плоди. При такому обміну неможливо було щось підробити. Проте відбувалися махінації із зважуванням. Наприклад, в давнину на території сучасної Мексики шахраї розрізали стручки какао, які були еквівалентом обміну, виймали звідти боби, наповнювали їх чимось, що додавало вагу, і склеювали.</a:t>
            </a: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28688"/>
            <a:ext cx="5400675" cy="5572125"/>
          </a:xfrm>
        </p:spPr>
        <p:txBody>
          <a:bodyPr>
            <a:normAutofit fontScale="85000" lnSpcReduction="20000"/>
          </a:bodyPr>
          <a:lstStyle/>
          <a:p>
            <a:pPr marL="274320" indent="-274320" fontAlgn="auto">
              <a:spcAft>
                <a:spcPts val="0"/>
              </a:spcAft>
              <a:buClr>
                <a:schemeClr val="accent3"/>
              </a:buClr>
              <a:buFont typeface="Wingdings 2"/>
              <a:buNone/>
              <a:defRPr/>
            </a:pPr>
            <a:r>
              <a:rPr lang="uk-UA" dirty="0"/>
              <a:t>          В VII  и VIII  </a:t>
            </a:r>
            <a:r>
              <a:rPr lang="uk-UA" dirty="0" err="1"/>
              <a:t>ст.до</a:t>
            </a:r>
            <a:r>
              <a:rPr lang="uk-UA" dirty="0"/>
              <a:t> нашої ери в малоазійській античній державі Лідія, стали чеканити перші металеві монети із сплаву золота (40%)і срібла (60%).  У них було знайдено зниження складу золота при тій самій номінальній вартості.</a:t>
            </a:r>
          </a:p>
          <a:p>
            <a:pPr marL="274320" indent="-274320" fontAlgn="auto">
              <a:spcAft>
                <a:spcPts val="0"/>
              </a:spcAft>
              <a:buClr>
                <a:schemeClr val="accent3"/>
              </a:buClr>
              <a:buFont typeface="Wingdings 2"/>
              <a:buNone/>
              <a:defRPr/>
            </a:pPr>
            <a:r>
              <a:rPr lang="uk-UA" dirty="0"/>
              <a:t>            В часи імператора Клавдія у обігу знаходилося стільки </a:t>
            </a:r>
            <a:r>
              <a:rPr lang="uk-UA" dirty="0" err="1"/>
              <a:t>підробних</a:t>
            </a:r>
            <a:r>
              <a:rPr lang="uk-UA" dirty="0"/>
              <a:t> грошей, що сучасні нумізмати припускають, що сам Клавдій приймав в тому участь. Відомо, що імператор Нерон офіційно дозволив додавати до срібла, з якого </a:t>
            </a:r>
            <a:r>
              <a:rPr lang="uk-UA" dirty="0" err="1"/>
              <a:t>чеканились</a:t>
            </a:r>
            <a:r>
              <a:rPr lang="uk-UA" dirty="0"/>
              <a:t> монети, інші метали. Таким чином, почався процес «розчинення» срібла в римських монетах. В кінцевому випадку кількість домішок складала 90-95%. </a:t>
            </a:r>
          </a:p>
        </p:txBody>
      </p:sp>
      <p:pic>
        <p:nvPicPr>
          <p:cNvPr id="15362" name="Рисунок 3" descr="1212274854_i-5.jpg"/>
          <p:cNvPicPr>
            <a:picLocks noChangeAspect="1"/>
          </p:cNvPicPr>
          <p:nvPr/>
        </p:nvPicPr>
        <p:blipFill>
          <a:blip r:embed="rId2"/>
          <a:srcRect/>
          <a:stretch>
            <a:fillRect/>
          </a:stretch>
        </p:blipFill>
        <p:spPr bwMode="auto">
          <a:xfrm>
            <a:off x="5429250" y="928688"/>
            <a:ext cx="3533775" cy="3071812"/>
          </a:xfrm>
          <a:prstGeom prst="rect">
            <a:avLst/>
          </a:prstGeom>
          <a:noFill/>
          <a:ln w="9525">
            <a:noFill/>
            <a:miter lim="800000"/>
            <a:headEnd/>
            <a:tailEnd/>
          </a:ln>
        </p:spPr>
      </p:pic>
      <p:pic>
        <p:nvPicPr>
          <p:cNvPr id="15363" name="Рисунок 4" descr="c-2.jpg"/>
          <p:cNvPicPr>
            <a:picLocks noChangeAspect="1"/>
          </p:cNvPicPr>
          <p:nvPr/>
        </p:nvPicPr>
        <p:blipFill>
          <a:blip r:embed="rId3"/>
          <a:srcRect/>
          <a:stretch>
            <a:fillRect/>
          </a:stretch>
        </p:blipFill>
        <p:spPr bwMode="auto">
          <a:xfrm>
            <a:off x="5429250" y="4071938"/>
            <a:ext cx="3489325" cy="2625725"/>
          </a:xfrm>
          <a:prstGeom prst="rect">
            <a:avLst/>
          </a:prstGeom>
          <a:noFill/>
          <a:ln w="9525">
            <a:noFill/>
            <a:miter lim="800000"/>
            <a:headEnd/>
            <a:tailEnd/>
          </a:ln>
        </p:spPr>
      </p:pic>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Содержимое 2"/>
          <p:cNvSpPr>
            <a:spLocks noGrp="1"/>
          </p:cNvSpPr>
          <p:nvPr>
            <p:ph idx="1"/>
          </p:nvPr>
        </p:nvSpPr>
        <p:spPr>
          <a:xfrm>
            <a:off x="500063" y="1357313"/>
            <a:ext cx="8229600" cy="4389437"/>
          </a:xfrm>
        </p:spPr>
        <p:txBody>
          <a:bodyPr/>
          <a:lstStyle/>
          <a:p>
            <a:pPr algn="ctr">
              <a:buFont typeface="Wingdings 2" pitchFamily="18" charset="2"/>
              <a:buNone/>
            </a:pPr>
            <a:r>
              <a:rPr lang="uk-UA" dirty="0"/>
              <a:t>   В </a:t>
            </a:r>
            <a:r>
              <a:rPr lang="uk-UA" dirty="0" err="1"/>
              <a:t>Сатродавній</a:t>
            </a:r>
            <a:r>
              <a:rPr lang="uk-UA" dirty="0"/>
              <a:t> Русі людина, яка донесла на </a:t>
            </a:r>
            <a:r>
              <a:rPr lang="uk-UA" dirty="0" err="1"/>
              <a:t>фальшивомонетчика</a:t>
            </a:r>
            <a:r>
              <a:rPr lang="uk-UA" dirty="0"/>
              <a:t>, на все життя ставала вільною від усіляких поборів, а раб отримував волю. Якщо ж </a:t>
            </a:r>
            <a:r>
              <a:rPr lang="uk-UA" dirty="0" err="1"/>
              <a:t>фальшивомонетчик</a:t>
            </a:r>
            <a:r>
              <a:rPr lang="uk-UA" dirty="0"/>
              <a:t> тікав з в</a:t>
            </a:r>
            <a:r>
              <a:rPr lang="en-US" dirty="0"/>
              <a:t>’</a:t>
            </a:r>
            <a:r>
              <a:rPr lang="uk-UA" dirty="0" err="1"/>
              <a:t>язниці</a:t>
            </a:r>
            <a:r>
              <a:rPr lang="uk-UA" dirty="0"/>
              <a:t>, то охоронця страчували. Самих злодіїв зазвичай кидали на розтерзання звірям або ж страчували. </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Содержимое 2"/>
          <p:cNvSpPr>
            <a:spLocks noGrp="1"/>
          </p:cNvSpPr>
          <p:nvPr>
            <p:ph idx="1"/>
          </p:nvPr>
        </p:nvSpPr>
        <p:spPr>
          <a:xfrm>
            <a:off x="357188" y="714375"/>
            <a:ext cx="8229600" cy="4389438"/>
          </a:xfrm>
        </p:spPr>
        <p:txBody>
          <a:bodyPr/>
          <a:lstStyle/>
          <a:p>
            <a:pPr algn="ctr">
              <a:buFont typeface="Wingdings 2" pitchFamily="18" charset="2"/>
              <a:buNone/>
            </a:pPr>
            <a:r>
              <a:rPr lang="uk-UA" dirty="0"/>
              <a:t>   У Франції виготовленням </a:t>
            </a:r>
            <a:r>
              <a:rPr lang="uk-UA" dirty="0" err="1"/>
              <a:t>підробних</a:t>
            </a:r>
            <a:r>
              <a:rPr lang="uk-UA" dirty="0"/>
              <a:t> грошей зазвичай займалися знатні люди. Наприклад, французький король Філіп IV,  на прізвисько «червононосий», випускав золоті монети із таким великим змістом міді, що тонка золота поверхня швидко стиралася на найбільш випуклій частині монети, тобто на носі, тому він і відомий в історії як «червононосий». </a:t>
            </a:r>
          </a:p>
          <a:p>
            <a:endParaRPr lang="uk-UA" dirty="0"/>
          </a:p>
        </p:txBody>
      </p:sp>
      <p:pic>
        <p:nvPicPr>
          <p:cNvPr id="17410" name="Рисунок 3" descr="erf_ri3687.jpg"/>
          <p:cNvPicPr>
            <a:picLocks noChangeAspect="1"/>
          </p:cNvPicPr>
          <p:nvPr/>
        </p:nvPicPr>
        <p:blipFill>
          <a:blip r:embed="rId2"/>
          <a:srcRect/>
          <a:stretch>
            <a:fillRect/>
          </a:stretch>
        </p:blipFill>
        <p:spPr bwMode="auto">
          <a:xfrm>
            <a:off x="2000250" y="4071938"/>
            <a:ext cx="5257800" cy="2549525"/>
          </a:xfrm>
          <a:prstGeom prst="rect">
            <a:avLst/>
          </a:prstGeom>
          <a:noFill/>
          <a:ln w="9525">
            <a:noFill/>
            <a:miter lim="800000"/>
            <a:headEnd/>
            <a:tailEnd/>
          </a:ln>
        </p:spPr>
      </p:pic>
    </p:spTree>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28688"/>
            <a:ext cx="5472113" cy="5753100"/>
          </a:xfrm>
        </p:spPr>
        <p:txBody>
          <a:bodyPr>
            <a:normAutofit/>
          </a:bodyPr>
          <a:lstStyle/>
          <a:p>
            <a:pPr marL="274320" indent="-274320" algn="ctr" fontAlgn="auto">
              <a:spcAft>
                <a:spcPts val="0"/>
              </a:spcAft>
              <a:buClr>
                <a:schemeClr val="accent3"/>
              </a:buClr>
              <a:buFont typeface="Wingdings 2"/>
              <a:buNone/>
              <a:defRPr/>
            </a:pPr>
            <a:r>
              <a:rPr lang="uk-UA" dirty="0"/>
              <a:t>   </a:t>
            </a:r>
            <a:r>
              <a:rPr lang="uk-UA" dirty="0" err="1"/>
              <a:t>Фальшивомонетчики</a:t>
            </a:r>
            <a:r>
              <a:rPr lang="uk-UA" dirty="0"/>
              <a:t> були і серед перших переселенців в Північну Америку. Фунти і стерлінги, </a:t>
            </a:r>
            <a:r>
              <a:rPr lang="uk-UA" dirty="0" err="1"/>
              <a:t>французські</a:t>
            </a:r>
            <a:r>
              <a:rPr lang="uk-UA" dirty="0"/>
              <a:t> луїдори, іспанські дублони, </a:t>
            </a:r>
            <a:r>
              <a:rPr lang="uk-UA" dirty="0" err="1"/>
              <a:t>голандські</a:t>
            </a:r>
            <a:r>
              <a:rPr lang="uk-UA" dirty="0"/>
              <a:t> гульдени виготовлялися із різних сплавів. Тому визначити чи є монета </a:t>
            </a:r>
            <a:r>
              <a:rPr lang="uk-UA" dirty="0" err="1"/>
              <a:t>підробною</a:t>
            </a:r>
            <a:r>
              <a:rPr lang="uk-UA" dirty="0"/>
              <a:t> чи ні було майже неможливо. До того ж в Європі часто з</a:t>
            </a:r>
            <a:r>
              <a:rPr lang="en-US" dirty="0"/>
              <a:t>’</a:t>
            </a:r>
            <a:r>
              <a:rPr lang="uk-UA" dirty="0"/>
              <a:t>являлися нові монети – адже саме так відмічали монархи свій вступ на престол.</a:t>
            </a:r>
          </a:p>
        </p:txBody>
      </p:sp>
      <p:pic>
        <p:nvPicPr>
          <p:cNvPr id="18434" name="Рисунок 3" descr="img2059946_Monetyi_v_1_shilling_i_penni_za_1758_i_1742_goda_vyipuska.png"/>
          <p:cNvPicPr>
            <a:picLocks noChangeAspect="1"/>
          </p:cNvPicPr>
          <p:nvPr/>
        </p:nvPicPr>
        <p:blipFill>
          <a:blip r:embed="rId2"/>
          <a:srcRect/>
          <a:stretch>
            <a:fillRect/>
          </a:stretch>
        </p:blipFill>
        <p:spPr bwMode="auto">
          <a:xfrm>
            <a:off x="5429250" y="1714500"/>
            <a:ext cx="3400425" cy="4186238"/>
          </a:xfrm>
          <a:prstGeom prst="rect">
            <a:avLst/>
          </a:prstGeom>
          <a:noFill/>
          <a:ln w="9525">
            <a:noFill/>
            <a:miter lim="800000"/>
            <a:headEnd/>
            <a:tailEnd/>
          </a:ln>
        </p:spPr>
      </p:pic>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88" y="857250"/>
            <a:ext cx="8229600" cy="3143250"/>
          </a:xfrm>
        </p:spPr>
        <p:txBody>
          <a:bodyPr>
            <a:normAutofit fontScale="92500"/>
          </a:bodyPr>
          <a:lstStyle/>
          <a:p>
            <a:pPr marL="274320" indent="-274320" algn="ctr" fontAlgn="auto">
              <a:spcAft>
                <a:spcPts val="0"/>
              </a:spcAft>
              <a:buClr>
                <a:schemeClr val="accent3"/>
              </a:buClr>
              <a:buFont typeface="Wingdings 2"/>
              <a:buNone/>
              <a:defRPr/>
            </a:pPr>
            <a:r>
              <a:rPr lang="uk-UA" dirty="0"/>
              <a:t>   Новий етап в історії підробки американських грошей відбувся в 1691 році, коли з</a:t>
            </a:r>
            <a:r>
              <a:rPr lang="en-US" dirty="0"/>
              <a:t>’z</a:t>
            </a:r>
            <a:r>
              <a:rPr lang="uk-UA" dirty="0"/>
              <a:t>вились перші національні купюри. Вони друкувались на простому папері, при чому тільки з одного боку. Без усіляких водяних знаків була надрукована </a:t>
            </a:r>
            <a:r>
              <a:rPr lang="uk-UA" dirty="0" err="1"/>
              <a:t>вєньєтка</a:t>
            </a:r>
            <a:r>
              <a:rPr lang="uk-UA" dirty="0"/>
              <a:t>, герб і підписи посадових осіб. Іноді робились надписи про золоте або срібне забезпечення грошей і про те, що виготовлення </a:t>
            </a:r>
            <a:r>
              <a:rPr lang="uk-UA" dirty="0" err="1"/>
              <a:t>підробних</a:t>
            </a:r>
            <a:r>
              <a:rPr lang="uk-UA" dirty="0"/>
              <a:t> грошей карається смертною карою.</a:t>
            </a:r>
          </a:p>
        </p:txBody>
      </p:sp>
      <p:pic>
        <p:nvPicPr>
          <p:cNvPr id="19458" name="Рисунок 3" descr="funt_sterlingov.jpg"/>
          <p:cNvPicPr>
            <a:picLocks noChangeAspect="1"/>
          </p:cNvPicPr>
          <p:nvPr/>
        </p:nvPicPr>
        <p:blipFill>
          <a:blip r:embed="rId2"/>
          <a:srcRect/>
          <a:stretch>
            <a:fillRect/>
          </a:stretch>
        </p:blipFill>
        <p:spPr bwMode="auto">
          <a:xfrm>
            <a:off x="2428875" y="4143375"/>
            <a:ext cx="4359275" cy="2428875"/>
          </a:xfrm>
          <a:prstGeom prst="rect">
            <a:avLst/>
          </a:prstGeom>
          <a:noFill/>
          <a:ln w="9525">
            <a:noFill/>
            <a:miter lim="800000"/>
            <a:headEnd/>
            <a:tailEnd/>
          </a:ln>
        </p:spPr>
      </p:pic>
    </p:spTree>
  </p:cSld>
  <p:clrMapOvr>
    <a:masterClrMapping/>
  </p:clrMapOvr>
  <p:transition>
    <p:pull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625" y="1000125"/>
            <a:ext cx="8258175" cy="5324475"/>
          </a:xfrm>
        </p:spPr>
        <p:txBody>
          <a:bodyPr>
            <a:normAutofit fontScale="92500" lnSpcReduction="20000"/>
          </a:bodyPr>
          <a:lstStyle/>
          <a:p>
            <a:pPr marL="274320" indent="-274320" algn="ctr" fontAlgn="auto">
              <a:spcAft>
                <a:spcPts val="0"/>
              </a:spcAft>
              <a:buClr>
                <a:schemeClr val="accent3"/>
              </a:buClr>
              <a:buFont typeface="Wingdings 2"/>
              <a:buNone/>
              <a:defRPr/>
            </a:pPr>
            <a:r>
              <a:rPr lang="uk-UA" dirty="0"/>
              <a:t>    Щоб захиститися від підробок кожен штат застосовував свої методи: на грошах друкували секретні завитки, слова, надруковані особливим чином. В Південній Кароліні використовували стародавні єврейські та грецькі літери. В Пенсильванії на паперових грошах різної вартості назва штату писалася по-різному - </a:t>
            </a:r>
            <a:r>
              <a:rPr lang="uk-UA" dirty="0" err="1"/>
              <a:t>Pennsylwania</a:t>
            </a:r>
            <a:r>
              <a:rPr lang="uk-UA" dirty="0"/>
              <a:t>, </a:t>
            </a:r>
            <a:r>
              <a:rPr lang="uk-UA" dirty="0" err="1"/>
              <a:t>Pensylwania</a:t>
            </a:r>
            <a:r>
              <a:rPr lang="uk-UA" dirty="0"/>
              <a:t>, </a:t>
            </a:r>
            <a:r>
              <a:rPr lang="uk-UA" dirty="0" err="1"/>
              <a:t>Pensilwania</a:t>
            </a:r>
            <a:r>
              <a:rPr lang="uk-UA" dirty="0"/>
              <a:t>, </a:t>
            </a:r>
            <a:r>
              <a:rPr lang="uk-UA" dirty="0" err="1"/>
              <a:t>Pennsilwania</a:t>
            </a:r>
            <a:r>
              <a:rPr lang="uk-UA" dirty="0"/>
              <a:t>. Так намагалися обдурити </a:t>
            </a:r>
            <a:r>
              <a:rPr lang="uk-UA" dirty="0" err="1"/>
              <a:t>фальшивомонетчиків</a:t>
            </a:r>
            <a:r>
              <a:rPr lang="uk-UA" dirty="0"/>
              <a:t>. </a:t>
            </a:r>
          </a:p>
          <a:p>
            <a:pPr marL="274320" indent="-274320" algn="ctr" fontAlgn="auto">
              <a:spcAft>
                <a:spcPts val="0"/>
              </a:spcAft>
              <a:buClr>
                <a:schemeClr val="accent3"/>
              </a:buClr>
              <a:buFont typeface="Wingdings 2"/>
              <a:buNone/>
              <a:defRPr/>
            </a:pPr>
            <a:r>
              <a:rPr lang="uk-UA" dirty="0"/>
              <a:t>    Перші американські паперові </a:t>
            </a:r>
            <a:r>
              <a:rPr lang="uk-UA" dirty="0" err="1"/>
              <a:t>гротші</a:t>
            </a:r>
            <a:r>
              <a:rPr lang="uk-UA" dirty="0"/>
              <a:t> мали нерівний край, часто правий. Хитрість полягала в тому, що на монетному дворі зберігався </a:t>
            </a:r>
            <a:r>
              <a:rPr lang="uk-UA" dirty="0" err="1"/>
              <a:t>корішок</a:t>
            </a:r>
            <a:r>
              <a:rPr lang="uk-UA" dirty="0"/>
              <a:t> для кожної серії. При накладанні його до непідробної купюри лінії з</a:t>
            </a:r>
            <a:r>
              <a:rPr lang="en-US" dirty="0"/>
              <a:t>’’</a:t>
            </a:r>
            <a:r>
              <a:rPr lang="uk-UA" dirty="0"/>
              <a:t>єднання повинні були співпадати. Але гроші швидко зношувались, край ставав тонким. І пізніше </a:t>
            </a:r>
            <a:r>
              <a:rPr lang="uk-UA" dirty="0" err="1"/>
              <a:t>фальшивомонетчики</a:t>
            </a:r>
            <a:r>
              <a:rPr lang="uk-UA" dirty="0"/>
              <a:t> примудрялись підробляти навіть це.</a:t>
            </a:r>
          </a:p>
        </p:txBody>
      </p:sp>
    </p:spTree>
  </p:cSld>
  <p:clrMapOvr>
    <a:masterClrMapping/>
  </p:clrMapOvr>
  <p:transition>
    <p:pull dir="l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625" y="785813"/>
            <a:ext cx="8229600" cy="3286125"/>
          </a:xfrm>
        </p:spPr>
        <p:txBody>
          <a:bodyPr>
            <a:normAutofit fontScale="85000" lnSpcReduction="10000"/>
          </a:bodyPr>
          <a:lstStyle/>
          <a:p>
            <a:pPr marL="274320" indent="-274320" algn="ctr" fontAlgn="auto">
              <a:spcAft>
                <a:spcPts val="0"/>
              </a:spcAft>
              <a:buClr>
                <a:schemeClr val="accent3"/>
              </a:buClr>
              <a:buFont typeface="Wingdings 2"/>
              <a:buNone/>
              <a:defRPr/>
            </a:pPr>
            <a:r>
              <a:rPr lang="uk-UA" dirty="0"/>
              <a:t>    В 1786 році конгрес США прийняв важливе рішення про введення нової монети – долара. Спочатку чеканили лише срібні монети, а з 1792 року </a:t>
            </a:r>
            <a:r>
              <a:rPr lang="uk-UA" dirty="0" err="1"/>
              <a:t>конгреес</a:t>
            </a:r>
            <a:r>
              <a:rPr lang="uk-UA" dirty="0"/>
              <a:t> встановив дві грошові одиниці – срібний та золотий долар із твердим співвідношенням їх ваги. 21 квітня 1806 року був виданий федеральний закон, який забороняв під страхом суворого покарання виготовляти </a:t>
            </a:r>
            <a:r>
              <a:rPr lang="uk-UA" dirty="0" err="1"/>
              <a:t>підробні</a:t>
            </a:r>
            <a:r>
              <a:rPr lang="uk-UA" dirty="0"/>
              <a:t> монети. Проте в США тоді не було закону, який би забороняв чеканку власних монет, тобто грошей, не схожих на урядові – з іншим складом золота, іншим малюнком тощо.</a:t>
            </a:r>
          </a:p>
        </p:txBody>
      </p:sp>
      <p:pic>
        <p:nvPicPr>
          <p:cNvPr id="21506" name="Рисунок 4" descr="CF-S1-1851-0001-reverse.jpg"/>
          <p:cNvPicPr>
            <a:picLocks noChangeAspect="1"/>
          </p:cNvPicPr>
          <p:nvPr/>
        </p:nvPicPr>
        <p:blipFill>
          <a:blip r:embed="rId2"/>
          <a:srcRect/>
          <a:stretch>
            <a:fillRect/>
          </a:stretch>
        </p:blipFill>
        <p:spPr bwMode="auto">
          <a:xfrm>
            <a:off x="5072063" y="4000500"/>
            <a:ext cx="2428875" cy="2428875"/>
          </a:xfrm>
          <a:prstGeom prst="rect">
            <a:avLst/>
          </a:prstGeom>
          <a:noFill/>
          <a:ln w="9525">
            <a:noFill/>
            <a:miter lim="800000"/>
            <a:headEnd/>
            <a:tailEnd/>
          </a:ln>
        </p:spPr>
      </p:pic>
      <p:pic>
        <p:nvPicPr>
          <p:cNvPr id="21507" name="Рисунок 5" descr="gold_dollar.jpg"/>
          <p:cNvPicPr>
            <a:picLocks noChangeAspect="1"/>
          </p:cNvPicPr>
          <p:nvPr/>
        </p:nvPicPr>
        <p:blipFill>
          <a:blip r:embed="rId3"/>
          <a:srcRect/>
          <a:stretch>
            <a:fillRect/>
          </a:stretch>
        </p:blipFill>
        <p:spPr bwMode="auto">
          <a:xfrm>
            <a:off x="1714500" y="4000500"/>
            <a:ext cx="2428875" cy="2428875"/>
          </a:xfrm>
          <a:prstGeom prst="rect">
            <a:avLst/>
          </a:prstGeom>
          <a:noFill/>
          <a:ln w="9525">
            <a:noFill/>
            <a:miter lim="800000"/>
            <a:headEnd/>
            <a:tailEnd/>
          </a:ln>
        </p:spPr>
      </p:pic>
    </p:spTree>
  </p:cSld>
  <p:clrMapOvr>
    <a:masterClrMapping/>
  </p:clrMapOvr>
  <p:transition>
    <p:pull dir="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89</TotalTime>
  <Words>906</Words>
  <Application>Microsoft Office PowerPoint</Application>
  <PresentationFormat>Екран (4:3)</PresentationFormat>
  <Paragraphs>16</Paragraphs>
  <Slides>13</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13</vt:i4>
      </vt:variant>
    </vt:vector>
  </HeadingPairs>
  <TitlesOfParts>
    <vt:vector size="18" baseType="lpstr">
      <vt:lpstr>Arial</vt:lpstr>
      <vt:lpstr>Calibri</vt:lpstr>
      <vt:lpstr>Constantia</vt:lpstr>
      <vt:lpstr>Wingdings 2</vt:lpstr>
      <vt:lpstr>Поток</vt:lpstr>
      <vt:lpstr> Історія фальшивомонетництва.</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на тему:  История фальшивомонетничества.</dc:title>
  <dc:creator>Наташка</dc:creator>
  <cp:lastModifiedBy>User</cp:lastModifiedBy>
  <cp:revision>7</cp:revision>
  <dcterms:created xsi:type="dcterms:W3CDTF">2014-05-07T13:27:20Z</dcterms:created>
  <dcterms:modified xsi:type="dcterms:W3CDTF">2024-01-07T12:28:22Z</dcterms:modified>
</cp:coreProperties>
</file>