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sldIdLst>
    <p:sldId id="256" r:id="rId2"/>
    <p:sldId id="257" r:id="rId3"/>
    <p:sldId id="258" r:id="rId4"/>
    <p:sldId id="264" r:id="rId5"/>
    <p:sldId id="263" r:id="rId6"/>
    <p:sldId id="262" r:id="rId7"/>
    <p:sldId id="261" r:id="rId8"/>
    <p:sldId id="266" r:id="rId9"/>
    <p:sldId id="265" r:id="rId10"/>
    <p:sldId id="26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426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466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4360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4875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3674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0941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4083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563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11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704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980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63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113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119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623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132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901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FEBB173-1B21-4D0B-B3E8-7CCC4624D3C4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1D66416-DD36-46AB-9B16-1A614D3A1F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92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28FCCE-24A5-3F71-41D4-1A67B80D3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976"/>
            <a:ext cx="9144000" cy="88612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</a:t>
            </a:r>
            <a:r>
              <a:rPr lang="uk-UA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ru-RU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стовий</a:t>
            </a:r>
            <a:r>
              <a:rPr lang="ru-RU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модуль №4.  Тема 8, </a:t>
            </a:r>
            <a:r>
              <a:rPr lang="ru-RU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</a:t>
            </a:r>
            <a:r>
              <a:rPr lang="uk-UA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ія</a:t>
            </a:r>
            <a:r>
              <a:rPr lang="uk-UA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4EB0BF7-1064-FB22-53BB-769CFE70D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91472"/>
            <a:ext cx="9144000" cy="5043340"/>
          </a:xfrm>
        </p:spPr>
        <p:txBody>
          <a:bodyPr/>
          <a:lstStyle/>
          <a:p>
            <a:r>
              <a:rPr lang="uk-UA" sz="2400" b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Дошкільне виховання дитини з порушеннями слуху. Система дошкільного виховання глухих і </a:t>
            </a:r>
            <a:r>
              <a:rPr lang="uk-UA" sz="2400" b="1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слабочуючих</a:t>
            </a:r>
            <a:r>
              <a:rPr lang="uk-UA" sz="2400" b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дітей. Підготовка дітей з порушеннями  слуху до навчання в школі.</a:t>
            </a:r>
            <a:r>
              <a:rPr lang="uk-UA" sz="24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Корекційно-педагогічна робота в дошкільних закладах для </a:t>
            </a:r>
            <a:r>
              <a:rPr lang="uk-UA" sz="2400" b="1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гл</a:t>
            </a:r>
            <a:r>
              <a:rPr lang="ru-RU" sz="2400" b="1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ухих</a:t>
            </a:r>
            <a:r>
              <a:rPr lang="ru-RU" sz="2400" b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слабочуючих</a:t>
            </a:r>
            <a:r>
              <a:rPr lang="uk-UA" sz="2400" b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 Діагностика готовності дітей з порушеннями слуху до школи.</a:t>
            </a:r>
            <a:r>
              <a:rPr lang="uk-UA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3974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E8C430-A802-C506-4961-875080341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45098"/>
            <a:ext cx="10364451" cy="1055802"/>
          </a:xfrm>
        </p:spPr>
        <p:txBody>
          <a:bodyPr>
            <a:normAutofit/>
          </a:bodyPr>
          <a:lstStyle/>
          <a:p>
            <a:r>
              <a:rPr lang="uk-UA" sz="2400" b="1" kern="1800" dirty="0">
                <a:solidFill>
                  <a:srgbClr val="032C6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 готова дитина до школи: важливі критерії</a:t>
            </a:r>
            <a:br>
              <a:rPr lang="uk-UA" sz="2400" b="1" kern="1800" dirty="0">
                <a:solidFill>
                  <a:srgbClr val="032C6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b="1" kern="1800" dirty="0">
                <a:solidFill>
                  <a:srgbClr val="032C6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нюанси діагностики</a:t>
            </a: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997F0E-CE84-EA88-D784-17858521D98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517715"/>
            <a:ext cx="10364452" cy="5095187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Готовність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дитини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школи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навички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поведінкові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патерни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дають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змогу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дітям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вчитися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досягати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успіхів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школі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Іноді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батьки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вважають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готовність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школи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вміння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читати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писати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рахувати</a:t>
            </a:r>
            <a:r>
              <a:rPr lang="ru-RU" sz="20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800"/>
              </a:spcAft>
            </a:pPr>
            <a:r>
              <a:rPr lang="uk-UA" sz="20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діти, яких віддали в школу завчасно, можуть переживати:</a:t>
            </a:r>
            <a:endParaRPr lang="uk-UA" sz="1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uk-UA" sz="20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uk-UA" sz="1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труднощі в навчанні;</a:t>
            </a:r>
            <a:endParaRPr lang="uk-UA" sz="1600" kern="100" dirty="0">
              <a:solidFill>
                <a:srgbClr val="222222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uk-UA" sz="1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-соціальну </a:t>
            </a:r>
            <a:r>
              <a:rPr lang="uk-UA" sz="1600" kern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неадаптованість</a:t>
            </a:r>
            <a:r>
              <a:rPr lang="uk-UA" sz="1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600" kern="100" dirty="0">
              <a:solidFill>
                <a:srgbClr val="222222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uk-UA" sz="1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-розвиток залежної поведінки в підлітковому віці та страждати через низьку самооцінку.</a:t>
            </a:r>
            <a:endParaRPr lang="uk-UA" sz="1600" kern="100" dirty="0">
              <a:solidFill>
                <a:srgbClr val="222222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0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0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2346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B34972-E8E2-99DE-E563-80049210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11085"/>
            <a:ext cx="10364451" cy="838985"/>
          </a:xfrm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Основні</a:t>
            </a:r>
            <a:r>
              <a:rPr lang="ru-RU" sz="2400" b="1" dirty="0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компоненти</a:t>
            </a:r>
            <a:r>
              <a:rPr lang="ru-RU" sz="2400" b="1" dirty="0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загальної</a:t>
            </a:r>
            <a:r>
              <a:rPr lang="ru-RU" sz="2400" b="1" dirty="0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готовності</a:t>
            </a:r>
            <a:r>
              <a:rPr lang="ru-RU" sz="2400" b="1" dirty="0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дитини</a:t>
            </a:r>
            <a:r>
              <a:rPr lang="ru-RU" sz="2400" b="1" dirty="0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 до </a:t>
            </a:r>
            <a:r>
              <a:rPr lang="ru-RU" sz="2400" b="1" dirty="0" err="1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школи</a:t>
            </a: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9F223A-DFFA-BAE4-F199-1AD4EAE62F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291473"/>
            <a:ext cx="10364452" cy="5255442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kern="1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психології виділяють такі взаємопов'язані компоненти готовності дитини до шкільного навчання: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kern="1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2000" b="1" kern="10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мотиваційна,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kern="10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емоційно-вольова,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kern="10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інтелектуальна,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kern="10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психологічна,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kern="10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Фізіологічна,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kern="10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соціальна        готовності.</a:t>
            </a:r>
            <a:endParaRPr lang="uk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23E15F5-0807-DE1F-B925-533A10795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563" y="3544478"/>
            <a:ext cx="2850662" cy="3002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989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B4CD49-37C1-5FA2-607D-CD57615FC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45097"/>
            <a:ext cx="10364451" cy="1055803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7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7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7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7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КОНЦЕПЦІЯ розвитку дошкільної освіти дітей з порушеннями слуху</a:t>
            </a:r>
            <a:r>
              <a:rPr lang="uk-UA" sz="36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32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32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667C83C-44F3-8791-ED46-0025374C81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508289"/>
            <a:ext cx="10364452" cy="5033913"/>
          </a:xfrm>
        </p:spPr>
        <p:txBody>
          <a:bodyPr/>
          <a:lstStyle/>
          <a:p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Концепція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ґрунтується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основних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положеннях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Міжнародної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конвенції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ООН про права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дитини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Конвенції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права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інвалідів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Законах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України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«Про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освіту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», «Про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дошкільну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освіту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», «Про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охорону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дитинства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та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ін.</a:t>
            </a:r>
          </a:p>
          <a:p>
            <a:pPr algn="just"/>
            <a:r>
              <a:rPr lang="uk-UA" sz="20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Мета концепції</a:t>
            </a:r>
            <a:r>
              <a:rPr lang="uk-UA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-розроблення гуманістичних засад модифікації системи дошкільної освіти дітей з порушеннями слуху та їх впровадження у практику задля забезпечення сучасного цілісного підходу до розвитку особистості.</a:t>
            </a:r>
            <a:endParaRPr lang="uk-UA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593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C64774-AE15-4987-8DBB-60F24E300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45097"/>
            <a:ext cx="10364451" cy="1178351"/>
          </a:xfrm>
        </p:spPr>
        <p:txBody>
          <a:bodyPr>
            <a:normAutofit/>
          </a:bodyPr>
          <a:lstStyle/>
          <a:p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Міжнародна стандартна класифікація освіти,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MCKO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433E14-7B70-0953-847B-CD1FADAC5B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621411"/>
            <a:ext cx="10364452" cy="4991492"/>
          </a:xfrm>
        </p:spPr>
        <p:txBody>
          <a:bodyPr/>
          <a:lstStyle/>
          <a:p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нульовий рівень освіти «рання дитяча освіта» (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level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0 –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Early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childhood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охоплює два стратегічно важливих для всього подальшого життя людини періоди: </a:t>
            </a:r>
          </a:p>
          <a:p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ранній вік (від народження до виповнення 3 років) </a:t>
            </a:r>
          </a:p>
          <a:p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дошкільний вік (від 3 до 6-7 років), у якому особливе місце посідає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передшкільний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період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780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62AFE5-8DB5-FCCA-BE27-E93A2C206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07391"/>
            <a:ext cx="10364451" cy="859409"/>
          </a:xfrm>
        </p:spPr>
        <p:txBody>
          <a:bodyPr/>
          <a:lstStyle/>
          <a:p>
            <a:r>
              <a:rPr lang="uk-UA" dirty="0"/>
              <a:t>Вікова періодизація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4F5F91-30BD-FCB2-00FA-2F37B09363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338606"/>
            <a:ext cx="10364452" cy="5128181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Законом України «Про дошкільну освіту» затверджено вікову періодизацію:</a:t>
            </a:r>
            <a:endParaRPr lang="uk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немовлята (до 1 року); </a:t>
            </a:r>
            <a:endParaRPr lang="uk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ранній вік (від 1 до 3 років);</a:t>
            </a:r>
            <a:endParaRPr lang="uk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дошкільний вік (від 3 до 6/7 років), який, у свою чергу, має такі періоди: 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молодший</a:t>
            </a:r>
            <a:r>
              <a:rPr lang="uk-UA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дошкільний вік (3-4 роки),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середній</a:t>
            </a:r>
            <a:r>
              <a:rPr lang="uk-UA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дошкільний вік (4-5 років);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старший</a:t>
            </a:r>
            <a:r>
              <a:rPr lang="uk-UA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дошкільний вік (5-6/7) як перед шкільний період. </a:t>
            </a:r>
            <a:endParaRPr lang="uk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06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FED3EC-5F66-A4CC-2C5F-6436284D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07391"/>
            <a:ext cx="10364451" cy="859409"/>
          </a:xfrm>
        </p:spPr>
        <p:txBody>
          <a:bodyPr>
            <a:normAutofit/>
          </a:bodyPr>
          <a:lstStyle/>
          <a:p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Раннє втручання та дошкільна підготовка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6E668F6-4399-2121-08E8-D17D6A4CFB5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404594"/>
            <a:ext cx="10364452" cy="5137607"/>
          </a:xfrm>
        </p:spPr>
        <p:txBody>
          <a:bodyPr>
            <a:normAutofit fontScale="92500"/>
          </a:bodyPr>
          <a:lstStyle/>
          <a:p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Раннє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втручання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—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послуга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спрямована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сприяння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дітей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0 до 4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років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мають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порушення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належать до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групи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ризику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виникнення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порушень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та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нормалізацію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життя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родини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Основні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положення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концепції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раннього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втручання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сімейно-орієнтований концепт; </a:t>
            </a:r>
            <a:endParaRPr lang="uk-UA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-спільна робота </a:t>
            </a:r>
            <a:r>
              <a:rPr lang="uk-UA" sz="15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мультидисциплінарної</a:t>
            </a:r>
            <a:r>
              <a:rPr lang="uk-UA" sz="1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команди фахівців (медичної, психологічної, соціальної, педагогічної галузей); </a:t>
            </a:r>
            <a:endParaRPr lang="uk-UA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-партнерство фахівців і батьків; </a:t>
            </a:r>
            <a:endParaRPr lang="uk-UA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-значущі дорослі (батьки) - основа команди підтримки; </a:t>
            </a:r>
            <a:endParaRPr lang="uk-UA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реалізація принципу нормалізації, за якого родині допомагають адаптуватися до нових умов існування; </a:t>
            </a:r>
            <a:endParaRPr lang="uk-UA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-комунікативно орієнтований підхід, спрямування на підтримку комунікації дорослих із дітьми, які мають порушення слуху. </a:t>
            </a:r>
            <a:endParaRPr lang="uk-UA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160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8CD402-F248-C5A5-4712-0A0C3919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35671"/>
            <a:ext cx="10364451" cy="763570"/>
          </a:xfrm>
        </p:spPr>
        <p:txBody>
          <a:bodyPr>
            <a:normAutofit/>
          </a:bodyPr>
          <a:lstStyle/>
          <a:p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дошкільна підготовка</a:t>
            </a: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96CDB4B-A4FC-ED74-BD30-34849B5267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282045"/>
            <a:ext cx="10364452" cy="5213023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Швидкість засвоєння матеріалу дитиною з порушенням слуху   залежить від низки чинників, серед яких: </a:t>
            </a:r>
            <a:endParaRPr lang="uk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-вік, у якому втрачено слух; </a:t>
            </a:r>
            <a:endParaRPr lang="uk-UA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-ступінь тяжкості порушення; </a:t>
            </a:r>
            <a:endParaRPr lang="uk-UA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-ефективність корекції слуху слуховими апаратами та/або </a:t>
            </a:r>
            <a:r>
              <a:rPr lang="uk-UA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кохлеарними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імплантами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uk-UA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-час, коли розпочато комплексну допомогу дитині; </a:t>
            </a:r>
            <a:endParaRPr lang="uk-UA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-залученість батьків до корекційно-</a:t>
            </a:r>
            <a:r>
              <a:rPr lang="uk-UA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розвиткової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роботи та ін.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Дошкільний вік є переломним моментом у розвитку дитини й характеризується важливими змінами</a:t>
            </a: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uk-UA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54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92BD0D-4C06-6174-2852-9D8A40287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35671"/>
            <a:ext cx="10364451" cy="831129"/>
          </a:xfrm>
        </p:spPr>
        <p:txBody>
          <a:bodyPr>
            <a:normAutofit/>
          </a:bodyPr>
          <a:lstStyle/>
          <a:p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Фізичне виховання дітей з порушеннями слуху(фізіологічні особливості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uk-UA" sz="1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EDD065-AEC8-8EF2-3BD8-71D1E82F98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489435"/>
            <a:ext cx="10364452" cy="5015060"/>
          </a:xfrm>
        </p:spPr>
        <p:txBody>
          <a:bodyPr/>
          <a:lstStyle/>
          <a:p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Правильно організоване фізичне виховання створює основу для зміцнення здоров’я дітей, розвиває їх активність, підвищує працездатність, стає базою для успішного проведення виховної та корекційно-освітньої роботи. </a:t>
            </a:r>
          </a:p>
          <a:p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Зміст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фізичного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виховання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дошкільників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порушеннями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слуху у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всіх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вікових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групах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визначається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загальними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завданнями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необхідністю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корекції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недоліків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фізичному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моторному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їх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попередженні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840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C67B9F-D153-4790-0201-D1793E4E5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97963"/>
            <a:ext cx="10364451" cy="735291"/>
          </a:xfrm>
        </p:spPr>
        <p:txBody>
          <a:bodyPr>
            <a:normAutofit fontScale="90000"/>
          </a:bodyPr>
          <a:lstStyle/>
          <a:p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художньо-естетичний розвиток дошкільників з порушеннями слуху.</a:t>
            </a: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178993-7F3B-3FD7-3A57-A6AD9082F64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253765"/>
            <a:ext cx="10364452" cy="5184742"/>
          </a:xfrm>
        </p:spPr>
        <p:txBody>
          <a:bodyPr/>
          <a:lstStyle/>
          <a:p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Одним з важливих завдань дошкільної освіти є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художньо – естетичний розвиток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кожної дитини, який передбачає формування чутливого ставлення до краси в її різних проявах, ціннісного відношення до предметного змісту, розвиток творчих здібностей, формування елементарних трудових, технологічних та художніх навичок, самостійності, культури та безпеки праці.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5795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D5DCAE-66A5-12BF-4FF2-E4FA1B345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45097"/>
            <a:ext cx="10364451" cy="112179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Виховання навичок самообслуговування, праці </a:t>
            </a:r>
            <a:br>
              <a:rPr lang="uk-UA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дошкільників з порушеннями слуху</a:t>
            </a:r>
            <a:r>
              <a:rPr lang="uk-U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70308A-5E94-DDA9-3C8A-6B3AB46211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593131"/>
            <a:ext cx="10364452" cy="5019772"/>
          </a:xfrm>
        </p:spPr>
        <p:txBody>
          <a:bodyPr/>
          <a:lstStyle/>
          <a:p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педагогічного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процесу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елементарна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трудова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діяльність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дошкільників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порушеннями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слуху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впливає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розвиток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особистості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її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розумових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здібностей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естетичного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смаку. </a:t>
            </a:r>
          </a:p>
          <a:p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Праця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ефективним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засобом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гармонійного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всебічного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Самообслуговування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сприяє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розв’язанню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важливих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завдань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розвиткові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передумов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оволодіння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простою,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повсякденною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діяльністю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активізації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мовної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розумової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праці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формування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зацікавленості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власних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трудових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умінь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навичок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2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38</TotalTime>
  <Words>693</Words>
  <Application>Microsoft Office PowerPoint</Application>
  <PresentationFormat>Широкоэкранный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Капля</vt:lpstr>
      <vt:lpstr>Змістовий модуль №4.  Тема 8, лекція. </vt:lpstr>
      <vt:lpstr>  КОНЦЕПЦІЯ розвитку дошкільної освіти дітей з порушеннями слуху.  </vt:lpstr>
      <vt:lpstr>Міжнародна стандартна класифікація освіти, MCKO </vt:lpstr>
      <vt:lpstr>Вікова періодизація</vt:lpstr>
      <vt:lpstr>Раннє втручання та дошкільна підготовка </vt:lpstr>
      <vt:lpstr>дошкільна підготовка</vt:lpstr>
      <vt:lpstr>Фізичне виховання дітей з порушеннями слуху(фізіологічні особливості)</vt:lpstr>
      <vt:lpstr>художньо-естетичний розвиток дошкільників з порушеннями слуху.</vt:lpstr>
      <vt:lpstr>Виховання навичок самообслуговування, праці  в дошкільників з порушеннями слуху </vt:lpstr>
      <vt:lpstr>чи готова дитина до школи: важливі критерії  та нюанси діагностики</vt:lpstr>
      <vt:lpstr>Основні компоненти загальної готовності дитини до школи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Змістовий модуль №4.  Тема 8, лекція. </dc:title>
  <dc:creator>user</dc:creator>
  <cp:lastModifiedBy>Пользователь Windows</cp:lastModifiedBy>
  <cp:revision>2</cp:revision>
  <dcterms:created xsi:type="dcterms:W3CDTF">2024-04-02T20:27:33Z</dcterms:created>
  <dcterms:modified xsi:type="dcterms:W3CDTF">2024-04-03T07:23:02Z</dcterms:modified>
</cp:coreProperties>
</file>