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2" r:id="rId4"/>
    <p:sldId id="261" r:id="rId5"/>
    <p:sldId id="260" r:id="rId6"/>
    <p:sldId id="259" r:id="rId7"/>
    <p:sldId id="257" r:id="rId8"/>
    <p:sldId id="265" r:id="rId9"/>
    <p:sldId id="264" r:id="rId10"/>
    <p:sldId id="258"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22E8A39-5108-421D-BEF1-5BC173D5D0D5}" type="datetimeFigureOut">
              <a:rPr lang="ru-RU" smtClean="0"/>
              <a:t>23.04.2024</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129349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97173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2221518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8877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87678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22E8A39-5108-421D-BEF1-5BC173D5D0D5}" type="datetimeFigureOut">
              <a:rPr lang="ru-RU" smtClean="0"/>
              <a:t>23.04.2024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4191492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22E8A39-5108-421D-BEF1-5BC173D5D0D5}" type="datetimeFigureOut">
              <a:rPr lang="ru-RU" smtClean="0"/>
              <a:t>23.04.2024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302011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2E8A39-5108-421D-BEF1-5BC173D5D0D5}" type="datetimeFigureOut">
              <a:rPr lang="ru-RU" smtClean="0"/>
              <a:t>23.04.2024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519786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2E8A39-5108-421D-BEF1-5BC173D5D0D5}" type="datetimeFigureOut">
              <a:rPr lang="ru-RU" smtClean="0"/>
              <a:t>23.04.2024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188296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2E8A39-5108-421D-BEF1-5BC173D5D0D5}" type="datetimeFigureOut">
              <a:rPr lang="ru-RU" smtClean="0"/>
              <a:t>23.04.2024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72817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2E8A39-5108-421D-BEF1-5BC173D5D0D5}" type="datetimeFigureOut">
              <a:rPr lang="ru-RU" smtClean="0"/>
              <a:t>23.04.2024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412406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135423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22E8A39-5108-421D-BEF1-5BC173D5D0D5}" type="datetimeFigureOut">
              <a:rPr lang="ru-RU" smtClean="0"/>
              <a:t>23.04.2024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316777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22E8A39-5108-421D-BEF1-5BC173D5D0D5}" type="datetimeFigureOut">
              <a:rPr lang="ru-RU" smtClean="0"/>
              <a:t>23.04.2024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128295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E8A39-5108-421D-BEF1-5BC173D5D0D5}" type="datetimeFigureOut">
              <a:rPr lang="ru-RU" smtClean="0"/>
              <a:t>23.04.2024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266874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176900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2E8A39-5108-421D-BEF1-5BC173D5D0D5}" type="datetimeFigureOut">
              <a:rPr lang="ru-RU" smtClean="0"/>
              <a:t>23.04.2024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784DE4-C00B-4C61-AD4C-B6DC1E933F78}" type="slidenum">
              <a:rPr lang="ru-RU" smtClean="0"/>
              <a:t>‹#›</a:t>
            </a:fld>
            <a:endParaRPr lang="ru-RU"/>
          </a:p>
        </p:txBody>
      </p:sp>
    </p:spTree>
    <p:extLst>
      <p:ext uri="{BB962C8B-B14F-4D97-AF65-F5344CB8AC3E}">
        <p14:creationId xmlns:p14="http://schemas.microsoft.com/office/powerpoint/2010/main" val="421099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2E8A39-5108-421D-BEF1-5BC173D5D0D5}" type="datetimeFigureOut">
              <a:rPr lang="ru-RU" smtClean="0"/>
              <a:t>23.04.2024</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784DE4-C00B-4C61-AD4C-B6DC1E933F78}" type="slidenum">
              <a:rPr lang="ru-RU" smtClean="0"/>
              <a:t>‹#›</a:t>
            </a:fld>
            <a:endParaRPr lang="ru-RU"/>
          </a:p>
        </p:txBody>
      </p:sp>
    </p:spTree>
    <p:extLst>
      <p:ext uri="{BB962C8B-B14F-4D97-AF65-F5344CB8AC3E}">
        <p14:creationId xmlns:p14="http://schemas.microsoft.com/office/powerpoint/2010/main" val="6159638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0" y="254001"/>
            <a:ext cx="11264900" cy="774700"/>
          </a:xfrm>
        </p:spPr>
        <p:txBody>
          <a:bodyPr>
            <a:normAutofit/>
          </a:bodyPr>
          <a:lstStyle/>
          <a:p>
            <a:r>
              <a:rPr lang="en-US" sz="3100" b="1" kern="0" dirty="0" smtClean="0">
                <a:solidFill>
                  <a:srgbClr val="333333"/>
                </a:solidFill>
                <a:latin typeface="Times New Roman" panose="02020603050405020304" pitchFamily="18" charset="0"/>
                <a:ea typeface="Times New Roman" panose="02020603050405020304" pitchFamily="18" charset="0"/>
              </a:rPr>
              <a:t>     </a:t>
            </a:r>
            <a:r>
              <a:rPr lang="uk-UA" sz="3100" b="1" kern="0" dirty="0" smtClean="0">
                <a:solidFill>
                  <a:srgbClr val="333333"/>
                </a:solidFill>
                <a:latin typeface="Times New Roman" panose="02020603050405020304" pitchFamily="18" charset="0"/>
                <a:ea typeface="Times New Roman" panose="02020603050405020304" pitchFamily="18" charset="0"/>
              </a:rPr>
              <a:t>Виховання </a:t>
            </a:r>
            <a:r>
              <a:rPr lang="uk-UA" sz="3100" b="1" kern="0" dirty="0">
                <a:solidFill>
                  <a:srgbClr val="333333"/>
                </a:solidFill>
                <a:latin typeface="Times New Roman" panose="02020603050405020304" pitchFamily="18" charset="0"/>
                <a:ea typeface="Times New Roman" panose="02020603050405020304" pitchFamily="18" charset="0"/>
              </a:rPr>
              <a:t>дітей з порушеннями слуху</a:t>
            </a:r>
            <a:r>
              <a:rPr lang="uk-UA" b="1" kern="0" dirty="0">
                <a:solidFill>
                  <a:srgbClr val="333333"/>
                </a:solidFill>
                <a:latin typeface="Times New Roman" panose="02020603050405020304" pitchFamily="18" charset="0"/>
                <a:ea typeface="Times New Roman" panose="02020603050405020304" pitchFamily="18" charset="0"/>
              </a:rPr>
              <a:t>.</a:t>
            </a:r>
            <a:endParaRPr lang="ru-RU" dirty="0"/>
          </a:p>
        </p:txBody>
      </p:sp>
      <p:sp>
        <p:nvSpPr>
          <p:cNvPr id="3" name="Подзаголовок 2"/>
          <p:cNvSpPr>
            <a:spLocks noGrp="1"/>
          </p:cNvSpPr>
          <p:nvPr>
            <p:ph type="subTitle" idx="1"/>
          </p:nvPr>
        </p:nvSpPr>
        <p:spPr>
          <a:xfrm>
            <a:off x="609600" y="1397000"/>
            <a:ext cx="11264900" cy="4978400"/>
          </a:xfrm>
        </p:spPr>
        <p:txBody>
          <a:bodyPr/>
          <a:lstStyle/>
          <a:p>
            <a:pPr>
              <a:lnSpc>
                <a:spcPct val="107000"/>
              </a:lnSpc>
              <a:spcAft>
                <a:spcPts val="800"/>
              </a:spcAft>
            </a:pPr>
            <a:r>
              <a:rPr lang="uk-UA" kern="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Робота з батьками дітей з порушеннями слуху</a:t>
            </a: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kern="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Завдання, зміст та форми роботи сурдопедагога з батьками дітей, що мають порушення слуху. </a:t>
            </a:r>
            <a:endParaRPr lang="en-US"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Типи </a:t>
            </a:r>
            <a:r>
              <a:rPr lang="uk-UA" kern="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відносин батьків та дітей</a:t>
            </a: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kern="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Виховання дітей з порушеннями слуху в сім’ї. Роль сім’ї у вихованні та становленні особистості з порушеннями слуху. </a:t>
            </a:r>
            <a:endParaRPr lang="en-US"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uk-UA" kern="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Виховна </a:t>
            </a:r>
            <a:r>
              <a:rPr lang="uk-UA" kern="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система освітнього закладу для дітей з порушеннями слуху: досвід, перспективи, реалії.</a:t>
            </a:r>
            <a:endParaRPr lang="ru-RU" sz="1800" kern="1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4912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190500"/>
            <a:ext cx="9905999" cy="1397000"/>
          </a:xfrm>
        </p:spPr>
        <p:txBody>
          <a:bodyPr>
            <a:noAutofit/>
          </a:bodyPr>
          <a:lstStyle/>
          <a:p>
            <a:pPr indent="198120">
              <a:lnSpc>
                <a:spcPct val="115000"/>
              </a:lnSpc>
              <a:spcAft>
                <a:spcPts val="1700"/>
              </a:spcAft>
            </a:pPr>
            <a:r>
              <a:rPr lang="uk-UA" sz="2000" b="1"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П</a:t>
            </a:r>
            <a:r>
              <a:rPr lang="uk-UA" sz="2000" b="1" kern="0" dirty="0" smtClean="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оради </a:t>
            </a:r>
            <a:r>
              <a:rPr lang="uk-UA" sz="2000" b="1"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батькам, що мають дитину з </a:t>
            </a:r>
            <a:r>
              <a:rPr lang="uk-UA" sz="2000" b="1" kern="0" dirty="0" smtClean="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  порушенням </a:t>
            </a:r>
            <a:r>
              <a:rPr lang="uk-UA" sz="2000" b="1"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слуху.</a:t>
            </a:r>
            <a:r>
              <a:rPr lang="ru-RU" sz="2000" kern="100" dirty="0">
                <a:latin typeface="Calibri" panose="020F0502020204030204" pitchFamily="34" charset="0"/>
                <a:ea typeface="Calibri" panose="020F0502020204030204" pitchFamily="34" charset="0"/>
                <a:cs typeface="Times New Roman" panose="02020603050405020304" pitchFamily="18" charset="0"/>
              </a:rPr>
              <a:t/>
            </a:r>
            <a:br>
              <a:rPr lang="ru-RU" sz="2000" kern="100" dirty="0">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sp>
        <p:nvSpPr>
          <p:cNvPr id="3" name="Объект 2"/>
          <p:cNvSpPr>
            <a:spLocks noGrp="1"/>
          </p:cNvSpPr>
          <p:nvPr>
            <p:ph idx="1"/>
          </p:nvPr>
        </p:nvSpPr>
        <p:spPr>
          <a:xfrm>
            <a:off x="1141412" y="1028700"/>
            <a:ext cx="9905999" cy="5410200"/>
          </a:xfrm>
        </p:spPr>
        <p:txBody>
          <a:bodyPr>
            <a:normAutofit lnSpcReduction="10000"/>
          </a:bodyPr>
          <a:lstStyle/>
          <a:p>
            <a:r>
              <a:rPr lang="uk-UA" b="1" u="sng" kern="0" dirty="0">
                <a:solidFill>
                  <a:srgbClr val="003300"/>
                </a:solidFill>
                <a:latin typeface="Times New Roman" panose="02020603050405020304" pitchFamily="18" charset="0"/>
                <a:ea typeface="Times New Roman" panose="02020603050405020304" pitchFamily="18" charset="0"/>
              </a:rPr>
              <a:t>Залучайте родичів і членів </a:t>
            </a:r>
            <a:r>
              <a:rPr lang="uk-UA" b="1" u="sng" kern="0" dirty="0" smtClean="0">
                <a:solidFill>
                  <a:srgbClr val="003300"/>
                </a:solidFill>
                <a:latin typeface="Times New Roman" panose="02020603050405020304" pitchFamily="18" charset="0"/>
                <a:ea typeface="Times New Roman" panose="02020603050405020304" pitchFamily="18" charset="0"/>
              </a:rPr>
              <a:t>сім’ї;</a:t>
            </a:r>
          </a:p>
          <a:p>
            <a:r>
              <a:rPr lang="uk-UA" b="1" u="sng" kern="0" dirty="0">
                <a:solidFill>
                  <a:srgbClr val="003300"/>
                </a:solidFill>
                <a:latin typeface="Times New Roman" panose="02020603050405020304" pitchFamily="18" charset="0"/>
                <a:ea typeface="Times New Roman" panose="02020603050405020304" pitchFamily="18" charset="0"/>
              </a:rPr>
              <a:t>Гарне щоденне </a:t>
            </a:r>
            <a:r>
              <a:rPr lang="uk-UA" b="1" u="sng" kern="0" dirty="0" smtClean="0">
                <a:solidFill>
                  <a:srgbClr val="003300"/>
                </a:solidFill>
                <a:latin typeface="Times New Roman" panose="02020603050405020304" pitchFamily="18" charset="0"/>
                <a:ea typeface="Times New Roman" panose="02020603050405020304" pitchFamily="18" charset="0"/>
              </a:rPr>
              <a:t>спілкування</a:t>
            </a:r>
            <a:r>
              <a:rPr lang="uk-UA" kern="0" dirty="0" smtClean="0">
                <a:solidFill>
                  <a:srgbClr val="003F09"/>
                </a:solidFill>
                <a:latin typeface="Times New Roman" panose="02020603050405020304" pitchFamily="18" charset="0"/>
                <a:ea typeface="Times New Roman" panose="02020603050405020304" pitchFamily="18" charset="0"/>
              </a:rPr>
              <a:t>;</a:t>
            </a:r>
          </a:p>
          <a:p>
            <a:r>
              <a:rPr lang="uk-UA" b="1" u="sng" kern="0" dirty="0">
                <a:solidFill>
                  <a:srgbClr val="003300"/>
                </a:solidFill>
                <a:latin typeface="Times New Roman" panose="02020603050405020304" pitchFamily="18" charset="0"/>
                <a:ea typeface="Times New Roman" panose="02020603050405020304" pitchFamily="18" charset="0"/>
              </a:rPr>
              <a:t>Повсякденне </a:t>
            </a:r>
            <a:r>
              <a:rPr lang="uk-UA" b="1" u="sng" kern="0" dirty="0" smtClean="0">
                <a:solidFill>
                  <a:srgbClr val="003300"/>
                </a:solidFill>
                <a:latin typeface="Times New Roman" panose="02020603050405020304" pitchFamily="18" charset="0"/>
                <a:ea typeface="Times New Roman" panose="02020603050405020304" pitchFamily="18" charset="0"/>
              </a:rPr>
              <a:t>спілкування</a:t>
            </a:r>
            <a:r>
              <a:rPr lang="uk-UA" kern="0" dirty="0" smtClean="0">
                <a:solidFill>
                  <a:srgbClr val="003F09"/>
                </a:solidFill>
                <a:latin typeface="Times New Roman" panose="02020603050405020304" pitchFamily="18" charset="0"/>
                <a:ea typeface="Times New Roman" panose="02020603050405020304" pitchFamily="18" charset="0"/>
              </a:rPr>
              <a:t>;</a:t>
            </a:r>
          </a:p>
          <a:p>
            <a:pPr marL="0" indent="0">
              <a:buNone/>
            </a:pPr>
            <a:r>
              <a:rPr lang="uk-UA" b="1" u="sng" kern="0" dirty="0" smtClean="0">
                <a:solidFill>
                  <a:srgbClr val="003F09"/>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b="1" u="sng" kern="0" dirty="0" smtClean="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  Інші </a:t>
            </a:r>
            <a:r>
              <a:rPr lang="uk-UA" b="1" u="sng"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комунікативні методики</a:t>
            </a:r>
            <a:endParaRPr lang="ru-RU" sz="2000" kern="100" dirty="0">
              <a:latin typeface="Calibri" panose="020F0502020204030204" pitchFamily="34" charset="0"/>
              <a:ea typeface="Calibri" panose="020F0502020204030204" pitchFamily="34" charset="0"/>
              <a:cs typeface="Times New Roman" panose="02020603050405020304" pitchFamily="18" charset="0"/>
            </a:endParaRPr>
          </a:p>
          <a:p>
            <a:r>
              <a:rPr lang="uk-UA" b="1" kern="0" dirty="0">
                <a:solidFill>
                  <a:srgbClr val="003300"/>
                </a:solidFill>
                <a:latin typeface="Times New Roman" panose="02020603050405020304" pitchFamily="18" charset="0"/>
                <a:ea typeface="Times New Roman" panose="02020603050405020304" pitchFamily="18" charset="0"/>
              </a:rPr>
              <a:t>Читання з </a:t>
            </a:r>
            <a:r>
              <a:rPr lang="uk-UA" b="1" kern="0" dirty="0" smtClean="0">
                <a:solidFill>
                  <a:srgbClr val="003300"/>
                </a:solidFill>
                <a:latin typeface="Times New Roman" panose="02020603050405020304" pitchFamily="18" charset="0"/>
                <a:ea typeface="Times New Roman" panose="02020603050405020304" pitchFamily="18" charset="0"/>
              </a:rPr>
              <a:t>губ</a:t>
            </a:r>
            <a:r>
              <a:rPr lang="uk-UA" kern="0" dirty="0" smtClean="0">
                <a:solidFill>
                  <a:srgbClr val="003F09"/>
                </a:solidFill>
                <a:latin typeface="Times New Roman" panose="02020603050405020304" pitchFamily="18" charset="0"/>
                <a:ea typeface="Times New Roman" panose="02020603050405020304" pitchFamily="18" charset="0"/>
              </a:rPr>
              <a:t>;</a:t>
            </a:r>
          </a:p>
          <a:p>
            <a:r>
              <a:rPr lang="uk-UA" b="1" kern="0" dirty="0">
                <a:solidFill>
                  <a:srgbClr val="003300"/>
                </a:solidFill>
                <a:latin typeface="Times New Roman" panose="02020603050405020304" pitchFamily="18" charset="0"/>
                <a:ea typeface="Times New Roman" panose="02020603050405020304" pitchFamily="18" charset="0"/>
              </a:rPr>
              <a:t>Заняття з розвитку слуху та </a:t>
            </a:r>
            <a:r>
              <a:rPr lang="uk-UA" b="1" kern="0" dirty="0" smtClean="0">
                <a:solidFill>
                  <a:srgbClr val="003300"/>
                </a:solidFill>
                <a:latin typeface="Times New Roman" panose="02020603050405020304" pitchFamily="18" charset="0"/>
                <a:ea typeface="Times New Roman" panose="02020603050405020304" pitchFamily="18" charset="0"/>
              </a:rPr>
              <a:t>мовлення</a:t>
            </a:r>
            <a:r>
              <a:rPr lang="uk-UA" kern="0" dirty="0" smtClean="0">
                <a:solidFill>
                  <a:srgbClr val="003F09"/>
                </a:solidFill>
                <a:latin typeface="Times New Roman" panose="02020603050405020304" pitchFamily="18" charset="0"/>
                <a:ea typeface="Times New Roman" panose="02020603050405020304" pitchFamily="18" charset="0"/>
              </a:rPr>
              <a:t>;</a:t>
            </a:r>
          </a:p>
          <a:p>
            <a:r>
              <a:rPr lang="uk-UA" b="1" kern="0" dirty="0">
                <a:solidFill>
                  <a:srgbClr val="003300"/>
                </a:solidFill>
                <a:latin typeface="Times New Roman" panose="02020603050405020304" pitchFamily="18" charset="0"/>
                <a:ea typeface="Times New Roman" panose="02020603050405020304" pitchFamily="18" charset="0"/>
              </a:rPr>
              <a:t>Чітке </a:t>
            </a:r>
            <a:r>
              <a:rPr lang="uk-UA" b="1" kern="0" dirty="0" smtClean="0">
                <a:solidFill>
                  <a:srgbClr val="003300"/>
                </a:solidFill>
                <a:latin typeface="Times New Roman" panose="02020603050405020304" pitchFamily="18" charset="0"/>
                <a:ea typeface="Times New Roman" panose="02020603050405020304" pitchFamily="18" charset="0"/>
              </a:rPr>
              <a:t>мовлення</a:t>
            </a:r>
            <a:r>
              <a:rPr lang="uk-UA" kern="0" dirty="0" smtClean="0">
                <a:solidFill>
                  <a:srgbClr val="003F09"/>
                </a:solidFill>
                <a:latin typeface="Times New Roman" panose="02020603050405020304" pitchFamily="18" charset="0"/>
                <a:ea typeface="Times New Roman" panose="02020603050405020304" pitchFamily="18" charset="0"/>
              </a:rPr>
              <a:t>;</a:t>
            </a:r>
          </a:p>
          <a:p>
            <a:r>
              <a:rPr lang="uk-UA" b="1" kern="0" dirty="0">
                <a:solidFill>
                  <a:srgbClr val="003300"/>
                </a:solidFill>
                <a:latin typeface="Times New Roman" panose="02020603050405020304" pitchFamily="18" charset="0"/>
                <a:ea typeface="Times New Roman" panose="02020603050405020304" pitchFamily="18" charset="0"/>
              </a:rPr>
              <a:t>Мова </a:t>
            </a:r>
            <a:r>
              <a:rPr lang="uk-UA" b="1" kern="0" dirty="0" smtClean="0">
                <a:solidFill>
                  <a:srgbClr val="003300"/>
                </a:solidFill>
                <a:latin typeface="Times New Roman" panose="02020603050405020304" pitchFamily="18" charset="0"/>
                <a:ea typeface="Times New Roman" panose="02020603050405020304" pitchFamily="18" charset="0"/>
              </a:rPr>
              <a:t>жестів</a:t>
            </a:r>
            <a:r>
              <a:rPr lang="uk-UA" kern="0" dirty="0" smtClean="0">
                <a:solidFill>
                  <a:srgbClr val="003F09"/>
                </a:solidFill>
                <a:latin typeface="Times New Roman" panose="02020603050405020304" pitchFamily="18" charset="0"/>
                <a:ea typeface="Times New Roman" panose="02020603050405020304" pitchFamily="18" charset="0"/>
              </a:rPr>
              <a:t>;</a:t>
            </a:r>
          </a:p>
          <a:p>
            <a:pPr indent="0" algn="just">
              <a:lnSpc>
                <a:spcPct val="115000"/>
              </a:lnSpc>
              <a:spcAft>
                <a:spcPts val="1700"/>
              </a:spcAft>
              <a:buNone/>
            </a:pPr>
            <a:r>
              <a:rPr lang="uk-UA" b="1" u="sng"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Підтримка всієї родини у справі пошуку способів спілкування </a:t>
            </a:r>
            <a:r>
              <a:rPr lang="uk-UA" b="1" u="sng" kern="0" dirty="0" err="1">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життєво</a:t>
            </a:r>
            <a:r>
              <a:rPr lang="uk-UA" b="1" u="sng" kern="0" dirty="0">
                <a:solidFill>
                  <a:srgbClr val="003300"/>
                </a:solidFill>
                <a:latin typeface="Times New Roman" panose="02020603050405020304" pitchFamily="18" charset="0"/>
                <a:ea typeface="Times New Roman" panose="02020603050405020304" pitchFamily="18" charset="0"/>
                <a:cs typeface="Times New Roman" panose="02020603050405020304" pitchFamily="18" charset="0"/>
              </a:rPr>
              <a:t> важлива для успіху Вашої дитини!</a:t>
            </a:r>
            <a:endParaRPr lang="ru-RU" sz="2000" kern="1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9263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41300"/>
            <a:ext cx="9905998" cy="1104900"/>
          </a:xfrm>
        </p:spPr>
        <p:txBody>
          <a:bodyPr/>
          <a:lstStyle/>
          <a:p>
            <a:r>
              <a:rPr lang="uk-UA" dirty="0" smtClean="0"/>
              <a:t>У сім’ї народилася дитина з вадами слуху</a:t>
            </a:r>
            <a:endParaRPr lang="ru-RU" dirty="0"/>
          </a:p>
        </p:txBody>
      </p:sp>
      <p:sp>
        <p:nvSpPr>
          <p:cNvPr id="3" name="Объект 2"/>
          <p:cNvSpPr>
            <a:spLocks noGrp="1"/>
          </p:cNvSpPr>
          <p:nvPr>
            <p:ph idx="1"/>
          </p:nvPr>
        </p:nvSpPr>
        <p:spPr>
          <a:xfrm>
            <a:off x="1141412" y="1524000"/>
            <a:ext cx="9905999" cy="4991100"/>
          </a:xfrm>
        </p:spPr>
        <p:txBody>
          <a:bodyPr/>
          <a:lstStyle/>
          <a:p>
            <a:r>
              <a:rPr lang="uk-UA" b="1" dirty="0">
                <a:latin typeface="Times New Roman" panose="02020603050405020304" pitchFamily="18" charset="0"/>
                <a:ea typeface="Calibri" panose="020F0502020204030204" pitchFamily="34" charset="0"/>
              </a:rPr>
              <a:t>1 стадія – шок; </a:t>
            </a:r>
            <a:endParaRPr lang="en-US" b="1" dirty="0" smtClean="0">
              <a:latin typeface="Times New Roman" panose="02020603050405020304" pitchFamily="18" charset="0"/>
              <a:ea typeface="Calibri" panose="020F0502020204030204" pitchFamily="34" charset="0"/>
            </a:endParaRPr>
          </a:p>
          <a:p>
            <a:r>
              <a:rPr lang="uk-UA" b="1" dirty="0" smtClean="0">
                <a:latin typeface="Times New Roman" panose="02020603050405020304" pitchFamily="18" charset="0"/>
                <a:ea typeface="Calibri" panose="020F0502020204030204" pitchFamily="34" charset="0"/>
              </a:rPr>
              <a:t>2 </a:t>
            </a:r>
            <a:r>
              <a:rPr lang="uk-UA" b="1" dirty="0">
                <a:latin typeface="Times New Roman" panose="02020603050405020304" pitchFamily="18" charset="0"/>
                <a:ea typeface="Calibri" panose="020F0502020204030204" pitchFamily="34" charset="0"/>
              </a:rPr>
              <a:t>стадія – розуміння; </a:t>
            </a:r>
            <a:endParaRPr lang="en-US" b="1" dirty="0" smtClean="0">
              <a:latin typeface="Times New Roman" panose="02020603050405020304" pitchFamily="18" charset="0"/>
              <a:ea typeface="Calibri" panose="020F0502020204030204" pitchFamily="34" charset="0"/>
            </a:endParaRPr>
          </a:p>
          <a:p>
            <a:r>
              <a:rPr lang="uk-UA" b="1" dirty="0" smtClean="0">
                <a:latin typeface="Times New Roman" panose="02020603050405020304" pitchFamily="18" charset="0"/>
                <a:ea typeface="Calibri" panose="020F0502020204030204" pitchFamily="34" charset="0"/>
              </a:rPr>
              <a:t>3 </a:t>
            </a:r>
            <a:r>
              <a:rPr lang="uk-UA" b="1" dirty="0">
                <a:latin typeface="Times New Roman" panose="02020603050405020304" pitchFamily="18" charset="0"/>
                <a:ea typeface="Calibri" panose="020F0502020204030204" pitchFamily="34" charset="0"/>
              </a:rPr>
              <a:t>стадія – «захисне заперечення»;  </a:t>
            </a:r>
            <a:endParaRPr lang="en-US" b="1" dirty="0" smtClean="0">
              <a:latin typeface="Times New Roman" panose="02020603050405020304" pitchFamily="18" charset="0"/>
              <a:ea typeface="Calibri" panose="020F0502020204030204" pitchFamily="34" charset="0"/>
            </a:endParaRPr>
          </a:p>
          <a:p>
            <a:r>
              <a:rPr lang="uk-UA" b="1" dirty="0" smtClean="0">
                <a:latin typeface="Times New Roman" panose="02020603050405020304" pitchFamily="18" charset="0"/>
                <a:ea typeface="Calibri" panose="020F0502020204030204" pitchFamily="34" charset="0"/>
              </a:rPr>
              <a:t>4 </a:t>
            </a:r>
            <a:r>
              <a:rPr lang="uk-UA" b="1" dirty="0">
                <a:latin typeface="Times New Roman" panose="02020603050405020304" pitchFamily="18" charset="0"/>
                <a:ea typeface="Calibri" panose="020F0502020204030204" pitchFamily="34" charset="0"/>
              </a:rPr>
              <a:t>стадія – «прийняття глухоти»; </a:t>
            </a:r>
            <a:endParaRPr lang="en-US" b="1" dirty="0" smtClean="0">
              <a:latin typeface="Times New Roman" panose="02020603050405020304" pitchFamily="18" charset="0"/>
              <a:ea typeface="Calibri" panose="020F0502020204030204" pitchFamily="34" charset="0"/>
            </a:endParaRPr>
          </a:p>
          <a:p>
            <a:r>
              <a:rPr lang="uk-UA" b="1" dirty="0" smtClean="0">
                <a:latin typeface="Times New Roman" panose="02020603050405020304" pitchFamily="18" charset="0"/>
                <a:ea typeface="Calibri" panose="020F0502020204030204" pitchFamily="34" charset="0"/>
              </a:rPr>
              <a:t>5 </a:t>
            </a:r>
            <a:r>
              <a:rPr lang="uk-UA" b="1" dirty="0">
                <a:latin typeface="Times New Roman" panose="02020603050405020304" pitchFamily="18" charset="0"/>
                <a:ea typeface="Calibri" panose="020F0502020204030204" pitchFamily="34" charset="0"/>
              </a:rPr>
              <a:t>стадія – конструктивні дії.</a:t>
            </a:r>
            <a:r>
              <a:rPr lang="uk-UA" dirty="0">
                <a:latin typeface="Times New Roman" panose="02020603050405020304" pitchFamily="18" charset="0"/>
                <a:ea typeface="Calibri" panose="020F0502020204030204" pitchFamily="34" charset="0"/>
              </a:rPr>
              <a:t> </a:t>
            </a:r>
            <a:endParaRPr lang="ru-RU" dirty="0"/>
          </a:p>
        </p:txBody>
      </p:sp>
    </p:spTree>
    <p:extLst>
      <p:ext uri="{BB962C8B-B14F-4D97-AF65-F5344CB8AC3E}">
        <p14:creationId xmlns:p14="http://schemas.microsoft.com/office/powerpoint/2010/main" val="193751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317500"/>
            <a:ext cx="9905998" cy="1244600"/>
          </a:xfrm>
        </p:spPr>
        <p:txBody>
          <a:bodyPr>
            <a:normAutofit/>
          </a:bodyPr>
          <a:lstStyle/>
          <a:p>
            <a:r>
              <a:rPr lang="en-US" sz="2800" dirty="0" smtClean="0">
                <a:latin typeface="Times New Roman" panose="02020603050405020304" pitchFamily="18" charset="0"/>
                <a:ea typeface="Calibri" panose="020F0502020204030204" pitchFamily="34" charset="0"/>
              </a:rPr>
              <a:t>       </a:t>
            </a:r>
            <a:r>
              <a:rPr lang="ru-RU" sz="2800" dirty="0" err="1" smtClean="0">
                <a:latin typeface="Times New Roman" panose="02020603050405020304" pitchFamily="18" charset="0"/>
                <a:ea typeface="Calibri" panose="020F0502020204030204" pitchFamily="34" charset="0"/>
              </a:rPr>
              <a:t>типи</a:t>
            </a:r>
            <a:r>
              <a:rPr lang="ru-RU" sz="2800" dirty="0" smtClean="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ставлення</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батьків</a:t>
            </a:r>
            <a:r>
              <a:rPr lang="ru-RU" sz="2800" dirty="0">
                <a:latin typeface="Times New Roman" panose="02020603050405020304" pitchFamily="18" charset="0"/>
                <a:ea typeface="Calibri" panose="020F0502020204030204" pitchFamily="34" charset="0"/>
              </a:rPr>
              <a:t> до </a:t>
            </a:r>
            <a:r>
              <a:rPr lang="ru-RU" sz="2800" dirty="0" err="1">
                <a:latin typeface="Times New Roman" panose="02020603050405020304" pitchFamily="18" charset="0"/>
                <a:ea typeface="Calibri" panose="020F0502020204030204" pitchFamily="34" charset="0"/>
              </a:rPr>
              <a:t>глухої</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дитини</a:t>
            </a:r>
            <a:endParaRPr lang="ru-RU" sz="2800" dirty="0"/>
          </a:p>
        </p:txBody>
      </p:sp>
      <p:sp>
        <p:nvSpPr>
          <p:cNvPr id="3" name="Объект 2"/>
          <p:cNvSpPr>
            <a:spLocks noGrp="1"/>
          </p:cNvSpPr>
          <p:nvPr>
            <p:ph idx="1"/>
          </p:nvPr>
        </p:nvSpPr>
        <p:spPr>
          <a:xfrm>
            <a:off x="825500" y="1333500"/>
            <a:ext cx="10693400" cy="4864100"/>
          </a:xfrm>
        </p:spPr>
        <p:txBody>
          <a:bodyPr/>
          <a:lstStyle/>
          <a:p>
            <a:pPr marL="0" indent="0">
              <a:buNone/>
            </a:pPr>
            <a:r>
              <a:rPr lang="uk-UA" dirty="0" smtClean="0">
                <a:latin typeface="Times New Roman" panose="02020603050405020304" pitchFamily="18" charset="0"/>
                <a:ea typeface="Calibri" panose="020F0502020204030204" pitchFamily="34" charset="0"/>
              </a:rPr>
              <a:t>--</a:t>
            </a:r>
            <a:r>
              <a:rPr lang="ru-RU" dirty="0" err="1" smtClean="0">
                <a:latin typeface="Times New Roman" panose="02020603050405020304" pitchFamily="18" charset="0"/>
                <a:ea typeface="Calibri" panose="020F0502020204030204" pitchFamily="34" charset="0"/>
              </a:rPr>
              <a:t>повне</a:t>
            </a:r>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прийняття</a:t>
            </a:r>
            <a:r>
              <a:rPr lang="uk-UA" dirty="0" smtClean="0">
                <a:latin typeface="Times New Roman" panose="02020603050405020304" pitchFamily="18" charset="0"/>
                <a:ea typeface="Calibri" panose="020F0502020204030204" pitchFamily="34" charset="0"/>
              </a:rPr>
              <a:t>;</a:t>
            </a:r>
          </a:p>
          <a:p>
            <a:pPr>
              <a:buFont typeface="Symbol" panose="05050102010706020507" pitchFamily="18" charset="2"/>
              <a:buChar char="-"/>
            </a:pPr>
            <a:r>
              <a:rPr lang="uk-UA" dirty="0" err="1" smtClean="0">
                <a:latin typeface="Times New Roman" panose="02020603050405020304" pitchFamily="18" charset="0"/>
                <a:ea typeface="Calibri" panose="020F0502020204030204" pitchFamily="34" charset="0"/>
              </a:rPr>
              <a:t>гіперопіка</a:t>
            </a:r>
            <a:r>
              <a:rPr lang="uk-UA" dirty="0" smtClean="0">
                <a:latin typeface="Times New Roman" panose="02020603050405020304" pitchFamily="18" charset="0"/>
                <a:ea typeface="Calibri" panose="020F0502020204030204" pitchFamily="34" charset="0"/>
              </a:rPr>
              <a:t>;</a:t>
            </a:r>
          </a:p>
          <a:p>
            <a:pPr>
              <a:buFont typeface="Symbol" panose="05050102010706020507" pitchFamily="18" charset="2"/>
              <a:buChar char="-"/>
            </a:pPr>
            <a:r>
              <a:rPr lang="uk-UA" dirty="0">
                <a:latin typeface="Times New Roman" panose="02020603050405020304" pitchFamily="18" charset="0"/>
                <a:ea typeface="Calibri" panose="020F0502020204030204" pitchFamily="34" charset="0"/>
              </a:rPr>
              <a:t>нереалістичне </a:t>
            </a:r>
            <a:r>
              <a:rPr lang="uk-UA" dirty="0" smtClean="0">
                <a:latin typeface="Times New Roman" panose="02020603050405020304" pitchFamily="18" charset="0"/>
                <a:ea typeface="Calibri" panose="020F0502020204030204" pitchFamily="34" charset="0"/>
              </a:rPr>
              <a:t>ставлення;</a:t>
            </a:r>
          </a:p>
          <a:p>
            <a:pPr>
              <a:buFont typeface="Symbol" panose="05050102010706020507" pitchFamily="18" charset="2"/>
              <a:buChar char="-"/>
            </a:pPr>
            <a:r>
              <a:rPr lang="uk-UA" dirty="0">
                <a:latin typeface="Times New Roman" panose="02020603050405020304" pitchFamily="18" charset="0"/>
                <a:ea typeface="Calibri" panose="020F0502020204030204" pitchFamily="34" charset="0"/>
              </a:rPr>
              <a:t>б</a:t>
            </a:r>
            <a:r>
              <a:rPr lang="uk-UA" dirty="0" smtClean="0">
                <a:latin typeface="Times New Roman" panose="02020603050405020304" pitchFamily="18" charset="0"/>
                <a:ea typeface="Calibri" panose="020F0502020204030204" pitchFamily="34" charset="0"/>
              </a:rPr>
              <a:t>айдужість;</a:t>
            </a:r>
            <a:endParaRPr lang="ru-RU" dirty="0"/>
          </a:p>
        </p:txBody>
      </p:sp>
    </p:spTree>
    <p:extLst>
      <p:ext uri="{BB962C8B-B14F-4D97-AF65-F5344CB8AC3E}">
        <p14:creationId xmlns:p14="http://schemas.microsoft.com/office/powerpoint/2010/main" val="129685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15900"/>
            <a:ext cx="9905998" cy="1028700"/>
          </a:xfrm>
        </p:spPr>
        <p:txBody>
          <a:bodyPr>
            <a:normAutofit/>
          </a:bodyPr>
          <a:lstStyle/>
          <a:p>
            <a:r>
              <a:rPr lang="ru-RU" sz="2800" b="1" dirty="0" smtClean="0">
                <a:latin typeface="Times New Roman" panose="02020603050405020304" pitchFamily="18" charset="0"/>
                <a:ea typeface="Calibri" panose="020F0502020204030204" pitchFamily="34" charset="0"/>
              </a:rPr>
              <a:t>                       </a:t>
            </a:r>
            <a:r>
              <a:rPr lang="ru-RU" sz="2800" b="1" dirty="0" err="1" smtClean="0">
                <a:latin typeface="Times New Roman" panose="02020603050405020304" pitchFamily="18" charset="0"/>
                <a:ea typeface="Calibri" panose="020F0502020204030204" pitchFamily="34" charset="0"/>
              </a:rPr>
              <a:t>Психологічні</a:t>
            </a:r>
            <a:r>
              <a:rPr lang="ru-RU" sz="2800" b="1" dirty="0" smtClean="0">
                <a:latin typeface="Times New Roman" panose="02020603050405020304" pitchFamily="18" charset="0"/>
                <a:ea typeface="Calibri" panose="020F0502020204030204" pitchFamily="34" charset="0"/>
              </a:rPr>
              <a:t> </a:t>
            </a:r>
            <a:r>
              <a:rPr lang="ru-RU" sz="2800" b="1" dirty="0" err="1">
                <a:latin typeface="Times New Roman" panose="02020603050405020304" pitchFamily="18" charset="0"/>
                <a:ea typeface="Calibri" panose="020F0502020204030204" pitchFamily="34" charset="0"/>
              </a:rPr>
              <a:t>проблеми</a:t>
            </a:r>
            <a:endParaRPr lang="ru-RU" sz="2800" dirty="0"/>
          </a:p>
        </p:txBody>
      </p:sp>
      <p:sp>
        <p:nvSpPr>
          <p:cNvPr id="3" name="Объект 2"/>
          <p:cNvSpPr>
            <a:spLocks noGrp="1"/>
          </p:cNvSpPr>
          <p:nvPr>
            <p:ph idx="1"/>
          </p:nvPr>
        </p:nvSpPr>
        <p:spPr>
          <a:xfrm>
            <a:off x="1141412" y="1155700"/>
            <a:ext cx="9905999" cy="5003800"/>
          </a:xfrm>
        </p:spPr>
        <p:txBody>
          <a:bodyPr/>
          <a:lstStyle/>
          <a:p>
            <a:r>
              <a:rPr lang="ru-RU" dirty="0">
                <a:latin typeface="Times New Roman" panose="02020603050405020304" pitchFamily="18" charset="0"/>
                <a:ea typeface="Calibri" panose="020F0502020204030204" pitchFamily="34" charset="0"/>
              </a:rPr>
              <a:t>Факт </a:t>
            </a:r>
            <a:r>
              <a:rPr lang="ru-RU" dirty="0" err="1">
                <a:latin typeface="Times New Roman" panose="02020603050405020304" pitchFamily="18" charset="0"/>
                <a:ea typeface="Calibri" panose="020F0502020204030204" pitchFamily="34" charset="0"/>
              </a:rPr>
              <a:t>появи</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світ</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дитини</a:t>
            </a:r>
            <a:r>
              <a:rPr lang="ru-RU" dirty="0">
                <a:latin typeface="Times New Roman" panose="02020603050405020304" pitchFamily="18" charset="0"/>
                <a:ea typeface="Calibri" panose="020F0502020204030204" pitchFamily="34" charset="0"/>
              </a:rPr>
              <a:t> «не </a:t>
            </a:r>
            <a:r>
              <a:rPr lang="ru-RU" dirty="0" err="1">
                <a:latin typeface="Times New Roman" panose="02020603050405020304" pitchFamily="18" charset="0"/>
                <a:ea typeface="Calibri" panose="020F0502020204030204" pitchFamily="34" charset="0"/>
              </a:rPr>
              <a:t>такої</a:t>
            </a:r>
            <a:r>
              <a:rPr lang="ru-RU" dirty="0">
                <a:latin typeface="Times New Roman" panose="02020603050405020304" pitchFamily="18" charset="0"/>
                <a:ea typeface="Calibri" panose="020F0502020204030204" pitchFamily="34" charset="0"/>
              </a:rPr>
              <a:t>, як у </a:t>
            </a:r>
            <a:r>
              <a:rPr lang="ru-RU" dirty="0" err="1">
                <a:latin typeface="Times New Roman" panose="02020603050405020304" pitchFamily="18" charset="0"/>
                <a:ea typeface="Calibri" panose="020F0502020204030204" pitchFamily="34" charset="0"/>
              </a:rPr>
              <a:t>всіх</a:t>
            </a:r>
            <a:r>
              <a:rPr lang="ru-RU" dirty="0">
                <a:latin typeface="Times New Roman" panose="02020603050405020304" pitchFamily="18" charset="0"/>
                <a:ea typeface="Calibri" panose="020F0502020204030204" pitchFamily="34" charset="0"/>
              </a:rPr>
              <a:t>» є причиною великого </a:t>
            </a:r>
            <a:r>
              <a:rPr lang="ru-RU" dirty="0" err="1">
                <a:latin typeface="Times New Roman" panose="02020603050405020304" pitchFamily="18" charset="0"/>
                <a:ea typeface="Calibri" panose="020F0502020204030204" pitchFamily="34" charset="0"/>
              </a:rPr>
              <a:t>стресу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що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здійснює</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неабиякий</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деформуючий</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вплив</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психіку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батьків</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стає</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вихідною</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умовою</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різкої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травмуючої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зміни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життєвого</a:t>
            </a:r>
            <a:r>
              <a:rPr lang="ru-RU" dirty="0">
                <a:latin typeface="Times New Roman" panose="02020603050405020304" pitchFamily="18" charset="0"/>
                <a:ea typeface="Calibri" panose="020F0502020204030204" pitchFamily="34" charset="0"/>
              </a:rPr>
              <a:t> укладу, </a:t>
            </a:r>
            <a:r>
              <a:rPr lang="ru-RU" dirty="0" err="1">
                <a:latin typeface="Times New Roman" panose="02020603050405020304" pitchFamily="18" charset="0"/>
                <a:ea typeface="Calibri" panose="020F0502020204030204" pitchFamily="34" charset="0"/>
              </a:rPr>
              <a:t>що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вже</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сформувався</a:t>
            </a:r>
            <a:r>
              <a:rPr lang="ru-RU" dirty="0">
                <a:latin typeface="Times New Roman" panose="02020603050405020304" pitchFamily="18" charset="0"/>
                <a:ea typeface="Calibri" panose="020F0502020204030204" pitchFamily="34" charset="0"/>
              </a:rPr>
              <a:t> у </a:t>
            </a:r>
            <a:r>
              <a:rPr lang="ru-RU" dirty="0" err="1">
                <a:latin typeface="Times New Roman" panose="02020603050405020304" pitchFamily="18" charset="0"/>
                <a:ea typeface="Calibri" panose="020F0502020204030204" pitchFamily="34" charset="0"/>
              </a:rPr>
              <a:t>родині</a:t>
            </a:r>
            <a:r>
              <a:rPr lang="ru-RU" dirty="0">
                <a:latin typeface="Times New Roman" panose="02020603050405020304" pitchFamily="18" charset="0"/>
                <a:ea typeface="Calibri" panose="020F0502020204030204" pitchFamily="34" charset="0"/>
              </a:rPr>
              <a:t>. </a:t>
            </a:r>
            <a:endParaRPr lang="ru-RU" dirty="0" smtClean="0">
              <a:latin typeface="Times New Roman" panose="02020603050405020304" pitchFamily="18" charset="0"/>
              <a:ea typeface="Calibri" panose="020F0502020204030204" pitchFamily="34" charset="0"/>
            </a:endParaRPr>
          </a:p>
          <a:p>
            <a:r>
              <a:rPr lang="ru-RU" dirty="0" err="1">
                <a:latin typeface="Times New Roman" panose="02020603050405020304" pitchFamily="18" charset="0"/>
                <a:ea typeface="Calibri" panose="020F0502020204030204" pitchFamily="34" charset="0"/>
              </a:rPr>
              <a:t>Всі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надії</a:t>
            </a:r>
            <a:r>
              <a:rPr lang="ru-RU" dirty="0">
                <a:latin typeface="Times New Roman" panose="02020603050405020304" pitchFamily="18" charset="0"/>
                <a:ea typeface="Calibri" panose="020F0502020204030204" pitchFamily="34" charset="0"/>
              </a:rPr>
              <a:t> та </a:t>
            </a:r>
            <a:r>
              <a:rPr lang="ru-RU" dirty="0" err="1">
                <a:latin typeface="Times New Roman" panose="02020603050405020304" pitchFamily="18" charset="0"/>
                <a:ea typeface="Calibri" panose="020F0502020204030204" pitchFamily="34" charset="0"/>
              </a:rPr>
              <a:t>очікування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членів</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сім’ї</a:t>
            </a:r>
            <a:r>
              <a:rPr lang="ru-RU" dirty="0">
                <a:latin typeface="Times New Roman" panose="02020603050405020304" pitchFamily="18" charset="0"/>
                <a:ea typeface="Calibri" panose="020F0502020204030204" pitchFamily="34" charset="0"/>
              </a:rPr>
              <a:t> у </a:t>
            </a:r>
            <a:r>
              <a:rPr lang="ru-RU" dirty="0" err="1">
                <a:latin typeface="Times New Roman" panose="02020603050405020304" pitchFamily="18" charset="0"/>
                <a:ea typeface="Calibri" panose="020F0502020204030204" pitchFamily="34" charset="0"/>
              </a:rPr>
              <a:t>зв’язку</a:t>
            </a:r>
            <a:r>
              <a:rPr lang="ru-RU" dirty="0">
                <a:latin typeface="Times New Roman" panose="02020603050405020304" pitchFamily="18" charset="0"/>
                <a:ea typeface="Calibri" panose="020F0502020204030204" pitchFamily="34" charset="0"/>
              </a:rPr>
              <a:t> з </a:t>
            </a:r>
            <a:r>
              <a:rPr lang="ru-RU" dirty="0" err="1">
                <a:latin typeface="Times New Roman" panose="02020603050405020304" pitchFamily="18" charset="0"/>
                <a:ea typeface="Calibri" panose="020F0502020204030204" pitchFamily="34" charset="0"/>
              </a:rPr>
              <a:t>майбутнім</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батьківством</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виявляються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марними</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руйнуються</a:t>
            </a:r>
            <a:r>
              <a:rPr lang="ru-RU" dirty="0">
                <a:latin typeface="Times New Roman" panose="02020603050405020304" pitchFamily="18" charset="0"/>
                <a:ea typeface="Calibri" panose="020F0502020204030204" pitchFamily="34" charset="0"/>
              </a:rPr>
              <a:t> в одну </a:t>
            </a:r>
            <a:r>
              <a:rPr lang="ru-RU" dirty="0" err="1">
                <a:latin typeface="Times New Roman" panose="02020603050405020304" pitchFamily="18" charset="0"/>
                <a:ea typeface="Calibri" panose="020F0502020204030204" pitchFamily="34" charset="0"/>
              </a:rPr>
              <a:t>мить</a:t>
            </a:r>
            <a:r>
              <a:rPr lang="ru-RU" dirty="0">
                <a:latin typeface="Times New Roman" panose="02020603050405020304" pitchFamily="18" charset="0"/>
                <a:ea typeface="Calibri" panose="020F0502020204030204" pitchFamily="34" charset="0"/>
              </a:rPr>
              <a:t>, а </a:t>
            </a:r>
            <a:r>
              <a:rPr lang="ru-RU" dirty="0" err="1">
                <a:latin typeface="Times New Roman" panose="02020603050405020304" pitchFamily="18" charset="0"/>
                <a:ea typeface="Calibri" panose="020F0502020204030204" pitchFamily="34" charset="0"/>
              </a:rPr>
              <a:t>осмислення</a:t>
            </a:r>
            <a:r>
              <a:rPr lang="ru-RU" dirty="0">
                <a:latin typeface="Times New Roman" panose="02020603050405020304" pitchFamily="18" charset="0"/>
                <a:ea typeface="Calibri" panose="020F0502020204030204" pitchFamily="34" charset="0"/>
              </a:rPr>
              <a:t> того, </a:t>
            </a:r>
            <a:r>
              <a:rPr lang="ru-RU" dirty="0" err="1">
                <a:latin typeface="Times New Roman" panose="02020603050405020304" pitchFamily="18" charset="0"/>
                <a:ea typeface="Calibri" panose="020F0502020204030204" pitchFamily="34" charset="0"/>
              </a:rPr>
              <a:t>що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сталося</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набуття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нових</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життєвих</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цінностей</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інколи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розтягується</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тривалий</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період</a:t>
            </a:r>
            <a:endParaRPr lang="ru-RU" dirty="0"/>
          </a:p>
        </p:txBody>
      </p:sp>
    </p:spTree>
    <p:extLst>
      <p:ext uri="{BB962C8B-B14F-4D97-AF65-F5344CB8AC3E}">
        <p14:creationId xmlns:p14="http://schemas.microsoft.com/office/powerpoint/2010/main" val="70359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41300"/>
            <a:ext cx="9905998" cy="1041400"/>
          </a:xfrm>
        </p:spPr>
        <p:txBody>
          <a:bodyPr>
            <a:normAutofit/>
          </a:bodyPr>
          <a:lstStyle/>
          <a:p>
            <a:r>
              <a:rPr lang="ru-RU" sz="2800" b="1" dirty="0" smtClean="0">
                <a:latin typeface="Times New Roman" panose="02020603050405020304" pitchFamily="18" charset="0"/>
                <a:ea typeface="Calibri" panose="020F0502020204030204" pitchFamily="34" charset="0"/>
              </a:rPr>
              <a:t>               </a:t>
            </a:r>
            <a:r>
              <a:rPr lang="ru-RU" sz="2800" b="1" dirty="0" err="1" smtClean="0">
                <a:latin typeface="Times New Roman" panose="02020603050405020304" pitchFamily="18" charset="0"/>
                <a:ea typeface="Calibri" panose="020F0502020204030204" pitchFamily="34" charset="0"/>
              </a:rPr>
              <a:t>Проблеми</a:t>
            </a:r>
            <a:r>
              <a:rPr lang="ru-RU" sz="2800" b="1" dirty="0" smtClean="0">
                <a:latin typeface="Times New Roman" panose="02020603050405020304" pitchFamily="18" charset="0"/>
                <a:ea typeface="Calibri" panose="020F0502020204030204" pitchFamily="34" charset="0"/>
              </a:rPr>
              <a:t> </a:t>
            </a:r>
            <a:r>
              <a:rPr lang="ru-RU" sz="2800" b="1" dirty="0" err="1">
                <a:latin typeface="Times New Roman" panose="02020603050405020304" pitchFamily="18" charset="0"/>
                <a:ea typeface="Calibri" panose="020F0502020204030204" pitchFamily="34" charset="0"/>
              </a:rPr>
              <a:t>соціального</a:t>
            </a:r>
            <a:r>
              <a:rPr lang="ru-RU" sz="2800" b="1" dirty="0">
                <a:latin typeface="Times New Roman" panose="02020603050405020304" pitchFamily="18" charset="0"/>
                <a:ea typeface="Calibri" panose="020F0502020204030204" pitchFamily="34" charset="0"/>
              </a:rPr>
              <a:t> </a:t>
            </a:r>
            <a:r>
              <a:rPr lang="ru-RU" sz="2800" b="1" dirty="0" err="1">
                <a:latin typeface="Times New Roman" panose="02020603050405020304" pitchFamily="18" charset="0"/>
                <a:ea typeface="Calibri" panose="020F0502020204030204" pitchFamily="34" charset="0"/>
              </a:rPr>
              <a:t>рівня</a:t>
            </a:r>
            <a:endParaRPr lang="ru-RU" sz="2800" dirty="0"/>
          </a:p>
        </p:txBody>
      </p:sp>
      <p:sp>
        <p:nvSpPr>
          <p:cNvPr id="3" name="Объект 2"/>
          <p:cNvSpPr>
            <a:spLocks noGrp="1"/>
          </p:cNvSpPr>
          <p:nvPr>
            <p:ph idx="1"/>
          </p:nvPr>
        </p:nvSpPr>
        <p:spPr>
          <a:xfrm>
            <a:off x="1141412" y="1371600"/>
            <a:ext cx="9905999" cy="5029200"/>
          </a:xfrm>
        </p:spPr>
        <p:txBody>
          <a:bodyPr/>
          <a:lstStyle/>
          <a:p>
            <a:r>
              <a:rPr lang="ru-RU" dirty="0" err="1">
                <a:latin typeface="Times New Roman" panose="02020603050405020304" pitchFamily="18" charset="0"/>
                <a:ea typeface="Calibri" panose="020F0502020204030204" pitchFamily="34" charset="0"/>
              </a:rPr>
              <a:t>Після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народження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дитини</a:t>
            </a:r>
            <a:r>
              <a:rPr lang="ru-RU" dirty="0">
                <a:latin typeface="Times New Roman" panose="02020603050405020304" pitchFamily="18" charset="0"/>
                <a:ea typeface="Calibri" panose="020F0502020204030204" pitchFamily="34" charset="0"/>
              </a:rPr>
              <a:t> з проблемами у </a:t>
            </a:r>
            <a:r>
              <a:rPr lang="ru-RU" dirty="0" err="1">
                <a:latin typeface="Times New Roman" panose="02020603050405020304" pitchFamily="18" charset="0"/>
                <a:ea typeface="Calibri" panose="020F0502020204030204" pitchFamily="34" charset="0"/>
              </a:rPr>
              <a:t>розвитку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її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сім’я</a:t>
            </a:r>
            <a:r>
              <a:rPr lang="ru-RU" dirty="0">
                <a:latin typeface="Times New Roman" panose="02020603050405020304" pitchFamily="18" charset="0"/>
                <a:ea typeface="Calibri" panose="020F0502020204030204" pitchFamily="34" charset="0"/>
              </a:rPr>
              <a:t>, в силу </a:t>
            </a:r>
            <a:r>
              <a:rPr lang="ru-RU" dirty="0" err="1">
                <a:latin typeface="Times New Roman" panose="02020603050405020304" pitchFamily="18" charset="0"/>
                <a:ea typeface="Calibri" panose="020F0502020204030204" pitchFamily="34" charset="0"/>
              </a:rPr>
              <a:t>численних</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труднощів</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що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неодмінно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виникають</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стає</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нетовариською</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вибірковою</a:t>
            </a:r>
            <a:r>
              <a:rPr lang="ru-RU" dirty="0">
                <a:latin typeface="Times New Roman" panose="02020603050405020304" pitchFamily="18" charset="0"/>
                <a:ea typeface="Calibri" panose="020F0502020204030204" pitchFamily="34" charset="0"/>
              </a:rPr>
              <a:t> в контактах. Вона </a:t>
            </a:r>
            <a:r>
              <a:rPr lang="ru-RU" dirty="0" err="1">
                <a:latin typeface="Times New Roman" panose="02020603050405020304" pitchFamily="18" charset="0"/>
                <a:ea typeface="Calibri" panose="020F0502020204030204" pitchFamily="34" charset="0"/>
              </a:rPr>
              <a:t>звужує</a:t>
            </a:r>
            <a:r>
              <a:rPr lang="ru-RU" dirty="0">
                <a:latin typeface="Times New Roman" panose="02020603050405020304" pitchFamily="18" charset="0"/>
                <a:ea typeface="Calibri" panose="020F0502020204030204" pitchFamily="34" charset="0"/>
              </a:rPr>
              <a:t> коло </a:t>
            </a:r>
            <a:r>
              <a:rPr lang="ru-RU" dirty="0" err="1">
                <a:latin typeface="Times New Roman" panose="02020603050405020304" pitchFamily="18" charset="0"/>
                <a:ea typeface="Calibri" panose="020F0502020204030204" pitchFamily="34" charset="0"/>
              </a:rPr>
              <a:t>знайомих</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навіть</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родичів</a:t>
            </a:r>
            <a:r>
              <a:rPr lang="ru-RU" dirty="0">
                <a:latin typeface="Times New Roman" panose="02020603050405020304" pitchFamily="18" charset="0"/>
                <a:ea typeface="Calibri" panose="020F0502020204030204" pitchFamily="34" charset="0"/>
              </a:rPr>
              <a:t> через </a:t>
            </a:r>
            <a:r>
              <a:rPr lang="ru-RU" dirty="0" err="1">
                <a:latin typeface="Times New Roman" panose="02020603050405020304" pitchFamily="18" charset="0"/>
                <a:ea typeface="Calibri" panose="020F0502020204030204" pitchFamily="34" charset="0"/>
              </a:rPr>
              <a:t>характерні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особливості</a:t>
            </a:r>
            <a:r>
              <a:rPr lang="ru-RU" dirty="0">
                <a:latin typeface="Times New Roman" panose="02020603050405020304" pitchFamily="18" charset="0"/>
                <a:ea typeface="Calibri" panose="020F0502020204030204" pitchFamily="34" charset="0"/>
              </a:rPr>
              <a:t> стану і </a:t>
            </a:r>
            <a:r>
              <a:rPr lang="ru-RU" dirty="0" err="1">
                <a:latin typeface="Times New Roman" panose="02020603050405020304" pitchFamily="18" charset="0"/>
                <a:ea typeface="Calibri" panose="020F0502020204030204" pitchFamily="34" charset="0"/>
              </a:rPr>
              <a:t>розвитку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хворої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дитини</a:t>
            </a:r>
            <a:r>
              <a:rPr lang="ru-RU" dirty="0">
                <a:latin typeface="Times New Roman" panose="02020603050405020304" pitchFamily="18" charset="0"/>
                <a:ea typeface="Calibri" panose="020F0502020204030204" pitchFamily="34" charset="0"/>
              </a:rPr>
              <a:t>, а </a:t>
            </a:r>
            <a:r>
              <a:rPr lang="ru-RU" dirty="0" err="1">
                <a:latin typeface="Times New Roman" panose="02020603050405020304" pitchFamily="18" charset="0"/>
                <a:ea typeface="Calibri" panose="020F0502020204030204" pitchFamily="34" charset="0"/>
              </a:rPr>
              <a:t>також</a:t>
            </a:r>
            <a:r>
              <a:rPr lang="ru-RU" dirty="0">
                <a:latin typeface="Times New Roman" panose="02020603050405020304" pitchFamily="18" charset="0"/>
                <a:ea typeface="Calibri" panose="020F0502020204030204" pitchFamily="34" charset="0"/>
              </a:rPr>
              <a:t> через </a:t>
            </a:r>
            <a:r>
              <a:rPr lang="ru-RU" dirty="0" err="1">
                <a:latin typeface="Times New Roman" panose="02020603050405020304" pitchFamily="18" charset="0"/>
                <a:ea typeface="Calibri" panose="020F0502020204030204" pitchFamily="34" charset="0"/>
              </a:rPr>
              <a:t>особистісні</a:t>
            </a:r>
            <a:r>
              <a:rPr lang="ru-RU" dirty="0">
                <a:latin typeface="Times New Roman" panose="02020603050405020304" pitchFamily="18" charset="0"/>
                <a:ea typeface="Calibri" panose="020F0502020204030204" pitchFamily="34" charset="0"/>
              </a:rPr>
              <a:t> установки самих </a:t>
            </a:r>
            <a:r>
              <a:rPr lang="ru-RU" dirty="0" err="1">
                <a:latin typeface="Times New Roman" panose="02020603050405020304" pitchFamily="18" charset="0"/>
                <a:ea typeface="Calibri" panose="020F0502020204030204" pitchFamily="34" charset="0"/>
              </a:rPr>
              <a:t>батьків</a:t>
            </a:r>
            <a:r>
              <a:rPr lang="ru-RU" dirty="0">
                <a:latin typeface="Times New Roman" panose="02020603050405020304" pitchFamily="18" charset="0"/>
                <a:ea typeface="Calibri" panose="020F0502020204030204" pitchFamily="34" charset="0"/>
              </a:rPr>
              <a:t> (страху, </a:t>
            </a:r>
            <a:r>
              <a:rPr lang="ru-RU" dirty="0" smtClean="0">
                <a:latin typeface="Times New Roman" panose="02020603050405020304" pitchFamily="18" charset="0"/>
                <a:ea typeface="Calibri" panose="020F0502020204030204" pitchFamily="34" charset="0"/>
              </a:rPr>
              <a:t>сорому)</a:t>
            </a:r>
          </a:p>
          <a:p>
            <a:r>
              <a:rPr lang="ru-RU" dirty="0">
                <a:latin typeface="Times New Roman" panose="02020603050405020304" pitchFamily="18" charset="0"/>
                <a:ea typeface="Calibri" panose="020F0502020204030204" pitchFamily="34" charset="0"/>
              </a:rPr>
              <a:t>Сформована нова </a:t>
            </a:r>
            <a:r>
              <a:rPr lang="ru-RU" dirty="0" err="1">
                <a:latin typeface="Times New Roman" panose="02020603050405020304" pitchFamily="18" charset="0"/>
                <a:ea typeface="Calibri" panose="020F0502020204030204" pitchFamily="34" charset="0"/>
              </a:rPr>
              <a:t>ситуація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стає</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випробуванням</a:t>
            </a:r>
            <a:r>
              <a:rPr lang="ru-RU" dirty="0">
                <a:latin typeface="Times New Roman" panose="02020603050405020304" pitchFamily="18" charset="0"/>
                <a:ea typeface="Calibri" panose="020F0502020204030204" pitchFamily="34" charset="0"/>
              </a:rPr>
              <a:t> для </a:t>
            </a:r>
            <a:r>
              <a:rPr lang="ru-RU" dirty="0" err="1">
                <a:latin typeface="Times New Roman" panose="02020603050405020304" pitchFamily="18" charset="0"/>
                <a:ea typeface="Calibri" panose="020F0502020204030204" pitchFamily="34" charset="0"/>
              </a:rPr>
              <a:t>перевірки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автентичності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почуттів</a:t>
            </a:r>
            <a:r>
              <a:rPr lang="ru-RU" dirty="0">
                <a:latin typeface="Times New Roman" panose="02020603050405020304" pitchFamily="18" charset="0"/>
                <a:ea typeface="Calibri" panose="020F0502020204030204" pitchFamily="34" charset="0"/>
              </a:rPr>
              <a:t> як </a:t>
            </a:r>
            <a:r>
              <a:rPr lang="ru-RU" dirty="0" err="1">
                <a:latin typeface="Times New Roman" panose="02020603050405020304" pitchFamily="18" charset="0"/>
                <a:ea typeface="Calibri" panose="020F0502020204030204" pitchFamily="34" charset="0"/>
              </a:rPr>
              <a:t>між</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подружжям</a:t>
            </a:r>
            <a:r>
              <a:rPr lang="ru-RU" dirty="0">
                <a:latin typeface="Times New Roman" panose="02020603050405020304" pitchFamily="18" charset="0"/>
                <a:ea typeface="Calibri" panose="020F0502020204030204" pitchFamily="34" charset="0"/>
              </a:rPr>
              <a:t>, так і </a:t>
            </a:r>
            <a:r>
              <a:rPr lang="ru-RU" dirty="0" err="1">
                <a:latin typeface="Times New Roman" panose="02020603050405020304" pitchFamily="18" charset="0"/>
                <a:ea typeface="Calibri" panose="020F0502020204030204" pitchFamily="34" charset="0"/>
              </a:rPr>
              <a:t>між</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кожним</a:t>
            </a:r>
            <a:r>
              <a:rPr lang="ru-RU" dirty="0">
                <a:latin typeface="Times New Roman" panose="02020603050405020304" pitchFamily="18" charset="0"/>
                <a:ea typeface="Calibri" panose="020F0502020204030204" pitchFamily="34" charset="0"/>
              </a:rPr>
              <a:t> з </a:t>
            </a:r>
            <a:r>
              <a:rPr lang="ru-RU" dirty="0" err="1">
                <a:latin typeface="Times New Roman" panose="02020603050405020304" pitchFamily="18" charset="0"/>
                <a:ea typeface="Calibri" panose="020F0502020204030204" pitchFamily="34" charset="0"/>
              </a:rPr>
              <a:t>батьків</a:t>
            </a:r>
            <a:r>
              <a:rPr lang="ru-RU" dirty="0">
                <a:latin typeface="Times New Roman" panose="02020603050405020304" pitchFamily="18" charset="0"/>
                <a:ea typeface="Calibri" panose="020F0502020204030204" pitchFamily="34" charset="0"/>
              </a:rPr>
              <a:t> і хворою </a:t>
            </a:r>
            <a:r>
              <a:rPr lang="ru-RU" dirty="0" err="1">
                <a:latin typeface="Times New Roman" panose="02020603050405020304" pitchFamily="18" charset="0"/>
                <a:ea typeface="Calibri" panose="020F0502020204030204" pitchFamily="34" charset="0"/>
              </a:rPr>
              <a:t>дитиною</a:t>
            </a:r>
            <a:r>
              <a:rPr lang="ru-RU" dirty="0">
                <a:latin typeface="Times New Roman" panose="02020603050405020304" pitchFamily="18" charset="0"/>
                <a:ea typeface="Calibri" panose="020F0502020204030204" pitchFamily="34" charset="0"/>
              </a:rPr>
              <a:t>.</a:t>
            </a:r>
            <a:endParaRPr lang="ru-RU" dirty="0"/>
          </a:p>
        </p:txBody>
      </p:sp>
    </p:spTree>
    <p:extLst>
      <p:ext uri="{BB962C8B-B14F-4D97-AF65-F5344CB8AC3E}">
        <p14:creationId xmlns:p14="http://schemas.microsoft.com/office/powerpoint/2010/main" val="279752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15900"/>
            <a:ext cx="9905998" cy="736600"/>
          </a:xfrm>
        </p:spPr>
        <p:txBody>
          <a:bodyPr>
            <a:normAutofit/>
          </a:bodyPr>
          <a:lstStyle/>
          <a:p>
            <a:r>
              <a:rPr lang="uk-UA" sz="2800" b="1" dirty="0" smtClean="0">
                <a:latin typeface="Times New Roman" panose="02020603050405020304" pitchFamily="18" charset="0"/>
                <a:ea typeface="Calibri" panose="020F0502020204030204" pitchFamily="34" charset="0"/>
              </a:rPr>
              <a:t>         ПРОФІЛАКТИЧНА </a:t>
            </a:r>
            <a:r>
              <a:rPr lang="uk-UA" sz="2800" b="1" dirty="0">
                <a:latin typeface="Times New Roman" panose="02020603050405020304" pitchFamily="18" charset="0"/>
                <a:ea typeface="Calibri" panose="020F0502020204030204" pitchFamily="34" charset="0"/>
              </a:rPr>
              <a:t>РОБОТА З БАТЬКАМИ</a:t>
            </a:r>
            <a:r>
              <a:rPr lang="uk-UA" sz="2800" dirty="0">
                <a:latin typeface="Times New Roman" panose="02020603050405020304" pitchFamily="18" charset="0"/>
                <a:ea typeface="Calibri" panose="020F0502020204030204" pitchFamily="34" charset="0"/>
              </a:rPr>
              <a:t> </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2" y="1143000"/>
            <a:ext cx="9905999" cy="5295900"/>
          </a:xfrm>
        </p:spPr>
        <p:txBody>
          <a:bodyPr/>
          <a:lstStyle/>
          <a:p>
            <a:r>
              <a:rPr lang="ru-RU" dirty="0" err="1">
                <a:latin typeface="Times New Roman" panose="02020603050405020304" pitchFamily="18" charset="0"/>
                <a:ea typeface="Calibri" panose="020F0502020204030204" pitchFamily="34" charset="0"/>
              </a:rPr>
              <a:t>Дуже</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важливою</a:t>
            </a:r>
            <a:r>
              <a:rPr lang="ru-RU" dirty="0">
                <a:latin typeface="Times New Roman" panose="02020603050405020304" pitchFamily="18" charset="0"/>
                <a:ea typeface="Calibri" panose="020F0502020204030204" pitchFamily="34" charset="0"/>
              </a:rPr>
              <a:t> і практично значимою проблемою є </a:t>
            </a:r>
            <a:r>
              <a:rPr lang="ru-RU" dirty="0" err="1">
                <a:latin typeface="Times New Roman" panose="02020603050405020304" pitchFamily="18" charset="0"/>
                <a:ea typeface="Calibri" panose="020F0502020204030204" pitchFamily="34" charset="0"/>
              </a:rPr>
              <a:t>рання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діагностика</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всіх</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наявних</a:t>
            </a:r>
            <a:r>
              <a:rPr lang="ru-RU" dirty="0">
                <a:latin typeface="Times New Roman" panose="02020603050405020304" pitchFamily="18" charset="0"/>
                <a:ea typeface="Calibri" panose="020F0502020204030204" pitchFamily="34" charset="0"/>
              </a:rPr>
              <a:t> у </a:t>
            </a:r>
            <a:r>
              <a:rPr lang="ru-RU" dirty="0" err="1">
                <a:latin typeface="Times New Roman" panose="02020603050405020304" pitchFamily="18" charset="0"/>
                <a:ea typeface="Calibri" panose="020F0502020204030204" pitchFamily="34" charset="0"/>
              </a:rPr>
              <a:t>дитини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уражень</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або</a:t>
            </a:r>
            <a:r>
              <a:rPr lang="ru-RU" dirty="0">
                <a:latin typeface="Times New Roman" panose="02020603050405020304" pitchFamily="18" charset="0"/>
                <a:ea typeface="Calibri" panose="020F0502020204030204" pitchFamily="34" charset="0"/>
              </a:rPr>
              <a:t> складного дефекту. Батьки </a:t>
            </a:r>
            <a:r>
              <a:rPr lang="ru-RU" dirty="0" err="1">
                <a:latin typeface="Times New Roman" panose="02020603050405020304" pitchFamily="18" charset="0"/>
                <a:ea typeface="Calibri" panose="020F0502020204030204" pitchFamily="34" charset="0"/>
              </a:rPr>
              <a:t>такої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дитини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мусять</a:t>
            </a:r>
            <a:r>
              <a:rPr lang="ru-RU" dirty="0">
                <a:latin typeface="Times New Roman" panose="02020603050405020304" pitchFamily="18" charset="0"/>
                <a:ea typeface="Calibri" panose="020F0502020204030204" pitchFamily="34" charset="0"/>
              </a:rPr>
              <a:t> бути першими </a:t>
            </a:r>
            <a:r>
              <a:rPr lang="ru-RU" dirty="0" err="1">
                <a:latin typeface="Times New Roman" panose="02020603050405020304" pitchFamily="18" charset="0"/>
                <a:ea typeface="Calibri" panose="020F0502020204030204" pitchFamily="34" charset="0"/>
              </a:rPr>
              <a:t>помічниками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лікарям</a:t>
            </a:r>
            <a:r>
              <a:rPr lang="ru-RU" dirty="0">
                <a:latin typeface="Times New Roman" panose="02020603050405020304" pitchFamily="18" charset="0"/>
                <a:ea typeface="Calibri" panose="020F0502020204030204" pitchFamily="34" charset="0"/>
              </a:rPr>
              <a:t> у </a:t>
            </a:r>
            <a:r>
              <a:rPr lang="ru-RU" dirty="0" err="1">
                <a:latin typeface="Times New Roman" panose="02020603050405020304" pitchFamily="18" charset="0"/>
                <a:ea typeface="Calibri" panose="020F0502020204030204" pitchFamily="34" charset="0"/>
              </a:rPr>
              <a:t>встановленні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діагнозу</a:t>
            </a:r>
            <a:r>
              <a:rPr lang="ru-RU" dirty="0" smtClean="0">
                <a:latin typeface="Times New Roman" panose="02020603050405020304" pitchFamily="18" charset="0"/>
                <a:ea typeface="Calibri" panose="020F0502020204030204" pitchFamily="34" charset="0"/>
              </a:rPr>
              <a:t>.</a:t>
            </a:r>
          </a:p>
          <a:p>
            <a:pPr marL="0" indent="0">
              <a:buNone/>
            </a:pPr>
            <a:r>
              <a:rPr lang="ru-RU" dirty="0" smtClean="0">
                <a:latin typeface="Times New Roman" panose="02020603050405020304" pitchFamily="18" charset="0"/>
                <a:ea typeface="Calibri" panose="020F0502020204030204" pitchFamily="34" charset="0"/>
              </a:rPr>
              <a:t>          </a:t>
            </a:r>
            <a:r>
              <a:rPr lang="ru-RU" sz="2800" dirty="0" err="1" smtClean="0">
                <a:latin typeface="Times New Roman" panose="02020603050405020304" pitchFamily="18" charset="0"/>
                <a:ea typeface="Calibri" panose="020F0502020204030204" pitchFamily="34" charset="0"/>
              </a:rPr>
              <a:t>Консультування</a:t>
            </a:r>
            <a:r>
              <a:rPr lang="ru-RU" sz="2800" dirty="0" smtClean="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сімей</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Calibri" panose="020F0502020204030204" pitchFamily="34" charset="0"/>
              </a:rPr>
              <a:t>базується</a:t>
            </a:r>
            <a:r>
              <a:rPr lang="ru-RU" sz="2800" dirty="0">
                <a:latin typeface="Times New Roman" panose="02020603050405020304" pitchFamily="18" charset="0"/>
                <a:ea typeface="Calibri" panose="020F0502020204030204" pitchFamily="34" charset="0"/>
              </a:rPr>
              <a:t> на таких </a:t>
            </a:r>
            <a:r>
              <a:rPr lang="ru-RU" sz="2800" dirty="0" smtClean="0">
                <a:latin typeface="Times New Roman" panose="02020603050405020304" pitchFamily="18" charset="0"/>
                <a:ea typeface="Calibri" panose="020F0502020204030204" pitchFamily="34" charset="0"/>
              </a:rPr>
              <a:t>принципах</a:t>
            </a:r>
          </a:p>
          <a:p>
            <a:r>
              <a:rPr lang="ru-RU" sz="2800"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дотримання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інтересів</a:t>
            </a:r>
            <a:r>
              <a:rPr lang="ru-RU" dirty="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дитини</a:t>
            </a:r>
            <a:r>
              <a:rPr lang="ru-RU" dirty="0" smtClean="0">
                <a:latin typeface="Times New Roman" panose="02020603050405020304" pitchFamily="18" charset="0"/>
                <a:ea typeface="Calibri" panose="020F0502020204030204" pitchFamily="34" charset="0"/>
              </a:rPr>
              <a:t>;</a:t>
            </a:r>
          </a:p>
          <a:p>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здійснення</a:t>
            </a:r>
            <a:r>
              <a:rPr lang="ru-RU" dirty="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щадної</a:t>
            </a:r>
            <a:r>
              <a:rPr lang="ru-RU" dirty="0" smtClean="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форми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повідомлення</a:t>
            </a:r>
            <a:r>
              <a:rPr lang="ru-RU" dirty="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висновків</a:t>
            </a:r>
            <a:r>
              <a:rPr lang="ru-RU" dirty="0" smtClean="0">
                <a:latin typeface="Times New Roman" panose="02020603050405020304" pitchFamily="18" charset="0"/>
                <a:ea typeface="Calibri" panose="020F0502020204030204" pitchFamily="34" charset="0"/>
              </a:rPr>
              <a:t>;</a:t>
            </a:r>
          </a:p>
          <a:p>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дотримання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конфіденційності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індивідуальних</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бесід</a:t>
            </a:r>
            <a:r>
              <a:rPr lang="ru-RU" dirty="0">
                <a:latin typeface="Times New Roman" panose="02020603050405020304" pitchFamily="18" charset="0"/>
                <a:ea typeface="Calibri" panose="020F0502020204030204" pitchFamily="34" charset="0"/>
              </a:rPr>
              <a:t> з батьками</a:t>
            </a:r>
            <a:endParaRPr lang="ru-RU" dirty="0"/>
          </a:p>
        </p:txBody>
      </p:sp>
    </p:spTree>
    <p:extLst>
      <p:ext uri="{BB962C8B-B14F-4D97-AF65-F5344CB8AC3E}">
        <p14:creationId xmlns:p14="http://schemas.microsoft.com/office/powerpoint/2010/main" val="298650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28600"/>
            <a:ext cx="9905998" cy="1117600"/>
          </a:xfrm>
        </p:spPr>
        <p:txBody>
          <a:bodyPr>
            <a:normAutofit/>
          </a:bodyPr>
          <a:lstStyle/>
          <a:p>
            <a:pPr>
              <a:lnSpc>
                <a:spcPct val="115000"/>
              </a:lnSpc>
              <a:spcBef>
                <a:spcPts val="1125"/>
              </a:spcBef>
              <a:spcAft>
                <a:spcPts val="1125"/>
              </a:spcAft>
            </a:pPr>
            <a:r>
              <a:rPr lang="uk-UA" sz="2800" b="1" dirty="0">
                <a:solidFill>
                  <a:srgbClr val="333333"/>
                </a:solidFill>
                <a:latin typeface="Times New Roman" panose="02020603050405020304" pitchFamily="18" charset="0"/>
                <a:ea typeface="Times New Roman" panose="02020603050405020304" pitchFamily="18" charset="0"/>
              </a:rPr>
              <a:t>Як батьки можуть допомогти дитині вдома?</a:t>
            </a: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sz="2800" dirty="0"/>
          </a:p>
        </p:txBody>
      </p:sp>
      <p:sp>
        <p:nvSpPr>
          <p:cNvPr id="3" name="Объект 2"/>
          <p:cNvSpPr>
            <a:spLocks noGrp="1"/>
          </p:cNvSpPr>
          <p:nvPr>
            <p:ph idx="1"/>
          </p:nvPr>
        </p:nvSpPr>
        <p:spPr>
          <a:xfrm>
            <a:off x="1141412" y="1092200"/>
            <a:ext cx="9905999" cy="5334000"/>
          </a:xfrm>
        </p:spPr>
        <p:txBody>
          <a:bodyPr/>
          <a:lstStyle/>
          <a:p>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Найголовніше</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що</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можуть</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зробити</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батьки -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це</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знайти</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хорошого</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спеціаліста</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ru-RU"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бажано</a:t>
            </a:r>
            <a:r>
              <a:rPr lang="ru-RU" dirty="0">
                <a:solidFill>
                  <a:srgbClr val="333333"/>
                </a:solidFill>
                <a:latin typeface="Calibri" panose="020F0502020204030204" pitchFamily="34" charset="0"/>
                <a:ea typeface="Calibri" panose="020F0502020204030204" pitchFamily="34" charset="0"/>
                <a:cs typeface="Times New Roman" panose="02020603050405020304" pitchFamily="18" charset="0"/>
              </a:rPr>
              <a:t> сурдопедагога) для </a:t>
            </a:r>
            <a:r>
              <a:rPr lang="ru-RU"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занять.</a:t>
            </a:r>
          </a:p>
          <a:p>
            <a:pPr algn="just">
              <a:lnSpc>
                <a:spcPct val="115000"/>
              </a:lnSpc>
              <a:spcBef>
                <a:spcPts val="1125"/>
              </a:spcBef>
              <a:spcAft>
                <a:spcPts val="1125"/>
              </a:spcAft>
            </a:pPr>
            <a:r>
              <a:rPr lang="uk-UA" dirty="0">
                <a:solidFill>
                  <a:srgbClr val="333333"/>
                </a:solidFill>
                <a:latin typeface="Times New Roman" panose="02020603050405020304" pitchFamily="18" charset="0"/>
                <a:ea typeface="Times New Roman" panose="02020603050405020304" pitchFamily="18" charset="0"/>
              </a:rPr>
              <a:t>Батькам у свою чергу важливо підтримувати </a:t>
            </a:r>
            <a:r>
              <a:rPr lang="uk-UA" dirty="0" err="1">
                <a:solidFill>
                  <a:srgbClr val="333333"/>
                </a:solidFill>
                <a:latin typeface="Times New Roman" panose="02020603050405020304" pitchFamily="18" charset="0"/>
                <a:ea typeface="Times New Roman" panose="02020603050405020304" pitchFamily="18" charset="0"/>
              </a:rPr>
              <a:t>слухомовленнєвий</a:t>
            </a:r>
            <a:r>
              <a:rPr lang="uk-UA" dirty="0">
                <a:solidFill>
                  <a:srgbClr val="333333"/>
                </a:solidFill>
                <a:latin typeface="Times New Roman" panose="02020603050405020304" pitchFamily="18" charset="0"/>
                <a:ea typeface="Times New Roman" panose="02020603050405020304" pitchFamily="18" charset="0"/>
              </a:rPr>
              <a:t> режим вдома, багато говорити з дитиною на різні теми, повторювати, як називаються речі, які їх оточують (меблі, посуд, побутові прилади, техніка та ін.), обов’язково запитувати дитину про день тижня, місяць, пору року. Такий діалог має бути природним та не створювати для дитини уявлення навчального заняття з батьками.</a:t>
            </a:r>
            <a:endParaRPr lang="ru-RU"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08775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139700"/>
            <a:ext cx="9905998" cy="939800"/>
          </a:xfrm>
        </p:spPr>
        <p:txBody>
          <a:bodyPr>
            <a:normAutofit fontScale="90000"/>
          </a:bodyPr>
          <a:lstStyle/>
          <a:p>
            <a:pPr lvl="0">
              <a:lnSpc>
                <a:spcPct val="115000"/>
              </a:lnSpc>
              <a:spcBef>
                <a:spcPts val="1125"/>
              </a:spcBef>
              <a:spcAft>
                <a:spcPts val="1125"/>
              </a:spcAft>
            </a:pPr>
            <a:r>
              <a:rPr lang="uk-UA" sz="2400" cap="none" dirty="0" smtClean="0">
                <a:solidFill>
                  <a:srgbClr val="333333"/>
                </a:solidFill>
                <a:latin typeface="Times New Roman" panose="02020603050405020304" pitchFamily="18" charset="0"/>
                <a:ea typeface="Times New Roman" panose="02020603050405020304" pitchFamily="18" charset="0"/>
                <a:cs typeface="+mn-cs"/>
              </a:rPr>
              <a:t/>
            </a:r>
            <a:br>
              <a:rPr lang="uk-UA" sz="2400" cap="none" dirty="0" smtClean="0">
                <a:solidFill>
                  <a:srgbClr val="333333"/>
                </a:solidFill>
                <a:latin typeface="Times New Roman" panose="02020603050405020304" pitchFamily="18" charset="0"/>
                <a:ea typeface="Times New Roman" panose="02020603050405020304" pitchFamily="18" charset="0"/>
                <a:cs typeface="+mn-cs"/>
              </a:rPr>
            </a:br>
            <a:r>
              <a:rPr lang="uk-UA" sz="2400" cap="none" dirty="0">
                <a:solidFill>
                  <a:srgbClr val="333333"/>
                </a:solidFill>
                <a:latin typeface="Times New Roman" panose="02020603050405020304" pitchFamily="18" charset="0"/>
                <a:ea typeface="Times New Roman" panose="02020603050405020304" pitchFamily="18" charset="0"/>
                <a:cs typeface="+mn-cs"/>
              </a:rPr>
              <a:t> </a:t>
            </a:r>
            <a:r>
              <a:rPr lang="uk-UA" sz="2400" cap="none" dirty="0" smtClean="0">
                <a:solidFill>
                  <a:srgbClr val="333333"/>
                </a:solidFill>
                <a:latin typeface="Times New Roman" panose="02020603050405020304" pitchFamily="18" charset="0"/>
                <a:ea typeface="Times New Roman" panose="02020603050405020304" pitchFamily="18" charset="0"/>
                <a:cs typeface="+mn-cs"/>
              </a:rPr>
              <a:t>   Батьки </a:t>
            </a:r>
            <a:r>
              <a:rPr lang="uk-UA" sz="2400" cap="none" dirty="0">
                <a:solidFill>
                  <a:srgbClr val="333333"/>
                </a:solidFill>
                <a:latin typeface="Times New Roman" panose="02020603050405020304" pitchFamily="18" charset="0"/>
                <a:ea typeface="Times New Roman" panose="02020603050405020304" pitchFamily="18" charset="0"/>
                <a:cs typeface="+mn-cs"/>
              </a:rPr>
              <a:t>також можуть використовувати наступні види роботи</a:t>
            </a:r>
            <a:r>
              <a:rPr lang="ru-RU" sz="2400" cap="none" dirty="0">
                <a:solidFill>
                  <a:prstClr val="white"/>
                </a:solidFill>
                <a:latin typeface="Times New Roman" panose="02020603050405020304" pitchFamily="18" charset="0"/>
                <a:ea typeface="Times New Roman" panose="02020603050405020304" pitchFamily="18" charset="0"/>
                <a:cs typeface="+mn-cs"/>
              </a:rPr>
              <a:t/>
            </a:r>
            <a:br>
              <a:rPr lang="ru-RU" sz="2400" cap="none" dirty="0">
                <a:solidFill>
                  <a:prstClr val="white"/>
                </a:solidFill>
                <a:latin typeface="Times New Roman" panose="02020603050405020304" pitchFamily="18" charset="0"/>
                <a:ea typeface="Times New Roman" panose="02020603050405020304" pitchFamily="18" charset="0"/>
                <a:cs typeface="+mn-cs"/>
              </a:rPr>
            </a:br>
            <a:endParaRPr lang="ru-RU" dirty="0"/>
          </a:p>
        </p:txBody>
      </p:sp>
      <p:sp>
        <p:nvSpPr>
          <p:cNvPr id="3" name="Объект 2"/>
          <p:cNvSpPr>
            <a:spLocks noGrp="1"/>
          </p:cNvSpPr>
          <p:nvPr>
            <p:ph idx="1"/>
          </p:nvPr>
        </p:nvSpPr>
        <p:spPr>
          <a:xfrm>
            <a:off x="1141413" y="1257300"/>
            <a:ext cx="9905998" cy="5270500"/>
          </a:xfrm>
        </p:spPr>
        <p:txBody>
          <a:bodyPr/>
          <a:lstStyle/>
          <a:p>
            <a:pPr algn="just">
              <a:lnSpc>
                <a:spcPct val="115000"/>
              </a:lnSpc>
              <a:spcAft>
                <a:spcPts val="0"/>
              </a:spcAft>
            </a:pPr>
            <a:r>
              <a:rPr lang="uk-UA" b="1" i="1" dirty="0" smtClean="0">
                <a:solidFill>
                  <a:srgbClr val="333333"/>
                </a:solidFill>
                <a:latin typeface="Times New Roman" panose="02020603050405020304" pitchFamily="18" charset="0"/>
                <a:ea typeface="Times New Roman" panose="02020603050405020304" pitchFamily="18" charset="0"/>
              </a:rPr>
              <a:t>Фонетична </a:t>
            </a:r>
            <a:r>
              <a:rPr lang="uk-UA" b="1" i="1" dirty="0">
                <a:solidFill>
                  <a:srgbClr val="333333"/>
                </a:solidFill>
                <a:latin typeface="Times New Roman" panose="02020603050405020304" pitchFamily="18" charset="0"/>
                <a:ea typeface="Times New Roman" panose="02020603050405020304" pitchFamily="18" charset="0"/>
              </a:rPr>
              <a:t>ритміка</a:t>
            </a:r>
            <a:endParaRPr lang="ru-RU" dirty="0">
              <a:latin typeface="Times New Roman" panose="02020603050405020304" pitchFamily="18" charset="0"/>
              <a:ea typeface="Times New Roman" panose="02020603050405020304" pitchFamily="18" charset="0"/>
            </a:endParaRPr>
          </a:p>
          <a:p>
            <a:pPr algn="just">
              <a:lnSpc>
                <a:spcPct val="115000"/>
              </a:lnSpc>
              <a:spcAft>
                <a:spcPts val="0"/>
              </a:spcAft>
            </a:pPr>
            <a:r>
              <a:rPr lang="uk-UA" b="1" i="1" dirty="0">
                <a:solidFill>
                  <a:srgbClr val="333333"/>
                </a:solidFill>
                <a:latin typeface="Times New Roman" panose="02020603050405020304" pitchFamily="18" charset="0"/>
                <a:ea typeface="Times New Roman" panose="02020603050405020304" pitchFamily="18" charset="0"/>
              </a:rPr>
              <a:t>Фонетична зарядка</a:t>
            </a:r>
            <a:endParaRPr lang="ru-RU" dirty="0">
              <a:latin typeface="Times New Roman" panose="02020603050405020304" pitchFamily="18" charset="0"/>
              <a:ea typeface="Times New Roman" panose="02020603050405020304" pitchFamily="18" charset="0"/>
            </a:endParaRPr>
          </a:p>
          <a:p>
            <a:pPr algn="just">
              <a:lnSpc>
                <a:spcPct val="115000"/>
              </a:lnSpc>
              <a:spcAft>
                <a:spcPts val="0"/>
              </a:spcAft>
            </a:pPr>
            <a:r>
              <a:rPr lang="uk-UA" b="1" i="1" dirty="0">
                <a:solidFill>
                  <a:srgbClr val="333333"/>
                </a:solidFill>
                <a:latin typeface="Times New Roman" panose="02020603050405020304" pitchFamily="18" charset="0"/>
                <a:ea typeface="Times New Roman" panose="02020603050405020304" pitchFamily="18" charset="0"/>
              </a:rPr>
              <a:t>Пальчикова гімнастика</a:t>
            </a:r>
            <a:endParaRPr lang="ru-RU" dirty="0">
              <a:latin typeface="Times New Roman" panose="02020603050405020304" pitchFamily="18" charset="0"/>
              <a:ea typeface="Times New Roman" panose="02020603050405020304" pitchFamily="18" charset="0"/>
            </a:endParaRPr>
          </a:p>
          <a:p>
            <a:pPr algn="just">
              <a:lnSpc>
                <a:spcPct val="115000"/>
              </a:lnSpc>
              <a:spcAft>
                <a:spcPts val="0"/>
              </a:spcAft>
            </a:pPr>
            <a:r>
              <a:rPr lang="uk-UA" b="1" i="1" dirty="0">
                <a:solidFill>
                  <a:srgbClr val="333333"/>
                </a:solidFill>
                <a:latin typeface="Times New Roman" panose="02020603050405020304" pitchFamily="18" charset="0"/>
                <a:ea typeface="Times New Roman" panose="02020603050405020304" pitchFamily="18" charset="0"/>
              </a:rPr>
              <a:t>Дихальні вправи</a:t>
            </a:r>
            <a:endParaRPr lang="ru-RU" dirty="0">
              <a:latin typeface="Times New Roman" panose="02020603050405020304" pitchFamily="18" charset="0"/>
              <a:ea typeface="Times New Roman" panose="02020603050405020304" pitchFamily="18" charset="0"/>
            </a:endParaRPr>
          </a:p>
          <a:p>
            <a:pPr algn="just">
              <a:lnSpc>
                <a:spcPct val="115000"/>
              </a:lnSpc>
              <a:spcAft>
                <a:spcPts val="0"/>
              </a:spcAft>
            </a:pPr>
            <a:r>
              <a:rPr lang="uk-UA" b="1" i="1" dirty="0">
                <a:solidFill>
                  <a:srgbClr val="333333"/>
                </a:solidFill>
                <a:latin typeface="Times New Roman" panose="02020603050405020304" pitchFamily="18" charset="0"/>
                <a:ea typeface="Times New Roman" panose="02020603050405020304" pitchFamily="18" charset="0"/>
              </a:rPr>
              <a:t>Артикуляційні вправи</a:t>
            </a:r>
            <a:endParaRPr lang="ru-RU" dirty="0">
              <a:latin typeface="Times New Roman" panose="02020603050405020304" pitchFamily="18" charset="0"/>
              <a:ea typeface="Times New Roman" panose="02020603050405020304" pitchFamily="18" charset="0"/>
            </a:endParaRPr>
          </a:p>
          <a:p>
            <a:pPr algn="just">
              <a:lnSpc>
                <a:spcPct val="115000"/>
              </a:lnSpc>
              <a:spcAft>
                <a:spcPts val="0"/>
              </a:spcAft>
            </a:pPr>
            <a:r>
              <a:rPr lang="uk-UA" b="1" i="1" dirty="0" err="1">
                <a:solidFill>
                  <a:srgbClr val="333333"/>
                </a:solidFill>
                <a:latin typeface="Times New Roman" panose="02020603050405020304" pitchFamily="18" charset="0"/>
                <a:ea typeface="Times New Roman" panose="02020603050405020304" pitchFamily="18" charset="0"/>
              </a:rPr>
              <a:t>Логоритміка</a:t>
            </a:r>
            <a:endParaRPr lang="ru-RU"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34297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241300"/>
            <a:ext cx="9905998" cy="952500"/>
          </a:xfrm>
        </p:spPr>
        <p:txBody>
          <a:bodyPr>
            <a:normAutofit/>
          </a:bodyPr>
          <a:lstStyle/>
          <a:p>
            <a:r>
              <a:rPr lang="ru-RU" sz="2800" b="1" dirty="0" smtClean="0">
                <a:latin typeface="Calibri" panose="020F0502020204030204" pitchFamily="34" charset="0"/>
                <a:ea typeface="Calibri" panose="020F0502020204030204" pitchFamily="34" charset="0"/>
                <a:cs typeface="Times New Roman" panose="02020603050405020304" pitchFamily="18" charset="0"/>
              </a:rPr>
              <a:t>        Проблема </a:t>
            </a:r>
            <a:r>
              <a:rPr lang="ru-RU" sz="2800" b="1" dirty="0" err="1">
                <a:latin typeface="Calibri" panose="020F0502020204030204" pitchFamily="34" charset="0"/>
                <a:ea typeface="Calibri" panose="020F0502020204030204" pitchFamily="34" charset="0"/>
                <a:cs typeface="Times New Roman" panose="02020603050405020304" pitchFamily="18" charset="0"/>
              </a:rPr>
              <a:t>соціалізації</a:t>
            </a:r>
            <a:r>
              <a:rPr lang="ru-RU" sz="2800" b="1" dirty="0">
                <a:latin typeface="Calibri" panose="020F0502020204030204" pitchFamily="34" charset="0"/>
                <a:ea typeface="Calibri" panose="020F0502020204030204" pitchFamily="34" charset="0"/>
                <a:cs typeface="Times New Roman" panose="02020603050405020304" pitchFamily="18" charset="0"/>
              </a:rPr>
              <a:t> </a:t>
            </a:r>
            <a:r>
              <a:rPr lang="ru-RU" sz="2800" b="1" dirty="0" err="1">
                <a:latin typeface="Calibri" panose="020F0502020204030204" pitchFamily="34" charset="0"/>
                <a:ea typeface="Calibri" panose="020F0502020204030204" pitchFamily="34" charset="0"/>
                <a:cs typeface="Times New Roman" panose="02020603050405020304" pitchFamily="18" charset="0"/>
              </a:rPr>
              <a:t>дітей</a:t>
            </a:r>
            <a:r>
              <a:rPr lang="ru-RU" sz="2800" b="1" dirty="0">
                <a:latin typeface="Calibri" panose="020F0502020204030204" pitchFamily="34" charset="0"/>
                <a:ea typeface="Calibri" panose="020F0502020204030204" pitchFamily="34" charset="0"/>
                <a:cs typeface="Times New Roman" panose="02020603050405020304" pitchFamily="18" charset="0"/>
              </a:rPr>
              <a:t> </a:t>
            </a:r>
            <a:r>
              <a:rPr lang="ru-RU" sz="2800" b="1" dirty="0" err="1">
                <a:latin typeface="Calibri" panose="020F0502020204030204" pitchFamily="34" charset="0"/>
                <a:ea typeface="Calibri" panose="020F0502020204030204" pitchFamily="34" charset="0"/>
                <a:cs typeface="Times New Roman" panose="02020603050405020304" pitchFamily="18" charset="0"/>
              </a:rPr>
              <a:t>із</a:t>
            </a:r>
            <a:r>
              <a:rPr lang="ru-RU" sz="2800" b="1" dirty="0">
                <a:latin typeface="Calibri" panose="020F0502020204030204" pitchFamily="34" charset="0"/>
                <a:ea typeface="Calibri" panose="020F0502020204030204" pitchFamily="34" charset="0"/>
                <a:cs typeface="Times New Roman" panose="02020603050405020304" pitchFamily="18" charset="0"/>
              </a:rPr>
              <a:t> </a:t>
            </a:r>
            <a:r>
              <a:rPr lang="ru-RU" sz="2800" b="1" dirty="0" err="1">
                <a:latin typeface="Calibri" panose="020F0502020204030204" pitchFamily="34" charset="0"/>
                <a:ea typeface="Calibri" panose="020F0502020204030204" pitchFamily="34" charset="0"/>
                <a:cs typeface="Times New Roman" panose="02020603050405020304" pitchFamily="18" charset="0"/>
              </a:rPr>
              <a:t>вадами</a:t>
            </a:r>
            <a:r>
              <a:rPr lang="ru-RU" sz="2800" b="1" dirty="0">
                <a:latin typeface="Calibri" panose="020F0502020204030204" pitchFamily="34" charset="0"/>
                <a:ea typeface="Calibri" panose="020F0502020204030204" pitchFamily="34" charset="0"/>
                <a:cs typeface="Times New Roman" panose="02020603050405020304" pitchFamily="18" charset="0"/>
              </a:rPr>
              <a:t> слуху</a:t>
            </a:r>
            <a:r>
              <a:rPr lang="ru-RU" sz="2800" dirty="0">
                <a:latin typeface="Calibri" panose="020F0502020204030204" pitchFamily="34" charset="0"/>
                <a:ea typeface="Calibri" panose="020F0502020204030204" pitchFamily="34" charset="0"/>
                <a:cs typeface="Times New Roman" panose="02020603050405020304" pitchFamily="18" charset="0"/>
              </a:rPr>
              <a:t> </a:t>
            </a:r>
            <a:endParaRPr lang="ru-RU" sz="2800" dirty="0"/>
          </a:p>
        </p:txBody>
      </p:sp>
      <p:sp>
        <p:nvSpPr>
          <p:cNvPr id="3" name="Объект 2"/>
          <p:cNvSpPr>
            <a:spLocks noGrp="1"/>
          </p:cNvSpPr>
          <p:nvPr>
            <p:ph idx="1"/>
          </p:nvPr>
        </p:nvSpPr>
        <p:spPr>
          <a:xfrm>
            <a:off x="1141412" y="1193800"/>
            <a:ext cx="10339387" cy="5092700"/>
          </a:xfrm>
        </p:spPr>
        <p:txBody>
          <a:bodyPr/>
          <a:lstStyle/>
          <a:p>
            <a:r>
              <a:rPr lang="ru-RU" dirty="0" err="1">
                <a:latin typeface="Calibri" panose="020F0502020204030204" pitchFamily="34" charset="0"/>
                <a:ea typeface="Calibri" panose="020F0502020204030204" pitchFamily="34" charset="0"/>
                <a:cs typeface="Times New Roman" panose="02020603050405020304" pitchFamily="18" charset="0"/>
              </a:rPr>
              <a:t>Серед</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основних</a:t>
            </a:r>
            <a:r>
              <a:rPr lang="ru-RU" dirty="0">
                <a:latin typeface="Calibri" panose="020F0502020204030204" pitchFamily="34" charset="0"/>
                <a:ea typeface="Calibri" panose="020F0502020204030204" pitchFamily="34" charset="0"/>
                <a:cs typeface="Times New Roman" panose="02020603050405020304" pitchFamily="18" charset="0"/>
              </a:rPr>
              <a:t> проблем </a:t>
            </a:r>
            <a:r>
              <a:rPr lang="ru-RU" dirty="0" err="1">
                <a:latin typeface="Calibri" panose="020F0502020204030204" pitchFamily="34" charset="0"/>
                <a:ea typeface="Calibri" panose="020F0502020204030204" pitchFamily="34" charset="0"/>
                <a:cs typeface="Times New Roman" panose="02020603050405020304" pitchFamily="18" charset="0"/>
              </a:rPr>
              <a:t>соціалізації</a:t>
            </a:r>
            <a:r>
              <a:rPr lang="ru-RU" dirty="0">
                <a:latin typeface="Calibri" panose="020F0502020204030204" pitchFamily="34" charset="0"/>
                <a:ea typeface="Calibri" panose="020F0502020204030204" pitchFamily="34" charset="0"/>
                <a:cs typeface="Times New Roman" panose="02020603050405020304" pitchFamily="18" charset="0"/>
              </a:rPr>
              <a:t> таких </a:t>
            </a:r>
            <a:r>
              <a:rPr lang="ru-RU" dirty="0" err="1">
                <a:latin typeface="Calibri" panose="020F0502020204030204" pitchFamily="34" charset="0"/>
                <a:ea typeface="Calibri" panose="020F0502020204030204" pitchFamily="34" charset="0"/>
                <a:cs typeface="Times New Roman" panose="02020603050405020304" pitchFamily="18" charset="0"/>
              </a:rPr>
              <a:t>дітей</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було</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виявлено</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бар`єр</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між</a:t>
            </a:r>
            <a:r>
              <a:rPr lang="ru-RU" dirty="0">
                <a:latin typeface="Calibri" panose="020F0502020204030204" pitchFamily="34" charset="0"/>
                <a:ea typeface="Calibri" panose="020F0502020204030204" pitchFamily="34" charset="0"/>
                <a:cs typeface="Times New Roman" panose="02020603050405020304" pitchFamily="18" charset="0"/>
              </a:rPr>
              <a:t> нею і </a:t>
            </a:r>
            <a:r>
              <a:rPr lang="ru-RU" dirty="0" err="1">
                <a:latin typeface="Calibri" panose="020F0502020204030204" pitchFamily="34" charset="0"/>
                <a:ea typeface="Calibri" panose="020F0502020204030204" pitchFamily="34" charset="0"/>
                <a:cs typeface="Times New Roman" panose="02020603050405020304" pitchFamily="18" charset="0"/>
              </a:rPr>
              <a:t>суспільством</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r>
              <a:rPr lang="ru-RU" dirty="0" err="1" smtClean="0">
                <a:latin typeface="Calibri" panose="020F0502020204030204" pitchFamily="34" charset="0"/>
                <a:ea typeface="Calibri" panose="020F0502020204030204" pitchFamily="34" charset="0"/>
                <a:cs typeface="Times New Roman" panose="02020603050405020304" pitchFamily="18" charset="0"/>
              </a:rPr>
              <a:t>труднощі</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a:latin typeface="Calibri" panose="020F0502020204030204" pitchFamily="34" charset="0"/>
                <a:ea typeface="Calibri" panose="020F0502020204030204" pitchFamily="34" charset="0"/>
                <a:cs typeface="Times New Roman" panose="02020603050405020304" pitchFamily="18" charset="0"/>
              </a:rPr>
              <a:t>в </a:t>
            </a:r>
            <a:r>
              <a:rPr lang="ru-RU" dirty="0" err="1">
                <a:latin typeface="Calibri" panose="020F0502020204030204" pitchFamily="34" charset="0"/>
                <a:ea typeface="Calibri" panose="020F0502020204030204" pitchFamily="34" charset="0"/>
                <a:cs typeface="Times New Roman" panose="02020603050405020304" pitchFamily="18" charset="0"/>
              </a:rPr>
              <a:t>оволодінні</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необхідними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життєвими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знаннями</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обмеження</a:t>
            </a:r>
            <a:r>
              <a:rPr lang="ru-RU" dirty="0">
                <a:latin typeface="Calibri" panose="020F0502020204030204" pitchFamily="34" charset="0"/>
                <a:ea typeface="Calibri" panose="020F0502020204030204" pitchFamily="34" charset="0"/>
                <a:cs typeface="Times New Roman" panose="02020603050405020304" pitchFamily="18" charset="0"/>
              </a:rPr>
              <a:t> будь-</a:t>
            </a:r>
            <a:r>
              <a:rPr lang="ru-RU" dirty="0" err="1">
                <a:latin typeface="Calibri" panose="020F0502020204030204" pitchFamily="34" charset="0"/>
                <a:ea typeface="Calibri" panose="020F0502020204030204" pitchFamily="34" charset="0"/>
                <a:cs typeface="Times New Roman" panose="02020603050405020304" pitchFamily="18" charset="0"/>
              </a:rPr>
              <a:t>якої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діяльності</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затримання</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розвитку</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самої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особистості</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r>
              <a:rPr lang="ru-RU" dirty="0" smtClean="0">
                <a:latin typeface="Calibri" panose="020F0502020204030204" pitchFamily="34" charset="0"/>
                <a:ea typeface="Calibri" panose="020F0502020204030204" pitchFamily="34" charset="0"/>
                <a:cs typeface="Times New Roman" panose="02020603050405020304" pitchFamily="18" charset="0"/>
              </a:rPr>
              <a:t>потреба </a:t>
            </a:r>
            <a:r>
              <a:rPr lang="ru-RU" dirty="0">
                <a:latin typeface="Calibri" panose="020F0502020204030204" pitchFamily="34" charset="0"/>
                <a:ea typeface="Calibri" panose="020F0502020204030204" pitchFamily="34" charset="0"/>
                <a:cs typeface="Times New Roman" panose="02020603050405020304" pitchFamily="18" charset="0"/>
              </a:rPr>
              <a:t>у </a:t>
            </a:r>
            <a:r>
              <a:rPr lang="ru-RU" dirty="0" err="1">
                <a:latin typeface="Calibri" panose="020F0502020204030204" pitchFamily="34" charset="0"/>
                <a:ea typeface="Calibri" panose="020F0502020204030204" pitchFamily="34" charset="0"/>
                <a:cs typeface="Times New Roman" panose="02020603050405020304" pitchFamily="18" charset="0"/>
              </a:rPr>
              <a:t>набагато</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більших</a:t>
            </a:r>
            <a:r>
              <a:rPr lang="ru-RU" dirty="0">
                <a:latin typeface="Calibri" panose="020F0502020204030204" pitchFamily="34" charset="0"/>
                <a:ea typeface="Calibri" panose="020F0502020204030204" pitchFamily="34" charset="0"/>
                <a:cs typeface="Times New Roman" panose="02020603050405020304" pitchFamily="18" charset="0"/>
              </a:rPr>
              <a:t> затратах </a:t>
            </a:r>
            <a:r>
              <a:rPr lang="ru-RU" dirty="0" err="1">
                <a:latin typeface="Calibri" panose="020F0502020204030204" pitchFamily="34" charset="0"/>
                <a:ea typeface="Calibri" panose="020F0502020204030204" pitchFamily="34" charset="0"/>
                <a:cs typeface="Times New Roman" panose="02020603050405020304" pitchFamily="18" charset="0"/>
              </a:rPr>
              <a:t>фізичних</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матеріальних</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духовних</a:t>
            </a:r>
            <a:r>
              <a:rPr lang="ru-RU" dirty="0">
                <a:latin typeface="Calibri" panose="020F0502020204030204" pitchFamily="34" charset="0"/>
                <a:ea typeface="Calibri" panose="020F0502020204030204" pitchFamily="34" charset="0"/>
                <a:cs typeface="Times New Roman" panose="02020603050405020304" pitchFamily="18" charset="0"/>
              </a:rPr>
              <a:t> з боку </a:t>
            </a:r>
            <a:r>
              <a:rPr lang="ru-RU" dirty="0" err="1">
                <a:latin typeface="Calibri" panose="020F0502020204030204" pitchFamily="34" charset="0"/>
                <a:ea typeface="Calibri" panose="020F0502020204030204" pitchFamily="34" charset="0"/>
                <a:cs typeface="Times New Roman" panose="02020603050405020304" pitchFamily="18" charset="0"/>
              </a:rPr>
              <a:t>батьків</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ніж</a:t>
            </a:r>
            <a:r>
              <a:rPr lang="ru-RU" dirty="0">
                <a:latin typeface="Calibri" panose="020F0502020204030204" pitchFamily="34" charset="0"/>
                <a:ea typeface="Calibri" panose="020F0502020204030204" pitchFamily="34" charset="0"/>
                <a:cs typeface="Times New Roman" panose="02020603050405020304" pitchFamily="18" charset="0"/>
              </a:rPr>
              <a:t> для будь-</a:t>
            </a:r>
            <a:r>
              <a:rPr lang="ru-RU" dirty="0" err="1">
                <a:latin typeface="Calibri" panose="020F0502020204030204" pitchFamily="34" charset="0"/>
                <a:ea typeface="Calibri" panose="020F0502020204030204" pitchFamily="34" charset="0"/>
                <a:cs typeface="Times New Roman" panose="02020603050405020304" pitchFamily="18" charset="0"/>
              </a:rPr>
              <a:t>якої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звичайної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здорової</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дитини</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Tree>
    <p:extLst>
      <p:ext uri="{BB962C8B-B14F-4D97-AF65-F5344CB8AC3E}">
        <p14:creationId xmlns:p14="http://schemas.microsoft.com/office/powerpoint/2010/main" val="1202197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Зеленый и желтый">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47</TotalTime>
  <Words>574</Words>
  <Application>Microsoft Office PowerPoint</Application>
  <PresentationFormat>Широкоэкранный</PresentationFormat>
  <Paragraphs>56</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Symbol</vt:lpstr>
      <vt:lpstr>Times New Roman</vt:lpstr>
      <vt:lpstr>Trebuchet MS</vt:lpstr>
      <vt:lpstr>Tw Cen MT</vt:lpstr>
      <vt:lpstr>Контур</vt:lpstr>
      <vt:lpstr>     Виховання дітей з порушеннями слуху.</vt:lpstr>
      <vt:lpstr>У сім’ї народилася дитина з вадами слуху</vt:lpstr>
      <vt:lpstr>       типи ставлення батьків до глухої дитини</vt:lpstr>
      <vt:lpstr>                       Психологічні проблеми</vt:lpstr>
      <vt:lpstr>               Проблеми соціального рівня</vt:lpstr>
      <vt:lpstr>         ПРОФІЛАКТИЧНА РОБОТА З БАТЬКАМИ </vt:lpstr>
      <vt:lpstr>Як батьки можуть допомогти дитині вдома? </vt:lpstr>
      <vt:lpstr>     Батьки також можуть використовувати наступні види роботи </vt:lpstr>
      <vt:lpstr>        Проблема соціалізації дітей із вадами слуху </vt:lpstr>
      <vt:lpstr>Поради батькам, що мають дитину з   порушенням слуху.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Виховання дітей з порушеннями слуху.</dc:title>
  <dc:creator>Пользователь Windows</dc:creator>
  <cp:lastModifiedBy>Пользователь Windows</cp:lastModifiedBy>
  <cp:revision>6</cp:revision>
  <dcterms:created xsi:type="dcterms:W3CDTF">2024-04-23T08:41:21Z</dcterms:created>
  <dcterms:modified xsi:type="dcterms:W3CDTF">2024-04-23T09:49:15Z</dcterms:modified>
</cp:coreProperties>
</file>