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hyperlink" Target="https://gamma.app" TargetMode="External"/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image" Target="../media/image-1-4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" TargetMode="External"/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hyperlink" Target="https://gamma.app" TargetMode="External"/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" TargetMode="External"/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" TargetMode="External"/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hyperlink" Target="https://gamma.app" TargetMode="External"/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75000"/>
            </a:srgbClr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99135" y="1362551"/>
            <a:ext cx="7745730" cy="349567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506"/>
              </a:lnSpc>
              <a:buNone/>
            </a:pPr>
            <a:r>
              <a:rPr lang="en-US" sz="4405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Діяльність громадських організацій, співтовариств, товариств для людей з порушеннями слуху</a:t>
            </a:r>
            <a:endParaRPr lang="en-US" sz="4405" dirty="0"/>
          </a:p>
        </p:txBody>
      </p:sp>
      <p:sp>
        <p:nvSpPr>
          <p:cNvPr id="6" name="Text 2"/>
          <p:cNvSpPr/>
          <p:nvPr/>
        </p:nvSpPr>
        <p:spPr>
          <a:xfrm>
            <a:off x="699135" y="5137904"/>
            <a:ext cx="7745730" cy="11930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349"/>
              </a:lnSpc>
              <a:buNone/>
            </a:pPr>
            <a:r>
              <a:rPr lang="en-US" sz="1468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Громадські організації для людей з порушеннями слуху відіграють важливу роль у забезпеченні підтримки, соціальних послуг та сприянні підвищенню свідомості суспільства. Їхні цінні програми та проекти спрямовані на поліпшення якості життя цієї групи людей та вирішення проблем, з якими вони стикаються.</a:t>
            </a:r>
            <a:endParaRPr lang="en-US" sz="1468" dirty="0"/>
          </a:p>
        </p:txBody>
      </p:sp>
      <p:sp>
        <p:nvSpPr>
          <p:cNvPr id="7" name="Shape 3"/>
          <p:cNvSpPr/>
          <p:nvPr/>
        </p:nvSpPr>
        <p:spPr>
          <a:xfrm>
            <a:off x="699135" y="6554629"/>
            <a:ext cx="298252" cy="298252"/>
          </a:xfrm>
          <a:prstGeom prst="roundRect">
            <a:avLst>
              <a:gd name="adj" fmla="val 30655572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" y="6562249"/>
            <a:ext cx="283012" cy="28301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090613" y="6540579"/>
            <a:ext cx="2766060" cy="32635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569"/>
              </a:lnSpc>
              <a:buNone/>
            </a:pPr>
            <a:r>
              <a:rPr lang="en-US" sz="1835" b="1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by Наталья Коршунова</a:t>
            </a:r>
            <a:endParaRPr lang="en-US" sz="1835" dirty="0"/>
          </a:p>
        </p:txBody>
      </p:sp>
      <p:pic>
        <p:nvPicPr>
          <p:cNvPr id="10" name="Image 3" descr="preencoded.png">
            <a:hlinkClick r:id="rId5" tooltip="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75000"/>
            </a:srgbClr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301829" y="484465"/>
            <a:ext cx="8369141" cy="27533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4335"/>
              </a:lnSpc>
              <a:buNone/>
            </a:pPr>
            <a:r>
              <a:rPr lang="en-US" sz="3468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Заключні слова та перспективи розвитку діяльності громадських організацій, співтовариств, товариств для людей з порушеннями слуху</a:t>
            </a:r>
            <a:endParaRPr lang="en-US" sz="3468" dirty="0"/>
          </a:p>
        </p:txBody>
      </p:sp>
      <p:sp>
        <p:nvSpPr>
          <p:cNvPr id="6" name="Shape 2"/>
          <p:cNvSpPr/>
          <p:nvPr/>
        </p:nvSpPr>
        <p:spPr>
          <a:xfrm>
            <a:off x="1548527" y="3501985"/>
            <a:ext cx="35123" cy="4243030"/>
          </a:xfrm>
          <a:prstGeom prst="roundRect">
            <a:avLst>
              <a:gd name="adj" fmla="val 225741"/>
            </a:avLst>
          </a:prstGeom>
          <a:solidFill>
            <a:srgbClr val="552C86"/>
          </a:solidFill>
          <a:ln/>
        </p:spPr>
      </p:sp>
      <p:sp>
        <p:nvSpPr>
          <p:cNvPr id="7" name="Shape 3"/>
          <p:cNvSpPr/>
          <p:nvPr/>
        </p:nvSpPr>
        <p:spPr>
          <a:xfrm>
            <a:off x="1764209" y="3820180"/>
            <a:ext cx="616625" cy="35123"/>
          </a:xfrm>
          <a:prstGeom prst="roundRect">
            <a:avLst>
              <a:gd name="adj" fmla="val 225741"/>
            </a:avLst>
          </a:prstGeom>
          <a:solidFill>
            <a:srgbClr val="552C86"/>
          </a:solidFill>
          <a:ln/>
        </p:spPr>
      </p:sp>
      <p:sp>
        <p:nvSpPr>
          <p:cNvPr id="8" name="Shape 4"/>
          <p:cNvSpPr/>
          <p:nvPr/>
        </p:nvSpPr>
        <p:spPr>
          <a:xfrm>
            <a:off x="1367850" y="3639622"/>
            <a:ext cx="396359" cy="396359"/>
          </a:xfrm>
          <a:prstGeom prst="roundRect">
            <a:avLst>
              <a:gd name="adj" fmla="val 20004"/>
            </a:avLst>
          </a:prstGeom>
          <a:solidFill>
            <a:srgbClr val="3C136D"/>
          </a:solidFill>
          <a:ln w="10954">
            <a:solidFill>
              <a:srgbClr val="552C86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1516440" y="3672602"/>
            <a:ext cx="99060" cy="33039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601"/>
              </a:lnSpc>
              <a:buNone/>
            </a:pPr>
            <a:r>
              <a:rPr lang="en-US" sz="208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081" dirty="0"/>
          </a:p>
        </p:txBody>
      </p:sp>
      <p:sp>
        <p:nvSpPr>
          <p:cNvPr id="10" name="Text 6"/>
          <p:cNvSpPr/>
          <p:nvPr/>
        </p:nvSpPr>
        <p:spPr>
          <a:xfrm>
            <a:off x="2535079" y="3678079"/>
            <a:ext cx="1761887" cy="2752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168"/>
              </a:lnSpc>
              <a:buNone/>
            </a:pPr>
            <a:r>
              <a:rPr lang="en-US" sz="1734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Інновації</a:t>
            </a:r>
            <a:endParaRPr lang="en-US" sz="1734" dirty="0"/>
          </a:p>
        </p:txBody>
      </p:sp>
      <p:sp>
        <p:nvSpPr>
          <p:cNvPr id="11" name="Text 7"/>
          <p:cNvSpPr/>
          <p:nvPr/>
        </p:nvSpPr>
        <p:spPr>
          <a:xfrm>
            <a:off x="2535079" y="4058960"/>
            <a:ext cx="7135892" cy="563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220"/>
              </a:lnSpc>
              <a:buNone/>
            </a:pPr>
            <a:r>
              <a:rPr lang="en-US" sz="1387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Розвиток та впровадження новітніх технологій та методик для поліпшення якості життя і самореалізації людей з порушеннями слуху.</a:t>
            </a:r>
            <a:endParaRPr lang="en-US" sz="1387" dirty="0"/>
          </a:p>
        </p:txBody>
      </p:sp>
      <p:sp>
        <p:nvSpPr>
          <p:cNvPr id="12" name="Shape 8"/>
          <p:cNvSpPr/>
          <p:nvPr/>
        </p:nvSpPr>
        <p:spPr>
          <a:xfrm>
            <a:off x="1764209" y="5293221"/>
            <a:ext cx="616625" cy="35123"/>
          </a:xfrm>
          <a:prstGeom prst="roundRect">
            <a:avLst>
              <a:gd name="adj" fmla="val 225741"/>
            </a:avLst>
          </a:prstGeom>
          <a:solidFill>
            <a:srgbClr val="552C86"/>
          </a:solidFill>
          <a:ln/>
        </p:spPr>
      </p:sp>
      <p:sp>
        <p:nvSpPr>
          <p:cNvPr id="13" name="Shape 9"/>
          <p:cNvSpPr/>
          <p:nvPr/>
        </p:nvSpPr>
        <p:spPr>
          <a:xfrm>
            <a:off x="1367850" y="5112663"/>
            <a:ext cx="396359" cy="396359"/>
          </a:xfrm>
          <a:prstGeom prst="roundRect">
            <a:avLst>
              <a:gd name="adj" fmla="val 20004"/>
            </a:avLst>
          </a:prstGeom>
          <a:solidFill>
            <a:srgbClr val="3C136D"/>
          </a:solidFill>
          <a:ln w="10954">
            <a:solidFill>
              <a:srgbClr val="552C86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1489770" y="5145643"/>
            <a:ext cx="152400" cy="33039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601"/>
              </a:lnSpc>
              <a:buNone/>
            </a:pPr>
            <a:r>
              <a:rPr lang="en-US" sz="208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081" dirty="0"/>
          </a:p>
        </p:txBody>
      </p:sp>
      <p:sp>
        <p:nvSpPr>
          <p:cNvPr id="15" name="Text 11"/>
          <p:cNvSpPr/>
          <p:nvPr/>
        </p:nvSpPr>
        <p:spPr>
          <a:xfrm>
            <a:off x="2535079" y="5151120"/>
            <a:ext cx="2750820" cy="2752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168"/>
              </a:lnSpc>
              <a:buNone/>
            </a:pPr>
            <a:r>
              <a:rPr lang="en-US" sz="1734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Соціальне Партнерство</a:t>
            </a:r>
            <a:endParaRPr lang="en-US" sz="1734" dirty="0"/>
          </a:p>
        </p:txBody>
      </p:sp>
      <p:sp>
        <p:nvSpPr>
          <p:cNvPr id="16" name="Text 12"/>
          <p:cNvSpPr/>
          <p:nvPr/>
        </p:nvSpPr>
        <p:spPr>
          <a:xfrm>
            <a:off x="2535079" y="5532001"/>
            <a:ext cx="7135892" cy="563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220"/>
              </a:lnSpc>
              <a:buNone/>
            </a:pPr>
            <a:r>
              <a:rPr lang="en-US" sz="1387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Укріплення співпраці з державними та громадськими структурами для створення сприятливого середовища для людей з порушеннями слуху.</a:t>
            </a:r>
            <a:endParaRPr lang="en-US" sz="1387" dirty="0"/>
          </a:p>
        </p:txBody>
      </p:sp>
      <p:sp>
        <p:nvSpPr>
          <p:cNvPr id="17" name="Shape 13"/>
          <p:cNvSpPr/>
          <p:nvPr/>
        </p:nvSpPr>
        <p:spPr>
          <a:xfrm>
            <a:off x="1764209" y="6766262"/>
            <a:ext cx="616625" cy="35123"/>
          </a:xfrm>
          <a:prstGeom prst="roundRect">
            <a:avLst>
              <a:gd name="adj" fmla="val 225741"/>
            </a:avLst>
          </a:prstGeom>
          <a:solidFill>
            <a:srgbClr val="552C86"/>
          </a:solidFill>
          <a:ln/>
        </p:spPr>
      </p:sp>
      <p:sp>
        <p:nvSpPr>
          <p:cNvPr id="18" name="Shape 14"/>
          <p:cNvSpPr/>
          <p:nvPr/>
        </p:nvSpPr>
        <p:spPr>
          <a:xfrm>
            <a:off x="1367850" y="6585704"/>
            <a:ext cx="396359" cy="396359"/>
          </a:xfrm>
          <a:prstGeom prst="roundRect">
            <a:avLst>
              <a:gd name="adj" fmla="val 20004"/>
            </a:avLst>
          </a:prstGeom>
          <a:solidFill>
            <a:srgbClr val="3C136D"/>
          </a:solidFill>
          <a:ln w="10954">
            <a:solidFill>
              <a:srgbClr val="552C86"/>
            </a:solidFill>
            <a:prstDash val="solid"/>
          </a:ln>
        </p:spPr>
      </p:sp>
      <p:sp>
        <p:nvSpPr>
          <p:cNvPr id="19" name="Text 15"/>
          <p:cNvSpPr/>
          <p:nvPr/>
        </p:nvSpPr>
        <p:spPr>
          <a:xfrm>
            <a:off x="1489770" y="6618684"/>
            <a:ext cx="152400" cy="33039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601"/>
              </a:lnSpc>
              <a:buNone/>
            </a:pPr>
            <a:r>
              <a:rPr lang="en-US" sz="208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081" dirty="0"/>
          </a:p>
        </p:txBody>
      </p:sp>
      <p:sp>
        <p:nvSpPr>
          <p:cNvPr id="20" name="Text 16"/>
          <p:cNvSpPr/>
          <p:nvPr/>
        </p:nvSpPr>
        <p:spPr>
          <a:xfrm>
            <a:off x="2535079" y="6624161"/>
            <a:ext cx="2346960" cy="2752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168"/>
              </a:lnSpc>
              <a:buNone/>
            </a:pPr>
            <a:r>
              <a:rPr lang="en-US" sz="1734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Глобальні Ініціативи</a:t>
            </a:r>
            <a:endParaRPr lang="en-US" sz="1734" dirty="0"/>
          </a:p>
        </p:txBody>
      </p:sp>
      <p:sp>
        <p:nvSpPr>
          <p:cNvPr id="21" name="Text 17"/>
          <p:cNvSpPr/>
          <p:nvPr/>
        </p:nvSpPr>
        <p:spPr>
          <a:xfrm>
            <a:off x="2535079" y="7005042"/>
            <a:ext cx="7135892" cy="563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220"/>
              </a:lnSpc>
              <a:buNone/>
            </a:pPr>
            <a:r>
              <a:rPr lang="en-US" sz="1387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Участь у глобальних програмах та ініціативах для досягнення рівних прав та можливостей для всіх.</a:t>
            </a:r>
            <a:endParaRPr lang="en-US" sz="1387" dirty="0"/>
          </a:p>
        </p:txBody>
      </p:sp>
      <p:pic>
        <p:nvPicPr>
          <p:cNvPr id="22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75000"/>
            </a:srgbClr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490799" y="1523881"/>
            <a:ext cx="93064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Мета та завдання діяльності таких організацій</a:t>
            </a:r>
            <a:endParaRPr lang="en-US" sz="4374" dirty="0"/>
          </a:p>
        </p:txBody>
      </p:sp>
      <p:sp>
        <p:nvSpPr>
          <p:cNvPr id="6" name="Shape 2"/>
          <p:cNvSpPr/>
          <p:nvPr/>
        </p:nvSpPr>
        <p:spPr>
          <a:xfrm>
            <a:off x="4490799" y="3419475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3C136D"/>
          </a:solidFill>
          <a:ln w="13811">
            <a:solidFill>
              <a:srgbClr val="552C86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4679752" y="3461147"/>
            <a:ext cx="12192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281"/>
              </a:lnSpc>
              <a:buNone/>
            </a:pPr>
            <a:r>
              <a:rPr lang="en-US" sz="2624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624" dirty="0"/>
          </a:p>
        </p:txBody>
      </p:sp>
      <p:sp>
        <p:nvSpPr>
          <p:cNvPr id="8" name="Text 4"/>
          <p:cNvSpPr/>
          <p:nvPr/>
        </p:nvSpPr>
        <p:spPr>
          <a:xfrm>
            <a:off x="5212913" y="3495794"/>
            <a:ext cx="304038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Соціальна Інтеграція</a:t>
            </a:r>
            <a:endParaRPr lang="en-US" sz="2187" dirty="0"/>
          </a:p>
        </p:txBody>
      </p:sp>
      <p:sp>
        <p:nvSpPr>
          <p:cNvPr id="9" name="Text 5"/>
          <p:cNvSpPr/>
          <p:nvPr/>
        </p:nvSpPr>
        <p:spPr>
          <a:xfrm>
            <a:off x="5212913" y="3976211"/>
            <a:ext cx="38200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Забезпечення участі та доступу до всіх сфер життя суспільства для людей з порушеннями слуху.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9255085" y="3419475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3C136D"/>
          </a:solidFill>
          <a:ln w="13811">
            <a:solidFill>
              <a:srgbClr val="552C86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9409748" y="3461147"/>
            <a:ext cx="19050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281"/>
              </a:lnSpc>
              <a:buNone/>
            </a:pPr>
            <a:r>
              <a:rPr lang="en-US" sz="2624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624" dirty="0"/>
          </a:p>
        </p:txBody>
      </p:sp>
      <p:sp>
        <p:nvSpPr>
          <p:cNvPr id="12" name="Text 8"/>
          <p:cNvSpPr/>
          <p:nvPr/>
        </p:nvSpPr>
        <p:spPr>
          <a:xfrm>
            <a:off x="9977199" y="3495794"/>
            <a:ext cx="307086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Підтримка Учасників</a:t>
            </a:r>
            <a:endParaRPr lang="en-US" sz="2187" dirty="0"/>
          </a:p>
        </p:txBody>
      </p:sp>
      <p:sp>
        <p:nvSpPr>
          <p:cNvPr id="13" name="Text 9"/>
          <p:cNvSpPr/>
          <p:nvPr/>
        </p:nvSpPr>
        <p:spPr>
          <a:xfrm>
            <a:off x="9977199" y="3976211"/>
            <a:ext cx="3820001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Надання соціальної, психологічної та фізичної підтримки та допомоги.</a:t>
            </a:r>
            <a:endParaRPr lang="en-US" sz="1750" dirty="0"/>
          </a:p>
        </p:txBody>
      </p:sp>
      <p:sp>
        <p:nvSpPr>
          <p:cNvPr id="14" name="Shape 10"/>
          <p:cNvSpPr/>
          <p:nvPr/>
        </p:nvSpPr>
        <p:spPr>
          <a:xfrm>
            <a:off x="4490799" y="5438180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3C136D"/>
          </a:solidFill>
          <a:ln w="13811">
            <a:solidFill>
              <a:srgbClr val="552C86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4645462" y="5479852"/>
            <a:ext cx="19050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281"/>
              </a:lnSpc>
              <a:buNone/>
            </a:pPr>
            <a:r>
              <a:rPr lang="en-US" sz="2624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624" dirty="0"/>
          </a:p>
        </p:txBody>
      </p:sp>
      <p:sp>
        <p:nvSpPr>
          <p:cNvPr id="16" name="Text 12"/>
          <p:cNvSpPr/>
          <p:nvPr/>
        </p:nvSpPr>
        <p:spPr>
          <a:xfrm>
            <a:off x="5212913" y="5514499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Освітня Робота</a:t>
            </a:r>
            <a:endParaRPr lang="en-US" sz="2187" dirty="0"/>
          </a:p>
        </p:txBody>
      </p:sp>
      <p:sp>
        <p:nvSpPr>
          <p:cNvPr id="17" name="Text 13"/>
          <p:cNvSpPr/>
          <p:nvPr/>
        </p:nvSpPr>
        <p:spPr>
          <a:xfrm>
            <a:off x="5212913" y="5994916"/>
            <a:ext cx="8584287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Проведення освітніх та навчальних заходів для підвищення рівня обізнаності та розвитку навичок.</a:t>
            </a:r>
            <a:endParaRPr lang="en-US" sz="1750" dirty="0"/>
          </a:p>
        </p:txBody>
      </p:sp>
      <p:pic>
        <p:nvPicPr>
          <p:cNvPr id="18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32458"/>
          </a:xfrm>
          <a:prstGeom prst="rect">
            <a:avLst/>
          </a:prstGeom>
          <a:solidFill>
            <a:srgbClr val="0D0A2C">
              <a:alpha val="75000"/>
            </a:srgbClr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24955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573536" y="3044547"/>
            <a:ext cx="9483209" cy="124777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4913"/>
              </a:lnSpc>
              <a:buNone/>
            </a:pPr>
            <a:r>
              <a:rPr lang="en-US" sz="393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Правовий статус та регулювання діяльності</a:t>
            </a:r>
            <a:endParaRPr lang="en-US" sz="3930" dirty="0"/>
          </a:p>
        </p:txBody>
      </p:sp>
      <p:sp>
        <p:nvSpPr>
          <p:cNvPr id="6" name="Shape 2"/>
          <p:cNvSpPr/>
          <p:nvPr/>
        </p:nvSpPr>
        <p:spPr>
          <a:xfrm>
            <a:off x="2573536" y="4591764"/>
            <a:ext cx="3027997" cy="3091696"/>
          </a:xfrm>
          <a:prstGeom prst="roundRect">
            <a:avLst>
              <a:gd name="adj" fmla="val 2967"/>
            </a:avLst>
          </a:prstGeom>
          <a:solidFill>
            <a:srgbClr val="3C136D"/>
          </a:solidFill>
          <a:ln w="12383">
            <a:solidFill>
              <a:srgbClr val="552C86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2785467" y="4803696"/>
            <a:ext cx="1996440" cy="3119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456"/>
              </a:lnSpc>
              <a:buNone/>
            </a:pPr>
            <a:r>
              <a:rPr lang="en-US" sz="1965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Законодавство</a:t>
            </a:r>
            <a:endParaRPr lang="en-US" sz="1965" dirty="0"/>
          </a:p>
        </p:txBody>
      </p:sp>
      <p:sp>
        <p:nvSpPr>
          <p:cNvPr id="8" name="Text 4"/>
          <p:cNvSpPr/>
          <p:nvPr/>
        </p:nvSpPr>
        <p:spPr>
          <a:xfrm>
            <a:off x="2785467" y="5235416"/>
            <a:ext cx="2604135" cy="223611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515"/>
              </a:lnSpc>
              <a:buNone/>
            </a:pPr>
            <a:r>
              <a:rPr lang="en-US" sz="1572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Гарантування прав та захисту інтересів людей з порушеннями слуху відповідно до міжнародних та національних нормативно-правових актів.</a:t>
            </a:r>
            <a:endParaRPr lang="en-US" sz="1572" dirty="0"/>
          </a:p>
        </p:txBody>
      </p:sp>
      <p:sp>
        <p:nvSpPr>
          <p:cNvPr id="9" name="Shape 5"/>
          <p:cNvSpPr/>
          <p:nvPr/>
        </p:nvSpPr>
        <p:spPr>
          <a:xfrm>
            <a:off x="5801082" y="4591764"/>
            <a:ext cx="3027997" cy="3091696"/>
          </a:xfrm>
          <a:prstGeom prst="roundRect">
            <a:avLst>
              <a:gd name="adj" fmla="val 2967"/>
            </a:avLst>
          </a:prstGeom>
          <a:solidFill>
            <a:srgbClr val="3C136D"/>
          </a:solidFill>
          <a:ln w="12383">
            <a:solidFill>
              <a:srgbClr val="552C86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6013013" y="4803696"/>
            <a:ext cx="2604135" cy="62388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456"/>
              </a:lnSpc>
              <a:buNone/>
            </a:pPr>
            <a:r>
              <a:rPr lang="en-US" sz="1965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Організаційні Аспекти</a:t>
            </a:r>
            <a:endParaRPr lang="en-US" sz="1965" dirty="0"/>
          </a:p>
        </p:txBody>
      </p:sp>
      <p:sp>
        <p:nvSpPr>
          <p:cNvPr id="11" name="Text 7"/>
          <p:cNvSpPr/>
          <p:nvPr/>
        </p:nvSpPr>
        <p:spPr>
          <a:xfrm>
            <a:off x="6013013" y="5547360"/>
            <a:ext cx="2604135" cy="159722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515"/>
              </a:lnSpc>
              <a:buNone/>
            </a:pPr>
            <a:r>
              <a:rPr lang="en-US" sz="1572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Створення механізмів управління та регулювання для забезпечення ефективної діяльності громадських організацій.</a:t>
            </a:r>
            <a:endParaRPr lang="en-US" sz="1572" dirty="0"/>
          </a:p>
        </p:txBody>
      </p:sp>
      <p:sp>
        <p:nvSpPr>
          <p:cNvPr id="12" name="Shape 8"/>
          <p:cNvSpPr/>
          <p:nvPr/>
        </p:nvSpPr>
        <p:spPr>
          <a:xfrm>
            <a:off x="9028628" y="4591764"/>
            <a:ext cx="3027997" cy="3091696"/>
          </a:xfrm>
          <a:prstGeom prst="roundRect">
            <a:avLst>
              <a:gd name="adj" fmla="val 2967"/>
            </a:avLst>
          </a:prstGeom>
          <a:solidFill>
            <a:srgbClr val="3C136D"/>
          </a:solidFill>
          <a:ln w="12383">
            <a:solidFill>
              <a:srgbClr val="552C86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9240560" y="4803696"/>
            <a:ext cx="2567940" cy="3119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456"/>
              </a:lnSpc>
              <a:buNone/>
            </a:pPr>
            <a:r>
              <a:rPr lang="en-US" sz="1965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Нагляд та Контроль</a:t>
            </a:r>
            <a:endParaRPr lang="en-US" sz="1965" dirty="0"/>
          </a:p>
        </p:txBody>
      </p:sp>
      <p:sp>
        <p:nvSpPr>
          <p:cNvPr id="14" name="Text 10"/>
          <p:cNvSpPr/>
          <p:nvPr/>
        </p:nvSpPr>
        <p:spPr>
          <a:xfrm>
            <a:off x="9240560" y="5235416"/>
            <a:ext cx="2604135" cy="191666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515"/>
              </a:lnSpc>
              <a:buNone/>
            </a:pPr>
            <a:r>
              <a:rPr lang="en-US" sz="1572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Здійснення державного контролю та нагляду за дотриманням законодавства у сфері підтримки людей з порушеннями слуху.</a:t>
            </a:r>
            <a:endParaRPr lang="en-US" sz="1572" dirty="0"/>
          </a:p>
        </p:txBody>
      </p:sp>
      <p:pic>
        <p:nvPicPr>
          <p:cNvPr id="15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037993" y="1522333"/>
            <a:ext cx="10554414" cy="208311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Програми та проекти, реалізовані організаціями для людей з порушеннями слуху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2037993" y="4160877"/>
            <a:ext cx="271272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Інклюзивна Освіта</a:t>
            </a:r>
            <a:endParaRPr lang="en-US" sz="2187" dirty="0"/>
          </a:p>
        </p:txBody>
      </p:sp>
      <p:sp>
        <p:nvSpPr>
          <p:cNvPr id="6" name="Text 3"/>
          <p:cNvSpPr/>
          <p:nvPr/>
        </p:nvSpPr>
        <p:spPr>
          <a:xfrm>
            <a:off x="2037993" y="4730234"/>
            <a:ext cx="3156347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Розвиток освітніх програм та проєктів, спрямованих на забезпечення доступної інклюзивної освіти.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743932" y="4160877"/>
            <a:ext cx="3156347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Професійна Реабілітація</a:t>
            </a:r>
            <a:endParaRPr lang="en-US" sz="2187" dirty="0"/>
          </a:p>
        </p:txBody>
      </p:sp>
      <p:sp>
        <p:nvSpPr>
          <p:cNvPr id="8" name="Text 5"/>
          <p:cNvSpPr/>
          <p:nvPr/>
        </p:nvSpPr>
        <p:spPr>
          <a:xfrm>
            <a:off x="5743932" y="5077420"/>
            <a:ext cx="3156347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Створення можливостей для професійного і кар'єрного розвитку людей з вадами слуху.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9449872" y="4160877"/>
            <a:ext cx="292608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Культурні Ініціативи</a:t>
            </a:r>
            <a:endParaRPr lang="en-US" sz="2187" dirty="0"/>
          </a:p>
        </p:txBody>
      </p:sp>
      <p:sp>
        <p:nvSpPr>
          <p:cNvPr id="10" name="Text 7"/>
          <p:cNvSpPr/>
          <p:nvPr/>
        </p:nvSpPr>
        <p:spPr>
          <a:xfrm>
            <a:off x="9449872" y="4730234"/>
            <a:ext cx="3156347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Реалізація культурних проектів та заходів для підтримки та розвитку укорінених традицій та спадщини громади.</a:t>
            </a:r>
            <a:endParaRPr lang="en-US" sz="1750" dirty="0"/>
          </a:p>
        </p:txBody>
      </p:sp>
      <p:pic>
        <p:nvPicPr>
          <p:cNvPr id="11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30791"/>
          </a:xfrm>
          <a:prstGeom prst="rect">
            <a:avLst/>
          </a:prstGeom>
          <a:solidFill>
            <a:srgbClr val="0D0A2C">
              <a:alpha val="75000"/>
            </a:srgbClr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57600" cy="823079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486156" y="607576"/>
            <a:ext cx="9315688" cy="13811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37"/>
              </a:lnSpc>
              <a:buNone/>
            </a:pPr>
            <a:r>
              <a:rPr lang="en-US" sz="43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Підтримка та соціальні послуги, надані організаціями</a:t>
            </a:r>
            <a:endParaRPr lang="en-US" sz="4350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156" y="2320052"/>
            <a:ext cx="1104781" cy="1767721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5922288" y="2540913"/>
            <a:ext cx="2209681" cy="3452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719"/>
              </a:lnSpc>
              <a:buNone/>
            </a:pPr>
            <a:r>
              <a:rPr lang="en-US" sz="2175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Консультації</a:t>
            </a:r>
            <a:endParaRPr lang="en-US" sz="2175" dirty="0"/>
          </a:p>
        </p:txBody>
      </p:sp>
      <p:sp>
        <p:nvSpPr>
          <p:cNvPr id="8" name="Text 3"/>
          <p:cNvSpPr/>
          <p:nvPr/>
        </p:nvSpPr>
        <p:spPr>
          <a:xfrm>
            <a:off x="5922288" y="3018711"/>
            <a:ext cx="7879556" cy="70699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84"/>
              </a:lnSpc>
              <a:buNone/>
            </a:pPr>
            <a:r>
              <a:rPr lang="en-US" sz="174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Індивідуальні та групові консультації для підтримки та консультування у сферах медицини, освіти та соціального захисту.</a:t>
            </a:r>
            <a:endParaRPr lang="en-US" sz="1740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156" y="4087773"/>
            <a:ext cx="1104781" cy="17677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922288" y="4308634"/>
            <a:ext cx="2834640" cy="3452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719"/>
              </a:lnSpc>
              <a:buNone/>
            </a:pPr>
            <a:r>
              <a:rPr lang="en-US" sz="2175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Технічна Підтримка</a:t>
            </a:r>
            <a:endParaRPr lang="en-US" sz="2175" dirty="0"/>
          </a:p>
        </p:txBody>
      </p:sp>
      <p:sp>
        <p:nvSpPr>
          <p:cNvPr id="11" name="Text 5"/>
          <p:cNvSpPr/>
          <p:nvPr/>
        </p:nvSpPr>
        <p:spPr>
          <a:xfrm>
            <a:off x="5922288" y="4786432"/>
            <a:ext cx="7879556" cy="70699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84"/>
              </a:lnSpc>
              <a:buNone/>
            </a:pPr>
            <a:r>
              <a:rPr lang="en-US" sz="174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Надання спеціалізованого обладнання, апаратури та технологій, які сприяють вирішенню проблем в щоденному житті.</a:t>
            </a:r>
            <a:endParaRPr lang="en-US" sz="1740" dirty="0"/>
          </a:p>
        </p:txBody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156" y="5855494"/>
            <a:ext cx="1104781" cy="1767721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5922288" y="6076355"/>
            <a:ext cx="3009900" cy="3452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719"/>
              </a:lnSpc>
              <a:buNone/>
            </a:pPr>
            <a:r>
              <a:rPr lang="en-US" sz="2175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Соціальна Інтеграція</a:t>
            </a:r>
            <a:endParaRPr lang="en-US" sz="2175" dirty="0"/>
          </a:p>
        </p:txBody>
      </p:sp>
      <p:sp>
        <p:nvSpPr>
          <p:cNvPr id="14" name="Text 7"/>
          <p:cNvSpPr/>
          <p:nvPr/>
        </p:nvSpPr>
        <p:spPr>
          <a:xfrm>
            <a:off x="5922288" y="6554153"/>
            <a:ext cx="7879556" cy="70699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84"/>
              </a:lnSpc>
              <a:buNone/>
            </a:pPr>
            <a:r>
              <a:rPr lang="en-US" sz="174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Проведення заходів, спрямованих на зближення та соціальну інтеграцію в громаді.</a:t>
            </a:r>
            <a:endParaRPr lang="en-US" sz="1740" dirty="0"/>
          </a:p>
        </p:txBody>
      </p:sp>
      <p:pic>
        <p:nvPicPr>
          <p:cNvPr id="15" name="Image 5" descr="preencoded.png">
            <a:hlinkClick r:id="rId7" tooltip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75000"/>
            </a:srgbClr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576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490799" y="1159907"/>
            <a:ext cx="9306401" cy="208311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Важливість співпраці з іншими громадськими організаціями та державними структурами</a:t>
            </a:r>
            <a:endParaRPr lang="en-US" sz="4374" dirty="0"/>
          </a:p>
        </p:txBody>
      </p:sp>
      <p:sp>
        <p:nvSpPr>
          <p:cNvPr id="6" name="Shape 2"/>
          <p:cNvSpPr/>
          <p:nvPr/>
        </p:nvSpPr>
        <p:spPr>
          <a:xfrm>
            <a:off x="4801910" y="3576280"/>
            <a:ext cx="44410" cy="3493294"/>
          </a:xfrm>
          <a:prstGeom prst="roundRect">
            <a:avLst>
              <a:gd name="adj" fmla="val 225151"/>
            </a:avLst>
          </a:prstGeom>
          <a:solidFill>
            <a:srgbClr val="552C86"/>
          </a:solidFill>
          <a:ln/>
        </p:spPr>
      </p:sp>
      <p:sp>
        <p:nvSpPr>
          <p:cNvPr id="7" name="Shape 3"/>
          <p:cNvSpPr/>
          <p:nvPr/>
        </p:nvSpPr>
        <p:spPr>
          <a:xfrm>
            <a:off x="5074027" y="3977580"/>
            <a:ext cx="777597" cy="44410"/>
          </a:xfrm>
          <a:prstGeom prst="roundRect">
            <a:avLst>
              <a:gd name="adj" fmla="val 225151"/>
            </a:avLst>
          </a:prstGeom>
          <a:solidFill>
            <a:srgbClr val="552C86"/>
          </a:solidFill>
          <a:ln/>
        </p:spPr>
      </p:sp>
      <p:sp>
        <p:nvSpPr>
          <p:cNvPr id="8" name="Shape 4"/>
          <p:cNvSpPr/>
          <p:nvPr/>
        </p:nvSpPr>
        <p:spPr>
          <a:xfrm>
            <a:off x="4574084" y="3749873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3C136D"/>
          </a:solidFill>
          <a:ln w="13811">
            <a:solidFill>
              <a:srgbClr val="552C86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4763036" y="3791545"/>
            <a:ext cx="12192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281"/>
              </a:lnSpc>
              <a:buNone/>
            </a:pPr>
            <a:r>
              <a:rPr lang="en-US" sz="2624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624" dirty="0"/>
          </a:p>
        </p:txBody>
      </p:sp>
      <p:sp>
        <p:nvSpPr>
          <p:cNvPr id="10" name="Text 6"/>
          <p:cNvSpPr/>
          <p:nvPr/>
        </p:nvSpPr>
        <p:spPr>
          <a:xfrm>
            <a:off x="6046113" y="3798451"/>
            <a:ext cx="278130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Об'єднання Зусиль</a:t>
            </a:r>
            <a:endParaRPr lang="en-US" sz="2187" dirty="0"/>
          </a:p>
        </p:txBody>
      </p:sp>
      <p:sp>
        <p:nvSpPr>
          <p:cNvPr id="11" name="Text 7"/>
          <p:cNvSpPr/>
          <p:nvPr/>
        </p:nvSpPr>
        <p:spPr>
          <a:xfrm>
            <a:off x="6046113" y="4278868"/>
            <a:ext cx="7751088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Співпраця з іншими організаціями дозволяє ефективніше вирішувати загальні завдання та проблеми.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074027" y="5835313"/>
            <a:ext cx="777597" cy="44410"/>
          </a:xfrm>
          <a:prstGeom prst="roundRect">
            <a:avLst>
              <a:gd name="adj" fmla="val 225151"/>
            </a:avLst>
          </a:prstGeom>
          <a:solidFill>
            <a:srgbClr val="552C86"/>
          </a:solidFill>
          <a:ln/>
        </p:spPr>
      </p:sp>
      <p:sp>
        <p:nvSpPr>
          <p:cNvPr id="13" name="Shape 9"/>
          <p:cNvSpPr/>
          <p:nvPr/>
        </p:nvSpPr>
        <p:spPr>
          <a:xfrm>
            <a:off x="4574084" y="5607606"/>
            <a:ext cx="499943" cy="499943"/>
          </a:xfrm>
          <a:prstGeom prst="roundRect">
            <a:avLst>
              <a:gd name="adj" fmla="val 20000"/>
            </a:avLst>
          </a:prstGeom>
          <a:solidFill>
            <a:srgbClr val="3C136D"/>
          </a:solidFill>
          <a:ln w="13811">
            <a:solidFill>
              <a:srgbClr val="552C86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728746" y="5649278"/>
            <a:ext cx="190500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3281"/>
              </a:lnSpc>
              <a:buNone/>
            </a:pPr>
            <a:r>
              <a:rPr lang="en-US" sz="2624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624" dirty="0"/>
          </a:p>
        </p:txBody>
      </p:sp>
      <p:sp>
        <p:nvSpPr>
          <p:cNvPr id="15" name="Text 11"/>
          <p:cNvSpPr/>
          <p:nvPr/>
        </p:nvSpPr>
        <p:spPr>
          <a:xfrm>
            <a:off x="6046113" y="5656183"/>
            <a:ext cx="281178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l"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Доступ до Ресурсів</a:t>
            </a:r>
            <a:endParaRPr lang="en-US" sz="2187" dirty="0"/>
          </a:p>
        </p:txBody>
      </p:sp>
      <p:sp>
        <p:nvSpPr>
          <p:cNvPr id="16" name="Text 12"/>
          <p:cNvSpPr/>
          <p:nvPr/>
        </p:nvSpPr>
        <p:spPr>
          <a:xfrm>
            <a:off x="6046113" y="6136600"/>
            <a:ext cx="7751088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Співпраця з державними структурами надає можливість отримувати доступ до необхідних ресурсів та програм підтримки.</a:t>
            </a:r>
            <a:endParaRPr lang="en-US" sz="1750" dirty="0"/>
          </a:p>
        </p:txBody>
      </p:sp>
      <p:pic>
        <p:nvPicPr>
          <p:cNvPr id="17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037993" y="1032153"/>
            <a:ext cx="10554414" cy="208311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Проблеми та виклики, з якими стикаються організації для людей з порушеннями слуху</a:t>
            </a:r>
            <a:endParaRPr lang="en-US" sz="4374" dirty="0"/>
          </a:p>
        </p:txBody>
      </p:sp>
      <p:sp>
        <p:nvSpPr>
          <p:cNvPr id="5" name="Text 2"/>
          <p:cNvSpPr/>
          <p:nvPr/>
        </p:nvSpPr>
        <p:spPr>
          <a:xfrm>
            <a:off x="2037993" y="3670697"/>
            <a:ext cx="3295888" cy="99988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7873"/>
              </a:lnSpc>
              <a:buNone/>
            </a:pPr>
            <a:r>
              <a:rPr lang="en-US" sz="7873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7873" dirty="0"/>
          </a:p>
        </p:txBody>
      </p:sp>
      <p:sp>
        <p:nvSpPr>
          <p:cNvPr id="6" name="Text 3"/>
          <p:cNvSpPr/>
          <p:nvPr/>
        </p:nvSpPr>
        <p:spPr>
          <a:xfrm>
            <a:off x="2037993" y="4948238"/>
            <a:ext cx="3295888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Фінансові Забезпечення</a:t>
            </a:r>
            <a:endParaRPr lang="en-US" sz="2187" dirty="0"/>
          </a:p>
        </p:txBody>
      </p:sp>
      <p:sp>
        <p:nvSpPr>
          <p:cNvPr id="7" name="Text 4"/>
          <p:cNvSpPr/>
          <p:nvPr/>
        </p:nvSpPr>
        <p:spPr>
          <a:xfrm>
            <a:off x="2037993" y="5775841"/>
            <a:ext cx="3295888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Недостатня фінансова підтримка для реалізації програм та здійснення допомоги.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5667137" y="3670697"/>
            <a:ext cx="3296007" cy="99988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7873"/>
              </a:lnSpc>
              <a:buNone/>
            </a:pPr>
            <a:r>
              <a:rPr lang="en-US" sz="7873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7873" dirty="0"/>
          </a:p>
        </p:txBody>
      </p:sp>
      <p:sp>
        <p:nvSpPr>
          <p:cNvPr id="9" name="Text 6"/>
          <p:cNvSpPr/>
          <p:nvPr/>
        </p:nvSpPr>
        <p:spPr>
          <a:xfrm>
            <a:off x="6204109" y="4948238"/>
            <a:ext cx="2221944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Бар'єри Участі</a:t>
            </a:r>
            <a:endParaRPr lang="en-US" sz="2187" dirty="0"/>
          </a:p>
        </p:txBody>
      </p:sp>
      <p:sp>
        <p:nvSpPr>
          <p:cNvPr id="10" name="Text 7"/>
          <p:cNvSpPr/>
          <p:nvPr/>
        </p:nvSpPr>
        <p:spPr>
          <a:xfrm>
            <a:off x="5667137" y="5428655"/>
            <a:ext cx="3296007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Наявність фізичних та соціальних бар'єрів для людей з порушеннями слуху у суспільному житті.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9296400" y="3670697"/>
            <a:ext cx="3296007" cy="99988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indent="0" marL="0">
              <a:lnSpc>
                <a:spcPts val="7873"/>
              </a:lnSpc>
              <a:buNone/>
            </a:pPr>
            <a:r>
              <a:rPr lang="en-US" sz="7873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7873" dirty="0"/>
          </a:p>
        </p:txBody>
      </p:sp>
      <p:sp>
        <p:nvSpPr>
          <p:cNvPr id="12" name="Text 9"/>
          <p:cNvSpPr/>
          <p:nvPr/>
        </p:nvSpPr>
        <p:spPr>
          <a:xfrm>
            <a:off x="9296400" y="4948238"/>
            <a:ext cx="3296007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2734"/>
              </a:lnSpc>
              <a:buNone/>
            </a:pPr>
            <a:r>
              <a:rPr lang="en-US" sz="2187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Недостатня Усвідомленість</a:t>
            </a:r>
            <a:endParaRPr lang="en-US" sz="2187" dirty="0"/>
          </a:p>
        </p:txBody>
      </p:sp>
      <p:sp>
        <p:nvSpPr>
          <p:cNvPr id="13" name="Text 10"/>
          <p:cNvSpPr/>
          <p:nvPr/>
        </p:nvSpPr>
        <p:spPr>
          <a:xfrm>
            <a:off x="9296400" y="5775841"/>
            <a:ext cx="3296007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Відсутність достатньої уваги та розуміння громадськості до проблем та потреб цієї групи людей.</a:t>
            </a:r>
            <a:endParaRPr lang="en-US" sz="1750" dirty="0"/>
          </a:p>
        </p:txBody>
      </p:sp>
      <p:pic>
        <p:nvPicPr>
          <p:cNvPr id="1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7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037993" y="1170742"/>
            <a:ext cx="10554414" cy="208311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5468"/>
              </a:lnSpc>
              <a:buNone/>
            </a:pPr>
            <a:r>
              <a:rPr lang="en-US" sz="4374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Успішні приклади роботи організацій та їх вплив на життя людей з порушеннями слуху</a:t>
            </a:r>
            <a:endParaRPr lang="en-US" sz="4374" dirty="0"/>
          </a:p>
        </p:txBody>
      </p:sp>
      <p:sp>
        <p:nvSpPr>
          <p:cNvPr id="5" name="Shape 2"/>
          <p:cNvSpPr/>
          <p:nvPr/>
        </p:nvSpPr>
        <p:spPr>
          <a:xfrm>
            <a:off x="2037993" y="3698200"/>
            <a:ext cx="10554414" cy="3360539"/>
          </a:xfrm>
          <a:prstGeom prst="roundRect">
            <a:avLst>
              <a:gd name="adj" fmla="val 2975"/>
            </a:avLst>
          </a:prstGeom>
          <a:noFill/>
          <a:ln w="13811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2051804" y="3712012"/>
            <a:ext cx="10526792" cy="9925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4"/>
          <p:cNvSpPr/>
          <p:nvPr/>
        </p:nvSpPr>
        <p:spPr>
          <a:xfrm>
            <a:off x="2273975" y="3852863"/>
            <a:ext cx="4815245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Технічна Інфраструктура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541181" y="3852863"/>
            <a:ext cx="4815245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Розвиток доступних технологій та інфраструктури для поліпшення якості життя.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2051804" y="4704517"/>
            <a:ext cx="10526792" cy="134790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2273975" y="4845368"/>
            <a:ext cx="4815245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Освітня Ініціатива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541181" y="4845368"/>
            <a:ext cx="4815245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Створення програм освіти та навчання, спрямованих на розвиток професійних навичок та самореалізацію.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2051804" y="6052423"/>
            <a:ext cx="10526792" cy="9925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0"/>
          <p:cNvSpPr/>
          <p:nvPr/>
        </p:nvSpPr>
        <p:spPr>
          <a:xfrm>
            <a:off x="2273975" y="6193274"/>
            <a:ext cx="4815245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Соціальна Підтримка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7541181" y="6193274"/>
            <a:ext cx="4815245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799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Надання різноманітних соціальних послуг та програм психологічної підтримки та адаптації.</a:t>
            </a:r>
            <a:endParaRPr lang="en-US" sz="1750" dirty="0"/>
          </a:p>
        </p:txBody>
      </p:sp>
      <p:pic>
        <p:nvPicPr>
          <p:cNvPr id="15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32815"/>
          </a:xfrm>
          <a:prstGeom prst="rect">
            <a:avLst/>
          </a:prstGeom>
          <a:solidFill>
            <a:srgbClr val="0D0A2C">
              <a:alpha val="75000"/>
            </a:srgbClr>
          </a:solidFill>
          <a:ln/>
        </p:spPr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231993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907268" y="2830235"/>
            <a:ext cx="8815745" cy="17398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4567"/>
              </a:lnSpc>
              <a:buNone/>
            </a:pPr>
            <a:r>
              <a:rPr lang="en-US" sz="3653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Популяризація та освітня робота організацій для підвищення свідомості суспільства</a:t>
            </a:r>
            <a:endParaRPr lang="en-US" sz="3653" dirty="0"/>
          </a:p>
        </p:txBody>
      </p:sp>
      <p:sp>
        <p:nvSpPr>
          <p:cNvPr id="6" name="Shape 2"/>
          <p:cNvSpPr/>
          <p:nvPr/>
        </p:nvSpPr>
        <p:spPr>
          <a:xfrm>
            <a:off x="2907268" y="4848463"/>
            <a:ext cx="2814876" cy="2874050"/>
          </a:xfrm>
          <a:prstGeom prst="roundRect">
            <a:avLst>
              <a:gd name="adj" fmla="val 2967"/>
            </a:avLst>
          </a:prstGeom>
          <a:solidFill>
            <a:srgbClr val="3C136D"/>
          </a:solidFill>
          <a:ln w="11549">
            <a:solidFill>
              <a:srgbClr val="552C86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3104317" y="5045512"/>
            <a:ext cx="2141220" cy="29003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283"/>
              </a:lnSpc>
              <a:buNone/>
            </a:pPr>
            <a:r>
              <a:rPr lang="en-US" sz="1827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Кампанії та Медіа</a:t>
            </a:r>
            <a:endParaRPr lang="en-US" sz="1827" dirty="0"/>
          </a:p>
        </p:txBody>
      </p:sp>
      <p:sp>
        <p:nvSpPr>
          <p:cNvPr id="8" name="Text 4"/>
          <p:cNvSpPr/>
          <p:nvPr/>
        </p:nvSpPr>
        <p:spPr>
          <a:xfrm>
            <a:off x="3104317" y="5446871"/>
            <a:ext cx="2420779" cy="178165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338"/>
              </a:lnSpc>
              <a:buNone/>
            </a:pPr>
            <a:r>
              <a:rPr lang="en-US" sz="1461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Проведення освітніх кампаній та рекламної діяльності для залучення уваги суспільства до проблем людей з порушеннями слуху.</a:t>
            </a:r>
            <a:endParaRPr lang="en-US" sz="1461" dirty="0"/>
          </a:p>
        </p:txBody>
      </p:sp>
      <p:sp>
        <p:nvSpPr>
          <p:cNvPr id="9" name="Shape 5"/>
          <p:cNvSpPr/>
          <p:nvPr/>
        </p:nvSpPr>
        <p:spPr>
          <a:xfrm>
            <a:off x="5907643" y="4848463"/>
            <a:ext cx="2814876" cy="2874050"/>
          </a:xfrm>
          <a:prstGeom prst="roundRect">
            <a:avLst>
              <a:gd name="adj" fmla="val 2967"/>
            </a:avLst>
          </a:prstGeom>
          <a:solidFill>
            <a:srgbClr val="3C136D"/>
          </a:solidFill>
          <a:ln w="11549">
            <a:solidFill>
              <a:srgbClr val="552C86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6104692" y="5045512"/>
            <a:ext cx="2420779" cy="5800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283"/>
              </a:lnSpc>
              <a:buNone/>
            </a:pPr>
            <a:r>
              <a:rPr lang="en-US" sz="1827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Культурна Інтеграція</a:t>
            </a:r>
            <a:endParaRPr lang="en-US" sz="1827" dirty="0"/>
          </a:p>
        </p:txBody>
      </p:sp>
      <p:sp>
        <p:nvSpPr>
          <p:cNvPr id="11" name="Text 7"/>
          <p:cNvSpPr/>
          <p:nvPr/>
        </p:nvSpPr>
        <p:spPr>
          <a:xfrm>
            <a:off x="6104692" y="5736908"/>
            <a:ext cx="2420779" cy="14847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338"/>
              </a:lnSpc>
              <a:buNone/>
            </a:pPr>
            <a:r>
              <a:rPr lang="en-US" sz="1461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Організація культурних подій та заходів для популяризації талантів та досягнень середньої спільноти.</a:t>
            </a:r>
            <a:endParaRPr lang="en-US" sz="1461" dirty="0"/>
          </a:p>
        </p:txBody>
      </p:sp>
      <p:sp>
        <p:nvSpPr>
          <p:cNvPr id="12" name="Shape 8"/>
          <p:cNvSpPr/>
          <p:nvPr/>
        </p:nvSpPr>
        <p:spPr>
          <a:xfrm>
            <a:off x="8908018" y="4848463"/>
            <a:ext cx="2814876" cy="2874050"/>
          </a:xfrm>
          <a:prstGeom prst="roundRect">
            <a:avLst>
              <a:gd name="adj" fmla="val 2967"/>
            </a:avLst>
          </a:prstGeom>
          <a:solidFill>
            <a:srgbClr val="3C136D"/>
          </a:solidFill>
          <a:ln w="11549">
            <a:solidFill>
              <a:srgbClr val="552C86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9105067" y="5045512"/>
            <a:ext cx="2164080" cy="29003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indent="0" marL="0">
              <a:lnSpc>
                <a:spcPts val="2283"/>
              </a:lnSpc>
              <a:buNone/>
            </a:pPr>
            <a:r>
              <a:rPr lang="en-US" sz="1827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Освітні Програми</a:t>
            </a:r>
            <a:endParaRPr lang="en-US" sz="1827" dirty="0"/>
          </a:p>
        </p:txBody>
      </p:sp>
      <p:sp>
        <p:nvSpPr>
          <p:cNvPr id="14" name="Text 10"/>
          <p:cNvSpPr/>
          <p:nvPr/>
        </p:nvSpPr>
        <p:spPr>
          <a:xfrm>
            <a:off x="9105067" y="5446871"/>
            <a:ext cx="2420779" cy="207859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lnSpc>
                <a:spcPts val="2338"/>
              </a:lnSpc>
              <a:buNone/>
            </a:pPr>
            <a:r>
              <a:rPr lang="en-US" sz="1461" dirty="0">
                <a:solidFill>
                  <a:srgbClr val="DCD7E5"/>
                </a:solidFill>
                <a:latin typeface="Heebo" pitchFamily="34" charset="0"/>
                <a:ea typeface="Heebo" pitchFamily="34" charset="-122"/>
                <a:cs typeface="Heebo" pitchFamily="34" charset="-120"/>
              </a:rPr>
              <a:t>Запровадження освітніх програм у навчальних закладах щодо виховання толерантності та розуміння особливостей сприйняття світу людьми з вадами слуху.</a:t>
            </a:r>
            <a:endParaRPr lang="en-US" sz="1461" dirty="0"/>
          </a:p>
        </p:txBody>
      </p:sp>
      <p:pic>
        <p:nvPicPr>
          <p:cNvPr id="15" name="Image 2" descr="preencoded.png">
            <a:hlinkClick r:id="rId4" tooltip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2153" y="7589520"/>
            <a:ext cx="2296807" cy="5486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2024-01-20T13:41:48Z</dcterms:created>
  <dcterms:modified xsi:type="dcterms:W3CDTF">2024-01-20T13:41:48Z</dcterms:modified>
</cp:coreProperties>
</file>