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4" r:id="rId3"/>
    <p:sldId id="275" r:id="rId4"/>
    <p:sldId id="277" r:id="rId5"/>
    <p:sldId id="280" r:id="rId6"/>
    <p:sldId id="283" r:id="rId7"/>
    <p:sldId id="286" r:id="rId8"/>
    <p:sldId id="287" r:id="rId9"/>
    <p:sldId id="270" r:id="rId10"/>
    <p:sldId id="272" r:id="rId11"/>
    <p:sldId id="271" r:id="rId12"/>
    <p:sldId id="256" r:id="rId13"/>
    <p:sldId id="257" r:id="rId14"/>
    <p:sldId id="258" r:id="rId15"/>
    <p:sldId id="259" r:id="rId16"/>
    <p:sldId id="289" r:id="rId17"/>
    <p:sldId id="290" r:id="rId18"/>
    <p:sldId id="291" r:id="rId19"/>
    <p:sldId id="292" r:id="rId20"/>
    <p:sldId id="293" r:id="rId21"/>
    <p:sldId id="294" r:id="rId22"/>
    <p:sldId id="301" r:id="rId23"/>
    <p:sldId id="295" r:id="rId24"/>
    <p:sldId id="303" r:id="rId25"/>
    <p:sldId id="297" r:id="rId26"/>
    <p:sldId id="302" r:id="rId27"/>
    <p:sldId id="304" r:id="rId28"/>
    <p:sldId id="305" r:id="rId29"/>
    <p:sldId id="296" r:id="rId30"/>
    <p:sldId id="299" r:id="rId31"/>
    <p:sldId id="300" r:id="rId32"/>
    <p:sldId id="298" r:id="rId33"/>
    <p:sldId id="261" r:id="rId34"/>
    <p:sldId id="260" r:id="rId35"/>
    <p:sldId id="262" r:id="rId36"/>
    <p:sldId id="263" r:id="rId37"/>
    <p:sldId id="264" r:id="rId38"/>
    <p:sldId id="26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32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26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39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86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5459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7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59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6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35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46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80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09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7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10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9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8465-37D1-4E32-940D-87F2B92598AC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D57BD2-E585-4DD0-BFA7-D370BFFA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3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4%D0%B0%D0%B2%D0%BD%D1%8C%D0%BE%D0%B3%D1%80%D0%B5%D1%86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86%D0%BD%D1%84%D0%B5%D0%BA%D1%86%D1%96%D1%8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400" y="2400300"/>
            <a:ext cx="8750299" cy="28067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u="sng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Змістовий</a:t>
            </a:r>
            <a:r>
              <a:rPr lang="uk-UA" b="1" i="1" u="sng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i="1" u="sng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модуль</a:t>
            </a:r>
            <a:r>
              <a:rPr lang="uk-UA" b="1" i="1" u="sng" spc="-5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i="1" u="sng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</a:t>
            </a:r>
            <a:r>
              <a:rPr lang="uk-UA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uk-UA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Сучасні</a:t>
            </a:r>
            <a:r>
              <a:rPr lang="uk-UA" b="1" spc="-1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аспекти</a:t>
            </a:r>
            <a:r>
              <a:rPr lang="uk-UA" b="1" spc="-2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теорії</a:t>
            </a:r>
            <a:r>
              <a:rPr lang="uk-UA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</a:t>
            </a:r>
            <a:r>
              <a:rPr lang="uk-UA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практики</a:t>
            </a:r>
            <a:r>
              <a:rPr lang="uk-UA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навчання</a:t>
            </a:r>
            <a:r>
              <a:rPr lang="uk-UA" b="1" spc="-25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глухих</a:t>
            </a:r>
            <a:r>
              <a:rPr lang="uk-UA" b="1" spc="-15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</a:t>
            </a:r>
            <a:r>
              <a:rPr lang="uk-UA" b="1" spc="-1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слабочуючих</a:t>
            </a:r>
            <a:endParaRPr lang="ru-RU" sz="4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7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90C226"/>
                </a:solidFill>
              </a:rPr>
              <a:t>Комунікативна система навчання глухих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369" y="1828800"/>
            <a:ext cx="8596668" cy="4427715"/>
          </a:xfrm>
        </p:spPr>
        <p:txBody>
          <a:bodyPr>
            <a:normAutofit lnSpcReduction="10000"/>
          </a:bodyPr>
          <a:lstStyle/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>
                <a:solidFill>
                  <a:schemeClr val="tx1"/>
                </a:solidFill>
              </a:rPr>
              <a:t>Основні психолого-педагогічні дослідження, які проводяться в рамках медичної концепції глухоти, пов’язані з розвитком слухового сприймання й формуванням усного мовлення.</a:t>
            </a:r>
          </a:p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>
                <a:solidFill>
                  <a:schemeClr val="tx1"/>
                </a:solidFill>
              </a:rPr>
              <a:t>50-ті роки ХХ ст., сурдопедагог </a:t>
            </a:r>
            <a:r>
              <a:rPr lang="uk-UA" sz="2000" dirty="0" err="1">
                <a:solidFill>
                  <a:schemeClr val="tx1"/>
                </a:solidFill>
              </a:rPr>
              <a:t>С.Зиков</a:t>
            </a:r>
            <a:r>
              <a:rPr lang="uk-UA" sz="2000" dirty="0">
                <a:solidFill>
                  <a:schemeClr val="tx1"/>
                </a:solidFill>
              </a:rPr>
              <a:t>; комунікативна система навчання глухих: врахування сутності й комунікативної функції мови, врахування своєрідності мовленнєвого розвитку людини при порушенні слуху.</a:t>
            </a:r>
          </a:p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>
                <a:solidFill>
                  <a:schemeClr val="tx1"/>
                </a:solidFill>
              </a:rPr>
              <a:t>Найважливіші положення системи: формування й розвиток мовлення глухих дітей в умовах предметно-практичної діяльності, цілеспрямована робота з розвитку мислення, організація мовленнєвого середовища, в якому виникає природна потреба в </a:t>
            </a:r>
            <a:r>
              <a:rPr lang="uk-UA" sz="2000" dirty="0" err="1">
                <a:solidFill>
                  <a:schemeClr val="tx1"/>
                </a:solidFill>
              </a:rPr>
              <a:t>мовному</a:t>
            </a:r>
            <a:r>
              <a:rPr lang="uk-UA" sz="2000" dirty="0">
                <a:solidFill>
                  <a:schemeClr val="tx1"/>
                </a:solidFill>
              </a:rPr>
              <a:t> спілкуванні.</a:t>
            </a:r>
          </a:p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>
                <a:solidFill>
                  <a:schemeClr val="tx1"/>
                </a:solidFill>
              </a:rPr>
              <a:t>Засвоювати мовлення як засіб спілкування.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68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634" y="7937"/>
            <a:ext cx="8596668" cy="13208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Соціокультурна концепція глухоти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800100"/>
            <a:ext cx="8596668" cy="57277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Глухі люди не мають медичних проблем, пов’язаних з порушенням слуху та не потребують спеціальних реабілітаційних заходів»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90-ті роки ХХ ст., Західна Європа-початок формування концепції;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Глухота-особливий, непатологічний стан </a:t>
            </a:r>
            <a:r>
              <a:rPr lang="uk-UA" sz="6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людини,при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якому люди не мають медичних проблем, пов’язаних з порушеним слухом та не потребують спеціальних реабілітаційних заходів.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Свою </a:t>
            </a:r>
            <a:r>
              <a:rPr lang="uk-UA" sz="6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поотребу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самоствердженні людина реалізує через групове членство і ця потреба мотивує її бажання оцінювати групу глухих позитивно.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Людина ідентифікує себе як члена товариства глухих, привласнюючи відповідні цінності, погляди, норми, моделі поведінки (самоідентифікація)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Справжня рівність людей з порушеннями слуху із представниками «більшості» та інших меншин.</a:t>
            </a:r>
            <a:endParaRPr lang="ru-RU" sz="6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uk-UA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90-ті роки ХХ ст., Західна Європа-початок формування концепції;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Глухота-особливий, непатологічний стан </a:t>
            </a:r>
            <a:r>
              <a:rPr lang="uk-UA" sz="6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людини,при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якому люди не мають медичних проблем, пов’язаних з порушеним слухом та не потребують спеціальних реабілітаційних заходів.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Свою </a:t>
            </a:r>
            <a:r>
              <a:rPr lang="uk-UA" sz="6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поотребу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самоствердженні людина реалізує через групове членство і ця потреба мотивує її бажання оцінювати групу глухих позитивно.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Людина ідентифікує себе як члена товариства глухих, привласнюючи відповідні цінності, погляди, норми, моделі поведінки (самоідентифікація)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Справжня рівність людей з порушеннями слуху із представниками «більшості» та інших меншин.</a:t>
            </a:r>
            <a:endParaRPr lang="ru-RU" sz="6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2165350" y="4840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1614487" y="4432301"/>
            <a:ext cx="1711325" cy="1313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Моріка Лакатош: &quot;Аби зрозуміти, як живуть глухі, я навмисне затуляла вуха&quot;  @ Закарпаття онлайн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33" y="4360764"/>
            <a:ext cx="2818433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395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048" y="-1168400"/>
            <a:ext cx="8100552" cy="2336800"/>
          </a:xfrm>
        </p:spPr>
        <p:txBody>
          <a:bodyPr/>
          <a:lstStyle/>
          <a:p>
            <a:r>
              <a:rPr lang="uk-UA" dirty="0" smtClean="0"/>
              <a:t>Дактилологія як наука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199" y="1168400"/>
            <a:ext cx="8915401" cy="480060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 в різних країнах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Засади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Лінгвістичні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дактилологією.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абеток.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абетка.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uk-UA" sz="2000" b="1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Надання кращої інформації глухим і слабочуючим людям -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42" y="2988982"/>
            <a:ext cx="6047440" cy="351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778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834" y="310029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Дактилологія як наука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993314"/>
            <a:ext cx="8914667" cy="3175274"/>
          </a:xfrm>
        </p:spPr>
        <p:txBody>
          <a:bodyPr/>
          <a:lstStyle/>
          <a:p>
            <a:pPr marL="0" indent="0">
              <a:buNone/>
            </a:pPr>
            <a:endParaRPr lang="uk-UA" sz="2000" b="1" dirty="0" smtClean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uk-UA" dirty="0"/>
              <a:t>(</a:t>
            </a:r>
            <a:r>
              <a:rPr lang="uk-UA" dirty="0">
                <a:hlinkClick r:id="rId2" tooltip="Давньогрецька мова"/>
              </a:rPr>
              <a:t>дав.-гр.</a:t>
            </a:r>
            <a:r>
              <a:rPr lang="ru-RU" dirty="0"/>
              <a:t> </a:t>
            </a:r>
            <a:r>
              <a:rPr lang="ru-RU" dirty="0" err="1"/>
              <a:t>δάκτυλος</a:t>
            </a:r>
            <a:r>
              <a:rPr lang="ru-RU" dirty="0"/>
              <a:t> </a:t>
            </a:r>
            <a:r>
              <a:rPr lang="uk-UA" dirty="0"/>
              <a:t>-</a:t>
            </a:r>
            <a:r>
              <a:rPr lang="uk-UA" dirty="0" smtClean="0"/>
              <a:t> </a:t>
            </a:r>
            <a:r>
              <a:rPr lang="uk-UA" dirty="0"/>
              <a:t>палець +</a:t>
            </a:r>
            <a:r>
              <a:rPr lang="ru-RU" dirty="0"/>
              <a:t> </a:t>
            </a:r>
            <a:r>
              <a:rPr lang="uk-UA" dirty="0">
                <a:hlinkClick r:id="rId2" tooltip="Давньогрецька мова"/>
              </a:rPr>
              <a:t>дав.-гр.</a:t>
            </a:r>
            <a:r>
              <a:rPr lang="ru-RU" dirty="0"/>
              <a:t> </a:t>
            </a:r>
            <a:r>
              <a:rPr lang="ru-RU" dirty="0" err="1"/>
              <a:t>λόγος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слово)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учіння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чітко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відображає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специфіку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 smtClean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яке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передається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пальцями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специфічний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smtClean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глухих 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система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засіб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своєрідна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форма </a:t>
            </a:r>
            <a:r>
              <a:rPr lang="ru-RU" sz="2000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рук.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загальноприйнятий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широко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вітчизняній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так і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зарубіжній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сурдопедагогічній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літературі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10018" y="3969871"/>
            <a:ext cx="8043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Дактильне</a:t>
            </a:r>
            <a:r>
              <a:rPr lang="ru-RU" sz="2000" b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комунікація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пальцевої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абетки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літера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зображується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певним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положенням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руки,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позначає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дактильний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знак — </a:t>
            </a:r>
            <a:r>
              <a:rPr lang="ru-RU" sz="2000" b="1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дактилема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Дактилеми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розташовані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певній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послідовності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є </a:t>
            </a:r>
            <a:r>
              <a:rPr lang="ru-RU" sz="2000" b="1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дактильною</a:t>
            </a:r>
            <a:r>
              <a:rPr lang="ru-RU" sz="2000" b="1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абеткою</a:t>
            </a:r>
            <a:r>
              <a:rPr lang="ru-RU" sz="20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9249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0" y="0"/>
            <a:ext cx="6746702" cy="1930400"/>
          </a:xfrm>
        </p:spPr>
        <p:txBody>
          <a:bodyPr/>
          <a:lstStyle/>
          <a:p>
            <a:r>
              <a:rPr lang="uk-UA" dirty="0" smtClean="0"/>
              <a:t> Українська абетка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647700"/>
            <a:ext cx="6426200" cy="6210300"/>
          </a:xfrm>
        </p:spPr>
      </p:pic>
    </p:spTree>
    <p:extLst>
      <p:ext uri="{BB962C8B-B14F-4D97-AF65-F5344CB8AC3E}">
        <p14:creationId xmlns="" xmlns:p14="http://schemas.microsoft.com/office/powerpoint/2010/main" val="306038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47" y="233082"/>
            <a:ext cx="3086847" cy="606910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        	а</a:t>
            </a: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 </a:t>
            </a: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		б</a:t>
            </a: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				е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				т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				к</a:t>
            </a:r>
            <a:b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			</a:t>
            </a:r>
            <a:r>
              <a:rPr lang="uk-UA" sz="4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44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88" y="-6840"/>
            <a:ext cx="4912659" cy="6864840"/>
          </a:xfrm>
        </p:spPr>
      </p:pic>
    </p:spTree>
    <p:extLst>
      <p:ext uri="{BB962C8B-B14F-4D97-AF65-F5344CB8AC3E}">
        <p14:creationId xmlns="" xmlns:p14="http://schemas.microsoft.com/office/powerpoint/2010/main" val="353932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Для тих, хто не чує - українські зірки показали алфавіт мовою жестів (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339" y="331694"/>
            <a:ext cx="4356035" cy="61587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42964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2" name="Picture 4" descr="https://kolomyia.today/wp-content/uploads/2018/07/36911460_1609250465853543_816009650269428121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139" y="361929"/>
            <a:ext cx="4353673" cy="6155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овальова Наталія Анатолії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81" y="342059"/>
            <a:ext cx="4347101" cy="6148388"/>
          </a:xfrm>
          <a:prstGeom prst="rect">
            <a:avLst/>
          </a:prstGeom>
          <a:noFill/>
        </p:spPr>
      </p:pic>
      <p:pic>
        <p:nvPicPr>
          <p:cNvPr id="47106" name="Picture 2" descr="https://kolomyia.today/wp-content/uploads/2018/07/36912406_1609250575853532_75574051739334082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210" y="347712"/>
            <a:ext cx="4344707" cy="614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s://kolomyia.today/wp-content/uploads/2018/07/36946092_1609250595853530_83557864569244221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3" y="308068"/>
            <a:ext cx="4385424" cy="6200307"/>
          </a:xfrm>
          <a:prstGeom prst="rect">
            <a:avLst/>
          </a:prstGeom>
          <a:noFill/>
        </p:spPr>
      </p:pic>
      <p:pic>
        <p:nvPicPr>
          <p:cNvPr id="46084" name="Picture 4" descr="https://kolomyia.today/wp-content/uploads/2018/07/36988108_1609250589186864_28140310902289203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85" y="317033"/>
            <a:ext cx="4395156" cy="621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s://kolomyia.today/wp-content/uploads/2018/07/36956853_1609250702520186_47148762283712184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315" y="326500"/>
            <a:ext cx="4378731" cy="6190842"/>
          </a:xfrm>
          <a:prstGeom prst="rect">
            <a:avLst/>
          </a:prstGeom>
          <a:noFill/>
        </p:spPr>
      </p:pic>
      <p:pic>
        <p:nvPicPr>
          <p:cNvPr id="45062" name="Picture 6" descr="https://kolomyia.today/wp-content/uploads/2018/07/36921027_1609250752520181_46020356692949073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644" y="308067"/>
            <a:ext cx="4391767" cy="6209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1.Парадигма глухоти і глухої   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0871"/>
            <a:ext cx="8596668" cy="4230491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Глухота-це стійка втрата слуху, при якій неможливе самостійне оволодіння мовленням та розбірливе сприймання мовлення навіть на самій найближчій відстані від вуха. При глухоті, у більшості випадків, зберігаються залишки слуху. Втрата слуху-вище 80 </a:t>
            </a:r>
            <a:r>
              <a:rPr lang="uk-UA" sz="2000" dirty="0" err="1" smtClean="0"/>
              <a:t>дБ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Приглухуватість (туговухість)-стійке пониження слуху, при якому можливе самостійне накопичення мінімального мовленнєвого запасу на основі збереженої слухової функції, сприймання зверненого мовлення на близькій відстані.</a:t>
            </a:r>
          </a:p>
          <a:p>
            <a:r>
              <a:rPr lang="uk-UA" sz="2000" b="1" dirty="0" smtClean="0"/>
              <a:t>Правильно:</a:t>
            </a:r>
            <a:r>
              <a:rPr lang="uk-UA" sz="2000" dirty="0" smtClean="0"/>
              <a:t> людина з порушеннями слуху, з повною</a:t>
            </a:r>
            <a:r>
              <a:rPr lang="en-US" sz="2000" dirty="0" smtClean="0"/>
              <a:t>/</a:t>
            </a:r>
            <a:r>
              <a:rPr lang="uk-UA" sz="2000" dirty="0" smtClean="0"/>
              <a:t>частковою втратою слуху, </a:t>
            </a:r>
            <a:r>
              <a:rPr lang="uk-UA" sz="2000" dirty="0" err="1" smtClean="0"/>
              <a:t>нечуюча</a:t>
            </a:r>
            <a:r>
              <a:rPr lang="uk-UA" sz="2000" dirty="0" smtClean="0"/>
              <a:t> людина.</a:t>
            </a:r>
          </a:p>
          <a:p>
            <a:r>
              <a:rPr lang="uk-UA" sz="2000" b="1" dirty="0" smtClean="0"/>
              <a:t>Не правильно: </a:t>
            </a:r>
            <a:r>
              <a:rPr lang="uk-UA" sz="2000" dirty="0" smtClean="0"/>
              <a:t>Глухий</a:t>
            </a:r>
            <a:r>
              <a:rPr lang="uk-UA" sz="2000" dirty="0" smtClean="0"/>
              <a:t>, Глухонімий</a:t>
            </a:r>
            <a:endParaRPr lang="uk-UA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72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s://kolomyia.today/wp-content/uploads/2018/07/36924192_1609250882520168_77449583899306885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6" y="334961"/>
            <a:ext cx="4362636" cy="6167437"/>
          </a:xfrm>
          <a:prstGeom prst="rect">
            <a:avLst/>
          </a:prstGeom>
          <a:noFill/>
        </p:spPr>
      </p:pic>
      <p:pic>
        <p:nvPicPr>
          <p:cNvPr id="7" name="Picture 4" descr="https://kolomyia.today/wp-content/uploads/2018/07/36965604_1609250725853517_47700976923427471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87" y="331692"/>
            <a:ext cx="4349694" cy="614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2" descr="https://kolomyia.today/wp-content/uploads/2018/07/36956022_1609250965853493_28290212046967930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5035" y="325997"/>
            <a:ext cx="4374777" cy="6185253"/>
          </a:xfrm>
          <a:prstGeom prst="rect">
            <a:avLst/>
          </a:prstGeom>
          <a:noFill/>
        </p:spPr>
      </p:pic>
      <p:pic>
        <p:nvPicPr>
          <p:cNvPr id="51204" name="Picture 4" descr="https://kolomyia.today/wp-content/uploads/2018/07/36944822_1609250905853499_71421876214547087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9" y="361857"/>
            <a:ext cx="4354703" cy="615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2" name="Picture 4" descr="https://kolomyia.today/wp-content/uploads/2018/07/36990706_1609251069186816_82506697093351997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727" y="298483"/>
            <a:ext cx="4423908" cy="6254717"/>
          </a:xfrm>
          <a:prstGeom prst="rect">
            <a:avLst/>
          </a:prstGeom>
          <a:noFill/>
        </p:spPr>
      </p:pic>
      <p:pic>
        <p:nvPicPr>
          <p:cNvPr id="55298" name="Picture 2" descr="https://kolomyia.today/wp-content/uploads/2018/07/36935117_1609251092520147_76713151626865541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87" y="281173"/>
            <a:ext cx="4434077" cy="626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https://kolomyia.today/wp-content/uploads/2018/07/36961561_1609251122520144_68548346598769295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72" y="251011"/>
            <a:ext cx="4480536" cy="6334779"/>
          </a:xfrm>
          <a:prstGeom prst="rect">
            <a:avLst/>
          </a:prstGeom>
          <a:noFill/>
        </p:spPr>
      </p:pic>
      <p:pic>
        <p:nvPicPr>
          <p:cNvPr id="50180" name="Picture 4" descr="Українські зірки показали абетку мовою жестів. ФОТО - КОЛОМИЯ СЬОГОД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983" y="272209"/>
            <a:ext cx="4480537" cy="6334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2" name="Picture 2" descr="https://kolomyia.today/wp-content/uploads/2018/07/37019331_1609251245853465_58875571251603046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21" y="321316"/>
            <a:ext cx="4386426" cy="6201722"/>
          </a:xfrm>
          <a:prstGeom prst="rect">
            <a:avLst/>
          </a:prstGeom>
          <a:noFill/>
        </p:spPr>
      </p:pic>
      <p:pic>
        <p:nvPicPr>
          <p:cNvPr id="56324" name="Picture 4" descr="https://kolomyia.today/wp-content/uploads/2018/07/37052686_1609251285853461_477594128740673126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221" y="322409"/>
            <a:ext cx="4381625" cy="619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https://kolomyia.today/wp-content/uploads/2018/07/36969123_1609251352520121_88663105878318120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93" y="343927"/>
            <a:ext cx="4353425" cy="6155063"/>
          </a:xfrm>
          <a:prstGeom prst="rect">
            <a:avLst/>
          </a:prstGeom>
          <a:noFill/>
        </p:spPr>
      </p:pic>
      <p:pic>
        <p:nvPicPr>
          <p:cNvPr id="48134" name="Picture 6" descr="https://kolomyia.today/wp-content/uploads/2018/07/36944531_1609251402520116_306915897660932096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148" y="325997"/>
            <a:ext cx="4358664" cy="6162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6" name="Picture 8" descr="https://kolomyia.today/wp-content/uploads/2018/07/37017925_1609251442520112_6388757182715789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11" y="340658"/>
            <a:ext cx="4356034" cy="6158753"/>
          </a:xfrm>
          <a:prstGeom prst="rect">
            <a:avLst/>
          </a:prstGeom>
          <a:noFill/>
        </p:spPr>
      </p:pic>
      <p:pic>
        <p:nvPicPr>
          <p:cNvPr id="58370" name="Picture 2" descr="http://data.kontrakty.ua/cache/photo/310/69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4" y="333466"/>
            <a:ext cx="4362637" cy="616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4" name="Picture 2" descr="https://kolomyia.today/wp-content/uploads/2018/07/36956191_1609251602520096_21233537915866316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392" y="352892"/>
            <a:ext cx="4353722" cy="6155484"/>
          </a:xfrm>
          <a:prstGeom prst="rect">
            <a:avLst/>
          </a:prstGeom>
          <a:noFill/>
        </p:spPr>
      </p:pic>
      <p:pic>
        <p:nvPicPr>
          <p:cNvPr id="60418" name="Picture 2" descr="Українські зірки показали абетку мовою жестів. ФОТО - КОЛОМИЯ СЬОГОД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084" y="317034"/>
            <a:ext cx="4385425" cy="620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6" name="Picture 4" descr="https://kolomyia.today/wp-content/uploads/2018/07/36970986_1609251652520091_70832630280906342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754" y="340660"/>
            <a:ext cx="4368716" cy="6176682"/>
          </a:xfrm>
          <a:prstGeom prst="rect">
            <a:avLst/>
          </a:prstGeom>
          <a:noFill/>
        </p:spPr>
      </p:pic>
      <p:pic>
        <p:nvPicPr>
          <p:cNvPr id="59394" name="Picture 2" descr="Українські зірки показали абетку мовою жестів. ФОТО - КОЛОМИЯ СЬОГОД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047" y="308067"/>
            <a:ext cx="4398659" cy="621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6" name="Picture 4" descr="https://kolomyia.today/wp-content/uploads/2018/07/36983016_1609251795853410_66592540383342755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831" y="352891"/>
            <a:ext cx="4384016" cy="6198315"/>
          </a:xfrm>
          <a:prstGeom prst="rect">
            <a:avLst/>
          </a:prstGeom>
          <a:noFill/>
        </p:spPr>
      </p:pic>
      <p:pic>
        <p:nvPicPr>
          <p:cNvPr id="7" name="Picture 2" descr="https://kolomyia.today/wp-content/uploads/2018/07/36963141_1609251725853417_77042014094444462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456" y="347906"/>
            <a:ext cx="4363591" cy="6169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234" y="469900"/>
            <a:ext cx="8596668" cy="1320800"/>
          </a:xfrm>
        </p:spPr>
        <p:txBody>
          <a:bodyPr/>
          <a:lstStyle/>
          <a:p>
            <a:r>
              <a:rPr lang="uk-UA" dirty="0" smtClean="0"/>
              <a:t>  Втрата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1"/>
            <a:ext cx="8596668" cy="4771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страждають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люди,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гірше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люди з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нормальним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слухом –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поріг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становить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26 дБ і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вище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вухах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Є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декілька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форм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слуху: легка,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помірна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важка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глибока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Проблеми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зі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слухом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розвиватися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в одному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вухах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бути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вродженими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набутими</a:t>
            </a: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.</a:t>
            </a:r>
            <a:endParaRPr lang="uk-UA" dirty="0">
              <a:solidFill>
                <a:schemeClr val="tx1"/>
              </a:solidFill>
              <a:latin typeface="HelveticaNeueCyr-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Глухота 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найважча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форма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слуху, коли люди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мало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взагалі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 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4457700"/>
            <a:ext cx="669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NeueCyr-Roman"/>
              </a:rPr>
              <a:t>Вади слуху </a:t>
            </a:r>
            <a:r>
              <a:rPr lang="ru-RU" dirty="0" err="1">
                <a:latin typeface="HelveticaNeueCyr-Roman"/>
              </a:rPr>
              <a:t>можуть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розвиватися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внаслідок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деяких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генетичних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факторів</a:t>
            </a:r>
            <a:r>
              <a:rPr lang="ru-RU" dirty="0">
                <a:latin typeface="HelveticaNeueCyr-Roman"/>
              </a:rPr>
              <a:t>, </a:t>
            </a:r>
            <a:r>
              <a:rPr lang="ru-RU" dirty="0" err="1">
                <a:latin typeface="HelveticaNeueCyr-Roman"/>
              </a:rPr>
              <a:t>ускладнень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під</a:t>
            </a:r>
            <a:r>
              <a:rPr lang="ru-RU" dirty="0">
                <a:latin typeface="HelveticaNeueCyr-Roman"/>
              </a:rPr>
              <a:t> час </a:t>
            </a:r>
            <a:r>
              <a:rPr lang="ru-RU" dirty="0" err="1">
                <a:latin typeface="HelveticaNeueCyr-Roman"/>
              </a:rPr>
              <a:t>пологів</a:t>
            </a:r>
            <a:r>
              <a:rPr lang="ru-RU" dirty="0">
                <a:latin typeface="HelveticaNeueCyr-Roman"/>
              </a:rPr>
              <a:t>, а </a:t>
            </a:r>
            <a:r>
              <a:rPr lang="ru-RU" dirty="0" err="1">
                <a:latin typeface="HelveticaNeueCyr-Roman"/>
              </a:rPr>
              <a:t>також</a:t>
            </a:r>
            <a:r>
              <a:rPr lang="ru-RU" dirty="0">
                <a:latin typeface="HelveticaNeueCyr-Roman"/>
              </a:rPr>
              <a:t> в </a:t>
            </a:r>
            <a:r>
              <a:rPr lang="ru-RU" dirty="0" err="1">
                <a:latin typeface="HelveticaNeueCyr-Roman"/>
              </a:rPr>
              <a:t>результаті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інфекційних</a:t>
            </a:r>
            <a:r>
              <a:rPr lang="ru-RU" dirty="0">
                <a:latin typeface="HelveticaNeueCyr-Roman"/>
              </a:rPr>
              <a:t> хвороб, </a:t>
            </a:r>
            <a:r>
              <a:rPr lang="ru-RU" dirty="0" err="1">
                <a:latin typeface="HelveticaNeueCyr-Roman"/>
              </a:rPr>
              <a:t>хронічних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вушних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інфекцій</a:t>
            </a:r>
            <a:r>
              <a:rPr lang="ru-RU" dirty="0">
                <a:latin typeface="HelveticaNeueCyr-Roman"/>
              </a:rPr>
              <a:t>, </a:t>
            </a:r>
            <a:r>
              <a:rPr lang="ru-RU" dirty="0" err="1">
                <a:latin typeface="HelveticaNeueCyr-Roman"/>
              </a:rPr>
              <a:t>прийому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певних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лікарських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засобів</a:t>
            </a:r>
            <a:r>
              <a:rPr lang="ru-RU" dirty="0">
                <a:latin typeface="HelveticaNeueCyr-Roman"/>
              </a:rPr>
              <a:t>, </a:t>
            </a:r>
            <a:r>
              <a:rPr lang="ru-RU" dirty="0" err="1">
                <a:latin typeface="HelveticaNeueCyr-Roman"/>
              </a:rPr>
              <a:t>впливу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надмірного</a:t>
            </a:r>
            <a:r>
              <a:rPr lang="ru-RU" dirty="0">
                <a:latin typeface="HelveticaNeueCyr-Roman"/>
              </a:rPr>
              <a:t> шуму та в </a:t>
            </a:r>
            <a:r>
              <a:rPr lang="ru-RU" dirty="0" err="1">
                <a:latin typeface="HelveticaNeueCyr-Roman"/>
              </a:rPr>
              <a:t>процесі</a:t>
            </a:r>
            <a:r>
              <a:rPr lang="ru-RU" dirty="0">
                <a:latin typeface="HelveticaNeueCyr-Roman"/>
              </a:rPr>
              <a:t> </a:t>
            </a:r>
            <a:r>
              <a:rPr lang="ru-RU" dirty="0" err="1">
                <a:latin typeface="HelveticaNeueCyr-Roman"/>
              </a:rPr>
              <a:t>старіння</a:t>
            </a:r>
            <a:r>
              <a:rPr lang="ru-RU" dirty="0">
                <a:latin typeface="HelveticaNeueCyr-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21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ttps://kolomyia.today/wp-content/uploads/2018/07/36970919_1609251842520072_79434348716978339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15" y="325998"/>
            <a:ext cx="4380567" cy="6193439"/>
          </a:xfrm>
          <a:prstGeom prst="rect">
            <a:avLst/>
          </a:prstGeom>
          <a:noFill/>
        </p:spPr>
      </p:pic>
      <p:pic>
        <p:nvPicPr>
          <p:cNvPr id="53252" name="Picture 4" descr="https://kolomyia.today/wp-content/uploads/2018/07/36994359_1609251869186736_36042599111118028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113" y="281175"/>
            <a:ext cx="4414628" cy="624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3999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8" name="Picture 4" descr="https://kolomyia.today/wp-content/uploads/2018/07/36990678_1609251922520064_55112997063549255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49" y="329041"/>
            <a:ext cx="4380962" cy="6193998"/>
          </a:xfrm>
          <a:prstGeom prst="rect">
            <a:avLst/>
          </a:prstGeom>
          <a:noFill/>
        </p:spPr>
      </p:pic>
      <p:pic>
        <p:nvPicPr>
          <p:cNvPr id="7" name="Picture 2" descr="https://kolomyia.today/wp-content/uploads/2018/07/37015861_1609251965853393_45140161728987791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8126" y="325997"/>
            <a:ext cx="4383755" cy="619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235" y="340659"/>
            <a:ext cx="4356848" cy="615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8" name="Picture 6" descr="Українські зірки показали абетку мовою жестів. ФОТО - КОЛОМИЯ СЬОГОД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2" y="304800"/>
            <a:ext cx="4413099" cy="6239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Історичні віхи розвитку дактилології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05" y="1416518"/>
            <a:ext cx="8596668" cy="4379911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зображення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віднайдено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літописця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Достопочтенного (672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673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735)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Computo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Loguela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Digitorum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Рахування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»), де автор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малюнки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монет,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номінал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позначався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руки.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думку,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існували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використовували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секретну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Ватиканські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манускрипти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проілюстровані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ручними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позначеннями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чисел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одиниці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мільйона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свідчення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Європі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шукають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церковних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книгах,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оскільки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поширенням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християнства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пов’язаний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письма,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могла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з’явитися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своєрідна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калька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графічних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пальцева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абетка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Зародження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дактилології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засобу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глухих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іменами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Кардано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(1501–76), Дж. Батиста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Порти (1535–1610)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Італії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(1520–84), Ж.-П.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Бонета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(1579–1652)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Іспанії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Бульвера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(1600–64),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Валліса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(1616–1703), Дж.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Дальґарно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(1629–87)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Я.-Р.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Перейри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(1715–80), Ш.-М.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Делепе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(1712–89)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Франції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960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900" y="609600"/>
            <a:ext cx="5248102" cy="672353"/>
          </a:xfrm>
        </p:spPr>
        <p:txBody>
          <a:bodyPr/>
          <a:lstStyle/>
          <a:p>
            <a:r>
              <a:rPr lang="uk-UA" dirty="0" smtClean="0"/>
              <a:t>Дактиль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99" y="1458157"/>
            <a:ext cx="8596668" cy="4491962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нараховує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графему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нормою.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слухом правила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обумовленістю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дактилології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способами: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руки.</a:t>
            </a: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ідчуй - Розпочни вивчати жестову мову Ви часто запитуєте про курси для  вивчення жестової мови в різних містах України. І сьогодні у нас для вас  гарна новина. Адже уже зовсім скоро, 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74" y="3827929"/>
            <a:ext cx="3104520" cy="287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90863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49300"/>
            <a:ext cx="9642302" cy="1320800"/>
          </a:xfrm>
        </p:spPr>
        <p:txBody>
          <a:bodyPr/>
          <a:lstStyle/>
          <a:p>
            <a:r>
              <a:rPr lang="uk-UA" dirty="0" smtClean="0"/>
              <a:t>Правила показу дактилем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264" y="1542024"/>
            <a:ext cx="8596668" cy="3880773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зображаються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Б, В, Г, Е, Ж, И, І, Л, М, Н, О, П, Р, С, Т, У, Ф, Х, Ш, Ч, Ю,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Д, Є, З, Ї, Й, К, Ц, Щ,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дактилема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дактилем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найперше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подібністю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дактилем: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І_Ї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И_Й, Д_Ц, Г_Ґ, Ш_Щ,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Х_З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.Слід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різнотипні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руки:рух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вниз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;опис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;рух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п'ястку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вправо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Ї,Ь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811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4" y="254000"/>
            <a:ext cx="8596668" cy="1320800"/>
          </a:xfrm>
        </p:spPr>
        <p:txBody>
          <a:bodyPr/>
          <a:lstStyle/>
          <a:p>
            <a:r>
              <a:rPr lang="uk-UA" dirty="0" smtClean="0"/>
              <a:t>Основні правила </a:t>
            </a:r>
            <a:r>
              <a:rPr lang="uk-UA" dirty="0" err="1" smtClean="0"/>
              <a:t>дактилювання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4634" y="1016000"/>
            <a:ext cx="8596668" cy="55753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07000"/>
              </a:lnSpc>
              <a:buNone/>
            </a:pP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1 )  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дактилюють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норм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орфографічних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пунктуаційних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правил):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кисть руки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трішки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піднімається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абревіатура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більшими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паузами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тире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випрямлений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повернутий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горизонтально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кисті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апостроф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імітує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і кисть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вправо-вниз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півколом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подвоєння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приголосних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– кисть руки при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дактилем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трішка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вправо;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лапки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згинаються-розгинаються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дужки –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вказівники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півколом</a:t>
            </a:r>
            <a:r>
              <a:rPr lang="ru-RU" sz="3600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25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34" y="254000"/>
            <a:ext cx="8596668" cy="1320800"/>
          </a:xfrm>
        </p:spPr>
        <p:txBody>
          <a:bodyPr/>
          <a:lstStyle/>
          <a:p>
            <a:r>
              <a:rPr lang="uk-UA" dirty="0" smtClean="0">
                <a:solidFill>
                  <a:srgbClr val="90C226"/>
                </a:solidFill>
              </a:rPr>
              <a:t>Основні </a:t>
            </a:r>
            <a:r>
              <a:rPr lang="uk-UA" dirty="0">
                <a:solidFill>
                  <a:srgbClr val="90C226"/>
                </a:solidFill>
              </a:rPr>
              <a:t>правила </a:t>
            </a:r>
            <a:r>
              <a:rPr lang="uk-UA" dirty="0" err="1" smtClean="0">
                <a:solidFill>
                  <a:srgbClr val="90C226"/>
                </a:solidFill>
              </a:rPr>
              <a:t>дактилювання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834" y="1244601"/>
            <a:ext cx="8596668" cy="4657062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артикуляцією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 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9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дактилюванні</a:t>
            </a:r>
            <a:r>
              <a:rPr lang="ru-RU" sz="29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125"/>
              </a:spcAft>
              <a:buNone/>
            </a:pP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домінуючою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рукою;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передпліччя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підняте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у вертикальному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кисть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розташовується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грудини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закриває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07000"/>
              </a:lnSpc>
              <a:buNone/>
            </a:pP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sz="29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900" dirty="0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дактильних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чітким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точним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дактилем 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плавно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злито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дактилювання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зміщенням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співбесідник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читав дактиль так само, як і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текст (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-направо);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паузою;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пауза</a:t>
            </a:r>
            <a:r>
              <a:rPr lang="uk-UA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триваліша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за паузу </a:t>
            </a:r>
            <a:r>
              <a:rPr lang="ru-RU" sz="2900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900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словами</a:t>
            </a:r>
            <a:r>
              <a:rPr lang="ru-RU" sz="2900" dirty="0" smtClean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535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4" y="165100"/>
            <a:ext cx="8596668" cy="1320800"/>
          </a:xfrm>
        </p:spPr>
        <p:txBody>
          <a:bodyPr/>
          <a:lstStyle/>
          <a:p>
            <a:r>
              <a:rPr lang="uk-UA" dirty="0" smtClean="0"/>
              <a:t>     Відеопоказ </a:t>
            </a:r>
            <a:r>
              <a:rPr lang="uk-UA" dirty="0" err="1" smtClean="0"/>
              <a:t>дактилювання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6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Причини розвитку вад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110" y="1443317"/>
            <a:ext cx="9031442" cy="461597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Порушення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слуху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викликаються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широким спектром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біологічних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екологічних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чинників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даними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Всесвітньої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охорони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здоров’я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основні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поширені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причини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розвитку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порушень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слуху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країнах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низьким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середнім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доходом,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відвернути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—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інфекції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середнього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надмірний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шум,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неналежне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деяких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медикаментів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ускладнення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інфекції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час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пологів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ж глухота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вродженою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Вроджена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глухота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часто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спричиняє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невміння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розмовляти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глухонімота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).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глухота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виникає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наслідок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захворювання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внутрішнього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слухового нерва,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запалення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середнього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,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деяких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системних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інфекційних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хвооб</a:t>
            </a:r>
            <a:r>
              <a:rPr lang="ru-RU" dirty="0" smtClean="0">
                <a:solidFill>
                  <a:srgbClr val="0645AD"/>
                </a:solidFill>
                <a:latin typeface="Arial" panose="020B0604020202020204" pitchFamily="34" charset="0"/>
                <a:hlinkClick r:id="rId2" tooltip="Інфекція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наприклад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менінгіту,грипу,кору,епідемічного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паротиту),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травми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тривалої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сильного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шуму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вібрацій,отруєння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отосклерозу,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старіння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слухових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клітин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нейронів.Доведено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частота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виникнення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слуху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зростає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віком:у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новонароджених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зустрічається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2-3 %, до 18 року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5 %, 19-44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4,5-5 %, 45-64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14 %, 65-74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23 %,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понад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75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35 %.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442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Вроджені причини втрати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1929"/>
            <a:ext cx="8596668" cy="449943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err="1" smtClean="0">
                <a:solidFill>
                  <a:schemeClr val="tx1"/>
                </a:solidFill>
                <a:latin typeface="HelveticaNeueCyr-Roman"/>
              </a:rPr>
              <a:t>Вроджені</a:t>
            </a:r>
            <a:r>
              <a:rPr lang="ru-RU" sz="2000" dirty="0" smtClean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причини –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втрата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внаслідок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спадкових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неспадкових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генетичних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факторів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ускладнень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пологів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включно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з такими: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жінка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хворіла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на краснуху,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сифіліс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деякі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інші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інфекційні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захворювання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низька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маса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народженні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асфіксія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народженні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недостатність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кисню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пологів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деяких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лікарських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засобів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аміноглікозидів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цитотоксичних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препаратів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діуретиків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важка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форма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неонатальної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жовтяниці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жовтяниці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новонароджених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), яка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спричинити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ураження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слухового нерва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немовляти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99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uk-UA" dirty="0" smtClean="0"/>
              <a:t>Набуті причини втрати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257799"/>
          </a:xfrm>
        </p:spPr>
        <p:txBody>
          <a:bodyPr>
            <a:normAutofit fontScale="70000" lnSpcReduction="20000"/>
          </a:bodyPr>
          <a:lstStyle/>
          <a:p>
            <a:pPr fontAlgn="base"/>
            <a:endParaRPr lang="ru-RU" b="1" dirty="0">
              <a:solidFill>
                <a:schemeClr val="tx1"/>
              </a:solidFill>
              <a:latin typeface="Akrobat-SemiBold"/>
            </a:endParaRPr>
          </a:p>
          <a:p>
            <a:pPr fontAlgn="base"/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Набуті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причини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можужуть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стати причиною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погіршення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слуху у будь-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якому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віці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інфекційні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захворювання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менінгіт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кір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свинка);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хронічна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вушна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хронічний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отит є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поширеною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причиною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дітей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скупчення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ексудату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рідини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 в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вусі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отит);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використання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деяких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лікарських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засобів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препаратів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для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лікування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неонатальних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малярії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мультирезистентного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стійкого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туберкульозу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онкологічних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захворювань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травми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голови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вуха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надмірний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шум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обладнання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робочих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місцях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вибухів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негативний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вплив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гучних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звуків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при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використанні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аудіо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пристроїв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регулярному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відвідуванні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концертів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нічних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клубів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спортивних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заходів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тощо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старіння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вушна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сірка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сторонні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предмети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блокують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зовнішній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слуховий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прохід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.</a:t>
            </a:r>
            <a:endParaRPr lang="ru-RU" sz="2600" b="0" i="0" dirty="0">
              <a:solidFill>
                <a:schemeClr val="tx1"/>
              </a:solidFill>
              <a:effectLst/>
              <a:latin typeface="HelveticaNeueCyr-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57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34" y="228600"/>
            <a:ext cx="8596668" cy="132080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Ступені приглухуватості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89000"/>
            <a:ext cx="8753302" cy="5715000"/>
          </a:xfrm>
        </p:spPr>
        <p:txBody>
          <a:bodyPr>
            <a:normAutofit fontScale="25000" lnSpcReduction="20000"/>
          </a:bodyPr>
          <a:lstStyle/>
          <a:p>
            <a:pPr marL="0" indent="447675" algn="just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тихіші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20-40 дБ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люди на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помічають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шепіт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шепіт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не так часто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чутності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40-55 дБ.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Шепіт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метра.</a:t>
            </a: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звуки,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тихіші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55-70 дБ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Опція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шепіт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метра.</a:t>
            </a: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слуху, яке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75-90 дБ.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близької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приглухуватості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здвигається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95 дБ і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звуки.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глухота. 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353738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9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Слухове сприймання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228" y="1425483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Rubik"/>
              </a:rPr>
              <a:t>Слухове</a:t>
            </a:r>
            <a:r>
              <a:rPr lang="ru-RU" sz="2400" dirty="0" smtClean="0">
                <a:solidFill>
                  <a:schemeClr val="tx1"/>
                </a:solidFill>
                <a:latin typeface="Rubik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сприймання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є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надзвичайно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важливим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адже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куди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б ми не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пішли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нас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всюди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оточують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звуки.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Завдяки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налагодженій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роботі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слухового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аналізатора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  </a:t>
            </a:r>
            <a:r>
              <a:rPr lang="ru-RU" sz="2400" dirty="0" smtClean="0">
                <a:solidFill>
                  <a:schemeClr val="tx1"/>
                </a:solidFill>
                <a:latin typeface="Rubik"/>
              </a:rPr>
              <a:t>наш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мозок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формує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уявлення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навколишній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Rubik"/>
              </a:rPr>
              <a:t>світ</a:t>
            </a:r>
            <a:r>
              <a:rPr lang="ru-RU" sz="2400" dirty="0" smtClean="0">
                <a:solidFill>
                  <a:schemeClr val="tx1"/>
                </a:solidFill>
                <a:latin typeface="Rubik"/>
              </a:rPr>
              <a:t>, ми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можемо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 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накопичувати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 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необхідну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інформацію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дізнатися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  про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наближення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загрози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насолоджуватися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співом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птахів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чудовою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музикою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Окрім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надзвичайно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важливим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спілкування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  <a:latin typeface="Rubik"/>
              </a:rPr>
              <a:t>Кожен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звук,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який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ми </a:t>
            </a:r>
            <a:r>
              <a:rPr lang="ru-RU" sz="2400" dirty="0" err="1" smtClean="0">
                <a:solidFill>
                  <a:schemeClr val="tx1"/>
                </a:solidFill>
                <a:latin typeface="Rubik"/>
              </a:rPr>
              <a:t>чуємо</a:t>
            </a:r>
            <a:r>
              <a:rPr lang="ru-RU" sz="2400" dirty="0" smtClean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впливом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вібрації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Наприклад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, при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подиху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вітру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маленькі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листочки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створюють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вібрації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звукові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хвилі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пересуваючи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молекули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повітря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ці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хвилі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сприймаються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Rubik"/>
              </a:rPr>
              <a:t>людським</a:t>
            </a:r>
            <a:r>
              <a:rPr lang="ru-RU" sz="2400" dirty="0">
                <a:solidFill>
                  <a:schemeClr val="tx1"/>
                </a:solidFill>
                <a:latin typeface="Rubik"/>
              </a:rPr>
              <a:t> слухом.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9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Медико-біологічна концепція глухоти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40" y="1345453"/>
            <a:ext cx="8260478" cy="4559300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слуху –це захворювання, що потребує медичного втручання.</a:t>
            </a:r>
          </a:p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Порушення </a:t>
            </a:r>
            <a:r>
              <a:rPr lang="uk-UA" sz="2000" dirty="0">
                <a:solidFill>
                  <a:schemeClr val="tx1"/>
                </a:solidFill>
              </a:rPr>
              <a:t>слуху-це захворювання, що потребує медичного втручання. Його наслідки (відсутність усного мовлення) потребують педагогічного втручання. Ці порушення приводять до утруднення соціальної адаптації. Головна мета професійного втручання-усунення або максимально можливе зменшення негативного впливу самого захворювання та його наслідків на розвиток людини. У перспективі- забезпечення людині з порушеннями слуху рівних можливостей для активної участі в житті </a:t>
            </a:r>
            <a:r>
              <a:rPr lang="uk-UA" sz="2000" dirty="0" err="1">
                <a:solidFill>
                  <a:schemeClr val="tx1"/>
                </a:solidFill>
              </a:rPr>
              <a:t>чуючого</a:t>
            </a:r>
            <a:r>
              <a:rPr lang="uk-UA" sz="2000" dirty="0">
                <a:solidFill>
                  <a:schemeClr val="tx1"/>
                </a:solidFill>
              </a:rPr>
              <a:t> суспільства.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Як підтримати слух в похилому віці - поради фахівців • Дом престарелых  Забот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8" y="3989295"/>
            <a:ext cx="3137649" cy="26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238797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1135</Words>
  <Application>Microsoft Office PowerPoint</Application>
  <PresentationFormat>Произвольный</PresentationFormat>
  <Paragraphs>107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Грань</vt:lpstr>
      <vt:lpstr>Змістовий модуль 1 Сучасні аспекти теорії і практики навчання глухих і слабочуючих</vt:lpstr>
      <vt:lpstr>Тема 1.Парадигма глухоти і глухої   людини</vt:lpstr>
      <vt:lpstr>  Втрата слуху</vt:lpstr>
      <vt:lpstr>  Причини розвитку вад слуху</vt:lpstr>
      <vt:lpstr>   Вроджені причини втрати слуху</vt:lpstr>
      <vt:lpstr>   Набуті причини втрати слуху</vt:lpstr>
      <vt:lpstr>       Ступені приглухуватості</vt:lpstr>
      <vt:lpstr>             Слухове сприймання</vt:lpstr>
      <vt:lpstr>Медико-біологічна концепція глухоти</vt:lpstr>
      <vt:lpstr>Комунікативна система навчання глухих</vt:lpstr>
      <vt:lpstr>Соціокультурна концепція глухоти</vt:lpstr>
      <vt:lpstr>Дактилологія як наука</vt:lpstr>
      <vt:lpstr>Дактилологія як наука</vt:lpstr>
      <vt:lpstr> Українська абетка</vt:lpstr>
      <vt:lpstr>З і         а р    б к    е о    т в    к а    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Історичні віхи розвитку дактилології</vt:lpstr>
      <vt:lpstr>Дактиль</vt:lpstr>
      <vt:lpstr>Правила показу дактилем</vt:lpstr>
      <vt:lpstr>Основні правила дактилювання</vt:lpstr>
      <vt:lpstr>Основні правила дактилювання</vt:lpstr>
      <vt:lpstr>     Відеопоказ дактилювання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Дактилологія як наука</dc:title>
  <dc:creator>Пользователь Windows</dc:creator>
  <cp:lastModifiedBy>Djerelo</cp:lastModifiedBy>
  <cp:revision>20</cp:revision>
  <dcterms:created xsi:type="dcterms:W3CDTF">2024-02-10T19:44:39Z</dcterms:created>
  <dcterms:modified xsi:type="dcterms:W3CDTF">2024-02-11T19:11:06Z</dcterms:modified>
</cp:coreProperties>
</file>