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8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9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0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1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2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theme/theme13.xml" ContentType="application/vnd.openxmlformats-officedocument.theme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14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15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16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17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heme/theme18.xml" ContentType="application/vnd.openxmlformats-officedocument.theme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19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theme/theme20.xml" ContentType="application/vnd.openxmlformats-officedocument.theme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theme/theme21.xml" ContentType="application/vnd.openxmlformats-officedocument.theme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heme/theme22.xml" ContentType="application/vnd.openxmlformats-officedocument.theme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  <p:sldMasterId id="2147483687" r:id="rId3"/>
    <p:sldMasterId id="2147483705" r:id="rId4"/>
    <p:sldMasterId id="2147483723" r:id="rId5"/>
    <p:sldMasterId id="2147483741" r:id="rId6"/>
    <p:sldMasterId id="2147483759" r:id="rId7"/>
    <p:sldMasterId id="2147483777" r:id="rId8"/>
    <p:sldMasterId id="2147483794" r:id="rId9"/>
    <p:sldMasterId id="2147483811" r:id="rId10"/>
    <p:sldMasterId id="2147483828" r:id="rId11"/>
    <p:sldMasterId id="2147483845" r:id="rId12"/>
    <p:sldMasterId id="2147483862" r:id="rId13"/>
    <p:sldMasterId id="2147483879" r:id="rId14"/>
    <p:sldMasterId id="2147483896" r:id="rId15"/>
    <p:sldMasterId id="2147483913" r:id="rId16"/>
    <p:sldMasterId id="2147483930" r:id="rId17"/>
    <p:sldMasterId id="2147483947" r:id="rId18"/>
    <p:sldMasterId id="2147483964" r:id="rId19"/>
    <p:sldMasterId id="2147483981" r:id="rId20"/>
    <p:sldMasterId id="2147483998" r:id="rId21"/>
    <p:sldMasterId id="2147484015" r:id="rId22"/>
    <p:sldMasterId id="2147484032" r:id="rId23"/>
  </p:sldMasterIdLst>
  <p:sldIdLst>
    <p:sldId id="256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257" r:id="rId32"/>
    <p:sldId id="277" r:id="rId33"/>
    <p:sldId id="279" r:id="rId34"/>
    <p:sldId id="280" r:id="rId35"/>
    <p:sldId id="278" r:id="rId36"/>
    <p:sldId id="281" r:id="rId37"/>
    <p:sldId id="282" r:id="rId38"/>
    <p:sldId id="258" r:id="rId39"/>
    <p:sldId id="265" r:id="rId40"/>
    <p:sldId id="264" r:id="rId41"/>
    <p:sldId id="263" r:id="rId42"/>
    <p:sldId id="259" r:id="rId43"/>
    <p:sldId id="284" r:id="rId44"/>
    <p:sldId id="289" r:id="rId45"/>
    <p:sldId id="283" r:id="rId46"/>
    <p:sldId id="262" r:id="rId47"/>
    <p:sldId id="285" r:id="rId48"/>
    <p:sldId id="286" r:id="rId49"/>
    <p:sldId id="287" r:id="rId50"/>
    <p:sldId id="288" r:id="rId51"/>
    <p:sldId id="290" r:id="rId52"/>
    <p:sldId id="291" r:id="rId53"/>
    <p:sldId id="269" r:id="rId54"/>
    <p:sldId id="268" r:id="rId55"/>
    <p:sldId id="295" r:id="rId56"/>
    <p:sldId id="294" r:id="rId57"/>
    <p:sldId id="293" r:id="rId58"/>
    <p:sldId id="292" r:id="rId59"/>
    <p:sldId id="297" r:id="rId60"/>
    <p:sldId id="296" r:id="rId61"/>
    <p:sldId id="267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378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61" Type="http://schemas.openxmlformats.org/officeDocument/2006/relationships/slide" Target="slides/slide3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045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9155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2406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785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123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795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49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1394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802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8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068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717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80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237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144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144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09877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631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082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213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3028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2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754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4776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3155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359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865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850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6299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9233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8543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731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61094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828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13172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698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3823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5475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75697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674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022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536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303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3002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525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988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4797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28154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282338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365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323303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42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8423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7282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4980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6762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82056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7830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7114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06542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14409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36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7709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6635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218484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0093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3033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7958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1927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9139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8999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27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9463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0975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1604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5310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2659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12847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54247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2798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761709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02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45657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391369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829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6329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45244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4686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35479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3995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9814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20038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779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793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5107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610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745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31144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218096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1393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68475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7363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8145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97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2112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86679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581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78973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24441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88491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604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2800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0102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3372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388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4857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731512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75896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34193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10616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0823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60247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8609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8800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0457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07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7959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5278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21038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18609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0323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70330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9645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3627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7972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11397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42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2584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38011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36269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55855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2136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6236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4390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534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9349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8980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67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1739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11718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98893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18314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34786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459994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8060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57016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992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13613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4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934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4387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6467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5599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6763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06454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6519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5124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2420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441486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9281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8720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120436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593210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15181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AD5E0-7B8F-4214-AD77-AB7B77654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4130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96317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1038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977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8667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42065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043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8149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2396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0406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5638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8783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1853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6398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152720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72955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923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80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99181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861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59293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8336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0586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5188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15667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713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764493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4564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43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144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144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17332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265285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25527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38002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3523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4582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9595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1384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5556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9292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29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8751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1394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0408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7395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347513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0366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50823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4949321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1410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626852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059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12365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8524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389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87588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1333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1707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1463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6328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8747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52517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7579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6924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1175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82305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549274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5403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668080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8130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45683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48268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85606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98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38018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721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4173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6197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71459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218687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60633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0568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38486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765650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92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7370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890059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8907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51941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0132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1637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63826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93983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762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546843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489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2531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69133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13651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6586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2711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4649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9298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730855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4474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8760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2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09920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11755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33611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4152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38822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99607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3201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205012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48454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12121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77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9050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374414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21178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574865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29586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24023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57BD2-E585-4DD0-BFA7-D370BFFAFEB8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75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237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7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998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86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05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1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615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808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144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144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5746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88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75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1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707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392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159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77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142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86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832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5676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563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4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173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6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778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144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144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21745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021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6096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427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0318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224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66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7867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342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640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199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664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375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082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5927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898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3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144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144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00094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919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092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756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078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2909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883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2460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43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3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836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576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282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08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784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254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830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144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144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9464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888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9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53.xml"/><Relationship Id="rId16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69.xml"/><Relationship Id="rId16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slideLayout" Target="../slideLayouts/slideLayout1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slideLayout" Target="../slideLayouts/slideLayout211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201.xml"/><Relationship Id="rId16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slideLayout" Target="../slideLayouts/slideLayout2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3.xml"/><Relationship Id="rId13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22.xml"/><Relationship Id="rId12" Type="http://schemas.openxmlformats.org/officeDocument/2006/relationships/slideLayout" Target="../slideLayouts/slideLayout227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217.xml"/><Relationship Id="rId16" Type="http://schemas.openxmlformats.org/officeDocument/2006/relationships/slideLayout" Target="../slideLayouts/slideLayout231.xml"/><Relationship Id="rId1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21.xml"/><Relationship Id="rId11" Type="http://schemas.openxmlformats.org/officeDocument/2006/relationships/slideLayout" Target="../slideLayouts/slideLayout226.xml"/><Relationship Id="rId5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25.xml"/><Relationship Id="rId4" Type="http://schemas.openxmlformats.org/officeDocument/2006/relationships/slideLayout" Target="../slideLayouts/slideLayout219.xml"/><Relationship Id="rId9" Type="http://schemas.openxmlformats.org/officeDocument/2006/relationships/slideLayout" Target="../slideLayouts/slideLayout224.xml"/><Relationship Id="rId14" Type="http://schemas.openxmlformats.org/officeDocument/2006/relationships/slideLayout" Target="../slideLayouts/slideLayout22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17" Type="http://schemas.openxmlformats.org/officeDocument/2006/relationships/theme" Target="../theme/theme15.xml"/><Relationship Id="rId2" Type="http://schemas.openxmlformats.org/officeDocument/2006/relationships/slideLayout" Target="../slideLayouts/slideLayout233.xml"/><Relationship Id="rId16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17" Type="http://schemas.openxmlformats.org/officeDocument/2006/relationships/theme" Target="../theme/theme16.xml"/><Relationship Id="rId2" Type="http://schemas.openxmlformats.org/officeDocument/2006/relationships/slideLayout" Target="../slideLayouts/slideLayout249.xml"/><Relationship Id="rId16" Type="http://schemas.openxmlformats.org/officeDocument/2006/relationships/slideLayout" Target="../slideLayouts/slideLayout263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5" Type="http://schemas.openxmlformats.org/officeDocument/2006/relationships/slideLayout" Target="../slideLayouts/slideLayout26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Relationship Id="rId14" Type="http://schemas.openxmlformats.org/officeDocument/2006/relationships/slideLayout" Target="../slideLayouts/slideLayout26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66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17" Type="http://schemas.openxmlformats.org/officeDocument/2006/relationships/theme" Target="../theme/theme17.xml"/><Relationship Id="rId2" Type="http://schemas.openxmlformats.org/officeDocument/2006/relationships/slideLayout" Target="../slideLayouts/slideLayout265.xml"/><Relationship Id="rId16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5" Type="http://schemas.openxmlformats.org/officeDocument/2006/relationships/slideLayout" Target="../slideLayouts/slideLayout268.xml"/><Relationship Id="rId1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73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slideLayout" Target="../slideLayouts/slideLayout27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slideLayout" Target="../slideLayouts/slideLayout291.xml"/><Relationship Id="rId17" Type="http://schemas.openxmlformats.org/officeDocument/2006/relationships/theme" Target="../theme/theme18.xml"/><Relationship Id="rId2" Type="http://schemas.openxmlformats.org/officeDocument/2006/relationships/slideLayout" Target="../slideLayouts/slideLayout281.xml"/><Relationship Id="rId16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5" Type="http://schemas.openxmlformats.org/officeDocument/2006/relationships/slideLayout" Target="../slideLayouts/slideLayout29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Relationship Id="rId14" Type="http://schemas.openxmlformats.org/officeDocument/2006/relationships/slideLayout" Target="../slideLayouts/slideLayout29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3.xml"/><Relationship Id="rId13" Type="http://schemas.openxmlformats.org/officeDocument/2006/relationships/slideLayout" Target="../slideLayouts/slideLayout308.xml"/><Relationship Id="rId3" Type="http://schemas.openxmlformats.org/officeDocument/2006/relationships/slideLayout" Target="../slideLayouts/slideLayout298.xml"/><Relationship Id="rId7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07.xml"/><Relationship Id="rId17" Type="http://schemas.openxmlformats.org/officeDocument/2006/relationships/theme" Target="../theme/theme19.xml"/><Relationship Id="rId2" Type="http://schemas.openxmlformats.org/officeDocument/2006/relationships/slideLayout" Target="../slideLayouts/slideLayout297.xml"/><Relationship Id="rId16" Type="http://schemas.openxmlformats.org/officeDocument/2006/relationships/slideLayout" Target="../slideLayouts/slideLayout311.xml"/><Relationship Id="rId1" Type="http://schemas.openxmlformats.org/officeDocument/2006/relationships/slideLayout" Target="../slideLayouts/slideLayout296.xml"/><Relationship Id="rId6" Type="http://schemas.openxmlformats.org/officeDocument/2006/relationships/slideLayout" Target="../slideLayouts/slideLayout301.xml"/><Relationship Id="rId11" Type="http://schemas.openxmlformats.org/officeDocument/2006/relationships/slideLayout" Target="../slideLayouts/slideLayout306.xml"/><Relationship Id="rId5" Type="http://schemas.openxmlformats.org/officeDocument/2006/relationships/slideLayout" Target="../slideLayouts/slideLayout300.xml"/><Relationship Id="rId1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05.xml"/><Relationship Id="rId4" Type="http://schemas.openxmlformats.org/officeDocument/2006/relationships/slideLayout" Target="../slideLayouts/slideLayout299.xml"/><Relationship Id="rId9" Type="http://schemas.openxmlformats.org/officeDocument/2006/relationships/slideLayout" Target="../slideLayouts/slideLayout304.xml"/><Relationship Id="rId14" Type="http://schemas.openxmlformats.org/officeDocument/2006/relationships/slideLayout" Target="../slideLayouts/slideLayout3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slideLayout" Target="../slideLayouts/slideLayout323.xml"/><Relationship Id="rId17" Type="http://schemas.openxmlformats.org/officeDocument/2006/relationships/theme" Target="../theme/theme20.xml"/><Relationship Id="rId2" Type="http://schemas.openxmlformats.org/officeDocument/2006/relationships/slideLayout" Target="../slideLayouts/slideLayout313.xml"/><Relationship Id="rId16" Type="http://schemas.openxmlformats.org/officeDocument/2006/relationships/slideLayout" Target="../slideLayouts/slideLayout327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Relationship Id="rId14" Type="http://schemas.openxmlformats.org/officeDocument/2006/relationships/slideLayout" Target="../slideLayouts/slideLayout32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5.xml"/><Relationship Id="rId13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334.xml"/><Relationship Id="rId12" Type="http://schemas.openxmlformats.org/officeDocument/2006/relationships/slideLayout" Target="../slideLayouts/slideLayout339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329.xml"/><Relationship Id="rId16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33.xml"/><Relationship Id="rId11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332.xml"/><Relationship Id="rId15" Type="http://schemas.openxmlformats.org/officeDocument/2006/relationships/slideLayout" Target="../slideLayouts/slideLayout342.xml"/><Relationship Id="rId10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6.xml"/><Relationship Id="rId14" Type="http://schemas.openxmlformats.org/officeDocument/2006/relationships/slideLayout" Target="../slideLayouts/slideLayout34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1.xml"/><Relationship Id="rId13" Type="http://schemas.openxmlformats.org/officeDocument/2006/relationships/slideLayout" Target="../slideLayouts/slideLayout356.xml"/><Relationship Id="rId3" Type="http://schemas.openxmlformats.org/officeDocument/2006/relationships/slideLayout" Target="../slideLayouts/slideLayout346.xml"/><Relationship Id="rId7" Type="http://schemas.openxmlformats.org/officeDocument/2006/relationships/slideLayout" Target="../slideLayouts/slideLayout350.xml"/><Relationship Id="rId12" Type="http://schemas.openxmlformats.org/officeDocument/2006/relationships/slideLayout" Target="../slideLayouts/slideLayout355.xml"/><Relationship Id="rId17" Type="http://schemas.openxmlformats.org/officeDocument/2006/relationships/theme" Target="../theme/theme22.xml"/><Relationship Id="rId2" Type="http://schemas.openxmlformats.org/officeDocument/2006/relationships/slideLayout" Target="../slideLayouts/slideLayout345.xml"/><Relationship Id="rId16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44.xml"/><Relationship Id="rId6" Type="http://schemas.openxmlformats.org/officeDocument/2006/relationships/slideLayout" Target="../slideLayouts/slideLayout349.xml"/><Relationship Id="rId11" Type="http://schemas.openxmlformats.org/officeDocument/2006/relationships/slideLayout" Target="../slideLayouts/slideLayout354.xml"/><Relationship Id="rId5" Type="http://schemas.openxmlformats.org/officeDocument/2006/relationships/slideLayout" Target="../slideLayouts/slideLayout348.xml"/><Relationship Id="rId15" Type="http://schemas.openxmlformats.org/officeDocument/2006/relationships/slideLayout" Target="../slideLayouts/slideLayout358.xml"/><Relationship Id="rId10" Type="http://schemas.openxmlformats.org/officeDocument/2006/relationships/slideLayout" Target="../slideLayouts/slideLayout353.xml"/><Relationship Id="rId4" Type="http://schemas.openxmlformats.org/officeDocument/2006/relationships/slideLayout" Target="../slideLayouts/slideLayout347.xml"/><Relationship Id="rId9" Type="http://schemas.openxmlformats.org/officeDocument/2006/relationships/slideLayout" Target="../slideLayouts/slideLayout352.xml"/><Relationship Id="rId14" Type="http://schemas.openxmlformats.org/officeDocument/2006/relationships/slideLayout" Target="../slideLayouts/slideLayout35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7.xml"/><Relationship Id="rId13" Type="http://schemas.openxmlformats.org/officeDocument/2006/relationships/slideLayout" Target="../slideLayouts/slideLayout372.xml"/><Relationship Id="rId3" Type="http://schemas.openxmlformats.org/officeDocument/2006/relationships/slideLayout" Target="../slideLayouts/slideLayout362.xml"/><Relationship Id="rId7" Type="http://schemas.openxmlformats.org/officeDocument/2006/relationships/slideLayout" Target="../slideLayouts/slideLayout366.xml"/><Relationship Id="rId12" Type="http://schemas.openxmlformats.org/officeDocument/2006/relationships/slideLayout" Target="../slideLayouts/slideLayout371.xml"/><Relationship Id="rId17" Type="http://schemas.openxmlformats.org/officeDocument/2006/relationships/theme" Target="../theme/theme23.xml"/><Relationship Id="rId2" Type="http://schemas.openxmlformats.org/officeDocument/2006/relationships/slideLayout" Target="../slideLayouts/slideLayout361.xml"/><Relationship Id="rId16" Type="http://schemas.openxmlformats.org/officeDocument/2006/relationships/slideLayout" Target="../slideLayouts/slideLayout375.xml"/><Relationship Id="rId1" Type="http://schemas.openxmlformats.org/officeDocument/2006/relationships/slideLayout" Target="../slideLayouts/slideLayout360.xml"/><Relationship Id="rId6" Type="http://schemas.openxmlformats.org/officeDocument/2006/relationships/slideLayout" Target="../slideLayouts/slideLayout365.xml"/><Relationship Id="rId11" Type="http://schemas.openxmlformats.org/officeDocument/2006/relationships/slideLayout" Target="../slideLayouts/slideLayout370.xml"/><Relationship Id="rId5" Type="http://schemas.openxmlformats.org/officeDocument/2006/relationships/slideLayout" Target="../slideLayouts/slideLayout364.xml"/><Relationship Id="rId15" Type="http://schemas.openxmlformats.org/officeDocument/2006/relationships/slideLayout" Target="../slideLayouts/slideLayout374.xml"/><Relationship Id="rId10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63.xml"/><Relationship Id="rId9" Type="http://schemas.openxmlformats.org/officeDocument/2006/relationships/slideLayout" Target="../slideLayouts/slideLayout368.xml"/><Relationship Id="rId14" Type="http://schemas.openxmlformats.org/officeDocument/2006/relationships/slideLayout" Target="../slideLayouts/slideLayout3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7C0AD5E0-7B8F-4214-AD77-AB7B77654664}" type="slidenum">
              <a:rPr lang="ru-RU" smtClean="0"/>
              <a:pPr defTabSz="9144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7C0AD5E0-7B8F-4214-AD77-AB7B77654664}" type="slidenum">
              <a:rPr lang="ru-RU" smtClean="0"/>
              <a:pPr defTabSz="9144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65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7C0AD5E0-7B8F-4214-AD77-AB7B77654664}" type="slidenum">
              <a:rPr lang="ru-RU" smtClean="0"/>
              <a:pPr defTabSz="9144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03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7C0AD5E0-7B8F-4214-AD77-AB7B77654664}" type="slidenum">
              <a:rPr lang="ru-RU" smtClean="0"/>
              <a:pPr defTabSz="9144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20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7C0AD5E0-7B8F-4214-AD77-AB7B77654664}" type="slidenum">
              <a:rPr lang="ru-RU" smtClean="0"/>
              <a:pPr defTabSz="9144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5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7C0AD5E0-7B8F-4214-AD77-AB7B77654664}" type="slidenum">
              <a:rPr lang="ru-RU" smtClean="0"/>
              <a:pPr defTabSz="9144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94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7C0AD5E0-7B8F-4214-AD77-AB7B77654664}" type="slidenum">
              <a:rPr lang="ru-RU" smtClean="0"/>
              <a:pPr defTabSz="9144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6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87D57BD2-E585-4DD0-BFA7-D370BFFAFEB8}" type="slidenum">
              <a:rPr lang="ru-RU" smtClean="0">
                <a:solidFill>
                  <a:srgbClr val="90C226"/>
                </a:solidFill>
              </a:rPr>
              <a:pPr defTabSz="91440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3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87D57BD2-E585-4DD0-BFA7-D370BFFAFEB8}" type="slidenum">
              <a:rPr lang="ru-RU" smtClean="0">
                <a:solidFill>
                  <a:srgbClr val="90C226"/>
                </a:solidFill>
              </a:rPr>
              <a:pPr defTabSz="91440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58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87D57BD2-E585-4DD0-BFA7-D370BFFAFEB8}" type="slidenum">
              <a:rPr lang="ru-RU" smtClean="0">
                <a:solidFill>
                  <a:srgbClr val="90C226"/>
                </a:solidFill>
              </a:rPr>
              <a:pPr defTabSz="91440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419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87D57BD2-E585-4DD0-BFA7-D370BFFAFEB8}" type="slidenum">
              <a:rPr lang="ru-RU" smtClean="0">
                <a:solidFill>
                  <a:srgbClr val="90C226"/>
                </a:solidFill>
              </a:rPr>
              <a:pPr defTabSz="91440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40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87D57BD2-E585-4DD0-BFA7-D370BFFAFEB8}" type="slidenum">
              <a:rPr lang="ru-RU" smtClean="0">
                <a:solidFill>
                  <a:srgbClr val="90C226"/>
                </a:solidFill>
              </a:rPr>
              <a:pPr defTabSz="91440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1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87D57BD2-E585-4DD0-BFA7-D370BFFAFEB8}" type="slidenum">
              <a:rPr lang="ru-RU" smtClean="0">
                <a:solidFill>
                  <a:srgbClr val="90C226"/>
                </a:solidFill>
              </a:rPr>
              <a:pPr defTabSz="91440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3B18465-37D1-4E32-940D-87F2B92598A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87D57BD2-E585-4DD0-BFA7-D370BFFAFEB8}" type="slidenum">
              <a:rPr lang="ru-RU" smtClean="0">
                <a:solidFill>
                  <a:srgbClr val="90C226"/>
                </a:solidFill>
              </a:rPr>
              <a:pPr defTabSz="91440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0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  <p:sldLayoutId id="2147484046" r:id="rId14"/>
    <p:sldLayoutId id="2147484047" r:id="rId15"/>
    <p:sldLayoutId id="21474840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85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46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918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75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137E0FE-3483-4163-99F3-B8FD0457F7CF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86B11DF-83B2-46A1-B87C-3992D2AAA45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20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7C0AD5E0-7B8F-4214-AD77-AB7B77654664}" type="slidenum">
              <a:rPr lang="ru-RU" smtClean="0"/>
              <a:pPr defTabSz="9144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54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CEB8B8-3227-42B3-BFEA-A4C4FA41AA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29.01.2025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914400"/>
            <a:fld id="{7C0AD5E0-7B8F-4214-AD77-AB7B77654664}" type="slidenum">
              <a:rPr lang="ru-RU" smtClean="0"/>
              <a:pPr defTabSz="91440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27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86%D0%BD%D1%84%D0%B5%D0%BA%D1%86%D1%96%D1%8F" TargetMode="External"/><Relationship Id="rId1" Type="http://schemas.openxmlformats.org/officeDocument/2006/relationships/slideLayout" Target="../slideLayouts/slideLayout29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100" y="241301"/>
            <a:ext cx="11176000" cy="97789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I.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жестова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(УЖМ):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статус.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6100" y="1562100"/>
            <a:ext cx="11176000" cy="4978400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візуально-моторна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слуху.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лексику та синтаксис,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УЖМ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немає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є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кінетичні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одиниці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рук,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міміка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УЖМ: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глухих (Закон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").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культурі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сферах.</a:t>
            </a: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УЖМ: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"переклад"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звукової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з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граматикою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синтаксисом та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6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Кожна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країна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має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свою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власну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національну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ЖМ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глухі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 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Бельгії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послуговуються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аж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трьома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ЖМ, 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Швейцарії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двома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ЖМ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швейцарсько-німецька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швейцарсько-французька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),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Іспанії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двома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ЖМ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каталонська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андалузька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5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54000"/>
            <a:ext cx="9905998" cy="825500"/>
          </a:xfrm>
        </p:spPr>
        <p:txBody>
          <a:bodyPr>
            <a:normAutofit/>
          </a:bodyPr>
          <a:lstStyle/>
          <a:p>
            <a:r>
              <a:rPr lang="uk-UA" dirty="0" smtClean="0"/>
              <a:t>Найпоширеніші жестові мови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079500"/>
            <a:ext cx="9905999" cy="4711701"/>
          </a:xfrm>
        </p:spPr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найпоширеніших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жестових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є АЖМ,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користуються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окрім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США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й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Беніні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Буркіна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Фасо,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Габоні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Гані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Гватемалі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Гонг-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Конгу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Зімбабве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Канаді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Кенії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Конго, Кот-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д’Івуарі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Мавританії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Магадаскарі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Нігерії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ПАРі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Сінгапурі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Того,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Філіппінах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Чаді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500 000 до 2 000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000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Друге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поширеністю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обіймає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британська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(БЖМ),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користуються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нею - 50 000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Французька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(ФЖМ)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займає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третє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місце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нею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користуються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80 000 до 300 00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осіб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00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0" y="292100"/>
            <a:ext cx="10031411" cy="698500"/>
          </a:xfrm>
        </p:spPr>
        <p:txBody>
          <a:bodyPr>
            <a:normAutofit/>
          </a:bodyPr>
          <a:lstStyle/>
          <a:p>
            <a:r>
              <a:rPr lang="uk-UA" dirty="0" smtClean="0"/>
              <a:t>              Визнання жестової мови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7100" y="1206500"/>
            <a:ext cx="10744200" cy="502920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195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Однією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 перших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країн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світі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визнала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ЖМ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своїй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конституції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1995 р. як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рідну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5000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стала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Фінляндія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10 000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чуючих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людей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країні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вивчають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фінську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ЖМ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фінсько-швецьку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ЖМ як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іноземні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195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Іншими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країнами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взяли приклад з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Фінляндії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стали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Швеція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(1981),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(1991),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Словакія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(1995),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Норвегія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(1997),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Ірландія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Чехія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(1998),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Італія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(1999),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Словенія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(2002),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Бельгія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Великобританія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Іспанія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(2003),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Франція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(2005),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Угорщина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(2009).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40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Ситуація національних жестових 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жестові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не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варто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плутати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жестикулюванням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пантомімою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особливі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мають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чіткі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правила, свою лексику і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граматичну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структуру. ЖМ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визначається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як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виражає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зміст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понять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засобами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рухів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рук і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тіла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виразів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обличчя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позицій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рук.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Жестові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здійснюють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такі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ж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функції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, як і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словесні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спілкування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вираження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соціальних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взаємостосунків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, культурна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ідентифікація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естетична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виразність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Зазначається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також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ЖМ не є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універсальною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мовою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, не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залежать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словесної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країни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899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54000"/>
            <a:ext cx="9905998" cy="8255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9300" y="1282700"/>
            <a:ext cx="10604500" cy="5168900"/>
          </a:xfrm>
        </p:spPr>
        <p:txBody>
          <a:bodyPr>
            <a:normAutofit/>
          </a:bodyPr>
          <a:lstStyle/>
          <a:p>
            <a:pPr algn="just" fontAlgn="base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23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вересня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світ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відзначає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день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проголошено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Резолюцією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Генасамблеї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ООН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грудні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2017 року,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привернути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важливості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прав людей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слуху.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свою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жестову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мову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Вона є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рідною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понад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200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тисяч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громадян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 них для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близько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40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тисяч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єдиною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можливістю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комунікувати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взаємодіяти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92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4" y="254001"/>
            <a:ext cx="9905998" cy="749300"/>
          </a:xfrm>
        </p:spPr>
        <p:txBody>
          <a:bodyPr/>
          <a:lstStyle/>
          <a:p>
            <a:r>
              <a:rPr lang="uk-UA" dirty="0" smtClean="0"/>
              <a:t>         УЖМ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601" y="1219200"/>
            <a:ext cx="10795000" cy="50673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травня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2021 року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заходи за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участі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Президента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супроводжуються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перекладом жестовою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мовою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Національної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безбар’єрного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простору на сайтах низки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держорганів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Міністерства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охорони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здоров’я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Міністерства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соціальної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політики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Національної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поліції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з’явилася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вкладка «Почуй мене». Вона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скористатися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послугами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перекладача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жестової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мови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режимі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онлайн і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отримати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відповіді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запити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форматі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відеолиста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505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01" y="165101"/>
            <a:ext cx="10554326" cy="939799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жестової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3900" y="1257300"/>
            <a:ext cx="10554326" cy="51435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Фонологія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жесту: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 руки: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позиція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пальців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артикуляції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зона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жесту (перед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грудьми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обличчі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Рух: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динаміка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жесту (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плавний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різкий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Орієнтація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руки: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долоні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Неручні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міміка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погляд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199" y="4229100"/>
            <a:ext cx="2377593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00" y="203201"/>
            <a:ext cx="10667999" cy="888999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жестової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49300" y="1358900"/>
            <a:ext cx="10668000" cy="50673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2.Граматика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Просторове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граматичних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маркерів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міміку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жесту.	</a:t>
            </a:r>
          </a:p>
          <a:p>
            <a:pPr marL="0" indent="0">
              <a:buNone/>
            </a:pP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граматики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Число: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спеціальними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жестами (один, два,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повторенням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жесту.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Час: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позначається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контекстом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жестами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теперішнє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майбутнє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контекстуальний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жести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Питальні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підняття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нахил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Додається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жест "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негативна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міміка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нахил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зімкнуті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губи).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для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об’єктами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жест "великий"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більшим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розмахом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478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700" y="177801"/>
            <a:ext cx="11175999" cy="1155700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жестової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0700" y="1574800"/>
            <a:ext cx="11176000" cy="49657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Синтаксис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жестової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реченні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В УЖМ порядок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гнучким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звуковій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Суб’єкт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Об’єкт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"Я – книгу –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"Книга –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читати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я".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невербальних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Міміка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інтонації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запитання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піднята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брова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нахил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вираження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часу: Жести для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позначення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часу (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вчора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завтра).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Вказівка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часову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порядок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052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190501"/>
            <a:ext cx="11201399" cy="9652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жестової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5299" y="1371600"/>
            <a:ext cx="11201399" cy="51816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Лексика: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Унікальність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sz="1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жести </a:t>
            </a:r>
            <a:r>
              <a:rPr lang="ru-RU" sz="18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800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Складні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жести для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абстрактних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понять.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лексикону –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жести,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конкретне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Жести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бути: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Універсальними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зрозумілі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без перекладу (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"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").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Культурно-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специфічними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УЖМ (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жести для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реалій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63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5900"/>
            <a:ext cx="10625666" cy="889000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uk-UA" dirty="0" smtClean="0"/>
              <a:t>Парадигма </a:t>
            </a:r>
            <a:r>
              <a:rPr lang="uk-UA" dirty="0" smtClean="0"/>
              <a:t>глухоти і глухої   людини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4299"/>
            <a:ext cx="10625666" cy="4657063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Глухота-це стійка втрата слуху, при якій неможливе самостійне оволодіння мовленням та розбірливе сприймання мовлення навіть на самій найближчій відстані від вуха. При глухоті, у більшості випадків, зберігаються залишки слуху. Втрата слуху-вище 80 </a:t>
            </a:r>
            <a:r>
              <a:rPr lang="uk-UA" sz="2000" dirty="0" err="1" smtClean="0"/>
              <a:t>дБ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Приглухуватість (туговухість)-стійке пониження слуху, при якому можливе самостійне накопичення мінімального мовленнєвого запасу на основі збереженої слухової функції, сприймання зверненого мовлення на близькій відстані.</a:t>
            </a:r>
          </a:p>
          <a:p>
            <a:r>
              <a:rPr lang="uk-UA" sz="2000" b="1" dirty="0" smtClean="0"/>
              <a:t>Правильно:</a:t>
            </a:r>
            <a:r>
              <a:rPr lang="uk-UA" sz="2000" dirty="0" smtClean="0"/>
              <a:t> людина з порушеннями слуху, з повною</a:t>
            </a:r>
            <a:r>
              <a:rPr lang="en-US" sz="2000" dirty="0" smtClean="0"/>
              <a:t>/</a:t>
            </a:r>
            <a:r>
              <a:rPr lang="uk-UA" sz="2000" dirty="0" smtClean="0"/>
              <a:t>частковою втратою слуху, </a:t>
            </a:r>
            <a:r>
              <a:rPr lang="uk-UA" sz="2000" dirty="0" err="1" smtClean="0"/>
              <a:t>нечуюча</a:t>
            </a:r>
            <a:r>
              <a:rPr lang="uk-UA" sz="2000" dirty="0" smtClean="0"/>
              <a:t> людина.</a:t>
            </a:r>
          </a:p>
          <a:p>
            <a:r>
              <a:rPr lang="uk-UA" sz="2000" b="1" dirty="0" smtClean="0"/>
              <a:t>Не правильно: </a:t>
            </a:r>
            <a:r>
              <a:rPr lang="uk-UA" sz="2000" dirty="0" smtClean="0"/>
              <a:t>Глухий, Глухонімий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834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00" y="96253"/>
            <a:ext cx="11087099" cy="86627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3099" y="1282700"/>
            <a:ext cx="11087099" cy="52705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контекст та культурна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специфіка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Іконічність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Фонетичні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параметри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Міміка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невербальні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Граматичні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Просторове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Жести-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дублети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Жести </a:t>
            </a:r>
            <a:r>
              <a:rPr lang="ru-RU" sz="1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sz="1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Прості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Складні</a:t>
            </a:r>
            <a:endParaRPr lang="ru-RU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269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901" y="624110"/>
            <a:ext cx="9891712" cy="798290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uk-UA" sz="2800" b="1" spc="115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«жест</a:t>
            </a:r>
            <a:r>
              <a:rPr lang="uk-UA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uk-UA" sz="2800" b="1" spc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2901" y="1638300"/>
            <a:ext cx="9891711" cy="48514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—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рух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для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вираження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u="sng" dirty="0" err="1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емоції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u="sng" dirty="0" err="1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інформації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замість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u="sng" dirty="0" err="1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розмови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час </a:t>
            </a:r>
            <a:r>
              <a:rPr lang="ru-RU" sz="2000" u="sng" dirty="0" err="1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розмови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рух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людського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тіла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</a:t>
            </a:r>
            <a:r>
              <a:rPr lang="uk-UA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певне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u="sng" dirty="0" err="1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u="sng" dirty="0" err="1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сенс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тобто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 </a:t>
            </a:r>
            <a:r>
              <a:rPr lang="ru-RU" sz="2000" u="sng" dirty="0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знаком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u="sng" dirty="0" smtClean="0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символом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Жести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вивчалися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кількох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століть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u="sng" dirty="0" err="1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точок</a:t>
            </a:r>
            <a:r>
              <a:rPr lang="ru-RU" sz="2000" u="sng" dirty="0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u="sng" dirty="0" err="1" smtClean="0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зору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Ще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за </a:t>
            </a:r>
            <a:r>
              <a:rPr lang="ru-RU" sz="2000" u="sng" dirty="0" err="1" smtClean="0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античних</a:t>
            </a:r>
            <a:r>
              <a:rPr lang="ru-RU" sz="2000" u="sng" dirty="0" smtClean="0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000" u="sng" dirty="0" err="1" smtClean="0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часів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жести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вважалися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одним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важливіших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складників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риторичної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000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правильне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u="sng" dirty="0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оратора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Давньоримські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філософи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оратори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то: Цицерон, Сенека,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Квінтіліан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виокремили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характерні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римського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 err="1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ораторського</a:t>
            </a:r>
            <a:r>
              <a:rPr lang="ru-RU" sz="2000" u="sng" dirty="0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u="sng" dirty="0" err="1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мистецтва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жест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посідав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20212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u="sng" dirty="0" err="1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Середньовіччі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продовжувалося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Так 1644 року Джон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Бульвер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проаналізував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десятки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опублікував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керівництво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красномовства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публічних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виступів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1832 р.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Андреа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Джоріо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опублікував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докладний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експресію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39284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863" y="624110"/>
            <a:ext cx="9651749" cy="83171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Складові</a:t>
            </a:r>
            <a:r>
              <a:rPr lang="uk-UA" spc="-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жесту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 елементу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жестикуляції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8243" y="2286000"/>
            <a:ext cx="10046369" cy="2935705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Першим структуру жесту описав У.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Стоукі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виділив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три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кожен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жест: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конфігурацію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просторове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положення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рух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естові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володіють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усіма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компонентами,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характеризують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повноцінні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У той час як для слова характерно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узагальнення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жесту -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конкретність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відміну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слова,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називає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предмет (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номінативна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жест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зображує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слова (звуки і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букви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не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залежать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матеріальної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характеристики предмета, то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руки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передає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ознаку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предмета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тому жести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завжди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07855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500" y="228600"/>
            <a:ext cx="9917113" cy="7218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Немануальний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 ЖМ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7500" y="1094874"/>
            <a:ext cx="9917112" cy="5534526"/>
          </a:xfrm>
        </p:spPr>
        <p:txBody>
          <a:bodyPr/>
          <a:lstStyle/>
          <a:p>
            <a:pPr algn="just">
              <a:lnSpc>
                <a:spcPct val="115000"/>
              </a:lnSpc>
            </a:pPr>
            <a:r>
              <a:rPr lang="uk-UA" b="1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Мо́ва</a:t>
            </a:r>
            <a:r>
              <a:rPr lang="uk-UA" b="1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ті́ла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невербальна (несловесна) комунікація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обмін інформацією завдяки жестам, позам, рухам, та виразам обличчя (</a:t>
            </a:r>
            <a:r>
              <a:rPr lang="uk-UA" dirty="0" err="1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кінесика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просторовим зонам (</a:t>
            </a:r>
            <a:r>
              <a:rPr lang="uk-UA" dirty="0" err="1">
                <a:solidFill>
                  <a:srgbClr val="0645A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проксеміка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uk-UA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паралінгвістичним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особливостям (</a:t>
            </a:r>
            <a:r>
              <a:rPr lang="uk-UA" dirty="0" err="1" smtClean="0">
                <a:solidFill>
                  <a:srgbClr val="BA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проксодика</a:t>
            </a:r>
            <a:r>
              <a:rPr lang="uk-UA" dirty="0" smtClean="0">
                <a:solidFill>
                  <a:srgbClr val="BA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тощо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(словами) це лише 7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від загальної кількості переданої інформації. Через звукові засоби (інтонація, тон)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передається 38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%, а невербальні засоби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55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%.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бесіді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словесне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займає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35 %, а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понад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65 %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передається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невербальних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спілкування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52" y="3248526"/>
            <a:ext cx="7182853" cy="31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900" y="203201"/>
            <a:ext cx="11112499" cy="800099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УЖМ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6900" y="1320800"/>
            <a:ext cx="11112500" cy="51689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жестових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Жестові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розвивалися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природним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громад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нечуючих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згадки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жестову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комунікацію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зустрічаються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античності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жестової</a:t>
            </a: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17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17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7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спроби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систематизації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здійснювалися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закладах для глухих.</a:t>
            </a: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1805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засновано першу школу для глухих у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Львові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використовували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жестової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радянський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жестова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обмежена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політику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"вербального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акцентував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усного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мовлення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Незважаючи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заборони, УЖМ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зберігалася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спільнотах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нечуючих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Незалежна</a:t>
            </a: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(з 1991 року):</a:t>
            </a: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УЖМ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громадським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організаціям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нечуючих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Почали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видаватися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словники УЖМ,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розвиватися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популяризація</a:t>
            </a: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99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9904412" cy="663269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4916" y="2346158"/>
            <a:ext cx="10031412" cy="2550695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Вважається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походить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ручних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жестів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Перша «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теорія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жестів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філософу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18-го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століття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священику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абату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Кондильяку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Ця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теорія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відроджена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1973 року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американським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дослідником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історії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u="sng" dirty="0" err="1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походження</a:t>
            </a:r>
            <a:r>
              <a:rPr lang="ru-RU" u="sng" dirty="0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Гордоном У.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Г'юзом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20212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dirty="0" err="1" smtClean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 smtClean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u="sng" dirty="0" err="1">
                <a:solidFill>
                  <a:srgbClr val="0645A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гіпотезою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звуковій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мові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людей передувала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яка почала спонтанно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виникати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 млн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н. е.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доповнюватися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мовою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20-40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Лише за 100 тис.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н. е.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звуків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остаточно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витіснила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Посилено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розвиватися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звукова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почала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 — 40 тис. </a:t>
            </a:r>
            <a:r>
              <a:rPr lang="ru-RU" dirty="0" err="1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2021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н. 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309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1" y="624110"/>
            <a:ext cx="9904412" cy="1280890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Культурна </a:t>
            </a:r>
            <a:r>
              <a:rPr lang="ru-RU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зумовленість</a:t>
            </a:r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жестів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2" y="2070100"/>
            <a:ext cx="9904411" cy="4394200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давніх-давен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люди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вірили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магічну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силу руки. В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архаїчну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добу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оформилися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бінарні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опозиції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«праве —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ліве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Зокрема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праве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символізувало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правильні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дії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правду, а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ліве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навпаки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Відтак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деяких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народів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більші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функції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пов'язували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правою рукою. У мусульман права рука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вважається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чистою, тому нею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вітати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гостей,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брати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їжу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монголи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нею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приймали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дарували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подарунки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віддавали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що-небудь</a:t>
            </a:r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менш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символічного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значення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набували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рухи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пальців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Згадаймо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поширений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фразеологізм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пояснювати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пальцях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означає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робити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матеріал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максимально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доступним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публіки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Пальцеві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жести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покладено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основу так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званої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дактильної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глухонімих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—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пальцевої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комбінації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якій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відповідає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буква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певної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58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1001" y="624110"/>
            <a:ext cx="9853612" cy="1280890"/>
          </a:xfrm>
        </p:spPr>
        <p:txBody>
          <a:bodyPr/>
          <a:lstStyle/>
          <a:p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Історія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жестових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1001" y="1358900"/>
            <a:ext cx="9853611" cy="5156200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корінням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сягає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давнину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але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інтенсивний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поширення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жестових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багатьох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держав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відносяться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тільки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кінця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XVIII ст. (перш за все у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Франції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потім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в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країнах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тому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числі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коли стали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утворюватися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навчально-виховні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центри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порушеннями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слуху;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час в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Європі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на великих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територіях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в рамках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цілих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держав стали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складатися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єдині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а разом з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тим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складаються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жестові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До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люди з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порушеним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слухом жили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досить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ізольовано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один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одного,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навчалися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індивідуально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і в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спілкування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оточуючими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кожному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випадку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вироблялася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своя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</a:t>
            </a:r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жестів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Важливим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кроком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визнанні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жестової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однією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форм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комунікації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стало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рішення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прийняте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1951 р., Про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Всесвітньої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федерації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глухих (ВФГ,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World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Federation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Deaf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однією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перших і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важливих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завдань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якої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стало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стандартизування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жестів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комунікації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заходах.</a:t>
            </a:r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стема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жестів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0336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1" y="152400"/>
            <a:ext cx="9904412" cy="990600"/>
          </a:xfrm>
        </p:spPr>
        <p:txBody>
          <a:bodyPr/>
          <a:lstStyle/>
          <a:p>
            <a:r>
              <a:rPr lang="uk-UA" dirty="0" smtClean="0"/>
              <a:t>                   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жестових мов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0201" y="1409700"/>
            <a:ext cx="9904412" cy="4965700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VII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Всесвітньому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конгресі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проблем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глухоти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Вашингтоні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1975 р.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затверджена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англійською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французькою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офіційними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мовами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Всесвітньої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федерації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глухих)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Жестова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IS) -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Жестова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система, яка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глухими для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полегшення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глухими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заходах, заходах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Всесвітньої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федерації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глухих,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Дефлімпійських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Паралімпійських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іграх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Україні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жестова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мова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існує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близько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двох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століть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тобто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з того часу, як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з’явилися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перші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осередки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громади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глухих і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для глухих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Львівська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школа для глухих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дітей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була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відкрита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 1830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році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Одеська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у 1843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році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лінгвістичної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точки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зору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жестові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настільки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ж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багатими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непростими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 і будь-яка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звукова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тобто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володіють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усіма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характеристиками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повноцінних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мов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79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2901" y="288758"/>
            <a:ext cx="9891712" cy="9144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Система жестового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спілкування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глухих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2900" y="1311442"/>
            <a:ext cx="9891712" cy="5329990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Система жестового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глухих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два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різновиди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розмовну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жестову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і 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калькуючу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жестову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мову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Калькуюча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жести,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супроводжують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усне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мовлення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того,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говорить. Жести,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виступають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еквіваленти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зазвичай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промовлених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глухими без голосу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губами),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слідують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тому ж порядку,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розташовані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слова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звичайного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речення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Калькуюча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зазвичай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глухими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нашої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офіційній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обстановці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–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зборах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конференціях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Розмовна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спілкування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допомогою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засобів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розмовної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жестової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своєрідна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граматика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Розмовна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використовується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невимушеній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неофіційній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обстановці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ведуться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розмови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події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повсякденного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Тому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деякі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поняття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відсутні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спеціальні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позначення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застосовуються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Коли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виникає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потреба 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вираженні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подібних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понять,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глухі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люди,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досягли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певного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рівня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калькуючу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жестову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словесну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озмовна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жестова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самобутня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дозволяє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висловити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будь-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смисли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відносини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смислами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002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6234" y="469900"/>
            <a:ext cx="8596668" cy="1320800"/>
          </a:xfrm>
        </p:spPr>
        <p:txBody>
          <a:bodyPr/>
          <a:lstStyle/>
          <a:p>
            <a:r>
              <a:rPr lang="uk-UA" dirty="0" smtClean="0"/>
              <a:t>  Втрата слуху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700" y="1270001"/>
            <a:ext cx="10198100" cy="47713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 smtClean="0">
                <a:solidFill>
                  <a:schemeClr val="tx1"/>
                </a:solidFill>
                <a:latin typeface="HelveticaNeueCyr-Roman"/>
              </a:rPr>
              <a:t>Від</a:t>
            </a:r>
            <a:r>
              <a:rPr lang="ru-RU" dirty="0" smtClean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втрати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слуху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страждають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люди,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чують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гірше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ніж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люди з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нормальним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слухом –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поріг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становить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26 дБ і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вище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обох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вухах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. Є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декілька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форм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втрати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слуху: легка,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помірна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важка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глибока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Проблеми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зі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слухом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можуть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розвиватися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в одному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обох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вухах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, бути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вродженими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набутими</a:t>
            </a:r>
            <a:r>
              <a:rPr lang="ru-RU" dirty="0" smtClean="0">
                <a:solidFill>
                  <a:schemeClr val="tx1"/>
                </a:solidFill>
                <a:latin typeface="HelveticaNeueCyr-Roman"/>
              </a:rPr>
              <a:t>.</a:t>
            </a:r>
            <a:endParaRPr lang="uk-UA" dirty="0">
              <a:solidFill>
                <a:schemeClr val="tx1"/>
              </a:solidFill>
              <a:latin typeface="HelveticaNeueCyr-Roman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HelveticaNeueCyr-Roman"/>
              </a:rPr>
              <a:t>Глухота 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це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найважча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форма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втрати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слуху, коли люди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чують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дуже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мало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чують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HelveticaNeueCyr-Roman"/>
              </a:rPr>
              <a:t>взагалі</a:t>
            </a:r>
            <a:r>
              <a:rPr lang="ru-RU" dirty="0">
                <a:solidFill>
                  <a:schemeClr val="tx1"/>
                </a:solidFill>
                <a:latin typeface="HelveticaNeueCyr-Roman"/>
              </a:rPr>
              <a:t>.  </a:t>
            </a:r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9548" y="3655682"/>
            <a:ext cx="6692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dirty="0">
                <a:solidFill>
                  <a:prstClr val="black"/>
                </a:solidFill>
                <a:latin typeface="HelveticaNeueCyr-Roman"/>
              </a:rPr>
              <a:t>Вади слуху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можуть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розвиватися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внаслідок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деяких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генетичних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факторів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ускладнень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під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 час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пологів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, а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також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 в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результаті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інфекційних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 хвороб,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хронічних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вушних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інфекцій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прийому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певних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лікарських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засобів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,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впливу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надмірного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 шуму та в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процесі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HelveticaNeueCyr-Roman"/>
              </a:rPr>
              <a:t>старіння</a:t>
            </a:r>
            <a:r>
              <a:rPr lang="ru-RU" dirty="0">
                <a:solidFill>
                  <a:prstClr val="black"/>
                </a:solidFill>
                <a:latin typeface="HelveticaNeueCyr-Roman"/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51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301" y="241300"/>
            <a:ext cx="9866312" cy="12192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Комунікативне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занурення.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Перша мова», «друга мова».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200" y="1587500"/>
            <a:ext cx="10452101" cy="50673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buNone/>
              <a:tabLst>
                <a:tab pos="885825" algn="l"/>
              </a:tabLst>
            </a:pPr>
            <a:r>
              <a:rPr lang="uk-UA" sz="2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Жестова </a:t>
            </a:r>
            <a:r>
              <a:rPr lang="uk-UA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 як рідна/перша мова.</a:t>
            </a:r>
            <a:endParaRPr lang="ru-RU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категорії осіб, які повинні оволодіти УЖМ в зазначеній якості відносяться: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особи з порушеннями слуху </a:t>
            </a:r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дошкільного віку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саме – глухі та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слабочуючі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діти, які мають суттєву втрату слуху від народження чи втрату слуху в ранньому дитинстві;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особи з порушеннями слуху </a:t>
            </a:r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шкільного віку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саме – глухі та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слабочуючі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діти, які мають суттєву втрату слуху від народження чи втрату слуху в ранньому дитинстві;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  <a:tabLst>
                <a:tab pos="342900" algn="l"/>
                <a:tab pos="685800" algn="l"/>
                <a:tab pos="885825" algn="l"/>
              </a:tabLs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 з порушеннями слуху дошкільного і шкільного віку, які мають комбіновані дефекти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7000"/>
              </a:lnSpc>
              <a:buNone/>
              <a:tabLst>
                <a:tab pos="342900" algn="l"/>
                <a:tab pos="685800" algn="l"/>
                <a:tab pos="885825" algn="l"/>
              </a:tabLst>
            </a:pPr>
            <a:r>
              <a:rPr lang="uk-UA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Жестова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 як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друга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До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категорії осіб, які повинні оволодіти УЖМ в зазначеній якості відносяться: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uk-UA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пізнооглухлі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особи;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слабочуючі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(туговухі) діти, які мають часткову втрату слуху, але спроможні сприймати та розрізняти мовленнєвий потік СМ та навичками усного мовлення.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939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01601"/>
            <a:ext cx="10364451" cy="7493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статус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17600"/>
            <a:ext cx="10363826" cy="535940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Законодавче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2009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Закон "Про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 і свобод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інвалідністю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де УЖМ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визнана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нечуючих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2017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Законі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"Про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закріплено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УЖМ у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навчальному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Сфера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Білінгвальні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школах для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слуху.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УЖМ у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інклюзивних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Фестивалі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театральні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постановки та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культурні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заходи з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УЖМ.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нечуючих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2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Медіа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Сурдопереклад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телебаченні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новини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Онлайн-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платформи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УЖМ.</a:t>
            </a: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06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1" y="139701"/>
            <a:ext cx="11176000" cy="850899"/>
          </a:xfrm>
        </p:spPr>
        <p:txBody>
          <a:bodyPr/>
          <a:lstStyle/>
          <a:p>
            <a:r>
              <a:rPr lang="uk-UA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статус </a:t>
            </a:r>
            <a:r>
              <a:rPr lang="uk-UA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7700" y="1231900"/>
            <a:ext cx="11176000" cy="49784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Виклики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перспективи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Недостатнє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розповсюдження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УЖМ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широких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верств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Потреба у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підготовці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кваліфікованих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сурдоперекладачів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Активна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677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39701"/>
            <a:ext cx="10364451" cy="850899"/>
          </a:xfrm>
        </p:spPr>
        <p:txBody>
          <a:bodyPr>
            <a:normAutofit fontScale="90000"/>
          </a:bodyPr>
          <a:lstStyle/>
          <a:p>
            <a:r>
              <a:rPr lang="ru-RU" dirty="0"/>
              <a:t>ТЕМА II.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жестової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(УЖМ) для </a:t>
            </a:r>
            <a:r>
              <a:rPr lang="ru-RU" dirty="0" err="1"/>
              <a:t>логопедів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181100"/>
            <a:ext cx="10363826" cy="5067300"/>
          </a:xfrm>
        </p:spPr>
        <p:txBody>
          <a:bodyPr/>
          <a:lstStyle/>
          <a:p>
            <a:r>
              <a:rPr lang="ru-RU" b="1" dirty="0"/>
              <a:t>1. УЖМ як </a:t>
            </a:r>
            <a:r>
              <a:rPr lang="ru-RU" b="1" dirty="0" err="1"/>
              <a:t>інструмент</a:t>
            </a:r>
            <a:r>
              <a:rPr lang="ru-RU" b="1" dirty="0"/>
              <a:t> </a:t>
            </a:r>
            <a:r>
              <a:rPr lang="ru-RU" b="1" dirty="0" err="1"/>
              <a:t>комунікації</a:t>
            </a:r>
            <a:endParaRPr lang="ru-RU" dirty="0"/>
          </a:p>
          <a:p>
            <a:pPr lvl="0"/>
            <a:r>
              <a:rPr lang="ru-RU" b="1" dirty="0" err="1"/>
              <a:t>Засіб</a:t>
            </a:r>
            <a:r>
              <a:rPr lang="ru-RU" b="1" dirty="0"/>
              <a:t> </a:t>
            </a:r>
            <a:r>
              <a:rPr lang="ru-RU" b="1" dirty="0" err="1"/>
              <a:t>спілкування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УЖМ є природною </a:t>
            </a:r>
            <a:r>
              <a:rPr lang="ru-RU" dirty="0" err="1"/>
              <a:t>мовою</a:t>
            </a:r>
            <a:r>
              <a:rPr lang="ru-RU" dirty="0"/>
              <a:t> для людей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 слуху, яка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думки, </a:t>
            </a:r>
            <a:r>
              <a:rPr lang="ru-RU" dirty="0" err="1"/>
              <a:t>емоції</a:t>
            </a:r>
            <a:r>
              <a:rPr lang="ru-RU" dirty="0"/>
              <a:t> та потреби.</a:t>
            </a:r>
            <a:br>
              <a:rPr lang="ru-RU" dirty="0"/>
            </a:br>
            <a:r>
              <a:rPr lang="ru-RU" dirty="0"/>
              <a:t>Логопед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для </a:t>
            </a:r>
            <a:r>
              <a:rPr lang="ru-RU" dirty="0" err="1"/>
              <a:t>комунікації</a:t>
            </a:r>
            <a:r>
              <a:rPr lang="ru-RU" dirty="0"/>
              <a:t> з </a:t>
            </a:r>
            <a:r>
              <a:rPr lang="ru-RU" dirty="0" err="1"/>
              <a:t>пацієнтами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вербальну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через глухоту,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втрату</a:t>
            </a:r>
            <a:r>
              <a:rPr lang="ru-RU" dirty="0"/>
              <a:t> слуху</a:t>
            </a:r>
            <a:r>
              <a:rPr lang="uk-UA" dirty="0"/>
              <a:t> (назвати причини)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мовлення</a:t>
            </a:r>
            <a:r>
              <a:rPr lang="ru-RU" dirty="0"/>
              <a:t>.</a:t>
            </a:r>
          </a:p>
          <a:p>
            <a:pPr lvl="0"/>
            <a:r>
              <a:rPr lang="ru-RU" b="1" dirty="0" err="1"/>
              <a:t>Місток</a:t>
            </a:r>
            <a:r>
              <a:rPr lang="ru-RU" b="1" dirty="0"/>
              <a:t> для </a:t>
            </a:r>
            <a:r>
              <a:rPr lang="ru-RU" b="1" dirty="0" err="1"/>
              <a:t>встановлення</a:t>
            </a:r>
            <a:r>
              <a:rPr lang="ru-RU" b="1" dirty="0"/>
              <a:t> контакту: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Знання</a:t>
            </a:r>
            <a:r>
              <a:rPr lang="ru-RU" dirty="0"/>
              <a:t> УЖМ </a:t>
            </a:r>
            <a:r>
              <a:rPr lang="ru-RU" dirty="0" err="1"/>
              <a:t>допомагає</a:t>
            </a:r>
            <a:r>
              <a:rPr lang="ru-RU" dirty="0"/>
              <a:t> логопеду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комфортні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пацієнта</a:t>
            </a:r>
            <a:r>
              <a:rPr lang="ru-RU" dirty="0"/>
              <a:t>, </a:t>
            </a:r>
            <a:r>
              <a:rPr lang="ru-RU" dirty="0" err="1"/>
              <a:t>зменшуючи</a:t>
            </a:r>
            <a:r>
              <a:rPr lang="ru-RU" dirty="0"/>
              <a:t> </a:t>
            </a:r>
            <a:r>
              <a:rPr lang="ru-RU" dirty="0" err="1"/>
              <a:t>бар’єри</a:t>
            </a:r>
            <a:r>
              <a:rPr lang="ru-RU" dirty="0"/>
              <a:t> в </a:t>
            </a:r>
            <a:r>
              <a:rPr lang="ru-RU" dirty="0" err="1"/>
              <a:t>спілкуванні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780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39701"/>
            <a:ext cx="10364451" cy="2920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571500"/>
            <a:ext cx="10363826" cy="5918200"/>
          </a:xfrm>
        </p:spPr>
        <p:txBody>
          <a:bodyPr/>
          <a:lstStyle/>
          <a:p>
            <a:r>
              <a:rPr lang="ru-RU" b="1" dirty="0"/>
              <a:t>2. Роль УЖМ у </a:t>
            </a:r>
            <a:r>
              <a:rPr lang="ru-RU" b="1" dirty="0" err="1"/>
              <a:t>реабілітації</a:t>
            </a:r>
            <a:endParaRPr lang="ru-RU" dirty="0"/>
          </a:p>
          <a:p>
            <a:pPr lvl="0"/>
            <a:r>
              <a:rPr lang="ru-RU" b="1" dirty="0" err="1"/>
              <a:t>Допомога</a:t>
            </a:r>
            <a:r>
              <a:rPr lang="ru-RU" b="1" dirty="0"/>
              <a:t> в </a:t>
            </a:r>
            <a:r>
              <a:rPr lang="ru-RU" b="1" dirty="0" err="1"/>
              <a:t>мовленнєвому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 </a:t>
            </a:r>
            <a:r>
              <a:rPr lang="ru-RU" dirty="0" err="1"/>
              <a:t>випадках</a:t>
            </a:r>
            <a:r>
              <a:rPr lang="ru-RU" dirty="0"/>
              <a:t>, коли </a:t>
            </a:r>
            <a:r>
              <a:rPr lang="ru-RU" dirty="0" err="1"/>
              <a:t>пацієнт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засвоїти</a:t>
            </a:r>
            <a:r>
              <a:rPr lang="ru-RU" dirty="0"/>
              <a:t> </a:t>
            </a:r>
            <a:r>
              <a:rPr lang="ru-RU" dirty="0" err="1"/>
              <a:t>вербальну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при </a:t>
            </a:r>
            <a:r>
              <a:rPr lang="ru-RU" dirty="0" err="1"/>
              <a:t>анартрії</a:t>
            </a:r>
            <a:r>
              <a:rPr lang="ru-RU" dirty="0"/>
              <a:t> </a:t>
            </a:r>
            <a:r>
              <a:rPr lang="uk-UA" dirty="0"/>
              <a:t>(</a:t>
            </a:r>
            <a:r>
              <a:rPr lang="uk-UA" dirty="0" err="1"/>
              <a:t>тпм</a:t>
            </a:r>
            <a:r>
              <a:rPr lang="uk-UA" dirty="0"/>
              <a:t>, втрата здатності до утворення </a:t>
            </a:r>
            <a:r>
              <a:rPr lang="uk-UA" dirty="0" err="1"/>
              <a:t>мовних</a:t>
            </a:r>
            <a:r>
              <a:rPr lang="uk-UA" dirty="0"/>
              <a:t> звуків, вимовляння слів, повна відсутність здатності вимовляти букви, склади, слова внаслідок периферичного паралічу м’язів, які беруть участь в артикуляції; легше-це дизартрія)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тотальній</a:t>
            </a:r>
            <a:r>
              <a:rPr lang="ru-RU" dirty="0"/>
              <a:t> </a:t>
            </a:r>
            <a:r>
              <a:rPr lang="ru-RU" dirty="0" err="1"/>
              <a:t>глухоті</a:t>
            </a:r>
            <a:r>
              <a:rPr lang="ru-RU" dirty="0"/>
              <a:t>), УЖМ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основним</a:t>
            </a:r>
            <a:r>
              <a:rPr lang="ru-RU" dirty="0"/>
              <a:t> способом </a:t>
            </a:r>
            <a:r>
              <a:rPr lang="ru-RU" dirty="0" err="1"/>
              <a:t>комунікації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Вона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стартовою точкою для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мовленнєвих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.</a:t>
            </a:r>
          </a:p>
          <a:p>
            <a:pPr lvl="0"/>
            <a:r>
              <a:rPr lang="ru-RU" b="1" dirty="0" err="1"/>
              <a:t>Білінгвальний</a:t>
            </a:r>
            <a:r>
              <a:rPr lang="ru-RU" b="1" dirty="0"/>
              <a:t> </a:t>
            </a:r>
            <a:r>
              <a:rPr lang="ru-RU" b="1" dirty="0" err="1"/>
              <a:t>підхід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жестової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вербальною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розвивати</a:t>
            </a:r>
            <a:r>
              <a:rPr lang="ru-RU" dirty="0"/>
              <a:t> </a:t>
            </a:r>
            <a:r>
              <a:rPr lang="ru-RU" dirty="0" err="1"/>
              <a:t>когнітивні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</a:t>
            </a:r>
            <a:r>
              <a:rPr lang="uk-UA" dirty="0"/>
              <a:t>(це </a:t>
            </a:r>
            <a:r>
              <a:rPr lang="uk-UA" dirty="0" err="1"/>
              <a:t>затність</a:t>
            </a:r>
            <a:r>
              <a:rPr lang="uk-UA" dirty="0"/>
              <a:t> розуміти, </a:t>
            </a:r>
            <a:r>
              <a:rPr lang="uk-UA" dirty="0" err="1"/>
              <a:t>пізнавати,вивчати</a:t>
            </a:r>
            <a:r>
              <a:rPr lang="uk-UA" dirty="0"/>
              <a:t>, усвідомлювати, сприймати та переробляти </a:t>
            </a:r>
            <a:r>
              <a:rPr lang="uk-UA" dirty="0" err="1"/>
              <a:t>зовн</a:t>
            </a:r>
            <a:r>
              <a:rPr lang="uk-UA" dirty="0"/>
              <a:t>. інформацію) </a:t>
            </a:r>
            <a:r>
              <a:rPr lang="ru-RU" dirty="0"/>
              <a:t>та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діти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УЖМ і </a:t>
            </a:r>
            <a:r>
              <a:rPr lang="ru-RU" dirty="0" err="1"/>
              <a:t>вербальну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, часто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в </a:t>
            </a:r>
            <a:r>
              <a:rPr lang="ru-RU" dirty="0" err="1"/>
              <a:t>адаптації</a:t>
            </a:r>
            <a:r>
              <a:rPr lang="ru-RU" dirty="0"/>
              <a:t> до </a:t>
            </a:r>
            <a:r>
              <a:rPr lang="ru-RU" dirty="0" err="1"/>
              <a:t>суспільства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845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01601"/>
            <a:ext cx="10364451" cy="2920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584200"/>
            <a:ext cx="10363826" cy="5994400"/>
          </a:xfrm>
        </p:spPr>
        <p:txBody>
          <a:bodyPr/>
          <a:lstStyle/>
          <a:p>
            <a:r>
              <a:rPr lang="ru-RU" b="1" dirty="0"/>
              <a:t>3. </a:t>
            </a:r>
            <a:r>
              <a:rPr lang="ru-RU" b="1" dirty="0" err="1"/>
              <a:t>Інструмент</a:t>
            </a:r>
            <a:r>
              <a:rPr lang="ru-RU" b="1" dirty="0"/>
              <a:t> у </a:t>
            </a:r>
            <a:r>
              <a:rPr lang="ru-RU" b="1" dirty="0" err="1"/>
              <a:t>роботі</a:t>
            </a:r>
            <a:r>
              <a:rPr lang="ru-RU" b="1" dirty="0"/>
              <a:t> з </a:t>
            </a:r>
            <a:r>
              <a:rPr lang="ru-RU" b="1" dirty="0" err="1"/>
              <a:t>особливими</a:t>
            </a:r>
            <a:r>
              <a:rPr lang="ru-RU" b="1" dirty="0"/>
              <a:t> </a:t>
            </a:r>
            <a:r>
              <a:rPr lang="ru-RU" b="1" dirty="0" err="1"/>
              <a:t>групами</a:t>
            </a:r>
            <a:endParaRPr lang="ru-RU" dirty="0"/>
          </a:p>
          <a:p>
            <a:pPr lvl="0"/>
            <a:r>
              <a:rPr lang="ru-RU" b="1" dirty="0"/>
              <a:t>З </a:t>
            </a:r>
            <a:r>
              <a:rPr lang="ru-RU" b="1" dirty="0" err="1"/>
              <a:t>дітьми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 слуху УЖМ є </a:t>
            </a:r>
            <a:r>
              <a:rPr lang="ru-RU" dirty="0" err="1"/>
              <a:t>ключовим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комунікативних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УЖМ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при </a:t>
            </a:r>
            <a:r>
              <a:rPr lang="ru-RU" dirty="0" err="1"/>
              <a:t>затримці</a:t>
            </a:r>
            <a:r>
              <a:rPr lang="ru-RU" dirty="0"/>
              <a:t> </a:t>
            </a:r>
            <a:r>
              <a:rPr lang="ru-RU" dirty="0" err="1"/>
              <a:t>мовленнєвого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аутизмі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</a:t>
            </a:r>
            <a:r>
              <a:rPr lang="ru-RU" dirty="0" err="1"/>
              <a:t>висловлювати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потреби.</a:t>
            </a:r>
          </a:p>
          <a:p>
            <a:pPr lvl="0"/>
            <a:r>
              <a:rPr lang="ru-RU" b="1" dirty="0"/>
              <a:t>З </a:t>
            </a:r>
            <a:r>
              <a:rPr lang="ru-RU" b="1" dirty="0" err="1"/>
              <a:t>дорослими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 </a:t>
            </a:r>
            <a:r>
              <a:rPr lang="ru-RU" dirty="0" err="1"/>
              <a:t>реабілітації</a:t>
            </a:r>
            <a:r>
              <a:rPr lang="ru-RU" dirty="0"/>
              <a:t> </a:t>
            </a:r>
            <a:r>
              <a:rPr lang="ru-RU" dirty="0" err="1"/>
              <a:t>пацієнтів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втратою</a:t>
            </a:r>
            <a:r>
              <a:rPr lang="ru-RU" dirty="0"/>
              <a:t> слуху у </a:t>
            </a:r>
            <a:r>
              <a:rPr lang="ru-RU" dirty="0" err="1"/>
              <a:t>дорослому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УЖМ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відновити</a:t>
            </a:r>
            <a:r>
              <a:rPr lang="ru-RU" dirty="0"/>
              <a:t> </a:t>
            </a:r>
            <a:r>
              <a:rPr lang="ru-RU" dirty="0" err="1"/>
              <a:t>комунікаційні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Вона </a:t>
            </a:r>
            <a:r>
              <a:rPr lang="ru-RU" dirty="0" err="1"/>
              <a:t>використовується</a:t>
            </a:r>
            <a:r>
              <a:rPr lang="ru-RU" dirty="0"/>
              <a:t> у </a:t>
            </a:r>
            <a:r>
              <a:rPr lang="ru-RU" dirty="0" err="1"/>
              <a:t>роботі</a:t>
            </a:r>
            <a:r>
              <a:rPr lang="ru-RU" dirty="0"/>
              <a:t> з людьми </a:t>
            </a:r>
            <a:r>
              <a:rPr lang="uk-UA" dirty="0"/>
              <a:t>з ТПМ: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інсульту</a:t>
            </a:r>
            <a:r>
              <a:rPr lang="ru-RU" dirty="0"/>
              <a:t>, </a:t>
            </a:r>
            <a:r>
              <a:rPr lang="ru-RU" dirty="0" err="1"/>
              <a:t>травми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при </a:t>
            </a:r>
            <a:r>
              <a:rPr lang="ru-RU" dirty="0" err="1"/>
              <a:t>нейродегенеративних</a:t>
            </a:r>
            <a:r>
              <a:rPr lang="ru-RU" dirty="0"/>
              <a:t> </a:t>
            </a:r>
            <a:r>
              <a:rPr lang="ru-RU" dirty="0" err="1"/>
              <a:t>захворюваннях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876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14301"/>
            <a:ext cx="10364451" cy="2412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508000"/>
            <a:ext cx="10363826" cy="5969000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4. УЖМ у </a:t>
            </a:r>
            <a:r>
              <a:rPr lang="ru-RU" b="1" dirty="0" err="1"/>
              <a:t>навчанні</a:t>
            </a:r>
            <a:r>
              <a:rPr lang="ru-RU" b="1" dirty="0"/>
              <a:t> та </a:t>
            </a:r>
            <a:r>
              <a:rPr lang="ru-RU" b="1" dirty="0" err="1"/>
              <a:t>консультуванні</a:t>
            </a:r>
            <a:r>
              <a:rPr lang="ru-RU" b="1" dirty="0"/>
              <a:t> </a:t>
            </a:r>
            <a:r>
              <a:rPr lang="ru-RU" b="1" dirty="0" err="1"/>
              <a:t>родини</a:t>
            </a:r>
            <a:endParaRPr lang="ru-RU" dirty="0"/>
          </a:p>
          <a:p>
            <a:pPr lvl="0"/>
            <a:r>
              <a:rPr lang="ru-RU" b="1" dirty="0" err="1"/>
              <a:t>Навчання</a:t>
            </a:r>
            <a:r>
              <a:rPr lang="ru-RU" b="1" dirty="0"/>
              <a:t> </a:t>
            </a:r>
            <a:r>
              <a:rPr lang="ru-RU" b="1" dirty="0" err="1"/>
              <a:t>батьків</a:t>
            </a:r>
            <a:r>
              <a:rPr lang="ru-RU" b="1" dirty="0"/>
              <a:t> і </a:t>
            </a:r>
            <a:r>
              <a:rPr lang="ru-RU" b="1" dirty="0" err="1"/>
              <a:t>близьких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Логопед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сім’ям</a:t>
            </a:r>
            <a:r>
              <a:rPr lang="ru-RU" dirty="0"/>
              <a:t> </a:t>
            </a:r>
            <a:r>
              <a:rPr lang="ru-RU" dirty="0" err="1"/>
              <a:t>пацієнтів</a:t>
            </a:r>
            <a:r>
              <a:rPr lang="ru-RU" dirty="0"/>
              <a:t> </a:t>
            </a:r>
            <a:r>
              <a:rPr lang="ru-RU" dirty="0" err="1"/>
              <a:t>засвоїти</a:t>
            </a:r>
            <a:r>
              <a:rPr lang="ru-RU" dirty="0"/>
              <a:t> </a:t>
            </a:r>
            <a:r>
              <a:rPr lang="ru-RU" dirty="0" err="1"/>
              <a:t>базові</a:t>
            </a:r>
            <a:r>
              <a:rPr lang="ru-RU" dirty="0"/>
              <a:t> жести, </a:t>
            </a:r>
            <a:r>
              <a:rPr lang="ru-RU" dirty="0" err="1"/>
              <a:t>щоб</a:t>
            </a:r>
            <a:r>
              <a:rPr lang="ru-RU" dirty="0"/>
              <a:t> вони могли </a:t>
            </a:r>
            <a:r>
              <a:rPr lang="ru-RU" dirty="0" err="1"/>
              <a:t>ефективно</a:t>
            </a:r>
            <a:r>
              <a:rPr lang="ru-RU" dirty="0"/>
              <a:t> </a:t>
            </a:r>
            <a:r>
              <a:rPr lang="ru-RU" dirty="0" err="1"/>
              <a:t>спілкуватися</a:t>
            </a:r>
            <a:r>
              <a:rPr lang="ru-RU" dirty="0"/>
              <a:t> з </a:t>
            </a:r>
            <a:r>
              <a:rPr lang="ru-RU" dirty="0" err="1"/>
              <a:t>близькою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зміцненню</a:t>
            </a:r>
            <a:r>
              <a:rPr lang="ru-RU" dirty="0"/>
              <a:t> </a:t>
            </a:r>
            <a:r>
              <a:rPr lang="ru-RU" dirty="0" err="1"/>
              <a:t>емоційного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членами </a:t>
            </a:r>
            <a:r>
              <a:rPr lang="ru-RU" dirty="0" err="1"/>
              <a:t>родини</a:t>
            </a:r>
            <a:r>
              <a:rPr lang="ru-RU" dirty="0"/>
              <a:t>.</a:t>
            </a:r>
          </a:p>
          <a:p>
            <a:pPr lvl="0"/>
            <a:r>
              <a:rPr lang="ru-RU" b="1" dirty="0" err="1"/>
              <a:t>Інклюзивна</a:t>
            </a:r>
            <a:r>
              <a:rPr lang="ru-RU" b="1" dirty="0"/>
              <a:t> </a:t>
            </a:r>
            <a:r>
              <a:rPr lang="ru-RU" b="1" dirty="0" err="1"/>
              <a:t>освіта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Логопеди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володіють</a:t>
            </a:r>
            <a:r>
              <a:rPr lang="ru-RU" dirty="0"/>
              <a:t> УЖМ,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супроводжувати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 слуху в </a:t>
            </a:r>
            <a:r>
              <a:rPr lang="ru-RU" dirty="0" err="1"/>
              <a:t>інклюзивному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, </a:t>
            </a:r>
            <a:r>
              <a:rPr lang="ru-RU" dirty="0" err="1"/>
              <a:t>полегшуючи</a:t>
            </a:r>
            <a:r>
              <a:rPr lang="ru-RU" dirty="0"/>
              <a:t>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та </a:t>
            </a:r>
            <a:r>
              <a:rPr lang="ru-RU" dirty="0" err="1"/>
              <a:t>адаптацію</a:t>
            </a:r>
            <a:r>
              <a:rPr lang="ru-RU" dirty="0"/>
              <a:t>.</a:t>
            </a:r>
          </a:p>
          <a:p>
            <a:r>
              <a:rPr lang="ru-RU" b="1" dirty="0"/>
              <a:t>5. УЖМ як </a:t>
            </a:r>
            <a:r>
              <a:rPr lang="ru-RU" b="1" dirty="0" err="1"/>
              <a:t>культурний</a:t>
            </a:r>
            <a:r>
              <a:rPr lang="ru-RU" b="1" dirty="0"/>
              <a:t> і </a:t>
            </a:r>
            <a:r>
              <a:rPr lang="ru-RU" b="1" dirty="0" err="1"/>
              <a:t>соціальний</a:t>
            </a:r>
            <a:r>
              <a:rPr lang="ru-RU" b="1" dirty="0"/>
              <a:t> аспект</a:t>
            </a:r>
            <a:endParaRPr lang="ru-RU" dirty="0"/>
          </a:p>
          <a:p>
            <a:pPr lvl="0"/>
            <a:r>
              <a:rPr lang="ru-RU" b="1" dirty="0" err="1"/>
              <a:t>Розуміння</a:t>
            </a:r>
            <a:r>
              <a:rPr lang="ru-RU" b="1" dirty="0"/>
              <a:t> </a:t>
            </a:r>
            <a:r>
              <a:rPr lang="ru-RU" b="1" dirty="0" err="1"/>
              <a:t>культури</a:t>
            </a:r>
            <a:r>
              <a:rPr lang="ru-RU" b="1" dirty="0"/>
              <a:t> </a:t>
            </a:r>
            <a:r>
              <a:rPr lang="ru-RU" b="1" dirty="0" err="1"/>
              <a:t>нечуючих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Знання</a:t>
            </a:r>
            <a:r>
              <a:rPr lang="ru-RU" dirty="0"/>
              <a:t> УЖМ </a:t>
            </a:r>
            <a:r>
              <a:rPr lang="ru-RU" dirty="0" err="1"/>
              <a:t>дає</a:t>
            </a:r>
            <a:r>
              <a:rPr lang="ru-RU" dirty="0"/>
              <a:t> логопеду доступ до </a:t>
            </a:r>
            <a:r>
              <a:rPr lang="ru-RU" dirty="0" err="1"/>
              <a:t>культури</a:t>
            </a:r>
            <a:r>
              <a:rPr lang="ru-RU" dirty="0"/>
              <a:t> та </a:t>
            </a:r>
            <a:r>
              <a:rPr lang="ru-RU" dirty="0" err="1"/>
              <a:t>світогляду</a:t>
            </a:r>
            <a:r>
              <a:rPr lang="ru-RU" dirty="0"/>
              <a:t> </a:t>
            </a:r>
            <a:r>
              <a:rPr lang="ru-RU" dirty="0" err="1"/>
              <a:t>нечуючих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підвищує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побудові</a:t>
            </a:r>
            <a:r>
              <a:rPr lang="ru-RU" dirty="0"/>
              <a:t> </a:t>
            </a:r>
            <a:r>
              <a:rPr lang="ru-RU" dirty="0" err="1"/>
              <a:t>довіри</a:t>
            </a:r>
            <a:r>
              <a:rPr lang="ru-RU" dirty="0"/>
              <a:t>.</a:t>
            </a:r>
          </a:p>
          <a:p>
            <a:pPr lvl="0"/>
            <a:r>
              <a:rPr lang="ru-RU" b="1" dirty="0" err="1"/>
              <a:t>Соціальна</a:t>
            </a:r>
            <a:r>
              <a:rPr lang="ru-RU" b="1" dirty="0"/>
              <a:t> </a:t>
            </a:r>
            <a:r>
              <a:rPr lang="ru-RU" b="1" dirty="0" err="1"/>
              <a:t>інклюзія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Логопед,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володіє</a:t>
            </a:r>
            <a:r>
              <a:rPr lang="ru-RU" dirty="0"/>
              <a:t> УЖМ,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пацієнтам</a:t>
            </a:r>
            <a:r>
              <a:rPr lang="ru-RU" dirty="0"/>
              <a:t> </a:t>
            </a:r>
            <a:r>
              <a:rPr lang="ru-RU" dirty="0" err="1"/>
              <a:t>інтегруватися</a:t>
            </a:r>
            <a:r>
              <a:rPr lang="ru-RU" dirty="0"/>
              <a:t> у </a:t>
            </a:r>
            <a:r>
              <a:rPr lang="ru-RU" dirty="0" err="1"/>
              <a:t>суспільство</a:t>
            </a:r>
            <a:r>
              <a:rPr lang="ru-RU" dirty="0"/>
              <a:t>, </a:t>
            </a:r>
            <a:r>
              <a:rPr lang="ru-RU" dirty="0" err="1"/>
              <a:t>підтримуючи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самостійність</a:t>
            </a:r>
            <a:r>
              <a:rPr lang="ru-RU" dirty="0"/>
              <a:t> і </a:t>
            </a:r>
            <a:r>
              <a:rPr lang="ru-RU" dirty="0" err="1"/>
              <a:t>можливості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1014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2401"/>
            <a:ext cx="10364451" cy="35559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549400"/>
            <a:ext cx="10363826" cy="4965700"/>
          </a:xfrm>
        </p:spPr>
        <p:txBody>
          <a:bodyPr/>
          <a:lstStyle/>
          <a:p>
            <a:r>
              <a:rPr lang="ru-RU" b="1" dirty="0"/>
              <a:t>6. </a:t>
            </a:r>
            <a:r>
              <a:rPr lang="ru-RU" b="1" dirty="0" err="1"/>
              <a:t>Важливість</a:t>
            </a:r>
            <a:r>
              <a:rPr lang="ru-RU" b="1" dirty="0"/>
              <a:t> для </a:t>
            </a:r>
            <a:r>
              <a:rPr lang="ru-RU" b="1" dirty="0" err="1"/>
              <a:t>професійного</a:t>
            </a:r>
            <a:r>
              <a:rPr lang="ru-RU" b="1" dirty="0"/>
              <a:t> </a:t>
            </a:r>
            <a:r>
              <a:rPr lang="ru-RU" b="1" dirty="0" err="1"/>
              <a:t>розвитку</a:t>
            </a:r>
            <a:r>
              <a:rPr lang="ru-RU" b="1" dirty="0"/>
              <a:t> логопеда</a:t>
            </a:r>
            <a:endParaRPr lang="ru-RU" dirty="0"/>
          </a:p>
          <a:p>
            <a:pPr lvl="0"/>
            <a:r>
              <a:rPr lang="ru-RU" b="1" dirty="0" err="1"/>
              <a:t>Розширення</a:t>
            </a:r>
            <a:r>
              <a:rPr lang="ru-RU" b="1" dirty="0"/>
              <a:t> </a:t>
            </a:r>
            <a:r>
              <a:rPr lang="ru-RU" b="1" dirty="0" err="1"/>
              <a:t>професійних</a:t>
            </a:r>
            <a:r>
              <a:rPr lang="ru-RU" b="1" dirty="0"/>
              <a:t> </a:t>
            </a:r>
            <a:r>
              <a:rPr lang="ru-RU" b="1" dirty="0" err="1"/>
              <a:t>можливостей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Знання</a:t>
            </a:r>
            <a:r>
              <a:rPr lang="ru-RU" dirty="0"/>
              <a:t> УЖМ </a:t>
            </a:r>
            <a:r>
              <a:rPr lang="ru-RU" dirty="0" err="1"/>
              <a:t>робить</a:t>
            </a:r>
            <a:r>
              <a:rPr lang="ru-RU" dirty="0"/>
              <a:t> логопеда </a:t>
            </a:r>
            <a:r>
              <a:rPr lang="ru-RU" dirty="0" err="1"/>
              <a:t>конкурентоспроможним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 та </a:t>
            </a:r>
            <a:r>
              <a:rPr lang="ru-RU" dirty="0" err="1"/>
              <a:t>освіти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відкриває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працювати</a:t>
            </a:r>
            <a:r>
              <a:rPr lang="ru-RU" dirty="0"/>
              <a:t> в </a:t>
            </a:r>
            <a:r>
              <a:rPr lang="ru-RU" dirty="0" err="1"/>
              <a:t>інклюзивних</a:t>
            </a:r>
            <a:r>
              <a:rPr lang="ru-RU" dirty="0"/>
              <a:t> школах, </a:t>
            </a:r>
            <a:r>
              <a:rPr lang="ru-RU" dirty="0" err="1"/>
              <a:t>спеціалізованих</a:t>
            </a:r>
            <a:r>
              <a:rPr lang="ru-RU" dirty="0"/>
              <a:t> центрах та </a:t>
            </a:r>
            <a:r>
              <a:rPr lang="ru-RU" dirty="0" err="1"/>
              <a:t>лікарнях</a:t>
            </a:r>
            <a:r>
              <a:rPr lang="ru-RU" dirty="0"/>
              <a:t>.</a:t>
            </a:r>
          </a:p>
          <a:p>
            <a:pPr lvl="0"/>
            <a:r>
              <a:rPr lang="ru-RU" b="1" dirty="0" err="1"/>
              <a:t>Етичний</a:t>
            </a:r>
            <a:r>
              <a:rPr lang="ru-RU" b="1" dirty="0"/>
              <a:t> аспект: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Використання</a:t>
            </a:r>
            <a:r>
              <a:rPr lang="ru-RU" dirty="0"/>
              <a:t> УЖМ </a:t>
            </a:r>
            <a:r>
              <a:rPr lang="ru-RU" dirty="0" err="1"/>
              <a:t>свідчить</a:t>
            </a:r>
            <a:r>
              <a:rPr lang="ru-RU" dirty="0"/>
              <a:t> про </a:t>
            </a:r>
            <a:r>
              <a:rPr lang="ru-RU" dirty="0" err="1"/>
              <a:t>повагу</a:t>
            </a:r>
            <a:r>
              <a:rPr lang="ru-RU" dirty="0"/>
              <a:t> до прав і потреб людей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 слуху, </a:t>
            </a:r>
            <a:r>
              <a:rPr lang="ru-RU" dirty="0" err="1"/>
              <a:t>забезпечуючи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рівність</a:t>
            </a:r>
            <a:r>
              <a:rPr lang="ru-RU" dirty="0"/>
              <a:t> у </a:t>
            </a:r>
            <a:r>
              <a:rPr lang="ru-RU" dirty="0" err="1"/>
              <a:t>доступі</a:t>
            </a:r>
            <a:r>
              <a:rPr lang="ru-RU" dirty="0"/>
              <a:t> до </a:t>
            </a:r>
            <a:r>
              <a:rPr lang="ru-RU" dirty="0" err="1"/>
              <a:t>послуг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520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52401"/>
            <a:ext cx="10364451" cy="1244599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 для логопедів щодо вивчення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97000"/>
            <a:ext cx="10363826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800" dirty="0"/>
          </a:p>
          <a:p>
            <a:pPr lvl="0"/>
            <a:r>
              <a:rPr lang="ru-RU" b="1" dirty="0" err="1"/>
              <a:t>Практичні</a:t>
            </a:r>
            <a:r>
              <a:rPr lang="ru-RU" b="1" dirty="0"/>
              <a:t> </a:t>
            </a:r>
            <a:r>
              <a:rPr lang="ru-RU" b="1" dirty="0" err="1"/>
              <a:t>заняття</a:t>
            </a:r>
            <a:r>
              <a:rPr lang="ru-RU" b="1" dirty="0"/>
              <a:t>:</a:t>
            </a:r>
            <a:endParaRPr lang="ru-RU" sz="1800" dirty="0"/>
          </a:p>
          <a:p>
            <a:pPr lvl="1"/>
            <a:r>
              <a:rPr lang="ru-RU" dirty="0" err="1"/>
              <a:t>Відвідувати</a:t>
            </a:r>
            <a:r>
              <a:rPr lang="ru-RU" dirty="0"/>
              <a:t> </a:t>
            </a:r>
            <a:r>
              <a:rPr lang="ru-RU" dirty="0" err="1"/>
              <a:t>курси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заняття</a:t>
            </a:r>
            <a:r>
              <a:rPr lang="ru-RU" dirty="0"/>
              <a:t> з УЖМ.</a:t>
            </a:r>
            <a:endParaRPr lang="ru-RU" sz="1600" dirty="0"/>
          </a:p>
          <a:p>
            <a:pPr lvl="1"/>
            <a:r>
              <a:rPr lang="ru-RU" dirty="0" err="1"/>
              <a:t>Практикувати</a:t>
            </a:r>
            <a:r>
              <a:rPr lang="ru-RU" dirty="0"/>
              <a:t> </a:t>
            </a:r>
            <a:r>
              <a:rPr lang="ru-RU" dirty="0" err="1"/>
              <a:t>комунікацію</a:t>
            </a:r>
            <a:r>
              <a:rPr lang="ru-RU" dirty="0"/>
              <a:t> з </a:t>
            </a:r>
            <a:r>
              <a:rPr lang="ru-RU" dirty="0" err="1"/>
              <a:t>носіями</a:t>
            </a:r>
            <a:r>
              <a:rPr lang="ru-RU" dirty="0"/>
              <a:t> </a:t>
            </a:r>
            <a:r>
              <a:rPr lang="ru-RU" dirty="0" err="1"/>
              <a:t>жестової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</a:t>
            </a:r>
            <a:endParaRPr lang="ru-RU" sz="1600" dirty="0"/>
          </a:p>
          <a:p>
            <a:pPr lvl="0"/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ресурсів</a:t>
            </a:r>
            <a:r>
              <a:rPr lang="ru-RU" b="1" dirty="0"/>
              <a:t>:</a:t>
            </a:r>
            <a:endParaRPr lang="ru-RU" sz="1800" dirty="0"/>
          </a:p>
          <a:p>
            <a:pPr lvl="1"/>
            <a:r>
              <a:rPr lang="ru-RU" dirty="0" err="1"/>
              <a:t>Вивчати</a:t>
            </a:r>
            <a:r>
              <a:rPr lang="ru-RU" dirty="0"/>
              <a:t> онлайн-словники </a:t>
            </a:r>
            <a:r>
              <a:rPr lang="ru-RU" dirty="0" err="1"/>
              <a:t>жестів</a:t>
            </a:r>
            <a:r>
              <a:rPr lang="ru-RU" dirty="0"/>
              <a:t> і </a:t>
            </a:r>
            <a:r>
              <a:rPr lang="ru-RU" dirty="0" err="1"/>
              <a:t>дактильної</a:t>
            </a:r>
            <a:r>
              <a:rPr lang="ru-RU" dirty="0"/>
              <a:t> </a:t>
            </a:r>
            <a:r>
              <a:rPr lang="ru-RU" dirty="0" err="1"/>
              <a:t>абетки</a:t>
            </a:r>
            <a:r>
              <a:rPr lang="ru-RU" dirty="0"/>
              <a:t>.</a:t>
            </a:r>
            <a:endParaRPr lang="ru-RU" sz="1600" dirty="0"/>
          </a:p>
          <a:p>
            <a:pPr lvl="1"/>
            <a:r>
              <a:rPr lang="ru-RU" dirty="0" err="1"/>
              <a:t>Ознайомлюватися</a:t>
            </a:r>
            <a:r>
              <a:rPr lang="ru-RU" dirty="0"/>
              <a:t> з </a:t>
            </a:r>
            <a:r>
              <a:rPr lang="ru-RU" dirty="0" err="1"/>
              <a:t>відеоматеріалами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демонструють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УЖМ.</a:t>
            </a:r>
            <a:endParaRPr lang="ru-RU" sz="1600" dirty="0"/>
          </a:p>
          <a:p>
            <a:pPr lvl="0"/>
            <a:r>
              <a:rPr lang="ru-RU" b="1" dirty="0" err="1"/>
              <a:t>Поглиблення</a:t>
            </a:r>
            <a:r>
              <a:rPr lang="ru-RU" b="1" dirty="0"/>
              <a:t> </a:t>
            </a:r>
            <a:r>
              <a:rPr lang="ru-RU" b="1" dirty="0" err="1"/>
              <a:t>знань</a:t>
            </a:r>
            <a:r>
              <a:rPr lang="ru-RU" b="1" dirty="0"/>
              <a:t>:</a:t>
            </a:r>
            <a:endParaRPr lang="ru-RU" sz="1800" dirty="0"/>
          </a:p>
          <a:p>
            <a:pPr lvl="1"/>
            <a:r>
              <a:rPr lang="ru-RU" dirty="0" err="1"/>
              <a:t>Досліджувати</a:t>
            </a:r>
            <a:r>
              <a:rPr lang="ru-RU" dirty="0"/>
              <a:t> </a:t>
            </a:r>
            <a:r>
              <a:rPr lang="ru-RU" dirty="0" err="1"/>
              <a:t>законодавчі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жестової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.</a:t>
            </a:r>
            <a:endParaRPr lang="ru-RU" sz="1600" dirty="0"/>
          </a:p>
          <a:p>
            <a:pPr lvl="1"/>
            <a:r>
              <a:rPr lang="ru-RU" dirty="0" err="1"/>
              <a:t>Вивчати</a:t>
            </a:r>
            <a:r>
              <a:rPr lang="ru-RU" dirty="0"/>
              <a:t> методики </a:t>
            </a:r>
            <a:r>
              <a:rPr lang="ru-RU" dirty="0" err="1"/>
              <a:t>роботи</a:t>
            </a:r>
            <a:r>
              <a:rPr lang="ru-RU" dirty="0"/>
              <a:t> з УЖМ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вікових</a:t>
            </a:r>
            <a:r>
              <a:rPr lang="ru-RU" dirty="0"/>
              <a:t> </a:t>
            </a:r>
            <a:r>
              <a:rPr lang="ru-RU" dirty="0" err="1"/>
              <a:t>групах</a:t>
            </a:r>
            <a:r>
              <a:rPr lang="ru-RU" dirty="0" smtClean="0"/>
              <a:t>.</a:t>
            </a:r>
          </a:p>
          <a:p>
            <a:pPr lvl="1"/>
            <a:endParaRPr lang="ru-RU" sz="1600" dirty="0"/>
          </a:p>
          <a:p>
            <a:r>
              <a:rPr lang="ru-RU" b="1" dirty="0" err="1"/>
              <a:t>Висновок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жестова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, а й </a:t>
            </a:r>
            <a:r>
              <a:rPr lang="ru-RU" dirty="0" err="1"/>
              <a:t>потужний</a:t>
            </a:r>
            <a:r>
              <a:rPr lang="ru-RU" dirty="0"/>
              <a:t> </a:t>
            </a:r>
            <a:r>
              <a:rPr lang="ru-RU" dirty="0" err="1"/>
              <a:t>методологічний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у </a:t>
            </a:r>
            <a:r>
              <a:rPr lang="ru-RU" dirty="0" err="1"/>
              <a:t>роботі</a:t>
            </a:r>
            <a:r>
              <a:rPr lang="ru-RU" dirty="0"/>
              <a:t> логопеда.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професійно</a:t>
            </a:r>
            <a:r>
              <a:rPr lang="ru-RU" dirty="0"/>
              <a:t> </a:t>
            </a:r>
            <a:r>
              <a:rPr lang="ru-RU" dirty="0" err="1"/>
              <a:t>підтримувати</a:t>
            </a:r>
            <a:r>
              <a:rPr lang="ru-RU" dirty="0"/>
              <a:t> людей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порушеннями</a:t>
            </a:r>
            <a:r>
              <a:rPr lang="ru-RU" dirty="0"/>
              <a:t> слуху та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соціальній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805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77801"/>
            <a:ext cx="10364451" cy="1511299"/>
          </a:xfrm>
        </p:spPr>
        <p:txBody>
          <a:bodyPr>
            <a:noAutofit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</a:pP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Дякую </a:t>
            </a:r>
            <a:r>
              <a:rPr lang="uk-UA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увагу!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03775" y="1828800"/>
            <a:ext cx="678445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04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0790"/>
            <a:ext cx="10187182" cy="926432"/>
          </a:xfrm>
        </p:spPr>
        <p:txBody>
          <a:bodyPr/>
          <a:lstStyle/>
          <a:p>
            <a:r>
              <a:rPr lang="uk-UA" dirty="0" smtClean="0"/>
              <a:t>  </a:t>
            </a:r>
            <a:r>
              <a:rPr lang="en-US" dirty="0" smtClean="0"/>
              <a:t>         </a:t>
            </a:r>
            <a:r>
              <a:rPr lang="uk-UA" dirty="0" smtClean="0"/>
              <a:t>Причини </a:t>
            </a:r>
            <a:r>
              <a:rPr lang="uk-UA" dirty="0" smtClean="0"/>
              <a:t>розвитку вад слуху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110" y="1443317"/>
            <a:ext cx="10384406" cy="4615975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Порушення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слуху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викликаються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широким спектром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біологічних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екологічних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чинників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 За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даними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Всесвітньої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організації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охорони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здоров’я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основні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поширені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причини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розвитку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порушень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слуху в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країнах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з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низьким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середнім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доходом,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які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можна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відвернути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 —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інфекції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середнього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вуха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,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надмірний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шум,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неналежне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використання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деяких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медикаментів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ускладнення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інфекції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час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пологів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тощо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Повна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ж глухота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може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бути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вродженою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набутою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Вроджена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глухота 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людини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часто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спричиняє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невміння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розмовляти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(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глухонімота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).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Набута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глухота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виникає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переважно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як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наслідок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захворювання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внутрішнього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вуха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і 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слухового нерва,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запалення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середнього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вуха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,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деяких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системних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інфекційних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хвооб</a:t>
            </a:r>
            <a:r>
              <a:rPr lang="ru-RU" dirty="0" smtClean="0">
                <a:solidFill>
                  <a:srgbClr val="0645AD"/>
                </a:solidFill>
                <a:latin typeface="Arial" panose="020B0604020202020204" pitchFamily="34" charset="0"/>
                <a:hlinkClick r:id="rId2" tooltip="Інфекція"/>
              </a:rPr>
              <a:t>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(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наприклад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менінгіту,грипу,кору,епідемічного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паротиту),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травми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тривалої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дії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сильного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шуму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і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вібрацій,отруєння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,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отосклерозу,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також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старіння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слухових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клітин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і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нейронів.Доведено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людини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частота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виникнення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набутих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вад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слуху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зростає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з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віком:у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новонароджених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зустрічається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у 2-3 %, до 18 року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життя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— 5 %, 19-44 роки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життя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— 4,5-5 %, 45-64 роки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життя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— 14 %, 65-74 роки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життя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— 23 %,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понад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 75 </a:t>
            </a:r>
            <a:r>
              <a:rPr lang="ru-RU" dirty="0" err="1">
                <a:solidFill>
                  <a:srgbClr val="202122"/>
                </a:solidFill>
                <a:latin typeface="Arial" panose="020B0604020202020204" pitchFamily="34" charset="0"/>
              </a:rPr>
              <a:t>років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— 35 %.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2688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6726"/>
            <a:ext cx="10283434" cy="842211"/>
          </a:xfrm>
        </p:spPr>
        <p:txBody>
          <a:bodyPr/>
          <a:lstStyle/>
          <a:p>
            <a:r>
              <a:rPr lang="uk-UA" dirty="0" smtClean="0"/>
              <a:t>   </a:t>
            </a:r>
            <a:r>
              <a:rPr lang="en-US" dirty="0" smtClean="0"/>
              <a:t>      </a:t>
            </a:r>
            <a:r>
              <a:rPr lang="uk-UA" dirty="0" smtClean="0"/>
              <a:t>Вроджені </a:t>
            </a:r>
            <a:r>
              <a:rPr lang="uk-UA" dirty="0" smtClean="0"/>
              <a:t>причини втрати слуху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41929"/>
            <a:ext cx="10283434" cy="4546050"/>
          </a:xfrm>
        </p:spPr>
        <p:txBody>
          <a:bodyPr>
            <a:noAutofit/>
          </a:bodyPr>
          <a:lstStyle/>
          <a:p>
            <a:pPr fontAlgn="base"/>
            <a:r>
              <a:rPr lang="ru-RU" sz="2000" dirty="0" err="1" smtClean="0">
                <a:solidFill>
                  <a:schemeClr val="tx1"/>
                </a:solidFill>
                <a:latin typeface="HelveticaNeueCyr-Roman"/>
              </a:rPr>
              <a:t>Вроджені</a:t>
            </a:r>
            <a:r>
              <a:rPr lang="ru-RU" sz="2000" dirty="0" smtClean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причини –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втрата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слуху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внаслідок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спадкових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неспадкових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генетичних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факторів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, а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також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ускладнень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під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час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вагітності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чи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пологів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включно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з такими: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жінка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хворіла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на краснуху,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сифіліс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та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деякі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інші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інфекційні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захворювання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під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час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вагітності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низька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маса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тіла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дитини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при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народженні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асфіксія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при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народженні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недостатність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кисню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під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час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пологів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застосування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деяких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лікарських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засобів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під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час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вагітності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наприклад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аміноглікозидів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цитотоксичних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препаратів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діуретиків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тощо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важка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форма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неонатальної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жовтяниці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жовтяниці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новонароджених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), яка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може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спричинити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ураження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 слухового нерва </a:t>
            </a:r>
            <a:r>
              <a:rPr lang="ru-RU" sz="2000" dirty="0" err="1">
                <a:solidFill>
                  <a:schemeClr val="tx1"/>
                </a:solidFill>
                <a:latin typeface="HelveticaNeueCyr-Roman"/>
              </a:rPr>
              <a:t>немовляти</a:t>
            </a:r>
            <a:r>
              <a:rPr lang="ru-RU" sz="2000" dirty="0">
                <a:solidFill>
                  <a:schemeClr val="tx1"/>
                </a:solidFill>
                <a:latin typeface="HelveticaNeueCyr-Roman"/>
              </a:rPr>
              <a:t>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3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8758"/>
            <a:ext cx="10247340" cy="986589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en-US" dirty="0" smtClean="0"/>
              <a:t>         </a:t>
            </a:r>
            <a:r>
              <a:rPr lang="uk-UA" dirty="0" smtClean="0"/>
              <a:t>Набуті причини втрати слуху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1600"/>
            <a:ext cx="10247340" cy="5257799"/>
          </a:xfrm>
        </p:spPr>
        <p:txBody>
          <a:bodyPr>
            <a:normAutofit fontScale="77500" lnSpcReduction="20000"/>
          </a:bodyPr>
          <a:lstStyle/>
          <a:p>
            <a:pPr fontAlgn="base"/>
            <a:endParaRPr lang="ru-RU" b="1" dirty="0">
              <a:solidFill>
                <a:schemeClr val="tx1"/>
              </a:solidFill>
              <a:latin typeface="Akrobat-SemiBold"/>
            </a:endParaRPr>
          </a:p>
          <a:p>
            <a:pPr fontAlgn="base"/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Набуті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причини </a:t>
            </a:r>
            <a:r>
              <a:rPr lang="ru-RU" sz="2600" dirty="0" err="1" smtClean="0">
                <a:solidFill>
                  <a:schemeClr val="tx1"/>
                </a:solidFill>
                <a:latin typeface="HelveticaNeueCyr-Roman"/>
              </a:rPr>
              <a:t>можуть</a:t>
            </a:r>
            <a:r>
              <a:rPr lang="ru-RU" sz="2600" dirty="0" smtClean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стати причиною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погіршення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слуху у будь-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якому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віці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інфекційні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захворювання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менінгіт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кір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свинка);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хронічна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вушна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інфекція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наприклад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хронічний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середній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отит є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поширеною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причиною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втрати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слуху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серед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дітей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скупчення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ексудату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рідини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) в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вусі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середній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отит);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використання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деяких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лікарських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засобів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наприклад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препаратів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для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лікування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неонатальних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інфекцій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малярії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мультирезистентного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стійкого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до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ліків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)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туберкульозу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та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онкологічних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захворювань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травми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голови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або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вуха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надмірний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шум (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наприклад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від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обладнання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на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робочих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місцях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вибухів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негативний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вплив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гучних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звуків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(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наприклад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при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використанні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аудіо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пристроїв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регулярному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відвідуванні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концертів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нічних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клубів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спортивних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заходів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тощо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);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старіння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вушна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сірка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або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сторонні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предмети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що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блокують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зовнішній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слуховий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HelveticaNeueCyr-Roman"/>
              </a:rPr>
              <a:t>прохід</a:t>
            </a:r>
            <a:r>
              <a:rPr lang="ru-RU" sz="2600" dirty="0">
                <a:solidFill>
                  <a:schemeClr val="tx1"/>
                </a:solidFill>
                <a:latin typeface="HelveticaNeueCyr-Roman"/>
              </a:rPr>
              <a:t>.</a:t>
            </a:r>
            <a:endParaRPr lang="ru-RU" sz="2600" b="0" i="0" dirty="0">
              <a:solidFill>
                <a:schemeClr val="tx1"/>
              </a:solidFill>
              <a:effectLst/>
              <a:latin typeface="HelveticaNeueCyr-Roman"/>
            </a:endParaRPr>
          </a:p>
        </p:txBody>
      </p:sp>
    </p:spTree>
    <p:extLst>
      <p:ext uri="{BB962C8B-B14F-4D97-AF65-F5344CB8AC3E}">
        <p14:creationId xmlns:p14="http://schemas.microsoft.com/office/powerpoint/2010/main" val="3112408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00790"/>
            <a:ext cx="8596668" cy="818147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Медико-біологічна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концепція глухоти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39" y="1345453"/>
            <a:ext cx="8301055" cy="4559300"/>
          </a:xfrm>
        </p:spPr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uk-UA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 слуху –це захворювання, що потребує медичного втручання.</a:t>
            </a:r>
          </a:p>
          <a:p>
            <a:pPr marL="0" lvl="0" indent="447675" algn="just">
              <a:buClr>
                <a:srgbClr val="90C226"/>
              </a:buClr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Порушення </a:t>
            </a:r>
            <a:r>
              <a:rPr lang="uk-UA" sz="2000" dirty="0">
                <a:solidFill>
                  <a:schemeClr val="tx1"/>
                </a:solidFill>
              </a:rPr>
              <a:t>слуху-це захворювання, що потребує медичного втручання. Його наслідки (відсутність усного мовлення) потребують педагогічного втручання. Ці порушення приводять до утруднення соціальної адаптації. Головна мета професійного втручання-усунення або максимально можливе зменшення негативного впливу самого захворювання та його наслідків на розвиток людини. У перспективі- забезпечення людині з порушеннями слуху рівних можливостей для активної участі в житті </a:t>
            </a:r>
            <a:r>
              <a:rPr lang="uk-UA" sz="2000" dirty="0" err="1">
                <a:solidFill>
                  <a:schemeClr val="tx1"/>
                </a:solidFill>
              </a:rPr>
              <a:t>чуючого</a:t>
            </a:r>
            <a:r>
              <a:rPr lang="uk-UA" sz="2000" dirty="0">
                <a:solidFill>
                  <a:schemeClr val="tx1"/>
                </a:solidFill>
              </a:rPr>
              <a:t> суспільства.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Як підтримати слух в похилому віці - поради фахівців • Дом престарелых  Забот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98" y="3989295"/>
            <a:ext cx="3137649" cy="2608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341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175" y="7937"/>
            <a:ext cx="9258127" cy="701926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Соціокультурна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концепція глухоти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775" y="800100"/>
            <a:ext cx="8596668" cy="5727700"/>
          </a:xfrm>
        </p:spPr>
        <p:txBody>
          <a:bodyPr>
            <a:normAutofit fontScale="40000" lnSpcReduction="20000"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uk-UA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«… </a:t>
            </a:r>
            <a:r>
              <a:rPr lang="uk-UA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Глухі люди не мають медичних проблем, пов’язаних з порушенням слуху та не потребують спеціальних реабілітаційних заходів»</a:t>
            </a: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90-ті роки ХХ ст., Західна Європа-початок формування концепції;</a:t>
            </a:r>
          </a:p>
          <a:p>
            <a:pPr lvl="0">
              <a:buClr>
                <a:srgbClr val="90C226"/>
              </a:buClr>
            </a:pP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Глухота-особливий, непатологічний стан людини</a:t>
            </a:r>
            <a:r>
              <a:rPr lang="uk-UA" sz="6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</a:t>
            </a:r>
            <a:r>
              <a:rPr lang="en-US" sz="6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uk-UA" sz="6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при </a:t>
            </a: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якому люди не мають медичних проблем, пов’язаних з порушеним слухом та не потребують спеціальних реабілітаційних заходів.</a:t>
            </a:r>
          </a:p>
          <a:p>
            <a:pPr lvl="0">
              <a:buClr>
                <a:srgbClr val="90C226"/>
              </a:buClr>
            </a:pP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Свою </a:t>
            </a:r>
            <a:r>
              <a:rPr lang="uk-UA" sz="6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потребу </a:t>
            </a: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в самоствердженні людина реалізує через групове членство і ця потреба мотивує її бажання оцінювати групу глухих позитивно.</a:t>
            </a:r>
          </a:p>
          <a:p>
            <a:pPr lvl="0">
              <a:buClr>
                <a:srgbClr val="90C226"/>
              </a:buClr>
            </a:pP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Людина ідентифікує себе як члена товариства глухих, привласнюючи відповідні цінності, погляди, норми, моделі поведінки (самоідентифікація)</a:t>
            </a:r>
          </a:p>
          <a:p>
            <a:pPr lvl="0">
              <a:buClr>
                <a:srgbClr val="90C226"/>
              </a:buClr>
            </a:pPr>
            <a:r>
              <a:rPr lang="uk-UA" sz="6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Справжня рівність людей з порушеннями слуху із представниками «більшості» та інших меншин.</a:t>
            </a:r>
            <a:endParaRPr lang="ru-RU" sz="6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uk-UA" sz="6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0C226"/>
              </a:buClr>
            </a:pPr>
            <a:endParaRPr lang="ru-RU" sz="4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343 800+ стокових фото, фото роялті-фрі та зображень на тему мова мовлення  ілюстрації - iStock"/>
          <p:cNvSpPr>
            <a:spLocks noChangeAspect="1" noChangeArrowheads="1"/>
          </p:cNvSpPr>
          <p:nvPr/>
        </p:nvSpPr>
        <p:spPr bwMode="auto">
          <a:xfrm>
            <a:off x="2165350" y="48402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4" descr="343 800+ стокових фото, фото роялті-фрі та зображень на тему мова мовлення  ілюстрації - iStock"/>
          <p:cNvSpPr>
            <a:spLocks noChangeAspect="1" noChangeArrowheads="1"/>
          </p:cNvSpPr>
          <p:nvPr/>
        </p:nvSpPr>
        <p:spPr bwMode="auto">
          <a:xfrm>
            <a:off x="1614487" y="4432301"/>
            <a:ext cx="1711325" cy="13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6" descr="343 800+ стокових фото, фото роялті-фрі та зображень на тему мова мовлення  ілюстрації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8" descr="343 800+ стокових фото, фото роялті-фрі та зображень на тему мова мовлення  ілюстрації - i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Рисунок 7" descr="Моріка Лакатош: &quot;Аби зрозуміти, як живуть глухі, я навмисне затуляла вуха&quot;  @ Закарпаття онлайн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633" y="4360764"/>
            <a:ext cx="2818433" cy="236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2900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266701"/>
            <a:ext cx="10364451" cy="736599"/>
          </a:xfrm>
        </p:spPr>
        <p:txBody>
          <a:bodyPr>
            <a:norm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Міфи про жестову мову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08100"/>
            <a:ext cx="10363826" cy="51562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Жестова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жестових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жестова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жестова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жестових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рідними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слуху).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просто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жестів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мімічних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структурою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Походить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жестової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3898900"/>
            <a:ext cx="3911600" cy="2476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00" y="3898900"/>
            <a:ext cx="41148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6415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10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1.xml><?xml version="1.0" encoding="utf-8"?>
<a:theme xmlns:a="http://schemas.openxmlformats.org/drawingml/2006/main" name="3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2.xml><?xml version="1.0" encoding="utf-8"?>
<a:theme xmlns:a="http://schemas.openxmlformats.org/drawingml/2006/main" name="4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3.xml><?xml version="1.0" encoding="utf-8"?>
<a:theme xmlns:a="http://schemas.openxmlformats.org/drawingml/2006/main" name="5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4.xml><?xml version="1.0" encoding="utf-8"?>
<a:theme xmlns:a="http://schemas.openxmlformats.org/drawingml/2006/main" name="6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5.xml><?xml version="1.0" encoding="utf-8"?>
<a:theme xmlns:a="http://schemas.openxmlformats.org/drawingml/2006/main" name="7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6.xml><?xml version="1.0" encoding="utf-8"?>
<a:theme xmlns:a="http://schemas.openxmlformats.org/drawingml/2006/main" name="8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17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8.xml><?xml version="1.0" encoding="utf-8"?>
<a:theme xmlns:a="http://schemas.openxmlformats.org/drawingml/2006/main" name="1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9.xml><?xml version="1.0" encoding="utf-8"?>
<a:theme xmlns:a="http://schemas.openxmlformats.org/drawingml/2006/main" name="2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0.xml><?xml version="1.0" encoding="utf-8"?>
<a:theme xmlns:a="http://schemas.openxmlformats.org/drawingml/2006/main" name="3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1.xml><?xml version="1.0" encoding="utf-8"?>
<a:theme xmlns:a="http://schemas.openxmlformats.org/drawingml/2006/main" name="4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2.xml><?xml version="1.0" encoding="utf-8"?>
<a:theme xmlns:a="http://schemas.openxmlformats.org/drawingml/2006/main" name="5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3.xml><?xml version="1.0" encoding="utf-8"?>
<a:theme xmlns:a="http://schemas.openxmlformats.org/drawingml/2006/main" name="6_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4.xml><?xml version="1.0" encoding="utf-8"?>
<a:theme xmlns:a="http://schemas.openxmlformats.org/drawingml/2006/main" name="2_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5.xml><?xml version="1.0" encoding="utf-8"?>
<a:theme xmlns:a="http://schemas.openxmlformats.org/drawingml/2006/main" name="3_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6.xml><?xml version="1.0" encoding="utf-8"?>
<a:theme xmlns:a="http://schemas.openxmlformats.org/drawingml/2006/main" name="4_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7.xml><?xml version="1.0" encoding="utf-8"?>
<a:theme xmlns:a="http://schemas.openxmlformats.org/drawingml/2006/main" name="5_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8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9.xml><?xml version="1.0" encoding="utf-8"?>
<a:theme xmlns:a="http://schemas.openxmlformats.org/drawingml/2006/main" name="1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140</TotalTime>
  <Words>2720</Words>
  <Application>Microsoft Office PowerPoint</Application>
  <PresentationFormat>Широкоэкранный</PresentationFormat>
  <Paragraphs>222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23</vt:i4>
      </vt:variant>
      <vt:variant>
        <vt:lpstr>Заголовки слайдов</vt:lpstr>
      </vt:variant>
      <vt:variant>
        <vt:i4>39</vt:i4>
      </vt:variant>
    </vt:vector>
  </HeadingPairs>
  <TitlesOfParts>
    <vt:vector size="73" baseType="lpstr">
      <vt:lpstr>Akrobat-SemiBold</vt:lpstr>
      <vt:lpstr>Arial</vt:lpstr>
      <vt:lpstr>Calibri</vt:lpstr>
      <vt:lpstr>Century Gothic</vt:lpstr>
      <vt:lpstr>Courier New</vt:lpstr>
      <vt:lpstr>HelveticaNeueCyr-Roman</vt:lpstr>
      <vt:lpstr>Symbol</vt:lpstr>
      <vt:lpstr>Times New Roman</vt:lpstr>
      <vt:lpstr>Trebuchet MS</vt:lpstr>
      <vt:lpstr>Tw Cen MT</vt:lpstr>
      <vt:lpstr>Wingdings 3</vt:lpstr>
      <vt:lpstr>Капля</vt:lpstr>
      <vt:lpstr>Контур</vt:lpstr>
      <vt:lpstr>1_Контур</vt:lpstr>
      <vt:lpstr>2_Контур</vt:lpstr>
      <vt:lpstr>3_Контур</vt:lpstr>
      <vt:lpstr>4_Контур</vt:lpstr>
      <vt:lpstr>5_Контур</vt:lpstr>
      <vt:lpstr>Легкий дым</vt:lpstr>
      <vt:lpstr>1_Легкий дым</vt:lpstr>
      <vt:lpstr>2_Легкий дым</vt:lpstr>
      <vt:lpstr>3_Легкий дым</vt:lpstr>
      <vt:lpstr>4_Легкий дым</vt:lpstr>
      <vt:lpstr>5_Легкий дым</vt:lpstr>
      <vt:lpstr>6_Легкий дым</vt:lpstr>
      <vt:lpstr>7_Легкий дым</vt:lpstr>
      <vt:lpstr>8_Легкий дым</vt:lpstr>
      <vt:lpstr>Грань</vt:lpstr>
      <vt:lpstr>1_Грань</vt:lpstr>
      <vt:lpstr>2_Грань</vt:lpstr>
      <vt:lpstr>3_Грань</vt:lpstr>
      <vt:lpstr>4_Грань</vt:lpstr>
      <vt:lpstr>5_Грань</vt:lpstr>
      <vt:lpstr>6_Грань</vt:lpstr>
      <vt:lpstr>ТЕМА I. Українська жестова мова (УЖМ): історія та статус.</vt:lpstr>
      <vt:lpstr>      Парадигма глухоти і глухої   людини</vt:lpstr>
      <vt:lpstr>  Втрата слуху</vt:lpstr>
      <vt:lpstr>           Причини розвитку вад слуху</vt:lpstr>
      <vt:lpstr>         Вроджені причини втрати слуху</vt:lpstr>
      <vt:lpstr>           Набуті причини втрати слуху</vt:lpstr>
      <vt:lpstr>      Медико-біологічна концепція глухоти</vt:lpstr>
      <vt:lpstr>             Соціокультурна концепція глухоти</vt:lpstr>
      <vt:lpstr>Міфи про жестову мову</vt:lpstr>
      <vt:lpstr>Кожна країна має свою власну національну ЖМ</vt:lpstr>
      <vt:lpstr>Найпоширеніші жестові мови</vt:lpstr>
      <vt:lpstr>              Визнання жестової мови</vt:lpstr>
      <vt:lpstr>Ситуація національних жестових мов</vt:lpstr>
      <vt:lpstr>Презентация PowerPoint</vt:lpstr>
      <vt:lpstr>         УЖМ</vt:lpstr>
      <vt:lpstr>Структура жестової мови </vt:lpstr>
      <vt:lpstr>Структура жестової мови </vt:lpstr>
      <vt:lpstr>Структура жестової мови </vt:lpstr>
      <vt:lpstr>Структура жестової мови </vt:lpstr>
      <vt:lpstr>Основні особливості українських жестів </vt:lpstr>
      <vt:lpstr>                            Поняття «жест». </vt:lpstr>
      <vt:lpstr>    Складові жесту як елементу жестикуляції </vt:lpstr>
      <vt:lpstr>               Немануальний компонент ЖМ</vt:lpstr>
      <vt:lpstr>Історія розвитку УЖМ </vt:lpstr>
      <vt:lpstr>                                   Вивчення жестів</vt:lpstr>
      <vt:lpstr>Культурна зумовленість жестів</vt:lpstr>
      <vt:lpstr>Історія жестових мов </vt:lpstr>
      <vt:lpstr>                     Історія жестових мов</vt:lpstr>
      <vt:lpstr>Система жестового спілкування глухих. </vt:lpstr>
      <vt:lpstr>                 Комунікативне занурення.                «Перша мова», «друга мова». </vt:lpstr>
      <vt:lpstr>Сучасний статус ужм</vt:lpstr>
      <vt:lpstr>Сучасний статус ужм</vt:lpstr>
      <vt:lpstr>ТЕМА II. Значення Української жестової мови (УЖМ) для логопедів 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Рекомендації для логопедів щодо вивчення Ужм</vt:lpstr>
      <vt:lpstr> Дякую за увагу!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I. Українська жестова мова (УЖМ): історія та статус.</dc:title>
  <dc:creator>Пользователь Windows</dc:creator>
  <cp:lastModifiedBy>Пользователь Windows</cp:lastModifiedBy>
  <cp:revision>13</cp:revision>
  <dcterms:created xsi:type="dcterms:W3CDTF">2025-01-28T21:06:52Z</dcterms:created>
  <dcterms:modified xsi:type="dcterms:W3CDTF">2025-01-29T21:04:48Z</dcterms:modified>
</cp:coreProperties>
</file>