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8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9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6" r:id="rId3"/>
    <p:sldMasterId id="2147483703" r:id="rId4"/>
    <p:sldMasterId id="2147483720" r:id="rId5"/>
    <p:sldMasterId id="2147483737" r:id="rId6"/>
    <p:sldMasterId id="2147483754" r:id="rId7"/>
    <p:sldMasterId id="2147483771" r:id="rId8"/>
    <p:sldMasterId id="2147483788" r:id="rId9"/>
    <p:sldMasterId id="2147483805" r:id="rId10"/>
  </p:sldMasterIdLst>
  <p:sldIdLst>
    <p:sldId id="272" r:id="rId11"/>
    <p:sldId id="256" r:id="rId12"/>
    <p:sldId id="273" r:id="rId13"/>
    <p:sldId id="274" r:id="rId14"/>
    <p:sldId id="257" r:id="rId15"/>
    <p:sldId id="275" r:id="rId16"/>
    <p:sldId id="276" r:id="rId17"/>
    <p:sldId id="277" r:id="rId18"/>
    <p:sldId id="278" r:id="rId19"/>
    <p:sldId id="279" r:id="rId20"/>
    <p:sldId id="280" r:id="rId21"/>
    <p:sldId id="270" r:id="rId22"/>
    <p:sldId id="269" r:id="rId23"/>
    <p:sldId id="268" r:id="rId24"/>
    <p:sldId id="267" r:id="rId25"/>
    <p:sldId id="266" r:id="rId26"/>
    <p:sldId id="265" r:id="rId27"/>
    <p:sldId id="264" r:id="rId28"/>
    <p:sldId id="263" r:id="rId29"/>
    <p:sldId id="262" r:id="rId30"/>
    <p:sldId id="261" r:id="rId31"/>
    <p:sldId id="260" r:id="rId32"/>
    <p:sldId id="259" r:id="rId33"/>
    <p:sldId id="25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470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55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584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941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628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696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13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189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0478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5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82941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783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086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226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470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23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417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805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054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33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058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972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870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261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10869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318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26831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182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307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33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704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486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859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391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6862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46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682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521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9461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19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564483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061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422365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204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678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125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912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403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695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97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799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998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029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948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9185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53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55821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8215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44250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33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3080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76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47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5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4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8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71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37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96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38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6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13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3523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4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7844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36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38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34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62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95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1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83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62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05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8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042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40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9037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52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2574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662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035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853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259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78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233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417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897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115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70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494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5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39846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686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38318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953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237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93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853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20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733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7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17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674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163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756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771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079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4341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122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0099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5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24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150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630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648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564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299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827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426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9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202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985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9929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056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21085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169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288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316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793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5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87D57BD2-E585-4DD0-BFA7-D370BFFAFEB8}" type="slidenum">
              <a:rPr lang="ru-RU" smtClean="0">
                <a:solidFill>
                  <a:srgbClr val="90C226"/>
                </a:solidFill>
              </a:rPr>
              <a:pPr defTabSz="91440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87D57BD2-E585-4DD0-BFA7-D370BFFAFEB8}" type="slidenum">
              <a:rPr lang="ru-RU" smtClean="0">
                <a:solidFill>
                  <a:srgbClr val="90C226"/>
                </a:solidFill>
              </a:rPr>
              <a:pPr defTabSz="91440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8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87D57BD2-E585-4DD0-BFA7-D370BFFAFEB8}" type="slidenum">
              <a:rPr lang="ru-RU" smtClean="0">
                <a:solidFill>
                  <a:srgbClr val="90C226"/>
                </a:solidFill>
              </a:rPr>
              <a:pPr defTabSz="91440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3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87D57BD2-E585-4DD0-BFA7-D370BFFAFEB8}" type="slidenum">
              <a:rPr lang="ru-RU" smtClean="0">
                <a:solidFill>
                  <a:srgbClr val="90C226"/>
                </a:solidFill>
              </a:rPr>
              <a:pPr defTabSz="91440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9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87D57BD2-E585-4DD0-BFA7-D370BFFAFEB8}" type="slidenum">
              <a:rPr lang="ru-RU" smtClean="0">
                <a:solidFill>
                  <a:srgbClr val="90C226"/>
                </a:solidFill>
              </a:rPr>
              <a:pPr defTabSz="91440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6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87D57BD2-E585-4DD0-BFA7-D370BFFAFEB8}" type="slidenum">
              <a:rPr lang="ru-RU" smtClean="0">
                <a:solidFill>
                  <a:srgbClr val="90C226"/>
                </a:solidFill>
              </a:rPr>
              <a:pPr defTabSz="91440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4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87D57BD2-E585-4DD0-BFA7-D370BFFAFEB8}" type="slidenum">
              <a:rPr lang="ru-RU" smtClean="0">
                <a:solidFill>
                  <a:srgbClr val="90C226"/>
                </a:solidFill>
              </a:rPr>
              <a:pPr defTabSz="91440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87D57BD2-E585-4DD0-BFA7-D370BFFAFEB8}" type="slidenum">
              <a:rPr lang="ru-RU" smtClean="0">
                <a:solidFill>
                  <a:srgbClr val="90C226"/>
                </a:solidFill>
              </a:rPr>
              <a:pPr defTabSz="91440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6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87D57BD2-E585-4DD0-BFA7-D370BFFAFEB8}" type="slidenum">
              <a:rPr lang="ru-RU" smtClean="0">
                <a:solidFill>
                  <a:srgbClr val="90C226"/>
                </a:solidFill>
              </a:rPr>
              <a:pPr defTabSz="91440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4%D0%B0%D0%B2%D0%BD%D1%8C%D0%BE%D0%B3%D1%80%D0%B5%D1%86%D1%8C%D0%BA%D0%B0_%D0%BC%D0%BE%D0%B2%D0%B0" TargetMode="Externa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6048" y="-1168400"/>
            <a:ext cx="8100552" cy="2336800"/>
          </a:xfrm>
        </p:spPr>
        <p:txBody>
          <a:bodyPr/>
          <a:lstStyle/>
          <a:p>
            <a:r>
              <a:rPr lang="uk-UA" dirty="0" smtClean="0"/>
              <a:t>Дактилологія як наука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199" y="1168400"/>
            <a:ext cx="8915401" cy="4800600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</a:pP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дактилології в різних країнах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світу.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Засади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вітчизняної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дактилології.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Лінгвістичні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дактилології.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дактилювання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опанування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дактилологією.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дактильних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абеток.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дактильна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абетка.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Дактилювання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дактилю.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Надання кращої інформації глухим і слабочуючим людям -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42" y="2988982"/>
            <a:ext cx="6047440" cy="3510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289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934" y="254000"/>
            <a:ext cx="8596668" cy="1320800"/>
          </a:xfrm>
        </p:spPr>
        <p:txBody>
          <a:bodyPr/>
          <a:lstStyle/>
          <a:p>
            <a:r>
              <a:rPr lang="uk-UA" dirty="0" smtClean="0"/>
              <a:t>Основні правила </a:t>
            </a:r>
            <a:r>
              <a:rPr lang="uk-UA" dirty="0" err="1" smtClean="0"/>
              <a:t>дактилювання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64634" y="1016000"/>
            <a:ext cx="8596668" cy="5575300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lnSpc>
                <a:spcPct val="107000"/>
              </a:lnSpc>
              <a:buNone/>
            </a:pP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125"/>
              </a:spcAft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1 )  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дактилюють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норм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правопису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орфографічних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пунктуаційних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правил):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дактилюванні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літери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кисть руки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трішки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піднімається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абревіатура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дактилюється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більшими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паузами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дактилювання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слова;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дефіс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тире –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випрямлений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вказівний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палець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повернутий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горизонтально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кисті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вправо;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апостроф –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вказівний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палець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імітує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графічну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позначку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і кисть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вправо-вниз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півколом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подвоєння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приголосних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– кисть руки при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демонстрації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дактилем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відводиться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трішка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вправо;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лапки –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вказівні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середні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пальці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рук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згинаються-розгинаються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дужки –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вказівники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рівними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пальцями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описовий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півколом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7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334" y="254000"/>
            <a:ext cx="8596668" cy="1320800"/>
          </a:xfrm>
        </p:spPr>
        <p:txBody>
          <a:bodyPr/>
          <a:lstStyle/>
          <a:p>
            <a:r>
              <a:rPr lang="uk-UA" dirty="0" smtClean="0">
                <a:solidFill>
                  <a:srgbClr val="90C226"/>
                </a:solidFill>
              </a:rPr>
              <a:t>Основні </a:t>
            </a:r>
            <a:r>
              <a:rPr lang="uk-UA" dirty="0">
                <a:solidFill>
                  <a:srgbClr val="90C226"/>
                </a:solidFill>
              </a:rPr>
              <a:t>правила </a:t>
            </a:r>
            <a:r>
              <a:rPr lang="uk-UA" dirty="0" err="1" smtClean="0">
                <a:solidFill>
                  <a:srgbClr val="90C226"/>
                </a:solidFill>
              </a:rPr>
              <a:t>дактилювання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834" y="1244601"/>
            <a:ext cx="8596668" cy="4657062"/>
          </a:xfrm>
        </p:spPr>
        <p:txBody>
          <a:bodyPr>
            <a:normAutofit fontScale="62500" lnSpcReduction="20000"/>
          </a:bodyPr>
          <a:lstStyle/>
          <a:p>
            <a:pPr fontAlgn="base">
              <a:lnSpc>
                <a:spcPct val="107000"/>
              </a:lnSpc>
              <a:spcAft>
                <a:spcPts val="1125"/>
              </a:spcAft>
              <a:buNone/>
            </a:pPr>
            <a:r>
              <a:rPr lang="ru-RU" sz="29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 </a:t>
            </a:r>
            <a:r>
              <a:rPr lang="ru-RU" sz="2900" b="1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дактилювання</a:t>
            </a:r>
            <a:r>
              <a:rPr lang="ru-RU" sz="29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29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супроводжується</a:t>
            </a:r>
            <a:r>
              <a:rPr lang="ru-RU" sz="29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артикуляцією</a:t>
            </a:r>
            <a:r>
              <a:rPr lang="ru-RU" sz="29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125"/>
              </a:spcAft>
              <a:buNone/>
            </a:pPr>
            <a:r>
              <a:rPr lang="ru-RU" sz="29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3)  </a:t>
            </a:r>
            <a:r>
              <a:rPr lang="ru-RU" sz="2900" b="1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9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9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900" b="1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дактилюванні</a:t>
            </a:r>
            <a:r>
              <a:rPr lang="ru-RU" sz="29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125"/>
              </a:spcAft>
              <a:buNone/>
            </a:pPr>
            <a:r>
              <a:rPr lang="uk-UA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дактилювання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домінуючою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рукою;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передпліччя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підняте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у вертикальному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кисть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розташовується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грудини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й не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закриває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fontAlgn="base">
              <a:lnSpc>
                <a:spcPct val="107000"/>
              </a:lnSpc>
              <a:buNone/>
            </a:pPr>
            <a:r>
              <a:rPr lang="ru-RU" sz="2900" b="1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 </a:t>
            </a:r>
            <a:r>
              <a:rPr lang="ru-RU" sz="2900" b="1" dirty="0" err="1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sz="2900" b="1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дактилювання</a:t>
            </a:r>
            <a:r>
              <a:rPr lang="ru-RU" sz="2900" b="1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900" dirty="0" err="1" smtClean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2900" dirty="0" smtClean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дактильних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знаків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чітким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точним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подача дактилем у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слові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плавно і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злито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дактилювання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незначним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зміщенням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руки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вліво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співбесідник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читав дактиль так само, як і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письмовий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текст (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зліва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-направо);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позначається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паузою;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фрази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робиться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пауза</a:t>
            </a:r>
            <a:r>
              <a:rPr lang="uk-UA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триваліша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за паузу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словами</a:t>
            </a:r>
            <a:r>
              <a:rPr lang="ru-RU" sz="2900" dirty="0" smtClean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1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1" y="152401"/>
            <a:ext cx="11150600" cy="914399"/>
          </a:xfrm>
        </p:spPr>
        <p:txBody>
          <a:bodyPr/>
          <a:lstStyle/>
          <a:p>
            <a:r>
              <a:rPr lang="ru-RU" dirty="0"/>
              <a:t>Структура та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дактильної</a:t>
            </a:r>
            <a:r>
              <a:rPr lang="ru-RU" dirty="0"/>
              <a:t> </a:t>
            </a:r>
            <a:r>
              <a:rPr lang="ru-RU" dirty="0" err="1"/>
              <a:t>абетки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3101" y="1270000"/>
            <a:ext cx="11150599" cy="5257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	</a:t>
            </a:r>
            <a:r>
              <a:rPr lang="ru-RU" b="1" dirty="0" err="1"/>
              <a:t>Елементи</a:t>
            </a:r>
            <a:r>
              <a:rPr lang="ru-RU" b="1" dirty="0"/>
              <a:t> </a:t>
            </a:r>
            <a:r>
              <a:rPr lang="ru-RU" b="1" dirty="0" err="1"/>
              <a:t>дактильної</a:t>
            </a:r>
            <a:r>
              <a:rPr lang="ru-RU" b="1" dirty="0"/>
              <a:t> </a:t>
            </a:r>
            <a:r>
              <a:rPr lang="ru-RU" b="1" dirty="0" err="1"/>
              <a:t>абетки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Розташування</a:t>
            </a:r>
            <a:r>
              <a:rPr lang="ru-RU" dirty="0"/>
              <a:t> руки (</a:t>
            </a:r>
            <a:r>
              <a:rPr lang="ru-RU" dirty="0" err="1"/>
              <a:t>долоня</a:t>
            </a:r>
            <a:r>
              <a:rPr lang="ru-RU" dirty="0"/>
              <a:t> повернута до адресата).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Форма </a:t>
            </a:r>
            <a:r>
              <a:rPr lang="ru-RU" dirty="0" err="1"/>
              <a:t>пальців</a:t>
            </a:r>
            <a:r>
              <a:rPr lang="ru-RU" dirty="0"/>
              <a:t> для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літери</a:t>
            </a:r>
            <a:r>
              <a:rPr lang="ru-RU" dirty="0"/>
              <a:t> </a:t>
            </a:r>
            <a:r>
              <a:rPr lang="ru-RU" dirty="0" err="1"/>
              <a:t>алфавіту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Рухи</a:t>
            </a:r>
            <a:r>
              <a:rPr lang="ru-RU" dirty="0"/>
              <a:t> для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букв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комбінацій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	</a:t>
            </a:r>
            <a:r>
              <a:rPr lang="ru-RU" b="1" dirty="0" err="1"/>
              <a:t>Особливості</a:t>
            </a:r>
            <a:r>
              <a:rPr lang="ru-RU" b="1" dirty="0"/>
              <a:t> </a:t>
            </a:r>
            <a:r>
              <a:rPr lang="ru-RU" b="1" dirty="0" err="1"/>
              <a:t>української</a:t>
            </a:r>
            <a:r>
              <a:rPr lang="ru-RU" b="1" dirty="0"/>
              <a:t> </a:t>
            </a:r>
            <a:r>
              <a:rPr lang="ru-RU" b="1" dirty="0" err="1"/>
              <a:t>дактильної</a:t>
            </a:r>
            <a:r>
              <a:rPr lang="ru-RU" b="1" dirty="0"/>
              <a:t> </a:t>
            </a:r>
            <a:r>
              <a:rPr lang="ru-RU" b="1" dirty="0" err="1"/>
              <a:t>абетки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літера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унікальну</a:t>
            </a:r>
            <a:r>
              <a:rPr lang="ru-RU" dirty="0"/>
              <a:t> форму руки.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Простота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чітким</a:t>
            </a:r>
            <a:r>
              <a:rPr lang="ru-RU" dirty="0"/>
              <a:t> та легко </a:t>
            </a:r>
            <a:r>
              <a:rPr lang="ru-RU" dirty="0" err="1"/>
              <a:t>запам’ятовуваним</a:t>
            </a:r>
            <a:r>
              <a:rPr lang="ru-RU" dirty="0"/>
              <a:t> знакам.</a:t>
            </a:r>
          </a:p>
          <a:p>
            <a:pPr marL="0" indent="0">
              <a:buNone/>
            </a:pPr>
            <a:r>
              <a:rPr lang="ru-RU" dirty="0"/>
              <a:t>3.	</a:t>
            </a:r>
            <a:r>
              <a:rPr lang="ru-RU" b="1" dirty="0" err="1"/>
              <a:t>Переваги</a:t>
            </a:r>
            <a:r>
              <a:rPr lang="ru-RU" b="1" dirty="0"/>
              <a:t> </a:t>
            </a:r>
            <a:r>
              <a:rPr lang="ru-RU" b="1" dirty="0" err="1"/>
              <a:t>дактилології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передавати</a:t>
            </a:r>
            <a:r>
              <a:rPr lang="ru-RU" dirty="0"/>
              <a:t> </a:t>
            </a:r>
            <a:r>
              <a:rPr lang="ru-RU" dirty="0" err="1"/>
              <a:t>імена</a:t>
            </a:r>
            <a:r>
              <a:rPr lang="ru-RU" dirty="0"/>
              <a:t>, </a:t>
            </a:r>
            <a:r>
              <a:rPr lang="ru-RU" dirty="0" err="1"/>
              <a:t>терміни</a:t>
            </a:r>
            <a:r>
              <a:rPr lang="ru-RU" dirty="0"/>
              <a:t> та </a:t>
            </a:r>
            <a:r>
              <a:rPr lang="ru-RU" dirty="0" err="1"/>
              <a:t>іноземні</a:t>
            </a:r>
            <a:r>
              <a:rPr lang="ru-RU" dirty="0"/>
              <a:t> слова, для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жестових</a:t>
            </a:r>
            <a:r>
              <a:rPr lang="ru-RU" dirty="0"/>
              <a:t> </a:t>
            </a:r>
            <a:r>
              <a:rPr lang="ru-RU" dirty="0" err="1"/>
              <a:t>еквівалентів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Використання</a:t>
            </a:r>
            <a:r>
              <a:rPr lang="ru-RU" dirty="0"/>
              <a:t> у </a:t>
            </a:r>
            <a:r>
              <a:rPr lang="ru-RU" dirty="0" err="1"/>
              <a:t>двомовній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: </a:t>
            </a:r>
            <a:r>
              <a:rPr lang="ru-RU" dirty="0" err="1"/>
              <a:t>жестова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+ дактиль.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78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2401"/>
            <a:ext cx="10935325" cy="965200"/>
          </a:xfrm>
        </p:spPr>
        <p:txBody>
          <a:bodyPr>
            <a:normAutofit/>
          </a:bodyPr>
          <a:lstStyle/>
          <a:p>
            <a:r>
              <a:rPr lang="uk-UA" dirty="0" smtClean="0"/>
              <a:t>Значення дактилології для логопедів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95400"/>
            <a:ext cx="10935326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1.	</a:t>
            </a:r>
            <a:r>
              <a:rPr lang="ru-RU" b="1" dirty="0" err="1"/>
              <a:t>Інструмент</a:t>
            </a:r>
            <a:r>
              <a:rPr lang="ru-RU" b="1" dirty="0"/>
              <a:t> у </a:t>
            </a:r>
            <a:r>
              <a:rPr lang="ru-RU" b="1" dirty="0" err="1"/>
              <a:t>реабілітації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Дактиль </a:t>
            </a:r>
            <a:r>
              <a:rPr lang="ru-RU" dirty="0" err="1"/>
              <a:t>допомагає</a:t>
            </a:r>
            <a:r>
              <a:rPr lang="ru-RU" dirty="0"/>
              <a:t> у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звуковимови</a:t>
            </a:r>
            <a:r>
              <a:rPr lang="ru-RU" dirty="0"/>
              <a:t> та </a:t>
            </a:r>
            <a:r>
              <a:rPr lang="ru-RU" dirty="0" err="1"/>
              <a:t>навчанні</a:t>
            </a:r>
            <a:r>
              <a:rPr lang="ru-RU" dirty="0"/>
              <a:t> </a:t>
            </a:r>
            <a:r>
              <a:rPr lang="ru-RU" dirty="0" err="1"/>
              <a:t>грамоти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Використовується</a:t>
            </a:r>
            <a:r>
              <a:rPr lang="ru-RU" dirty="0"/>
              <a:t> як опора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усного</a:t>
            </a:r>
            <a:r>
              <a:rPr lang="ru-RU" dirty="0"/>
              <a:t> та </a:t>
            </a:r>
            <a:r>
              <a:rPr lang="ru-RU" dirty="0" err="1"/>
              <a:t>писемного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	</a:t>
            </a:r>
            <a:r>
              <a:rPr lang="ru-RU" b="1" dirty="0" err="1"/>
              <a:t>Засіб</a:t>
            </a:r>
            <a:r>
              <a:rPr lang="ru-RU" b="1" dirty="0"/>
              <a:t> </a:t>
            </a:r>
            <a:r>
              <a:rPr lang="ru-RU" b="1" dirty="0" err="1"/>
              <a:t>комунікації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У 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 та </a:t>
            </a:r>
            <a:r>
              <a:rPr lang="ru-RU" dirty="0" err="1"/>
              <a:t>дорослими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тяжкі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(</a:t>
            </a:r>
            <a:r>
              <a:rPr lang="ru-RU" dirty="0" err="1"/>
              <a:t>афазія</a:t>
            </a:r>
            <a:r>
              <a:rPr lang="ru-RU" dirty="0"/>
              <a:t>, </a:t>
            </a:r>
            <a:r>
              <a:rPr lang="ru-RU" dirty="0" err="1"/>
              <a:t>дизартрія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У </a:t>
            </a:r>
            <a:r>
              <a:rPr lang="ru-RU" dirty="0" err="1"/>
              <a:t>навчанні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затримкою</a:t>
            </a:r>
            <a:r>
              <a:rPr lang="ru-RU" dirty="0"/>
              <a:t> </a:t>
            </a:r>
            <a:r>
              <a:rPr lang="ru-RU" dirty="0" err="1"/>
              <a:t>мовленнєвого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порушеннями</a:t>
            </a:r>
            <a:r>
              <a:rPr lang="ru-RU" dirty="0"/>
              <a:t> слуху.</a:t>
            </a:r>
          </a:p>
          <a:p>
            <a:pPr marL="0" indent="0">
              <a:buNone/>
            </a:pPr>
            <a:r>
              <a:rPr lang="ru-RU" dirty="0"/>
              <a:t>3.	</a:t>
            </a:r>
            <a:r>
              <a:rPr lang="ru-RU" b="1" dirty="0" err="1"/>
              <a:t>Підтримка</a:t>
            </a:r>
            <a:r>
              <a:rPr lang="ru-RU" b="1" dirty="0"/>
              <a:t> </a:t>
            </a:r>
            <a:r>
              <a:rPr lang="ru-RU" b="1" dirty="0" err="1"/>
              <a:t>інклюзії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Допомагає</a:t>
            </a:r>
            <a:r>
              <a:rPr lang="ru-RU" dirty="0"/>
              <a:t> логопедам </a:t>
            </a:r>
            <a:r>
              <a:rPr lang="ru-RU" dirty="0" err="1"/>
              <a:t>взаємодіяти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 у </a:t>
            </a:r>
            <a:r>
              <a:rPr lang="ru-RU" dirty="0" err="1"/>
              <a:t>змішаних</a:t>
            </a:r>
            <a:r>
              <a:rPr lang="ru-RU" dirty="0"/>
              <a:t> </a:t>
            </a:r>
            <a:r>
              <a:rPr lang="ru-RU" dirty="0" err="1"/>
              <a:t>групах</a:t>
            </a:r>
            <a:r>
              <a:rPr lang="ru-RU" dirty="0"/>
              <a:t>, де є </a:t>
            </a:r>
            <a:r>
              <a:rPr lang="ru-RU" dirty="0" err="1"/>
              <a:t>діти</a:t>
            </a:r>
            <a:r>
              <a:rPr lang="ru-RU" dirty="0"/>
              <a:t> з </a:t>
            </a:r>
            <a:r>
              <a:rPr lang="ru-RU" dirty="0" err="1"/>
              <a:t>порушеннями</a:t>
            </a:r>
            <a:r>
              <a:rPr lang="ru-RU" dirty="0"/>
              <a:t> слуху.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804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601" y="139701"/>
            <a:ext cx="10731500" cy="9270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63600" y="1231900"/>
            <a:ext cx="10731500" cy="5232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  </a:t>
            </a:r>
            <a:r>
              <a:rPr lang="ru-RU" dirty="0" err="1" smtClean="0"/>
              <a:t>висновки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err="1"/>
              <a:t>Дактилологія</a:t>
            </a:r>
            <a:r>
              <a:rPr lang="ru-RU" dirty="0"/>
              <a:t> є </a:t>
            </a:r>
            <a:r>
              <a:rPr lang="ru-RU" dirty="0" err="1"/>
              <a:t>невід'ємною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для </a:t>
            </a:r>
            <a:r>
              <a:rPr lang="ru-RU" dirty="0" err="1"/>
              <a:t>нечуючих</a:t>
            </a:r>
            <a:r>
              <a:rPr lang="ru-RU" dirty="0"/>
              <a:t> людей та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інструментом</a:t>
            </a:r>
            <a:r>
              <a:rPr lang="ru-RU" dirty="0"/>
              <a:t> у </a:t>
            </a:r>
            <a:r>
              <a:rPr lang="ru-RU" dirty="0" err="1"/>
              <a:t>логопедичній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дактильної</a:t>
            </a:r>
            <a:r>
              <a:rPr lang="ru-RU" dirty="0"/>
              <a:t> </a:t>
            </a:r>
            <a:r>
              <a:rPr lang="ru-RU" dirty="0" err="1"/>
              <a:t>абетки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логопедам </a:t>
            </a:r>
            <a:r>
              <a:rPr lang="ru-RU" dirty="0" err="1"/>
              <a:t>адаптувати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та </a:t>
            </a:r>
            <a:r>
              <a:rPr lang="ru-RU" dirty="0" err="1"/>
              <a:t>реабілітаційні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5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9401"/>
            <a:ext cx="11023600" cy="1269999"/>
          </a:xfrm>
        </p:spPr>
        <p:txBody>
          <a:bodyPr>
            <a:normAutofit/>
          </a:bodyPr>
          <a:lstStyle/>
          <a:p>
            <a:r>
              <a:rPr lang="ru-RU" sz="2400" dirty="0"/>
              <a:t>ТЕМА IV. </a:t>
            </a:r>
            <a:r>
              <a:rPr lang="ru-RU" sz="2400" dirty="0" err="1"/>
              <a:t>Освітні</a:t>
            </a:r>
            <a:r>
              <a:rPr lang="ru-RU" sz="2400" dirty="0"/>
              <a:t> </a:t>
            </a:r>
            <a:r>
              <a:rPr lang="ru-RU" sz="2400" dirty="0" err="1"/>
              <a:t>заклади</a:t>
            </a:r>
            <a:r>
              <a:rPr lang="ru-RU" sz="2400" dirty="0"/>
              <a:t> для </a:t>
            </a:r>
            <a:r>
              <a:rPr lang="ru-RU" sz="2400" dirty="0" err="1"/>
              <a:t>осіб</a:t>
            </a:r>
            <a:r>
              <a:rPr lang="ru-RU" sz="2400" dirty="0"/>
              <a:t> з </a:t>
            </a:r>
            <a:r>
              <a:rPr lang="ru-RU" sz="2400" dirty="0" err="1"/>
              <a:t>порушеннями</a:t>
            </a:r>
            <a:r>
              <a:rPr lang="ru-RU" sz="2400" dirty="0"/>
              <a:t> слуху в </a:t>
            </a:r>
            <a:r>
              <a:rPr lang="ru-RU" sz="2400" dirty="0" err="1"/>
              <a:t>Україні</a:t>
            </a:r>
            <a:r>
              <a:rPr lang="ru-RU" sz="2400" dirty="0"/>
              <a:t>. </a:t>
            </a:r>
            <a:r>
              <a:rPr lang="ru-RU" sz="2400" dirty="0" err="1"/>
              <a:t>Історія</a:t>
            </a:r>
            <a:r>
              <a:rPr lang="ru-RU" sz="2400" dirty="0"/>
              <a:t> </a:t>
            </a:r>
            <a:r>
              <a:rPr lang="ru-RU" sz="2400" dirty="0" err="1"/>
              <a:t>Олександрівської</a:t>
            </a:r>
            <a:r>
              <a:rPr lang="ru-RU" sz="2400" dirty="0"/>
              <a:t> </a:t>
            </a:r>
            <a:r>
              <a:rPr lang="ru-RU" sz="2400" dirty="0" err="1"/>
              <a:t>школи</a:t>
            </a:r>
            <a:r>
              <a:rPr lang="ru-RU" sz="2400" dirty="0"/>
              <a:t>-хутора для </a:t>
            </a:r>
            <a:r>
              <a:rPr lang="ru-RU" sz="2400" dirty="0" err="1"/>
              <a:t>глухонімих</a:t>
            </a:r>
            <a:r>
              <a:rPr lang="ru-RU" sz="2400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397000"/>
            <a:ext cx="11023600" cy="4991100"/>
          </a:xfrm>
        </p:spPr>
        <p:txBody>
          <a:bodyPr>
            <a:normAutofit lnSpcReduction="10000"/>
          </a:bodyPr>
          <a:lstStyle/>
          <a:p>
            <a:r>
              <a:rPr lang="ru-RU" sz="1500" b="1" dirty="0" err="1"/>
              <a:t>Дошкільні</a:t>
            </a:r>
            <a:r>
              <a:rPr lang="ru-RU" sz="1500" b="1" dirty="0"/>
              <a:t> </a:t>
            </a:r>
            <a:r>
              <a:rPr lang="ru-RU" sz="1500" b="1" dirty="0" err="1"/>
              <a:t>навчальні</a:t>
            </a:r>
            <a:r>
              <a:rPr lang="ru-RU" sz="1500" b="1" dirty="0"/>
              <a:t> </a:t>
            </a:r>
            <a:r>
              <a:rPr lang="ru-RU" sz="1500" b="1" dirty="0" err="1"/>
              <a:t>заклади</a:t>
            </a:r>
            <a:r>
              <a:rPr lang="ru-RU" sz="1500" b="1" dirty="0"/>
              <a:t>: </a:t>
            </a:r>
            <a:r>
              <a:rPr lang="ru-RU" sz="1500" dirty="0" err="1"/>
              <a:t>Існують</a:t>
            </a:r>
            <a:r>
              <a:rPr lang="ru-RU" sz="1500" dirty="0"/>
              <a:t> </a:t>
            </a:r>
            <a:r>
              <a:rPr lang="ru-RU" sz="1500" dirty="0" err="1"/>
              <a:t>спеціалізовані</a:t>
            </a:r>
            <a:r>
              <a:rPr lang="ru-RU" sz="1500" dirty="0"/>
              <a:t> </a:t>
            </a:r>
            <a:r>
              <a:rPr lang="ru-RU" sz="1500" dirty="0" err="1"/>
              <a:t>дитячі</a:t>
            </a:r>
            <a:r>
              <a:rPr lang="ru-RU" sz="1500" dirty="0"/>
              <a:t> садки та </a:t>
            </a:r>
            <a:r>
              <a:rPr lang="ru-RU" sz="1500" dirty="0" err="1"/>
              <a:t>групи</a:t>
            </a:r>
            <a:r>
              <a:rPr lang="ru-RU" sz="1500" dirty="0"/>
              <a:t> для </a:t>
            </a:r>
            <a:r>
              <a:rPr lang="ru-RU" sz="1500" dirty="0" err="1"/>
              <a:t>дітей</a:t>
            </a:r>
            <a:r>
              <a:rPr lang="ru-RU" sz="1500" dirty="0"/>
              <a:t> </a:t>
            </a:r>
            <a:r>
              <a:rPr lang="ru-RU" sz="1500" dirty="0" err="1"/>
              <a:t>із</a:t>
            </a:r>
            <a:r>
              <a:rPr lang="ru-RU" sz="1500" dirty="0"/>
              <a:t> </a:t>
            </a:r>
            <a:r>
              <a:rPr lang="ru-RU" sz="1500" dirty="0" err="1"/>
              <a:t>порушеннями</a:t>
            </a:r>
            <a:r>
              <a:rPr lang="ru-RU" sz="1500" dirty="0"/>
              <a:t> слуху, де </a:t>
            </a:r>
            <a:r>
              <a:rPr lang="ru-RU" sz="1500" dirty="0" err="1"/>
              <a:t>здійснюється</a:t>
            </a:r>
            <a:r>
              <a:rPr lang="ru-RU" sz="1500" dirty="0"/>
              <a:t> </a:t>
            </a:r>
            <a:r>
              <a:rPr lang="ru-RU" sz="1500" dirty="0" err="1"/>
              <a:t>рання</a:t>
            </a:r>
            <a:r>
              <a:rPr lang="ru-RU" sz="1500" dirty="0"/>
              <a:t> </a:t>
            </a:r>
            <a:r>
              <a:rPr lang="ru-RU" sz="1500" dirty="0" err="1"/>
              <a:t>корекційно-розвиткова</a:t>
            </a:r>
            <a:r>
              <a:rPr lang="ru-RU" sz="1500" dirty="0"/>
              <a:t> робота, </a:t>
            </a:r>
            <a:r>
              <a:rPr lang="ru-RU" sz="1500" dirty="0" err="1"/>
              <a:t>спрямована</a:t>
            </a:r>
            <a:r>
              <a:rPr lang="ru-RU" sz="1500" dirty="0"/>
              <a:t> на </a:t>
            </a:r>
            <a:r>
              <a:rPr lang="ru-RU" sz="1500" dirty="0" err="1"/>
              <a:t>підготовку</a:t>
            </a:r>
            <a:r>
              <a:rPr lang="ru-RU" sz="1500" dirty="0"/>
              <a:t> до </a:t>
            </a:r>
            <a:r>
              <a:rPr lang="ru-RU" sz="1500" dirty="0" err="1"/>
              <a:t>шкільного</a:t>
            </a:r>
            <a:r>
              <a:rPr lang="ru-RU" sz="1500" dirty="0"/>
              <a:t> </a:t>
            </a:r>
            <a:r>
              <a:rPr lang="ru-RU" sz="1500" dirty="0" err="1"/>
              <a:t>навчання</a:t>
            </a:r>
            <a:r>
              <a:rPr lang="ru-RU" sz="1500" dirty="0"/>
              <a:t>.</a:t>
            </a:r>
          </a:p>
          <a:p>
            <a:r>
              <a:rPr lang="ru-RU" sz="1500" b="1" dirty="0" err="1"/>
              <a:t>Спеціальні</a:t>
            </a:r>
            <a:r>
              <a:rPr lang="ru-RU" sz="1500" b="1" dirty="0"/>
              <a:t> </a:t>
            </a:r>
            <a:r>
              <a:rPr lang="ru-RU" sz="1500" b="1" dirty="0" err="1"/>
              <a:t>загальноосвітні</a:t>
            </a:r>
            <a:r>
              <a:rPr lang="ru-RU" sz="1500" b="1" dirty="0"/>
              <a:t> </a:t>
            </a:r>
            <a:r>
              <a:rPr lang="ru-RU" sz="1500" b="1" dirty="0" err="1"/>
              <a:t>школи-інтернати</a:t>
            </a:r>
            <a:r>
              <a:rPr lang="ru-RU" sz="1500" b="1" dirty="0"/>
              <a:t>: </a:t>
            </a:r>
            <a:r>
              <a:rPr lang="ru-RU" sz="1500" dirty="0"/>
              <a:t>В </a:t>
            </a:r>
            <a:r>
              <a:rPr lang="ru-RU" sz="1500" dirty="0" err="1"/>
              <a:t>Україні</a:t>
            </a:r>
            <a:r>
              <a:rPr lang="ru-RU" sz="1500" dirty="0"/>
              <a:t> </a:t>
            </a:r>
            <a:r>
              <a:rPr lang="ru-RU" sz="1500" dirty="0" err="1"/>
              <a:t>діє</a:t>
            </a:r>
            <a:r>
              <a:rPr lang="ru-RU" sz="1500" dirty="0"/>
              <a:t> </a:t>
            </a:r>
            <a:r>
              <a:rPr lang="ru-RU" sz="1500" dirty="0" err="1"/>
              <a:t>близько</a:t>
            </a:r>
            <a:r>
              <a:rPr lang="ru-RU" sz="1500" dirty="0"/>
              <a:t> 58 </a:t>
            </a:r>
            <a:r>
              <a:rPr lang="ru-RU" sz="1500" dirty="0" err="1"/>
              <a:t>спеціальних</a:t>
            </a:r>
            <a:r>
              <a:rPr lang="ru-RU" sz="1500" dirty="0"/>
              <a:t> </a:t>
            </a:r>
            <a:r>
              <a:rPr lang="ru-RU" sz="1500" dirty="0" err="1"/>
              <a:t>шкіл</a:t>
            </a:r>
            <a:r>
              <a:rPr lang="ru-RU" sz="1500" dirty="0"/>
              <a:t> для </a:t>
            </a:r>
            <a:r>
              <a:rPr lang="ru-RU" sz="1500" dirty="0" err="1"/>
              <a:t>дітей</a:t>
            </a:r>
            <a:r>
              <a:rPr lang="ru-RU" sz="1500" dirty="0"/>
              <a:t> </a:t>
            </a:r>
            <a:r>
              <a:rPr lang="ru-RU" sz="1500" dirty="0" err="1"/>
              <a:t>із</a:t>
            </a:r>
            <a:r>
              <a:rPr lang="ru-RU" sz="1500" dirty="0"/>
              <a:t> </a:t>
            </a:r>
            <a:r>
              <a:rPr lang="ru-RU" sz="1500" dirty="0" err="1"/>
              <a:t>порушеннями</a:t>
            </a:r>
            <a:r>
              <a:rPr lang="ru-RU" sz="1500" dirty="0"/>
              <a:t> слуху, </a:t>
            </a:r>
            <a:r>
              <a:rPr lang="ru-RU" sz="1500" dirty="0" err="1"/>
              <a:t>зокрема</a:t>
            </a:r>
            <a:r>
              <a:rPr lang="ru-RU" sz="1500" dirty="0"/>
              <a:t> 32 </a:t>
            </a:r>
            <a:r>
              <a:rPr lang="ru-RU" sz="1500" dirty="0" err="1"/>
              <a:t>школи</a:t>
            </a:r>
            <a:r>
              <a:rPr lang="ru-RU" sz="1500" dirty="0"/>
              <a:t> для глухих та 26 для </a:t>
            </a:r>
            <a:r>
              <a:rPr lang="ru-RU" sz="1500" dirty="0" err="1"/>
              <a:t>слабочуючих</a:t>
            </a:r>
            <a:r>
              <a:rPr lang="ru-RU" sz="1500" dirty="0"/>
              <a:t> </a:t>
            </a:r>
            <a:r>
              <a:rPr lang="ru-RU" sz="1500" dirty="0" err="1"/>
              <a:t>дітей</a:t>
            </a:r>
            <a:r>
              <a:rPr lang="ru-RU" sz="1500" dirty="0"/>
              <a:t>, де </a:t>
            </a:r>
            <a:r>
              <a:rPr lang="ru-RU" sz="1500" dirty="0" err="1"/>
              <a:t>навчаються</a:t>
            </a:r>
            <a:r>
              <a:rPr lang="ru-RU" sz="1500" dirty="0"/>
              <a:t> </a:t>
            </a:r>
            <a:r>
              <a:rPr lang="ru-RU" sz="1500" dirty="0" err="1"/>
              <a:t>приблизно</a:t>
            </a:r>
            <a:r>
              <a:rPr lang="ru-RU" sz="1500" dirty="0"/>
              <a:t> 8 </a:t>
            </a:r>
            <a:r>
              <a:rPr lang="ru-RU" sz="1500" dirty="0" err="1"/>
              <a:t>тисяч</a:t>
            </a:r>
            <a:r>
              <a:rPr lang="ru-RU" sz="1500" dirty="0"/>
              <a:t> </a:t>
            </a:r>
            <a:r>
              <a:rPr lang="ru-RU" sz="1500" dirty="0" err="1"/>
              <a:t>учнів</a:t>
            </a:r>
            <a:r>
              <a:rPr lang="ru-RU" sz="1500" dirty="0" smtClean="0"/>
              <a:t>.</a:t>
            </a:r>
          </a:p>
          <a:p>
            <a:pPr marL="0" indent="0">
              <a:buNone/>
            </a:pPr>
            <a:r>
              <a:rPr lang="ru-RU" sz="1500" dirty="0" smtClean="0"/>
              <a:t>                                                                      </a:t>
            </a:r>
            <a:r>
              <a:rPr lang="ru-RU" sz="1500" dirty="0" err="1" smtClean="0"/>
              <a:t>Приклади</a:t>
            </a:r>
            <a:r>
              <a:rPr lang="ru-RU" sz="1500" dirty="0" smtClean="0"/>
              <a:t> </a:t>
            </a:r>
            <a:r>
              <a:rPr lang="ru-RU" sz="1500" dirty="0"/>
              <a:t>таких </a:t>
            </a:r>
            <a:r>
              <a:rPr lang="ru-RU" sz="1500" dirty="0" err="1"/>
              <a:t>закладів</a:t>
            </a:r>
            <a:r>
              <a:rPr lang="ru-RU" sz="1500" dirty="0"/>
              <a:t>:</a:t>
            </a:r>
          </a:p>
          <a:p>
            <a:pPr marL="0" indent="0">
              <a:buNone/>
            </a:pPr>
            <a:r>
              <a:rPr lang="ru-RU" sz="1500" dirty="0"/>
              <a:t>•	</a:t>
            </a:r>
            <a:r>
              <a:rPr lang="ru-RU" sz="1500" dirty="0" err="1"/>
              <a:t>Київська</a:t>
            </a:r>
            <a:r>
              <a:rPr lang="ru-RU" sz="1500" dirty="0"/>
              <a:t> </a:t>
            </a:r>
            <a:r>
              <a:rPr lang="ru-RU" sz="1500" dirty="0" err="1"/>
              <a:t>спеціальна</a:t>
            </a:r>
            <a:r>
              <a:rPr lang="ru-RU" sz="1500" dirty="0"/>
              <a:t> </a:t>
            </a:r>
            <a:r>
              <a:rPr lang="ru-RU" sz="1500" dirty="0" err="1"/>
              <a:t>загальноосвітня</a:t>
            </a:r>
            <a:r>
              <a:rPr lang="ru-RU" sz="1500" dirty="0"/>
              <a:t> школа-</a:t>
            </a:r>
            <a:r>
              <a:rPr lang="ru-RU" sz="1500" dirty="0" err="1"/>
              <a:t>інтернат</a:t>
            </a:r>
            <a:r>
              <a:rPr lang="ru-RU" sz="1500" dirty="0"/>
              <a:t> №18 – </a:t>
            </a:r>
            <a:r>
              <a:rPr lang="ru-RU" sz="1500" dirty="0" err="1"/>
              <a:t>забезпечує</a:t>
            </a:r>
            <a:r>
              <a:rPr lang="ru-RU" sz="1500" dirty="0"/>
              <a:t> </a:t>
            </a:r>
            <a:r>
              <a:rPr lang="ru-RU" sz="1500" dirty="0" err="1"/>
              <a:t>навчання</a:t>
            </a:r>
            <a:r>
              <a:rPr lang="ru-RU" sz="1500" dirty="0"/>
              <a:t> та </a:t>
            </a:r>
            <a:r>
              <a:rPr lang="ru-RU" sz="1500" dirty="0" err="1"/>
              <a:t>проживання</a:t>
            </a:r>
            <a:r>
              <a:rPr lang="ru-RU" sz="1500" dirty="0"/>
              <a:t> </a:t>
            </a:r>
            <a:r>
              <a:rPr lang="ru-RU" sz="1500" dirty="0" err="1"/>
              <a:t>дітей</a:t>
            </a:r>
            <a:r>
              <a:rPr lang="ru-RU" sz="1500" dirty="0"/>
              <a:t> </a:t>
            </a:r>
            <a:r>
              <a:rPr lang="ru-RU" sz="1500" dirty="0" err="1"/>
              <a:t>із</a:t>
            </a:r>
            <a:r>
              <a:rPr lang="ru-RU" sz="1500" dirty="0"/>
              <a:t> </a:t>
            </a:r>
            <a:r>
              <a:rPr lang="ru-RU" sz="1500" dirty="0" err="1"/>
              <a:t>вадами</a:t>
            </a:r>
            <a:r>
              <a:rPr lang="ru-RU" sz="1500" dirty="0"/>
              <a:t> слуху </a:t>
            </a:r>
            <a:r>
              <a:rPr lang="ru-RU" sz="1500" dirty="0" err="1"/>
              <a:t>віком</a:t>
            </a:r>
            <a:r>
              <a:rPr lang="ru-RU" sz="1500" dirty="0"/>
              <a:t> </a:t>
            </a:r>
            <a:r>
              <a:rPr lang="ru-RU" sz="1500" dirty="0" err="1"/>
              <a:t>від</a:t>
            </a:r>
            <a:r>
              <a:rPr lang="ru-RU" sz="1500" dirty="0"/>
              <a:t> 5 до 18 </a:t>
            </a:r>
            <a:r>
              <a:rPr lang="ru-RU" sz="1500" dirty="0" err="1"/>
              <a:t>років</a:t>
            </a:r>
            <a:r>
              <a:rPr lang="ru-RU" sz="1500" dirty="0"/>
              <a:t>. </a:t>
            </a:r>
          </a:p>
          <a:p>
            <a:pPr marL="0" indent="0">
              <a:buNone/>
            </a:pPr>
            <a:r>
              <a:rPr lang="ru-RU" sz="1500" dirty="0"/>
              <a:t>•	</a:t>
            </a:r>
            <a:r>
              <a:rPr lang="ru-RU" sz="1500" dirty="0" err="1"/>
              <a:t>Хустська</a:t>
            </a:r>
            <a:r>
              <a:rPr lang="ru-RU" sz="1500" dirty="0"/>
              <a:t> </a:t>
            </a:r>
            <a:r>
              <a:rPr lang="ru-RU" sz="1500" dirty="0" err="1"/>
              <a:t>спеціальна</a:t>
            </a:r>
            <a:r>
              <a:rPr lang="ru-RU" sz="1500" dirty="0"/>
              <a:t> школа І-ІІІ </a:t>
            </a:r>
            <a:r>
              <a:rPr lang="ru-RU" sz="1500" dirty="0" err="1"/>
              <a:t>ступенів</a:t>
            </a:r>
            <a:r>
              <a:rPr lang="ru-RU" sz="1500" dirty="0"/>
              <a:t> </a:t>
            </a:r>
            <a:r>
              <a:rPr lang="ru-RU" sz="1500" dirty="0" err="1"/>
              <a:t>Закарпатської</a:t>
            </a:r>
            <a:r>
              <a:rPr lang="ru-RU" sz="1500" dirty="0"/>
              <a:t> </a:t>
            </a:r>
            <a:r>
              <a:rPr lang="ru-RU" sz="1500" dirty="0" err="1"/>
              <a:t>обласної</a:t>
            </a:r>
            <a:r>
              <a:rPr lang="ru-RU" sz="1500" dirty="0"/>
              <a:t> ради – проводить </a:t>
            </a:r>
            <a:r>
              <a:rPr lang="ru-RU" sz="1500" dirty="0" err="1"/>
              <a:t>набір</a:t>
            </a:r>
            <a:r>
              <a:rPr lang="ru-RU" sz="1500" dirty="0"/>
              <a:t> </a:t>
            </a:r>
            <a:r>
              <a:rPr lang="ru-RU" sz="1500" dirty="0" err="1"/>
              <a:t>дітей</a:t>
            </a:r>
            <a:r>
              <a:rPr lang="ru-RU" sz="1500" dirty="0"/>
              <a:t> </a:t>
            </a:r>
            <a:r>
              <a:rPr lang="ru-RU" sz="1500" dirty="0" err="1"/>
              <a:t>із</a:t>
            </a:r>
            <a:r>
              <a:rPr lang="ru-RU" sz="1500" dirty="0"/>
              <a:t> </a:t>
            </a:r>
            <a:r>
              <a:rPr lang="ru-RU" sz="1500" dirty="0" err="1"/>
              <a:t>вадами</a:t>
            </a:r>
            <a:r>
              <a:rPr lang="ru-RU" sz="1500" dirty="0"/>
              <a:t> слуху для </a:t>
            </a:r>
            <a:r>
              <a:rPr lang="ru-RU" sz="1500" dirty="0" err="1"/>
              <a:t>навчання</a:t>
            </a:r>
            <a:r>
              <a:rPr lang="ru-RU" sz="1500" dirty="0"/>
              <a:t> та </a:t>
            </a:r>
            <a:r>
              <a:rPr lang="ru-RU" sz="1500" dirty="0" err="1"/>
              <a:t>реабілітації</a:t>
            </a:r>
            <a:r>
              <a:rPr lang="ru-RU" sz="1500" dirty="0"/>
              <a:t>.</a:t>
            </a:r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</a:t>
            </a:r>
            <a:r>
              <a:rPr lang="ru-RU" sz="1600" b="1" dirty="0" smtClean="0"/>
              <a:t>Мета </a:t>
            </a:r>
            <a:r>
              <a:rPr lang="ru-RU" sz="1600" b="1" dirty="0" err="1"/>
              <a:t>освітніх</a:t>
            </a:r>
            <a:r>
              <a:rPr lang="ru-RU" sz="1600" b="1" dirty="0"/>
              <a:t> </a:t>
            </a:r>
            <a:r>
              <a:rPr lang="ru-RU" sz="1600" b="1" dirty="0" err="1"/>
              <a:t>закладів</a:t>
            </a:r>
            <a:r>
              <a:rPr lang="ru-RU" sz="1600" b="1" dirty="0" smtClean="0"/>
              <a:t>:</a:t>
            </a:r>
            <a:r>
              <a:rPr lang="ru-RU" sz="1600" dirty="0"/>
              <a:t>	</a:t>
            </a:r>
            <a:endParaRPr lang="ru-RU" sz="1600" dirty="0" smtClean="0"/>
          </a:p>
          <a:p>
            <a:r>
              <a:rPr lang="ru-RU" sz="1600" dirty="0" err="1" smtClean="0"/>
              <a:t>Забезпечити</a:t>
            </a:r>
            <a:r>
              <a:rPr lang="ru-RU" sz="1600" dirty="0" smtClean="0"/>
              <a:t> </a:t>
            </a:r>
            <a:r>
              <a:rPr lang="ru-RU" sz="1600" dirty="0"/>
              <a:t>доступ до </a:t>
            </a:r>
            <a:r>
              <a:rPr lang="ru-RU" sz="1600" dirty="0" err="1"/>
              <a:t>якісної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для </a:t>
            </a:r>
            <a:r>
              <a:rPr lang="ru-RU" sz="1600" dirty="0" err="1"/>
              <a:t>дітей</a:t>
            </a:r>
            <a:r>
              <a:rPr lang="ru-RU" sz="1600" dirty="0"/>
              <a:t> і </a:t>
            </a:r>
            <a:r>
              <a:rPr lang="ru-RU" sz="1600" dirty="0" err="1"/>
              <a:t>дорослих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порушеннями</a:t>
            </a:r>
            <a:r>
              <a:rPr lang="ru-RU" sz="1600" dirty="0"/>
              <a:t> слуху.</a:t>
            </a:r>
          </a:p>
          <a:p>
            <a:pPr marL="0" indent="0">
              <a:buNone/>
            </a:pPr>
            <a:r>
              <a:rPr lang="ru-RU" sz="1600" dirty="0"/>
              <a:t>•	</a:t>
            </a:r>
            <a:r>
              <a:rPr lang="ru-RU" sz="1600" dirty="0" err="1"/>
              <a:t>Сприяти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комунікативних</a:t>
            </a:r>
            <a:r>
              <a:rPr lang="ru-RU" sz="1600" dirty="0"/>
              <a:t> </a:t>
            </a:r>
            <a:r>
              <a:rPr lang="ru-RU" sz="1600" dirty="0" err="1"/>
              <a:t>навичок</a:t>
            </a:r>
            <a:r>
              <a:rPr lang="ru-RU" sz="1600" dirty="0"/>
              <a:t> (</a:t>
            </a:r>
            <a:r>
              <a:rPr lang="ru-RU" sz="1600" dirty="0" err="1"/>
              <a:t>усна</a:t>
            </a:r>
            <a:r>
              <a:rPr lang="ru-RU" sz="1600" dirty="0"/>
              <a:t>, </a:t>
            </a:r>
            <a:r>
              <a:rPr lang="ru-RU" sz="1600" dirty="0" err="1"/>
              <a:t>жестова</a:t>
            </a:r>
            <a:r>
              <a:rPr lang="ru-RU" sz="1600" dirty="0"/>
              <a:t> </a:t>
            </a:r>
            <a:r>
              <a:rPr lang="ru-RU" sz="1600" dirty="0" err="1"/>
              <a:t>мова</a:t>
            </a:r>
            <a:r>
              <a:rPr lang="ru-RU" sz="1600" dirty="0"/>
              <a:t>, дактиль).</a:t>
            </a:r>
          </a:p>
          <a:p>
            <a:pPr marL="0" indent="0">
              <a:buNone/>
            </a:pPr>
            <a:r>
              <a:rPr lang="ru-RU" sz="1600" dirty="0"/>
              <a:t>•	</a:t>
            </a:r>
            <a:r>
              <a:rPr lang="ru-RU" sz="1600" dirty="0" err="1"/>
              <a:t>Створити</a:t>
            </a:r>
            <a:r>
              <a:rPr lang="ru-RU" sz="1600" dirty="0"/>
              <a:t> </a:t>
            </a:r>
            <a:r>
              <a:rPr lang="ru-RU" sz="1600" dirty="0" err="1"/>
              <a:t>умови</a:t>
            </a:r>
            <a:r>
              <a:rPr lang="ru-RU" sz="1600" dirty="0"/>
              <a:t> для </a:t>
            </a:r>
            <a:r>
              <a:rPr lang="ru-RU" sz="1600" dirty="0" err="1"/>
              <a:t>соціальної</a:t>
            </a:r>
            <a:r>
              <a:rPr lang="ru-RU" sz="1600" dirty="0"/>
              <a:t> </a:t>
            </a:r>
            <a:r>
              <a:rPr lang="ru-RU" sz="1600" dirty="0" err="1"/>
              <a:t>адаптації</a:t>
            </a:r>
            <a:r>
              <a:rPr lang="ru-RU" sz="1600" dirty="0"/>
              <a:t> та </a:t>
            </a:r>
            <a:r>
              <a:rPr lang="ru-RU" sz="1600" dirty="0" err="1"/>
              <a:t>професійної</a:t>
            </a:r>
            <a:r>
              <a:rPr lang="ru-RU" sz="1600" dirty="0"/>
              <a:t> </a:t>
            </a:r>
            <a:r>
              <a:rPr lang="ru-RU" sz="1600" dirty="0" err="1"/>
              <a:t>самореалізації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052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03201"/>
            <a:ext cx="11049000" cy="2920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1" y="749300"/>
            <a:ext cx="11048999" cy="581660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Професійно-технічні</a:t>
            </a:r>
            <a:r>
              <a:rPr lang="ru-RU" dirty="0"/>
              <a:t> та </a:t>
            </a:r>
            <a:r>
              <a:rPr lang="ru-RU" dirty="0" err="1"/>
              <a:t>вищі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: Для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порушеннями</a:t>
            </a:r>
            <a:r>
              <a:rPr lang="ru-RU" dirty="0"/>
              <a:t> слуху </a:t>
            </a:r>
            <a:r>
              <a:rPr lang="ru-RU" dirty="0" err="1"/>
              <a:t>доступні</a:t>
            </a:r>
            <a:r>
              <a:rPr lang="ru-RU" dirty="0"/>
              <a:t>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 І-ІІ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акредитації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вищі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 ІІІ-І</a:t>
            </a:r>
            <a:r>
              <a:rPr lang="en-US" dirty="0"/>
              <a:t>V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акредитації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та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</a:t>
            </a:r>
          </a:p>
          <a:p>
            <a:r>
              <a:rPr lang="ru-RU" dirty="0"/>
              <a:t>Приклад: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err="1"/>
              <a:t>Київський</a:t>
            </a:r>
            <a:r>
              <a:rPr lang="ru-RU" dirty="0"/>
              <a:t> </a:t>
            </a:r>
            <a:r>
              <a:rPr lang="ru-RU" dirty="0" err="1"/>
              <a:t>фаховий</a:t>
            </a:r>
            <a:r>
              <a:rPr lang="ru-RU" dirty="0"/>
              <a:t> </a:t>
            </a:r>
            <a:r>
              <a:rPr lang="ru-RU" dirty="0" err="1"/>
              <a:t>коледж</a:t>
            </a:r>
            <a:r>
              <a:rPr lang="ru-RU" dirty="0"/>
              <a:t> </a:t>
            </a:r>
            <a:r>
              <a:rPr lang="ru-RU" dirty="0" err="1"/>
              <a:t>прикладних</a:t>
            </a:r>
            <a:r>
              <a:rPr lang="ru-RU" dirty="0"/>
              <a:t> наук –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здобути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за </a:t>
            </a:r>
            <a:r>
              <a:rPr lang="ru-RU" dirty="0" err="1"/>
              <a:t>спеціальністю</a:t>
            </a:r>
            <a:r>
              <a:rPr lang="ru-RU" dirty="0"/>
              <a:t> "</a:t>
            </a:r>
            <a:r>
              <a:rPr lang="ru-RU" dirty="0" err="1"/>
              <a:t>Перекладач</a:t>
            </a:r>
            <a:r>
              <a:rPr lang="ru-RU" dirty="0"/>
              <a:t> </a:t>
            </a:r>
            <a:r>
              <a:rPr lang="ru-RU" dirty="0" err="1"/>
              <a:t>жестової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"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адаптовані</a:t>
            </a:r>
            <a:r>
              <a:rPr lang="ru-RU" dirty="0"/>
              <a:t> для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порушеннями</a:t>
            </a:r>
            <a:r>
              <a:rPr lang="ru-RU" dirty="0"/>
              <a:t> слуху. 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err="1"/>
              <a:t>Навчально-реабілітаційні</a:t>
            </a:r>
            <a:r>
              <a:rPr lang="ru-RU" dirty="0"/>
              <a:t> </a:t>
            </a:r>
            <a:r>
              <a:rPr lang="ru-RU" dirty="0" err="1"/>
              <a:t>центри</a:t>
            </a:r>
            <a:r>
              <a:rPr lang="ru-RU" dirty="0"/>
              <a:t>: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центри</a:t>
            </a:r>
            <a:r>
              <a:rPr lang="ru-RU" dirty="0"/>
              <a:t> </a:t>
            </a:r>
            <a:r>
              <a:rPr lang="ru-RU" dirty="0" err="1"/>
              <a:t>поєднують</a:t>
            </a:r>
            <a:r>
              <a:rPr lang="ru-RU" dirty="0"/>
              <a:t> </a:t>
            </a:r>
            <a:r>
              <a:rPr lang="ru-RU" dirty="0" err="1"/>
              <a:t>освітні</a:t>
            </a:r>
            <a:r>
              <a:rPr lang="ru-RU" dirty="0"/>
              <a:t> та </a:t>
            </a:r>
            <a:r>
              <a:rPr lang="ru-RU" dirty="0" err="1"/>
              <a:t>реабілітаційні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порушеннями</a:t>
            </a:r>
            <a:r>
              <a:rPr lang="ru-RU" dirty="0"/>
              <a:t> слуху, </a:t>
            </a:r>
            <a:r>
              <a:rPr lang="ru-RU" dirty="0" err="1"/>
              <a:t>забезпечуючи</a:t>
            </a:r>
            <a:r>
              <a:rPr lang="ru-RU" dirty="0"/>
              <a:t> </a:t>
            </a:r>
            <a:r>
              <a:rPr lang="ru-RU" dirty="0" err="1"/>
              <a:t>комплексний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</a:t>
            </a:r>
            <a:r>
              <a:rPr lang="ru-RU" dirty="0"/>
              <a:t>	Приклад: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err="1"/>
              <a:t>Навчально-реабілітаційний</a:t>
            </a:r>
            <a:r>
              <a:rPr lang="ru-RU" dirty="0"/>
              <a:t> центр №6 м. </a:t>
            </a:r>
            <a:r>
              <a:rPr lang="ru-RU" dirty="0" err="1"/>
              <a:t>Києва</a:t>
            </a:r>
            <a:r>
              <a:rPr lang="ru-RU" dirty="0"/>
              <a:t> –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освітні</a:t>
            </a:r>
            <a:r>
              <a:rPr lang="ru-RU" dirty="0"/>
              <a:t> та </a:t>
            </a:r>
            <a:r>
              <a:rPr lang="ru-RU" dirty="0" err="1"/>
              <a:t>реабілітаційні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порушеннями</a:t>
            </a:r>
            <a:r>
              <a:rPr lang="ru-RU" dirty="0"/>
              <a:t> слуху та </a:t>
            </a:r>
            <a:r>
              <a:rPr lang="ru-RU" dirty="0" err="1"/>
              <a:t>мовлення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351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77801"/>
            <a:ext cx="11074399" cy="990600"/>
          </a:xfrm>
        </p:spPr>
        <p:txBody>
          <a:bodyPr>
            <a:normAutofit/>
          </a:bodyPr>
          <a:lstStyle/>
          <a:p>
            <a:r>
              <a:rPr lang="ru-RU" dirty="0" err="1"/>
              <a:t>Завдання</a:t>
            </a:r>
            <a:r>
              <a:rPr lang="ru-RU" dirty="0"/>
              <a:t> та роль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1500" y="1384300"/>
            <a:ext cx="11074399" cy="5080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1.	</a:t>
            </a:r>
            <a:r>
              <a:rPr lang="ru-RU" b="1" dirty="0" err="1"/>
              <a:t>Освітня</a:t>
            </a:r>
            <a:r>
              <a:rPr lang="ru-RU" b="1" dirty="0"/>
              <a:t> </a:t>
            </a:r>
            <a:r>
              <a:rPr lang="ru-RU" b="1" dirty="0" err="1"/>
              <a:t>функція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Надання</a:t>
            </a:r>
            <a:r>
              <a:rPr lang="ru-RU" dirty="0"/>
              <a:t> доступу до </a:t>
            </a:r>
            <a:r>
              <a:rPr lang="ru-RU" dirty="0" err="1"/>
              <a:t>знань</a:t>
            </a:r>
            <a:r>
              <a:rPr lang="ru-RU" dirty="0"/>
              <a:t> через </a:t>
            </a:r>
            <a:r>
              <a:rPr lang="ru-RU" dirty="0" err="1"/>
              <a:t>адаптовані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жестової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дактильної</a:t>
            </a:r>
            <a:r>
              <a:rPr lang="ru-RU" dirty="0"/>
              <a:t> </a:t>
            </a:r>
            <a:r>
              <a:rPr lang="ru-RU" dirty="0" err="1"/>
              <a:t>абетки</a:t>
            </a:r>
            <a:r>
              <a:rPr lang="ru-RU" dirty="0"/>
              <a:t>, </a:t>
            </a:r>
            <a:r>
              <a:rPr lang="ru-RU" dirty="0" err="1"/>
              <a:t>мультимедійних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	</a:t>
            </a:r>
            <a:r>
              <a:rPr lang="ru-RU" b="1" dirty="0" err="1"/>
              <a:t>Корекційно-розвиткова</a:t>
            </a:r>
            <a:r>
              <a:rPr lang="ru-RU" b="1" dirty="0"/>
              <a:t> </a:t>
            </a:r>
            <a:r>
              <a:rPr lang="ru-RU" b="1" dirty="0" err="1"/>
              <a:t>функція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мовленнєвих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Розвиток</a:t>
            </a:r>
            <a:r>
              <a:rPr lang="ru-RU" dirty="0"/>
              <a:t> слухового </a:t>
            </a:r>
            <a:r>
              <a:rPr lang="ru-RU" dirty="0" err="1"/>
              <a:t>сприйняття</a:t>
            </a:r>
            <a:r>
              <a:rPr lang="ru-RU" dirty="0"/>
              <a:t> (за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 слуху).</a:t>
            </a:r>
          </a:p>
          <a:p>
            <a:pPr marL="0" indent="0">
              <a:buNone/>
            </a:pPr>
            <a:r>
              <a:rPr lang="ru-RU" dirty="0"/>
              <a:t>3.	</a:t>
            </a:r>
            <a:r>
              <a:rPr lang="ru-RU" b="1" dirty="0" err="1"/>
              <a:t>Реабілітаційна</a:t>
            </a:r>
            <a:r>
              <a:rPr lang="ru-RU" b="1" dirty="0"/>
              <a:t> </a:t>
            </a:r>
            <a:r>
              <a:rPr lang="ru-RU" b="1" dirty="0" err="1"/>
              <a:t>функція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Соціалізація</a:t>
            </a:r>
            <a:r>
              <a:rPr lang="ru-RU" dirty="0"/>
              <a:t> та </a:t>
            </a:r>
            <a:r>
              <a:rPr lang="ru-RU" dirty="0" err="1"/>
              <a:t>інтеграція</a:t>
            </a:r>
            <a:r>
              <a:rPr lang="ru-RU" dirty="0"/>
              <a:t> в </a:t>
            </a:r>
            <a:r>
              <a:rPr lang="ru-RU" dirty="0" err="1"/>
              <a:t>суспільство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4.	</a:t>
            </a:r>
            <a:r>
              <a:rPr lang="ru-RU" b="1" dirty="0" err="1"/>
              <a:t>Професійна</a:t>
            </a:r>
            <a:r>
              <a:rPr lang="ru-RU" b="1" dirty="0"/>
              <a:t> </a:t>
            </a:r>
            <a:r>
              <a:rPr lang="ru-RU" b="1" dirty="0" err="1"/>
              <a:t>функція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Підготовка</a:t>
            </a:r>
            <a:r>
              <a:rPr lang="ru-RU" dirty="0"/>
              <a:t> до </a:t>
            </a:r>
            <a:r>
              <a:rPr lang="ru-RU" dirty="0" err="1"/>
              <a:t>самостійного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і </a:t>
            </a:r>
            <a:r>
              <a:rPr lang="ru-RU" dirty="0" err="1"/>
              <a:t>навичок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546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39701"/>
            <a:ext cx="10808325" cy="787400"/>
          </a:xfrm>
        </p:spPr>
        <p:txBody>
          <a:bodyPr>
            <a:normAutofit/>
          </a:bodyPr>
          <a:lstStyle/>
          <a:p>
            <a:r>
              <a:rPr lang="ru-RU" dirty="0" err="1"/>
              <a:t>Виклики</a:t>
            </a:r>
            <a:r>
              <a:rPr lang="ru-RU" dirty="0"/>
              <a:t> та </a:t>
            </a:r>
            <a:r>
              <a:rPr lang="ru-RU" dirty="0" err="1"/>
              <a:t>перспективи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92200"/>
            <a:ext cx="10808326" cy="54991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	</a:t>
            </a:r>
            <a:r>
              <a:rPr lang="ru-RU" b="1" dirty="0" err="1"/>
              <a:t>Проблеми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Нестача</a:t>
            </a:r>
            <a:r>
              <a:rPr lang="ru-RU" dirty="0"/>
              <a:t> </a:t>
            </a:r>
            <a:r>
              <a:rPr lang="ru-RU" dirty="0" err="1"/>
              <a:t>сурдопедагогів</a:t>
            </a:r>
            <a:r>
              <a:rPr lang="ru-RU" dirty="0"/>
              <a:t> і </a:t>
            </a:r>
            <a:r>
              <a:rPr lang="ru-RU" dirty="0" err="1"/>
              <a:t>перекладачів</a:t>
            </a:r>
            <a:r>
              <a:rPr lang="ru-RU" dirty="0"/>
              <a:t> </a:t>
            </a:r>
            <a:r>
              <a:rPr lang="ru-RU" dirty="0" err="1"/>
              <a:t>жестової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Обмеженість</a:t>
            </a:r>
            <a:r>
              <a:rPr lang="ru-RU" dirty="0"/>
              <a:t> доступу до </a:t>
            </a:r>
            <a:r>
              <a:rPr lang="ru-RU" dirty="0" err="1"/>
              <a:t>інклюзивної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в </a:t>
            </a:r>
            <a:r>
              <a:rPr lang="ru-RU" dirty="0" err="1"/>
              <a:t>регіонах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	</a:t>
            </a:r>
            <a:r>
              <a:rPr lang="ru-RU" b="1" dirty="0" err="1"/>
              <a:t>Перспективи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інклюзивної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(</a:t>
            </a:r>
            <a:r>
              <a:rPr lang="ru-RU" dirty="0" err="1"/>
              <a:t>слухові</a:t>
            </a:r>
            <a:r>
              <a:rPr lang="ru-RU" dirty="0"/>
              <a:t> </a:t>
            </a:r>
            <a:r>
              <a:rPr lang="ru-RU" dirty="0" err="1"/>
              <a:t>апарати</a:t>
            </a:r>
            <a:r>
              <a:rPr lang="ru-RU" dirty="0" smtClean="0"/>
              <a:t>, </a:t>
            </a:r>
            <a:r>
              <a:rPr lang="ru-RU" dirty="0" err="1" smtClean="0"/>
              <a:t>кохлеарна</a:t>
            </a:r>
            <a:r>
              <a:rPr lang="ru-RU" dirty="0" smtClean="0"/>
              <a:t> </a:t>
            </a:r>
            <a:r>
              <a:rPr lang="ru-RU" dirty="0" err="1" smtClean="0"/>
              <a:t>імплантація</a:t>
            </a:r>
            <a:r>
              <a:rPr lang="ru-RU" dirty="0" smtClean="0"/>
              <a:t>, </a:t>
            </a:r>
            <a:r>
              <a:rPr lang="ru-RU" dirty="0" err="1"/>
              <a:t>інтерактивні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* раннє діагностування та виявлення причин втрати слуху.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•</a:t>
            </a:r>
            <a:r>
              <a:rPr lang="ru-RU" dirty="0"/>
              <a:t>	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кваліфікованих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нечуючими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225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01" y="152401"/>
            <a:ext cx="10883900" cy="8763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Олександрівської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-хутора для </a:t>
            </a:r>
            <a:r>
              <a:rPr lang="ru-RU" dirty="0" err="1"/>
              <a:t>глухонімих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7401" y="1193800"/>
            <a:ext cx="10883899" cy="51435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72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0400" y="215901"/>
            <a:ext cx="11049000" cy="888999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ТЕМА III. </a:t>
            </a:r>
            <a:r>
              <a:rPr lang="ru-RU" sz="3200" dirty="0" err="1"/>
              <a:t>Дактилологія</a:t>
            </a:r>
            <a:r>
              <a:rPr lang="ru-RU" sz="3200" dirty="0"/>
              <a:t> як наука: </a:t>
            </a:r>
            <a:r>
              <a:rPr lang="ru-RU" sz="3200" dirty="0" err="1"/>
              <a:t>визначення</a:t>
            </a:r>
            <a:r>
              <a:rPr lang="ru-RU" sz="3200" dirty="0"/>
              <a:t>, </a:t>
            </a:r>
            <a:r>
              <a:rPr lang="ru-RU" sz="3200" dirty="0" err="1"/>
              <a:t>історія</a:t>
            </a:r>
            <a:r>
              <a:rPr lang="ru-RU" sz="3200" dirty="0"/>
              <a:t>, </a:t>
            </a:r>
            <a:r>
              <a:rPr lang="ru-RU" sz="3200" dirty="0" err="1"/>
              <a:t>значення</a:t>
            </a:r>
            <a:r>
              <a:rPr lang="ru-RU" sz="3200" dirty="0"/>
              <a:t>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0400" y="1358900"/>
            <a:ext cx="11049000" cy="5080000"/>
          </a:xfrm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таке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дактилологія</a:t>
            </a:r>
            <a:r>
              <a:rPr lang="ru-RU" b="1" dirty="0">
                <a:solidFill>
                  <a:schemeClr val="tx1"/>
                </a:solidFill>
              </a:rPr>
              <a:t>?</a:t>
            </a:r>
          </a:p>
          <a:p>
            <a:r>
              <a:rPr lang="ru-RU" dirty="0">
                <a:solidFill>
                  <a:schemeClr val="tx1"/>
                </a:solidFill>
              </a:rPr>
              <a:t>•	</a:t>
            </a:r>
            <a:r>
              <a:rPr lang="ru-RU" dirty="0" err="1">
                <a:solidFill>
                  <a:schemeClr val="tx1"/>
                </a:solidFill>
              </a:rPr>
              <a:t>Дактилологія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наука,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вивчає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дактильну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абетку</a:t>
            </a:r>
            <a:r>
              <a:rPr lang="ru-RU" dirty="0">
                <a:solidFill>
                  <a:schemeClr val="tx1"/>
                </a:solidFill>
              </a:rPr>
              <a:t> як систему </a:t>
            </a:r>
            <a:r>
              <a:rPr lang="ru-RU" dirty="0" err="1">
                <a:solidFill>
                  <a:schemeClr val="tx1"/>
                </a:solidFill>
              </a:rPr>
              <a:t>ручних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знаків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відображають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букви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алфавіту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•	</a:t>
            </a:r>
            <a:r>
              <a:rPr lang="ru-RU" dirty="0" err="1">
                <a:solidFill>
                  <a:schemeClr val="tx1"/>
                </a:solidFill>
              </a:rPr>
              <a:t>Використовується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спілкування</a:t>
            </a:r>
            <a:r>
              <a:rPr lang="ru-RU" dirty="0">
                <a:solidFill>
                  <a:schemeClr val="tx1"/>
                </a:solidFill>
              </a:rPr>
              <a:t> з людьми,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порушення</a:t>
            </a:r>
            <a:r>
              <a:rPr lang="ru-RU" dirty="0">
                <a:solidFill>
                  <a:schemeClr val="tx1"/>
                </a:solidFill>
              </a:rPr>
              <a:t> слуху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мовлення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Відмінність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дактилології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від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жестової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мови</a:t>
            </a:r>
            <a:r>
              <a:rPr lang="ru-RU" b="1" dirty="0">
                <a:solidFill>
                  <a:schemeClr val="tx1"/>
                </a:solidFill>
              </a:rPr>
              <a:t>:</a:t>
            </a:r>
          </a:p>
          <a:p>
            <a:r>
              <a:rPr lang="ru-RU" dirty="0">
                <a:solidFill>
                  <a:schemeClr val="tx1"/>
                </a:solidFill>
              </a:rPr>
              <a:t>•	</a:t>
            </a:r>
            <a:r>
              <a:rPr lang="ru-RU" dirty="0" err="1">
                <a:solidFill>
                  <a:schemeClr val="tx1"/>
                </a:solidFill>
              </a:rPr>
              <a:t>Дактилологія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передає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кожну</a:t>
            </a:r>
            <a:r>
              <a:rPr lang="ru-RU" dirty="0">
                <a:solidFill>
                  <a:schemeClr val="tx1"/>
                </a:solidFill>
              </a:rPr>
              <a:t> букву </a:t>
            </a:r>
            <a:r>
              <a:rPr lang="ru-RU" dirty="0" err="1">
                <a:solidFill>
                  <a:schemeClr val="tx1"/>
                </a:solidFill>
              </a:rPr>
              <a:t>окремо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тоді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жестова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використовує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цілісні</a:t>
            </a:r>
            <a:r>
              <a:rPr lang="ru-RU" dirty="0">
                <a:solidFill>
                  <a:schemeClr val="tx1"/>
                </a:solidFill>
              </a:rPr>
              <a:t> жести для </a:t>
            </a:r>
            <a:r>
              <a:rPr lang="ru-RU" dirty="0" err="1">
                <a:solidFill>
                  <a:schemeClr val="tx1"/>
                </a:solidFill>
              </a:rPr>
              <a:t>слів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понять.</a:t>
            </a:r>
          </a:p>
          <a:p>
            <a:r>
              <a:rPr lang="ru-RU" dirty="0">
                <a:solidFill>
                  <a:schemeClr val="tx1"/>
                </a:solidFill>
              </a:rPr>
              <a:t>•	</a:t>
            </a:r>
            <a:r>
              <a:rPr lang="ru-RU" dirty="0" err="1">
                <a:solidFill>
                  <a:schemeClr val="tx1"/>
                </a:solidFill>
              </a:rPr>
              <a:t>Дактильна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абетка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універсальним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доповненням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жестової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мови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237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1" y="139701"/>
            <a:ext cx="10497176" cy="838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1050" y="1079500"/>
            <a:ext cx="10877550" cy="5232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320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152401"/>
            <a:ext cx="11264899" cy="939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6101" y="1219200"/>
            <a:ext cx="11264898" cy="53975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842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101601"/>
            <a:ext cx="11074399" cy="8763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8801" y="1143000"/>
            <a:ext cx="11074398" cy="5410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526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88901"/>
            <a:ext cx="11137899" cy="889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6901" y="1117600"/>
            <a:ext cx="11137898" cy="5435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284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2401"/>
            <a:ext cx="10833725" cy="7873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66800"/>
            <a:ext cx="10833726" cy="54991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39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0834" y="310029"/>
            <a:ext cx="8596668" cy="132080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Дактилологія як наука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235" y="993314"/>
            <a:ext cx="8914667" cy="3175274"/>
          </a:xfrm>
        </p:spPr>
        <p:txBody>
          <a:bodyPr/>
          <a:lstStyle/>
          <a:p>
            <a:pPr marL="0" indent="0">
              <a:buNone/>
            </a:pPr>
            <a:endParaRPr lang="uk-UA" sz="2000" b="1" dirty="0" smtClean="0">
              <a:solidFill>
                <a:srgbClr val="20212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Дактилологія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— </a:t>
            </a:r>
            <a:r>
              <a:rPr lang="uk-UA" dirty="0"/>
              <a:t>(</a:t>
            </a:r>
            <a:r>
              <a:rPr lang="uk-UA" dirty="0">
                <a:hlinkClick r:id="rId2" tooltip="Давньогрецька мова"/>
              </a:rPr>
              <a:t>дав.-гр.</a:t>
            </a:r>
            <a:r>
              <a:rPr lang="ru-RU" dirty="0"/>
              <a:t> </a:t>
            </a:r>
            <a:r>
              <a:rPr lang="ru-RU" dirty="0" err="1"/>
              <a:t>δάκτυλος</a:t>
            </a:r>
            <a:r>
              <a:rPr lang="ru-RU" dirty="0"/>
              <a:t> </a:t>
            </a:r>
            <a:r>
              <a:rPr lang="uk-UA" dirty="0"/>
              <a:t>-</a:t>
            </a:r>
            <a:r>
              <a:rPr lang="uk-UA" dirty="0" smtClean="0"/>
              <a:t> </a:t>
            </a:r>
            <a:r>
              <a:rPr lang="uk-UA" dirty="0"/>
              <a:t>палець +</a:t>
            </a:r>
            <a:r>
              <a:rPr lang="ru-RU" dirty="0"/>
              <a:t> </a:t>
            </a:r>
            <a:r>
              <a:rPr lang="uk-UA" dirty="0">
                <a:hlinkClick r:id="rId2" tooltip="Давньогрецька мова"/>
              </a:rPr>
              <a:t>дав.-гр.</a:t>
            </a:r>
            <a:r>
              <a:rPr lang="ru-RU" dirty="0"/>
              <a:t> </a:t>
            </a:r>
            <a:r>
              <a:rPr lang="ru-RU" dirty="0" err="1"/>
              <a:t>λόγος</a:t>
            </a:r>
            <a:r>
              <a:rPr lang="ru-RU" dirty="0"/>
              <a:t> </a:t>
            </a:r>
            <a:r>
              <a:rPr lang="ru-RU" dirty="0" smtClean="0"/>
              <a:t>- </a:t>
            </a:r>
            <a:r>
              <a:rPr lang="ru-RU" dirty="0"/>
              <a:t>слово)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—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учіння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чітко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відображає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специфіку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dirty="0" err="1" smtClean="0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спілкування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dirty="0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слово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dirty="0" err="1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поняття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яке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позначається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передається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пальцями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специфічний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засіб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спілкування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dirty="0" smtClean="0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глухих </a:t>
            </a:r>
            <a:r>
              <a:rPr lang="ru-RU" sz="2000" dirty="0" err="1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осіб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система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пальцевих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знаків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використовується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як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засіб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комунікації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своєрідна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форма </a:t>
            </a:r>
            <a:r>
              <a:rPr lang="ru-RU" sz="2000" dirty="0" err="1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мовлення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базується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використанні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пальців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рук.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Термін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загальноприйнятий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широко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використовується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як у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вітчизняній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так і у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зарубіжній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сурдопедагогічній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літературі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10018" y="3969871"/>
            <a:ext cx="80435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b="1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Дактильне</a:t>
            </a:r>
            <a:r>
              <a:rPr lang="ru-RU" sz="2000" b="1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мовлення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—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комунікація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допомогою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пальцевої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абетки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Кожна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літера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зображується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певним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положенням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пальців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руки,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позначає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дактильний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знак — </a:t>
            </a:r>
            <a:r>
              <a:rPr lang="ru-RU" sz="2000" b="1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дактилема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Дактилеми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розташовані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певній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послідовності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є </a:t>
            </a:r>
            <a:r>
              <a:rPr lang="ru-RU" sz="2000" b="1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дактильною</a:t>
            </a:r>
            <a:r>
              <a:rPr lang="ru-RU" sz="2000" b="1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абеткою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1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Історичні віхи розвитку дактилології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405" y="1416518"/>
            <a:ext cx="8596668" cy="4379911"/>
          </a:xfrm>
        </p:spPr>
        <p:txBody>
          <a:bodyPr>
            <a:noAutofit/>
          </a:bodyPr>
          <a:lstStyle/>
          <a:p>
            <a:pPr marL="0" indent="447675" algn="just">
              <a:buNone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Перші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зображення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пальцевих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знаків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віднайдено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книзі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літописця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Беди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Достопочтенного (672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673 –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735)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Computo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vel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Loguela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Digitorum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Рахування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спілкування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допомогою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пальців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»), де автор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малюнки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монет,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номінал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позначався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допомогою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пальців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руки.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думку,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пальцеві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позначення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існували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літер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використовували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як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секретну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мову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Ранні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Ватиканські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манускрипти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проілюстровані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ручними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позначеннями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чисел 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одиниці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мільйона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Перші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свідчення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дактилології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Європі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шукають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церковних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книгах,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оскільки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поширенням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християнства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пов’язаний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розвиток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письма,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могла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з’явитися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своєрідна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калька як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відображення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графічних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знаків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пальцева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абетка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Зародження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розвиток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дактилології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засобу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навчання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спілкування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глухих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пов’язують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іменами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Дж.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Кардано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(1501–76), Дж. Батиста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делла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Порти (1535–1610)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Італії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Понсе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Ліона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(1520–84), Ж.-П.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Бонета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(1579–1652)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Іспанії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Дж.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Бульвера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(1600–64), Дж.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Валліса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(1616–1703), Дж.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Дальґарно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(1629–87)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Англії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Я.-Р.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Перейри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(1715–80), Ш.-М.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Делепе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(1712–89)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Франції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0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1" y="177801"/>
            <a:ext cx="11074400" cy="850900"/>
          </a:xfrm>
        </p:spPr>
        <p:txBody>
          <a:bodyPr>
            <a:normAutofit/>
          </a:bodyPr>
          <a:lstStyle/>
          <a:p>
            <a:r>
              <a:rPr lang="uk-UA" dirty="0" smtClean="0"/>
              <a:t>Історія розвитку дактилології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7701" y="1168400"/>
            <a:ext cx="11074399" cy="5283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b="1" dirty="0"/>
              <a:t>1.	</a:t>
            </a:r>
            <a:r>
              <a:rPr lang="ru-RU" b="1" dirty="0" err="1"/>
              <a:t>Походження</a:t>
            </a:r>
            <a:r>
              <a:rPr lang="ru-RU" b="1" dirty="0"/>
              <a:t> </a:t>
            </a:r>
            <a:r>
              <a:rPr lang="ru-RU" b="1" dirty="0" err="1"/>
              <a:t>дактилології</a:t>
            </a:r>
            <a:r>
              <a:rPr lang="ru-RU" b="1" dirty="0"/>
              <a:t>:</a:t>
            </a:r>
          </a:p>
          <a:p>
            <a:r>
              <a:rPr lang="ru-RU" dirty="0"/>
              <a:t>•	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згадки</a:t>
            </a:r>
            <a:r>
              <a:rPr lang="ru-RU" dirty="0"/>
              <a:t> про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ручних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 для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з’являються</a:t>
            </a:r>
            <a:r>
              <a:rPr lang="ru-RU" dirty="0"/>
              <a:t> в </a:t>
            </a:r>
            <a:r>
              <a:rPr lang="ru-RU" dirty="0" err="1"/>
              <a:t>античності</a:t>
            </a:r>
            <a:r>
              <a:rPr lang="ru-RU" dirty="0"/>
              <a:t>.</a:t>
            </a:r>
          </a:p>
          <a:p>
            <a:r>
              <a:rPr lang="ru-RU" dirty="0"/>
              <a:t>•	У </a:t>
            </a:r>
            <a:r>
              <a:rPr lang="ru-RU" dirty="0" err="1"/>
              <a:t>середньовічній</a:t>
            </a:r>
            <a:r>
              <a:rPr lang="ru-RU" dirty="0"/>
              <a:t> </a:t>
            </a:r>
            <a:r>
              <a:rPr lang="ru-RU" dirty="0" err="1"/>
              <a:t>Європі</a:t>
            </a:r>
            <a:r>
              <a:rPr lang="ru-RU" dirty="0"/>
              <a:t> монахи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дактилологію</a:t>
            </a:r>
            <a:r>
              <a:rPr lang="ru-RU" dirty="0"/>
              <a:t> для </a:t>
            </a:r>
            <a:r>
              <a:rPr lang="ru-RU" dirty="0" err="1"/>
              <a:t>комунікації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обітниці</a:t>
            </a:r>
            <a:r>
              <a:rPr lang="ru-RU" dirty="0"/>
              <a:t> </a:t>
            </a:r>
            <a:r>
              <a:rPr lang="ru-RU" dirty="0" err="1"/>
              <a:t>мовчання</a:t>
            </a:r>
            <a:r>
              <a:rPr lang="ru-RU" dirty="0"/>
              <a:t>.</a:t>
            </a:r>
          </a:p>
          <a:p>
            <a:r>
              <a:rPr lang="ru-RU" b="1" dirty="0"/>
              <a:t>2.	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/>
              <a:t>дактилології</a:t>
            </a:r>
            <a:r>
              <a:rPr lang="ru-RU" b="1" dirty="0"/>
              <a:t> в </a:t>
            </a:r>
            <a:r>
              <a:rPr lang="ru-RU" b="1" dirty="0" err="1"/>
              <a:t>новітній</a:t>
            </a:r>
            <a:r>
              <a:rPr lang="ru-RU" b="1" dirty="0"/>
              <a:t> </a:t>
            </a:r>
            <a:r>
              <a:rPr lang="ru-RU" b="1" dirty="0" err="1"/>
              <a:t>історії</a:t>
            </a:r>
            <a:r>
              <a:rPr lang="ru-RU" b="1" dirty="0"/>
              <a:t>:</a:t>
            </a:r>
          </a:p>
          <a:p>
            <a:r>
              <a:rPr lang="ru-RU" dirty="0"/>
              <a:t>•	У </a:t>
            </a:r>
            <a:r>
              <a:rPr lang="en-US" dirty="0"/>
              <a:t>XVIII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дактильних</a:t>
            </a:r>
            <a:r>
              <a:rPr lang="ru-RU" dirty="0"/>
              <a:t> систем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наукове</a:t>
            </a:r>
            <a:r>
              <a:rPr lang="ru-RU" dirty="0"/>
              <a:t> </a:t>
            </a:r>
            <a:r>
              <a:rPr lang="ru-RU" dirty="0" err="1"/>
              <a:t>обґрунтування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школам для глухих.</a:t>
            </a:r>
          </a:p>
          <a:p>
            <a:r>
              <a:rPr lang="ru-RU" dirty="0"/>
              <a:t>•	У </a:t>
            </a:r>
            <a:r>
              <a:rPr lang="en-US" dirty="0"/>
              <a:t>XIX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дактильні</a:t>
            </a:r>
            <a:r>
              <a:rPr lang="ru-RU" dirty="0"/>
              <a:t> </a:t>
            </a:r>
            <a:r>
              <a:rPr lang="ru-RU" dirty="0" err="1"/>
              <a:t>абетки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й </a:t>
            </a:r>
            <a:r>
              <a:rPr lang="ru-RU" dirty="0" err="1"/>
              <a:t>українська</a:t>
            </a:r>
            <a:r>
              <a:rPr lang="ru-RU" dirty="0"/>
              <a:t>.</a:t>
            </a:r>
          </a:p>
          <a:p>
            <a:r>
              <a:rPr lang="ru-RU" b="1" dirty="0"/>
              <a:t>3.	</a:t>
            </a:r>
            <a:r>
              <a:rPr lang="ru-RU" b="1" dirty="0" err="1"/>
              <a:t>Дактилологія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r>
              <a:rPr lang="ru-RU" b="1" dirty="0"/>
              <a:t>:</a:t>
            </a:r>
          </a:p>
          <a:p>
            <a:r>
              <a:rPr lang="ru-RU" dirty="0"/>
              <a:t>•	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дактильні</a:t>
            </a:r>
            <a:r>
              <a:rPr lang="ru-RU" dirty="0"/>
              <a:t> </a:t>
            </a:r>
            <a:r>
              <a:rPr lang="ru-RU" dirty="0" err="1"/>
              <a:t>абетки</a:t>
            </a:r>
            <a:r>
              <a:rPr lang="ru-RU" dirty="0"/>
              <a:t> </a:t>
            </a:r>
            <a:r>
              <a:rPr lang="ru-RU" dirty="0" err="1"/>
              <a:t>з’явилися</a:t>
            </a:r>
            <a:r>
              <a:rPr lang="ru-RU" dirty="0"/>
              <a:t> в </a:t>
            </a:r>
            <a:r>
              <a:rPr lang="ru-RU" dirty="0" err="1"/>
              <a:t>навчальних</a:t>
            </a:r>
            <a:r>
              <a:rPr lang="ru-RU" dirty="0"/>
              <a:t> закладах для глухих у </a:t>
            </a:r>
            <a:r>
              <a:rPr lang="en-US" dirty="0"/>
              <a:t>XIX </a:t>
            </a:r>
            <a:r>
              <a:rPr lang="ru-RU" dirty="0" err="1"/>
              <a:t>столітті</a:t>
            </a:r>
            <a:r>
              <a:rPr lang="ru-RU" dirty="0"/>
              <a:t>.</a:t>
            </a:r>
          </a:p>
          <a:p>
            <a:r>
              <a:rPr lang="ru-RU" dirty="0"/>
              <a:t>•	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дактильна</a:t>
            </a:r>
            <a:r>
              <a:rPr lang="ru-RU" dirty="0"/>
              <a:t> </a:t>
            </a:r>
            <a:r>
              <a:rPr lang="ru-RU" dirty="0" err="1"/>
              <a:t>абетка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затверджена</a:t>
            </a:r>
            <a:r>
              <a:rPr lang="ru-RU" dirty="0"/>
              <a:t> як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жестової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03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5900" y="609600"/>
            <a:ext cx="5248102" cy="672353"/>
          </a:xfrm>
        </p:spPr>
        <p:txBody>
          <a:bodyPr/>
          <a:lstStyle/>
          <a:p>
            <a:r>
              <a:rPr lang="uk-UA" dirty="0" smtClean="0"/>
              <a:t>Дактиль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399" y="1458157"/>
            <a:ext cx="8596668" cy="4491962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дактильна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абетка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нараховує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33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дактильних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знаки,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стільки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абетці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дактилема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позначає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графему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відтворюється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мовленнєвою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нормою.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Мовленнєву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норму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розуміємо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суспільній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комунікативній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слухом правила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дактилем,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системністю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обумовленістю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стабільністю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дактилем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дактилології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способами: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конфігурацією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пальців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пальців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п'ястку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руки.</a:t>
            </a:r>
            <a:endParaRPr lang="ru-RU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Відчуй - Розпочни вивчати жестову мову Ви часто запитуєте про курси для  вивчення жестової мови в різних містах України. І сьогодні у нас для вас  гарна новина. Адже уже зовсім скоро, 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74" y="3827929"/>
            <a:ext cx="3104520" cy="2877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739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7300" y="0"/>
            <a:ext cx="6746702" cy="1930400"/>
          </a:xfrm>
        </p:spPr>
        <p:txBody>
          <a:bodyPr/>
          <a:lstStyle/>
          <a:p>
            <a:r>
              <a:rPr lang="uk-UA" dirty="0" smtClean="0"/>
              <a:t> Українська абетка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647700"/>
            <a:ext cx="6426200" cy="6210300"/>
          </a:xfrm>
        </p:spPr>
      </p:pic>
    </p:spTree>
    <p:extLst>
      <p:ext uri="{BB962C8B-B14F-4D97-AF65-F5344CB8AC3E}">
        <p14:creationId xmlns:p14="http://schemas.microsoft.com/office/powerpoint/2010/main" val="122236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247" y="233082"/>
            <a:ext cx="3086847" cy="6069106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b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і        	а</a:t>
            </a:r>
            <a:b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 			б</a:t>
            </a:r>
            <a:b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				е</a:t>
            </a:r>
            <a:b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				т</a:t>
            </a:r>
            <a:b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				к</a:t>
            </a:r>
            <a:b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 			</a:t>
            </a:r>
            <a:r>
              <a:rPr lang="uk-UA" sz="4400" b="1" dirty="0" err="1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endParaRPr lang="ru-RU" sz="4400" b="1" dirty="0">
              <a:ln w="17780" cmpd="sng">
                <a:solidFill>
                  <a:srgbClr val="00B0F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88" y="-6840"/>
            <a:ext cx="4912659" cy="6864840"/>
          </a:xfrm>
        </p:spPr>
      </p:pic>
    </p:spTree>
    <p:extLst>
      <p:ext uri="{BB962C8B-B14F-4D97-AF65-F5344CB8AC3E}">
        <p14:creationId xmlns:p14="http://schemas.microsoft.com/office/powerpoint/2010/main" val="233578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49300"/>
            <a:ext cx="9642302" cy="1320800"/>
          </a:xfrm>
        </p:spPr>
        <p:txBody>
          <a:bodyPr/>
          <a:lstStyle/>
          <a:p>
            <a:r>
              <a:rPr lang="uk-UA" dirty="0" smtClean="0"/>
              <a:t>Правила показу дактилем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264" y="1542024"/>
            <a:ext cx="8596668" cy="3880773"/>
          </a:xfrm>
        </p:spPr>
        <p:txBody>
          <a:bodyPr>
            <a:noAutofit/>
          </a:bodyPr>
          <a:lstStyle/>
          <a:p>
            <a:pPr marL="0" indent="44767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дактилеми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зображаються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конфігурацією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пальців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Б, В, Г, Е, Ж, И, І, Л, М, Н, О, П, Р, С, Т, У, Ф, Х, Ш, Ч, Ю,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  <a:p>
            <a:pPr marL="0" indent="44767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дактилем —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поєднанням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конфігурації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п'ястку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Д, Є, З, Ї, Й, К, Ц, Щ,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pPr marL="0" indent="44767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дактилема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Ґ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поєднанням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конфігурації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великого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пальця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Необхідність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руху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позначенні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дактилем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зумовлена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найперше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подібністю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конфігурації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дактилем: 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І_Ї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И_Й, Д_Ц, Г_Ґ, Ш_Щ,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Х_З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.Слід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різнотипні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п'ястку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руки:рух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п'ястку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зап'ястку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;рух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п'ястку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вниз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;опис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контуру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;рух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п'ястку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вправо 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Ї,Ь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228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10.xml><?xml version="1.0" encoding="utf-8"?>
<a:theme xmlns:a="http://schemas.openxmlformats.org/drawingml/2006/main" name="8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3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4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5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6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7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58</TotalTime>
  <Words>548</Words>
  <Application>Microsoft Office PowerPoint</Application>
  <PresentationFormat>Широкоэкранный</PresentationFormat>
  <Paragraphs>125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24</vt:i4>
      </vt:variant>
    </vt:vector>
  </HeadingPairs>
  <TitlesOfParts>
    <vt:vector size="43" baseType="lpstr">
      <vt:lpstr>Arial</vt:lpstr>
      <vt:lpstr>Calibri</vt:lpstr>
      <vt:lpstr>inherit</vt:lpstr>
      <vt:lpstr>Symbol</vt:lpstr>
      <vt:lpstr>Times New Roman</vt:lpstr>
      <vt:lpstr>Trebuchet MS</vt:lpstr>
      <vt:lpstr>Tw Cen MT</vt:lpstr>
      <vt:lpstr>Wingdings</vt:lpstr>
      <vt:lpstr>Wingdings 3</vt:lpstr>
      <vt:lpstr>Капля</vt:lpstr>
      <vt:lpstr>Грань</vt:lpstr>
      <vt:lpstr>1_Грань</vt:lpstr>
      <vt:lpstr>2_Грань</vt:lpstr>
      <vt:lpstr>3_Грань</vt:lpstr>
      <vt:lpstr>4_Грань</vt:lpstr>
      <vt:lpstr>5_Грань</vt:lpstr>
      <vt:lpstr>6_Грань</vt:lpstr>
      <vt:lpstr>7_Грань</vt:lpstr>
      <vt:lpstr>8_Грань</vt:lpstr>
      <vt:lpstr>Дактилологія як наука</vt:lpstr>
      <vt:lpstr>ТЕМА III. Дактилологія як наука: визначення, історія, значення. </vt:lpstr>
      <vt:lpstr>Дактилологія як наука</vt:lpstr>
      <vt:lpstr>Історичні віхи розвитку дактилології</vt:lpstr>
      <vt:lpstr>Історія розвитку дактилології</vt:lpstr>
      <vt:lpstr>Дактиль</vt:lpstr>
      <vt:lpstr> Українська абетка</vt:lpstr>
      <vt:lpstr>З і         а р    б к    е о    т в    к а    а</vt:lpstr>
      <vt:lpstr>Правила показу дактилем</vt:lpstr>
      <vt:lpstr>Основні правила дактилювання</vt:lpstr>
      <vt:lpstr>Основні правила дактилювання</vt:lpstr>
      <vt:lpstr>Структура та особливості дактильної абетки</vt:lpstr>
      <vt:lpstr>Значення дактилології для логопедів</vt:lpstr>
      <vt:lpstr>Презентация PowerPoint</vt:lpstr>
      <vt:lpstr>ТЕМА IV. Освітні заклади для осіб з порушеннями слуху в Україні. Історія Олександрівської школи-хутора для глухонімих. </vt:lpstr>
      <vt:lpstr>Презентация PowerPoint</vt:lpstr>
      <vt:lpstr>Завдання та роль освітніх закладів </vt:lpstr>
      <vt:lpstr>Виклики та перспективи </vt:lpstr>
      <vt:lpstr>Історія Олександрівської школи-хутора для глухонімих.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2025-01-29T18:21:38Z</dcterms:created>
  <dcterms:modified xsi:type="dcterms:W3CDTF">2025-01-29T20:19:30Z</dcterms:modified>
</cp:coreProperties>
</file>