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3" r:id="rId4"/>
    <p:sldId id="307" r:id="rId5"/>
    <p:sldId id="294" r:id="rId6"/>
    <p:sldId id="299" r:id="rId7"/>
    <p:sldId id="296" r:id="rId8"/>
    <p:sldId id="287" r:id="rId9"/>
    <p:sldId id="288" r:id="rId10"/>
    <p:sldId id="289" r:id="rId11"/>
    <p:sldId id="305" r:id="rId12"/>
    <p:sldId id="302" r:id="rId13"/>
    <p:sldId id="303" r:id="rId14"/>
    <p:sldId id="285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60" r:id="rId24"/>
    <p:sldId id="284" r:id="rId25"/>
    <p:sldId id="258" r:id="rId26"/>
    <p:sldId id="259" r:id="rId27"/>
    <p:sldId id="264" r:id="rId28"/>
    <p:sldId id="270" r:id="rId29"/>
    <p:sldId id="272" r:id="rId30"/>
    <p:sldId id="275" r:id="rId31"/>
    <p:sldId id="278" r:id="rId32"/>
    <p:sldId id="280" r:id="rId33"/>
    <p:sldId id="283" r:id="rId34"/>
    <p:sldId id="29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7" autoAdjust="0"/>
    <p:restoredTop sz="99881" autoAdjust="0"/>
  </p:normalViewPr>
  <p:slideViewPr>
    <p:cSldViewPr>
      <p:cViewPr varScale="1">
        <p:scale>
          <a:sx n="118" d="100"/>
          <a:sy n="118" d="100"/>
        </p:scale>
        <p:origin x="1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A87AA-ACAB-45E5-98BA-3409E040E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4C81-9D11-4193-A141-F844BE3E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31D8-AC54-4E00-812A-10DCA7AB3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6453-0738-4E3E-AFA3-BCE458D34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48041-3F0E-4620-9DBD-1D90F566B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0AB4-DA64-4643-BBD9-DE3452C7E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90741-6673-41E6-83DD-F0C61C44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79DD-C11A-4F46-9D3E-D8FD419A2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C4639-E4B7-4E0C-9A9F-CCA8AAB11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7ED5-0C7F-47F8-A514-03327B2B8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6208-B8A9-4750-AFB6-F5954992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6A8A-2DF7-444C-90DC-BF5BCAFA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B2C799-8210-4C4B-B696-73472C31E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214313"/>
            <a:ext cx="885825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Програмний комплекс «Деканат», «Ректорат», «Кафедра»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/>
          <a:srcRect l="13477" t="21484" r="20898" b="9180"/>
          <a:stretch>
            <a:fillRect/>
          </a:stretch>
        </p:blipFill>
        <p:spPr bwMode="auto">
          <a:xfrm>
            <a:off x="857250" y="2000250"/>
            <a:ext cx="74295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15888"/>
            <a:ext cx="8820150" cy="64928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Зв’язок таблиць блока </a:t>
            </a:r>
            <a:r>
              <a:rPr lang="uk-UA" b="1" smtClean="0">
                <a:solidFill>
                  <a:schemeClr val="accent2"/>
                </a:solidFill>
              </a:rPr>
              <a:t>“оцінки”</a:t>
            </a:r>
            <a:endParaRPr lang="ru-RU" b="1" smtClean="0">
              <a:solidFill>
                <a:schemeClr val="accent2"/>
              </a:solidFill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 l="19313" t="12886" r="18884" b="25906"/>
          <a:stretch>
            <a:fillRect/>
          </a:stretch>
        </p:blipFill>
        <p:spPr bwMode="auto">
          <a:xfrm>
            <a:off x="107950" y="836613"/>
            <a:ext cx="89138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0"/>
            <a:ext cx="8820150" cy="6429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«Структура таблиць» і «Зв’язки»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58134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714625"/>
            <a:ext cx="5562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15888"/>
            <a:ext cx="8820150" cy="1081087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accent2"/>
                </a:solidFill>
              </a:rPr>
              <a:t>ДОВІДНИКИ</a:t>
            </a:r>
            <a:endParaRPr lang="ru-RU" sz="4000" b="1" smtClean="0">
              <a:solidFill>
                <a:schemeClr val="accent2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43000"/>
            <a:ext cx="8874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15888"/>
            <a:ext cx="8820150" cy="108108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Довідник «Спеціальність» вкладки «Диплом» і «Додатково»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r="29910" b="8418"/>
          <a:stretch>
            <a:fillRect/>
          </a:stretch>
        </p:blipFill>
        <p:spPr bwMode="auto">
          <a:xfrm>
            <a:off x="142875" y="1714500"/>
            <a:ext cx="40719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 r="30473" b="17595"/>
          <a:stretch>
            <a:fillRect/>
          </a:stretch>
        </p:blipFill>
        <p:spPr bwMode="auto">
          <a:xfrm>
            <a:off x="4214813" y="1643063"/>
            <a:ext cx="47910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Модуль «СТУДЕНТИ»  </a:t>
            </a:r>
            <a:r>
              <a:rPr lang="ru-RU" sz="4000" dirty="0" err="1" smtClean="0"/>
              <a:t>системи</a:t>
            </a:r>
            <a:r>
              <a:rPr lang="ru-RU" sz="4000" dirty="0" smtClean="0"/>
              <a:t> </a:t>
            </a:r>
            <a:r>
              <a:rPr lang="en-US" sz="4000" dirty="0" err="1" smtClean="0"/>
              <a:t>Dekanat</a:t>
            </a:r>
            <a:endParaRPr lang="ru-RU" sz="4000" dirty="0" smtClean="0"/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2875"/>
            <a:ext cx="8229600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14313"/>
            <a:ext cx="8786813" cy="128587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Кнопки управління списком студентів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86312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786813" cy="64293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Навчальна картка студента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714375"/>
          <a:ext cx="8645525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3" imgW="6706536" imgH="4544059" progId="Paint.Picture">
                  <p:embed/>
                </p:oleObj>
              </mc:Choice>
              <mc:Fallback>
                <p:oleObj name="Точечный рисунок" r:id="rId3" imgW="6706536" imgH="454405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714375"/>
                        <a:ext cx="8645525" cy="585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357188"/>
            <a:ext cx="8786813" cy="64293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Перелік звітів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 r="12045"/>
          <a:stretch>
            <a:fillRect/>
          </a:stretch>
        </p:blipFill>
        <p:spPr bwMode="auto">
          <a:xfrm>
            <a:off x="142875" y="1143000"/>
            <a:ext cx="8770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Модуль «ПЛАНИ»  (</a:t>
            </a:r>
            <a:r>
              <a:rPr lang="en-US" sz="4000" dirty="0" smtClean="0"/>
              <a:t>DekanatG.mdb)</a:t>
            </a:r>
            <a:endParaRPr lang="ru-RU" sz="4000" dirty="0" smtClean="0"/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84313"/>
            <a:ext cx="8229600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Модуль «ВІДОМОСТІ»  (</a:t>
            </a:r>
            <a:r>
              <a:rPr lang="en-US" sz="4000" dirty="0" err="1" smtClean="0"/>
              <a:t>Dekanat</a:t>
            </a:r>
            <a:r>
              <a:rPr lang="ru-RU" sz="4000" dirty="0" smtClean="0"/>
              <a:t>2</a:t>
            </a:r>
            <a:r>
              <a:rPr lang="en-US" sz="4000" dirty="0" smtClean="0"/>
              <a:t>.</a:t>
            </a:r>
            <a:r>
              <a:rPr lang="en-US" sz="4000" dirty="0" err="1" smtClean="0"/>
              <a:t>mdb</a:t>
            </a:r>
            <a:r>
              <a:rPr lang="en-US" sz="4000" dirty="0" smtClean="0"/>
              <a:t>)</a:t>
            </a:r>
            <a:endParaRPr lang="ru-RU" sz="4000" dirty="0" smtClean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950" r="42998" b="45836"/>
          <a:stretch>
            <a:fillRect/>
          </a:stretch>
        </p:blipFill>
        <p:spPr>
          <a:xfrm>
            <a:off x="457200" y="1412875"/>
            <a:ext cx="8507413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950" y="115888"/>
            <a:ext cx="8856663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</a:rPr>
              <a:t>С</a:t>
            </a:r>
            <a:r>
              <a:rPr lang="ru-RU" b="1" dirty="0" err="1" smtClean="0">
                <a:solidFill>
                  <a:schemeClr val="accent2"/>
                </a:solidFill>
              </a:rPr>
              <a:t>истема</a:t>
            </a:r>
            <a:r>
              <a:rPr lang="uk-UA" b="1" dirty="0" smtClean="0">
                <a:solidFill>
                  <a:schemeClr val="accent2"/>
                </a:solidFill>
              </a:rPr>
              <a:t> у</a:t>
            </a:r>
            <a:r>
              <a:rPr lang="ru-RU" b="1" dirty="0" err="1" smtClean="0">
                <a:solidFill>
                  <a:schemeClr val="accent2"/>
                </a:solidFill>
              </a:rPr>
              <a:t>правл</a:t>
            </a:r>
            <a:r>
              <a:rPr lang="uk-UA" b="1" dirty="0" smtClean="0">
                <a:solidFill>
                  <a:schemeClr val="accent2"/>
                </a:solidFill>
              </a:rPr>
              <a:t>і</a:t>
            </a:r>
            <a:r>
              <a:rPr lang="ru-RU" b="1" dirty="0" err="1" smtClean="0">
                <a:solidFill>
                  <a:schemeClr val="accent2"/>
                </a:solidFill>
              </a:rPr>
              <a:t>ння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навчальним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процесом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775"/>
            <a:ext cx="8640763" cy="4968875"/>
          </a:xfrm>
        </p:spPr>
        <p:txBody>
          <a:bodyPr/>
          <a:lstStyle/>
          <a:p>
            <a:r>
              <a:rPr lang="uk-UA" sz="3400" b="1" dirty="0" smtClean="0"/>
              <a:t>Цілі системи</a:t>
            </a:r>
            <a:r>
              <a:rPr lang="uk-UA" sz="3400" dirty="0" smtClean="0"/>
              <a:t>: </a:t>
            </a:r>
          </a:p>
          <a:p>
            <a:pPr algn="l"/>
            <a:r>
              <a:rPr lang="ru-RU" sz="3400" dirty="0" smtClean="0"/>
              <a:t>1. </a:t>
            </a:r>
            <a:r>
              <a:rPr lang="ru-RU" sz="3400" dirty="0" err="1" smtClean="0"/>
              <a:t>Комплексне</a:t>
            </a:r>
            <a:r>
              <a:rPr lang="ru-RU" sz="3400" dirty="0" smtClean="0"/>
              <a:t> </a:t>
            </a:r>
            <a:r>
              <a:rPr lang="ru-RU" sz="3400" dirty="0" err="1" smtClean="0"/>
              <a:t>управління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навчальним</a:t>
            </a:r>
            <a:r>
              <a:rPr lang="ru-RU" sz="3400" dirty="0" smtClean="0"/>
              <a:t> 	</a:t>
            </a:r>
            <a:r>
              <a:rPr lang="ru-RU" sz="3400" dirty="0" err="1" smtClean="0"/>
              <a:t>процесом</a:t>
            </a:r>
            <a:r>
              <a:rPr lang="ru-RU" sz="3400" dirty="0" smtClean="0"/>
              <a:t>.  </a:t>
            </a:r>
          </a:p>
          <a:p>
            <a:pPr algn="l"/>
            <a:r>
              <a:rPr lang="ru-RU" sz="3400" dirty="0" smtClean="0"/>
              <a:t>2. </a:t>
            </a:r>
            <a:r>
              <a:rPr lang="ru-RU" sz="3400" dirty="0" err="1" smtClean="0"/>
              <a:t>Виготовлення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документації</a:t>
            </a:r>
            <a:r>
              <a:rPr lang="ru-RU" sz="3400" dirty="0" smtClean="0"/>
              <a:t> і </a:t>
            </a:r>
            <a:r>
              <a:rPr lang="ru-RU" sz="3400" dirty="0" err="1" smtClean="0"/>
              <a:t>звітності</a:t>
            </a:r>
            <a:r>
              <a:rPr lang="ru-RU" sz="3400" dirty="0" smtClean="0"/>
              <a:t>. </a:t>
            </a:r>
          </a:p>
          <a:p>
            <a:pPr algn="l"/>
            <a:r>
              <a:rPr lang="ru-RU" sz="3400" dirty="0" smtClean="0"/>
              <a:t>3. </a:t>
            </a:r>
            <a:r>
              <a:rPr lang="ru-RU" sz="3400" dirty="0" err="1" smtClean="0"/>
              <a:t>Ведення</a:t>
            </a:r>
            <a:r>
              <a:rPr lang="ru-RU" sz="3400" dirty="0" smtClean="0"/>
              <a:t> баз </a:t>
            </a:r>
            <a:r>
              <a:rPr lang="ru-RU" sz="3400" dirty="0" err="1" smtClean="0"/>
              <a:t>даних</a:t>
            </a:r>
            <a:r>
              <a:rPr lang="ru-RU" sz="3400" dirty="0" smtClean="0"/>
              <a:t>,  </a:t>
            </a:r>
            <a:r>
              <a:rPr lang="ru-RU" sz="3400" dirty="0" err="1" smtClean="0"/>
              <a:t>накопичення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інформації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аналіза</a:t>
            </a:r>
            <a:r>
              <a:rPr lang="ru-RU" sz="3400" dirty="0" smtClean="0"/>
              <a:t> і прогноза. </a:t>
            </a:r>
          </a:p>
          <a:p>
            <a:pPr algn="l"/>
            <a:r>
              <a:rPr lang="ru-RU" sz="3400" dirty="0" smtClean="0"/>
              <a:t>4. </a:t>
            </a:r>
            <a:r>
              <a:rPr lang="ru-RU" sz="3400" dirty="0" err="1" smtClean="0"/>
              <a:t>Інтеграція</a:t>
            </a:r>
            <a:r>
              <a:rPr lang="ru-RU" sz="3400" dirty="0" smtClean="0"/>
              <a:t> в </a:t>
            </a:r>
            <a:r>
              <a:rPr lang="ru-RU" sz="3400" dirty="0" err="1" smtClean="0"/>
              <a:t>освітній</a:t>
            </a:r>
            <a:r>
              <a:rPr lang="ru-RU" sz="3400" dirty="0" smtClean="0"/>
              <a:t> </a:t>
            </a:r>
            <a:r>
              <a:rPr lang="ru-RU" sz="3400" dirty="0" err="1" smtClean="0"/>
              <a:t>український</a:t>
            </a:r>
            <a:r>
              <a:rPr lang="ru-RU" sz="3400" dirty="0" smtClean="0"/>
              <a:t> і </a:t>
            </a:r>
            <a:r>
              <a:rPr lang="ru-RU" sz="3400" dirty="0" err="1" smtClean="0"/>
              <a:t>світовий</a:t>
            </a:r>
            <a:r>
              <a:rPr lang="ru-RU" sz="3400" dirty="0" smtClean="0"/>
              <a:t>	</a:t>
            </a:r>
            <a:r>
              <a:rPr lang="ru-RU" sz="3400" dirty="0" err="1" smtClean="0"/>
              <a:t>простір</a:t>
            </a:r>
            <a:r>
              <a:rPr lang="ru-RU" sz="3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uk-UA" smtClean="0"/>
              <a:t>Система “РЕКТОРАТ”</a:t>
            </a:r>
            <a:endParaRPr lang="ru-RU" smtClean="0"/>
          </a:p>
        </p:txBody>
      </p:sp>
      <p:pic>
        <p:nvPicPr>
          <p:cNvPr id="70659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25538"/>
            <a:ext cx="8229600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pPr eaLnBrk="1" hangingPunct="1"/>
            <a:r>
              <a:rPr lang="uk-UA" smtClean="0"/>
              <a:t>Система “КАФЕДРА” (ПЛАНИ)</a:t>
            </a:r>
            <a:endParaRPr lang="ru-RU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 t="8122" r="20847" b="27289"/>
          <a:stretch>
            <a:fillRect/>
          </a:stretch>
        </p:blipFill>
        <p:spPr bwMode="auto">
          <a:xfrm>
            <a:off x="250825" y="1052513"/>
            <a:ext cx="87122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pPr eaLnBrk="1" hangingPunct="1"/>
            <a:r>
              <a:rPr lang="uk-UA" sz="3600" smtClean="0"/>
              <a:t>Система “КАФЕДРА” (ВИКЛАДАЧІ)</a:t>
            </a:r>
            <a:endParaRPr lang="ru-RU" sz="3600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/>
          <a:srcRect t="10335" r="28737" b="31331"/>
          <a:stretch>
            <a:fillRect/>
          </a:stretch>
        </p:blipFill>
        <p:spPr bwMode="auto">
          <a:xfrm>
            <a:off x="250825" y="1052513"/>
            <a:ext cx="868838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dirty="0" smtClean="0"/>
              <a:t>Довідник  викладачів</a:t>
            </a:r>
            <a:endParaRPr lang="ru-RU" dirty="0" smtClean="0"/>
          </a:p>
        </p:txBody>
      </p:sp>
      <p:pic>
        <p:nvPicPr>
          <p:cNvPr id="348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7" t="6979" r="24634" b="5507"/>
          <a:stretch>
            <a:fillRect/>
          </a:stretch>
        </p:blipFill>
        <p:spPr>
          <a:xfrm>
            <a:off x="468313" y="1196975"/>
            <a:ext cx="8351837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Rejting-ZU-600x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133600"/>
            <a:ext cx="5715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4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501063" cy="928687"/>
          </a:xfrm>
        </p:spPr>
        <p:txBody>
          <a:bodyPr/>
          <a:lstStyle/>
          <a:p>
            <a:pPr eaLnBrk="1" hangingPunct="1"/>
            <a:r>
              <a:rPr lang="ru-RU" b="1" smtClean="0"/>
              <a:t>Задача «Рейтинг студентів»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dirty="0" smtClean="0"/>
              <a:t>Зв’язок із системою “РЕКТОРАТ”</a:t>
            </a:r>
            <a:endParaRPr lang="ru-RU" sz="4000" dirty="0" smtClean="0"/>
          </a:p>
        </p:txBody>
      </p:sp>
      <p:pic>
        <p:nvPicPr>
          <p:cNvPr id="3277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6884" t="16556" r="29880" b="42090"/>
          <a:stretch>
            <a:fillRect/>
          </a:stretch>
        </p:blipFill>
        <p:spPr>
          <a:xfrm>
            <a:off x="457200" y="1557338"/>
            <a:ext cx="4475163" cy="4392612"/>
          </a:xfrm>
        </p:spPr>
      </p:pic>
      <p:pic>
        <p:nvPicPr>
          <p:cNvPr id="3277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7343" t="16556" r="32350" b="53244"/>
          <a:stretch>
            <a:fillRect/>
          </a:stretch>
        </p:blipFill>
        <p:spPr>
          <a:xfrm>
            <a:off x="5292725" y="1989138"/>
            <a:ext cx="3311525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dirty="0" smtClean="0"/>
              <a:t> </a:t>
            </a:r>
            <a:r>
              <a:rPr lang="uk-UA" sz="4000" dirty="0"/>
              <a:t>Довідник </a:t>
            </a:r>
            <a:r>
              <a:rPr lang="uk-UA" sz="4000" dirty="0" smtClean="0"/>
              <a:t>с</a:t>
            </a:r>
            <a:r>
              <a:rPr lang="ru-RU" sz="4000" dirty="0" err="1" smtClean="0"/>
              <a:t>пеціальностей</a:t>
            </a:r>
            <a:r>
              <a:rPr lang="uk-UA" sz="4000" dirty="0" smtClean="0"/>
              <a:t> і </a:t>
            </a:r>
            <a:r>
              <a:rPr lang="ru-RU" sz="4000" dirty="0" smtClean="0"/>
              <a:t> </a:t>
            </a:r>
            <a:r>
              <a:rPr lang="ru-RU" sz="4000" dirty="0" err="1" smtClean="0"/>
              <a:t>освітніх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програм</a:t>
            </a:r>
            <a:endParaRPr lang="ru-RU" sz="4000" dirty="0" smtClean="0"/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3427" t="6979" r="23074" b="5507"/>
          <a:stretch>
            <a:fillRect/>
          </a:stretch>
        </p:blipFill>
        <p:spPr>
          <a:xfrm>
            <a:off x="323850" y="1628775"/>
            <a:ext cx="3960813" cy="4824413"/>
          </a:xfrm>
        </p:spPr>
      </p:pic>
      <p:pic>
        <p:nvPicPr>
          <p:cNvPr id="337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6979" r="35928" b="3894"/>
          <a:stretch>
            <a:fillRect/>
          </a:stretch>
        </p:blipFill>
        <p:spPr>
          <a:xfrm>
            <a:off x="4648200" y="1700213"/>
            <a:ext cx="4027488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err="1" smtClean="0"/>
              <a:t>Спеціальності</a:t>
            </a:r>
            <a:r>
              <a:rPr lang="ru-RU" sz="4000" dirty="0" smtClean="0"/>
              <a:t> /</a:t>
            </a:r>
            <a:r>
              <a:rPr lang="ru-RU" sz="4000" dirty="0" err="1" smtClean="0"/>
              <a:t>класифікатор</a:t>
            </a:r>
            <a:endParaRPr lang="ru-RU" sz="4000" dirty="0" smtClean="0"/>
          </a:p>
        </p:txBody>
      </p:sp>
      <p:pic>
        <p:nvPicPr>
          <p:cNvPr id="378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979" r="50000" b="62785"/>
          <a:stretch>
            <a:fillRect/>
          </a:stretch>
        </p:blipFill>
        <p:spPr>
          <a:xfrm>
            <a:off x="900113" y="1844675"/>
            <a:ext cx="7570787" cy="374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err="1" smtClean="0"/>
              <a:t>Відомості</a:t>
            </a:r>
            <a:r>
              <a:rPr lang="ru-RU" sz="4000" dirty="0" smtClean="0"/>
              <a:t> </a:t>
            </a:r>
            <a:r>
              <a:rPr lang="ru-RU" sz="4000" dirty="0" err="1" smtClean="0"/>
              <a:t>наукової</a:t>
            </a:r>
            <a:r>
              <a:rPr lang="ru-RU" sz="4000" dirty="0" smtClean="0"/>
              <a:t> та </a:t>
            </a:r>
            <a:r>
              <a:rPr lang="ru-RU" sz="4000" dirty="0" err="1" smtClean="0"/>
              <a:t>соціальної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активності</a:t>
            </a:r>
            <a:endParaRPr lang="ru-RU" sz="4000" dirty="0" smtClean="0"/>
          </a:p>
        </p:txBody>
      </p:sp>
      <p:pic>
        <p:nvPicPr>
          <p:cNvPr id="430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20" t="18134" r="28993" b="51631"/>
          <a:stretch>
            <a:fillRect/>
          </a:stretch>
        </p:blipFill>
        <p:spPr>
          <a:xfrm>
            <a:off x="250825" y="1773238"/>
            <a:ext cx="8713788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sz="4000" smtClean="0"/>
              <a:t>Оцінки позанавчальної діяльності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7377" b="36766"/>
          <a:stretch>
            <a:fillRect/>
          </a:stretch>
        </p:blipFill>
        <p:spPr>
          <a:xfrm>
            <a:off x="457200" y="836613"/>
            <a:ext cx="7786688" cy="576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15888"/>
            <a:ext cx="8856663" cy="720725"/>
          </a:xfrm>
        </p:spPr>
        <p:txBody>
          <a:bodyPr/>
          <a:lstStyle/>
          <a:p>
            <a:r>
              <a:rPr lang="ru-RU" sz="4000" b="1" dirty="0" err="1" smtClean="0">
                <a:solidFill>
                  <a:schemeClr val="accent2"/>
                </a:solidFill>
              </a:rPr>
              <a:t>Функції</a:t>
            </a:r>
            <a:r>
              <a:rPr 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 err="1" smtClean="0">
                <a:solidFill>
                  <a:schemeClr val="accent2"/>
                </a:solidFill>
              </a:rPr>
              <a:t>системи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8640763" cy="5616575"/>
          </a:xfrm>
        </p:spPr>
        <p:txBody>
          <a:bodyPr/>
          <a:lstStyle/>
          <a:p>
            <a:pPr marL="609600" indent="-609600" algn="l">
              <a:buAutoNum type="arabicPeriod"/>
            </a:pP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.</a:t>
            </a:r>
          </a:p>
          <a:p>
            <a:pPr marL="609600" indent="-609600" algn="l">
              <a:buAutoNum type="arabicPeriod"/>
            </a:pP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і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планів</a:t>
            </a:r>
            <a:r>
              <a:rPr lang="ru-RU" dirty="0" smtClean="0"/>
              <a:t>.</a:t>
            </a:r>
          </a:p>
          <a:p>
            <a:pPr marL="609600" indent="-609600" algn="l"/>
            <a:r>
              <a:rPr lang="ru-RU" dirty="0" smtClean="0"/>
              <a:t>3.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особових</a:t>
            </a:r>
            <a:r>
              <a:rPr lang="ru-RU" dirty="0" smtClean="0"/>
              <a:t> </a:t>
            </a:r>
            <a:r>
              <a:rPr lang="ru-RU" dirty="0" err="1" smtClean="0"/>
              <a:t>карток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.</a:t>
            </a:r>
          </a:p>
          <a:p>
            <a:pPr marL="609600" indent="-609600" algn="l"/>
            <a:r>
              <a:rPr lang="ru-RU" dirty="0" smtClean="0"/>
              <a:t>4. 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успішності</a:t>
            </a:r>
            <a:r>
              <a:rPr lang="ru-RU" dirty="0" smtClean="0"/>
              <a:t> за </a:t>
            </a:r>
            <a:r>
              <a:rPr lang="ru-RU" dirty="0" err="1" smtClean="0"/>
              <a:t>різними</a:t>
            </a:r>
            <a:r>
              <a:rPr lang="ru-RU" dirty="0" smtClean="0"/>
              <a:t> формами контролю.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бланків</a:t>
            </a:r>
            <a:r>
              <a:rPr lang="ru-RU" dirty="0" smtClean="0"/>
              <a:t> </a:t>
            </a:r>
            <a:r>
              <a:rPr lang="ru-RU" dirty="0" err="1" smtClean="0"/>
              <a:t>відомостей</a:t>
            </a:r>
            <a:r>
              <a:rPr lang="ru-RU" dirty="0" smtClean="0"/>
              <a:t>.</a:t>
            </a:r>
            <a:endParaRPr lang="uk-UA" dirty="0" smtClean="0"/>
          </a:p>
          <a:p>
            <a:pPr marL="609600" indent="-609600" algn="l"/>
            <a:r>
              <a:rPr lang="uk-UA" dirty="0" smtClean="0"/>
              <a:t>4. Підрахунок рейтингів в розрізі </a:t>
            </a:r>
            <a:r>
              <a:rPr lang="uk-UA" dirty="0" err="1" smtClean="0"/>
              <a:t>класа</a:t>
            </a:r>
            <a:r>
              <a:rPr lang="uk-UA" dirty="0" smtClean="0"/>
              <a:t>, групи, </a:t>
            </a:r>
            <a:r>
              <a:rPr lang="uk-UA" dirty="0" err="1" smtClean="0"/>
              <a:t>потока</a:t>
            </a:r>
            <a:r>
              <a:rPr lang="uk-UA" dirty="0" smtClean="0"/>
              <a:t>, </a:t>
            </a:r>
            <a:r>
              <a:rPr lang="uk-UA" dirty="0" err="1" smtClean="0"/>
              <a:t>курса</a:t>
            </a:r>
            <a:r>
              <a:rPr lang="uk-UA" dirty="0" smtClean="0"/>
              <a:t>, </a:t>
            </a:r>
            <a:r>
              <a:rPr lang="uk-UA" dirty="0" err="1" smtClean="0"/>
              <a:t>специальности</a:t>
            </a:r>
            <a:r>
              <a:rPr lang="uk-UA" dirty="0" smtClean="0"/>
              <a:t>, напряму, факультету, навчального закладу.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smtClean="0"/>
              <a:t>Обоснование расчёта рейтинга</a:t>
            </a:r>
          </a:p>
        </p:txBody>
      </p:sp>
      <p:pic>
        <p:nvPicPr>
          <p:cNvPr id="4813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195" t="14374" r="15120" b="30341"/>
          <a:stretch>
            <a:fillRect/>
          </a:stretch>
        </p:blipFill>
        <p:spPr>
          <a:xfrm>
            <a:off x="323850" y="1125538"/>
            <a:ext cx="8532813" cy="5545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492919" y="188640"/>
            <a:ext cx="8229600" cy="922337"/>
          </a:xfrm>
        </p:spPr>
        <p:txBody>
          <a:bodyPr/>
          <a:lstStyle/>
          <a:p>
            <a:pPr eaLnBrk="1" hangingPunct="1"/>
            <a:r>
              <a:rPr lang="ru-RU" sz="3200" dirty="0" err="1" smtClean="0"/>
              <a:t>Зведена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відомість</a:t>
            </a:r>
            <a:r>
              <a:rPr lang="ru-RU" sz="3200" dirty="0" smtClean="0"/>
              <a:t> рейтингу </a:t>
            </a:r>
            <a:r>
              <a:rPr lang="ru-RU" sz="3200" dirty="0" err="1" smtClean="0"/>
              <a:t>успішності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студентів</a:t>
            </a:r>
            <a:endParaRPr lang="ru-RU" sz="3200" dirty="0" smtClean="0"/>
          </a:p>
        </p:txBody>
      </p:sp>
      <p:pic>
        <p:nvPicPr>
          <p:cNvPr id="5222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3252" t="29631" r="26370" b="11856"/>
          <a:stretch/>
        </p:blipFill>
        <p:spPr>
          <a:xfrm>
            <a:off x="-80779" y="1340768"/>
            <a:ext cx="9116829" cy="5334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3200" smtClean="0"/>
              <a:t>Рейтинг успішності ВСІХ студентів</a:t>
            </a:r>
          </a:p>
        </p:txBody>
      </p:sp>
      <p:pic>
        <p:nvPicPr>
          <p:cNvPr id="532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368" t="19760" r="20255" b="18509"/>
          <a:stretch>
            <a:fillRect/>
          </a:stretch>
        </p:blipFill>
        <p:spPr>
          <a:xfrm>
            <a:off x="684213" y="998538"/>
            <a:ext cx="7848600" cy="5688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18488" cy="649287"/>
          </a:xfrm>
        </p:spPr>
        <p:txBody>
          <a:bodyPr/>
          <a:lstStyle/>
          <a:p>
            <a:pPr eaLnBrk="1" hangingPunct="1"/>
            <a:r>
              <a:rPr lang="ru-RU" sz="2800" dirty="0" err="1" smtClean="0"/>
              <a:t>Зведена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успішності</a:t>
            </a:r>
            <a:r>
              <a:rPr lang="ru-RU" sz="2800" dirty="0" smtClean="0"/>
              <a:t> (</a:t>
            </a:r>
            <a:r>
              <a:rPr lang="en-US" sz="2800" dirty="0" smtClean="0"/>
              <a:t>EXCEL</a:t>
            </a:r>
            <a:r>
              <a:rPr lang="ru-RU" sz="2800" dirty="0" smtClean="0"/>
              <a:t>)</a:t>
            </a:r>
          </a:p>
        </p:txBody>
      </p:sp>
      <p:pic>
        <p:nvPicPr>
          <p:cNvPr id="56323" name="Picture 177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15" t="14359" r="21204" b="24103"/>
          <a:stretch>
            <a:fillRect/>
          </a:stretch>
        </p:blipFill>
        <p:spPr>
          <a:xfrm>
            <a:off x="755650" y="836613"/>
            <a:ext cx="7777163" cy="5907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285750"/>
            <a:ext cx="8856663" cy="720725"/>
          </a:xfrm>
        </p:spPr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</a:rPr>
              <a:t> </a:t>
            </a:r>
            <a:r>
              <a:rPr lang="uk-UA" sz="4000" b="1" smtClean="0">
                <a:solidFill>
                  <a:schemeClr val="accent2"/>
                </a:solidFill>
              </a:rPr>
              <a:t>Г</a:t>
            </a:r>
            <a:r>
              <a:rPr lang="ru-RU" sz="4000" b="1" smtClean="0">
                <a:solidFill>
                  <a:schemeClr val="accent2"/>
                </a:solidFill>
              </a:rPr>
              <a:t>рафік впровадження системи «Деканат»</a:t>
            </a:r>
            <a:r>
              <a:rPr lang="uk-UA" sz="4000" b="1" smtClean="0">
                <a:solidFill>
                  <a:schemeClr val="accent2"/>
                </a:solidFill>
              </a:rPr>
              <a:t> в ЗДІА</a:t>
            </a:r>
            <a:r>
              <a:rPr lang="ru-RU" smtClean="0"/>
              <a:t> </a:t>
            </a:r>
            <a:endParaRPr lang="ru-RU" sz="4000" b="1" smtClean="0">
              <a:solidFill>
                <a:schemeClr val="accent2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41425"/>
            <a:ext cx="8928100" cy="5616575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endParaRPr lang="ru-RU" sz="1000" smtClean="0"/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Ноябрь 2018   1. Подготовка актуальных учебных планов и данных о контингенте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2. Формирование 4-х локальных баз данных на факультетах.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3. Обучение пользователей работе со справочниками.</a:t>
            </a:r>
          </a:p>
          <a:p>
            <a:pPr marL="609600" indent="-609600" algn="l">
              <a:lnSpc>
                <a:spcPct val="80000"/>
              </a:lnSpc>
            </a:pPr>
            <a:endParaRPr lang="ru-RU" sz="1000" smtClean="0"/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Декабрь 2018      1. Верификация баз данных по факультетам. 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    2. Дополнение данных всей необходимой информацией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    3. Обучение пользователей работе со списками</a:t>
            </a:r>
          </a:p>
          <a:p>
            <a:pPr marL="609600" indent="-609600" algn="l">
              <a:lnSpc>
                <a:spcPct val="80000"/>
              </a:lnSpc>
            </a:pPr>
            <a:endParaRPr lang="ru-RU" sz="1000" smtClean="0"/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Январь 2019  1. Окончание верификации </a:t>
            </a:r>
            <a:r>
              <a:rPr lang="uk-UA" sz="1800" smtClean="0"/>
              <a:t>БД</a:t>
            </a:r>
            <a:r>
              <a:rPr lang="ru-RU" sz="1800" smtClean="0"/>
              <a:t>. Перевод системы в рабочий режим.</a:t>
            </a:r>
          </a:p>
          <a:p>
            <a:pPr marL="609600" indent="-609600" algn="l">
              <a:lnSpc>
                <a:spcPct val="80000"/>
              </a:lnSpc>
            </a:pPr>
            <a:endParaRPr lang="ru-RU" sz="1000" smtClean="0"/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Февраль 201</a:t>
            </a:r>
            <a:r>
              <a:rPr lang="uk-UA" sz="1800" smtClean="0"/>
              <a:t>9</a:t>
            </a:r>
            <a:r>
              <a:rPr lang="ru-RU" sz="1800" smtClean="0"/>
              <a:t>      1. Запуск в эксплуатацию задачи «Ведомости».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     2. Начало формирование учебных графиков и учебных планов.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     3. Обучение пользователей </a:t>
            </a:r>
            <a:r>
              <a:rPr lang="uk-UA" sz="1800" smtClean="0"/>
              <a:t>в </a:t>
            </a:r>
            <a:r>
              <a:rPr lang="ru-RU" sz="1800" smtClean="0"/>
              <a:t>подсистем</a:t>
            </a:r>
            <a:r>
              <a:rPr lang="uk-UA" sz="1800" smtClean="0"/>
              <a:t>е</a:t>
            </a:r>
            <a:r>
              <a:rPr lang="ru-RU" sz="1800" smtClean="0"/>
              <a:t> «Учебные планы»</a:t>
            </a:r>
          </a:p>
          <a:p>
            <a:pPr marL="609600" indent="-609600" algn="l">
              <a:lnSpc>
                <a:spcPct val="80000"/>
              </a:lnSpc>
            </a:pPr>
            <a:endParaRPr lang="ru-RU" sz="1000" smtClean="0"/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Март 2019       1. Централизация системы. 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2. Отладка каналов обмена информацией. 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3. Начало регулярного обмена информацией с учебным отделом.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4. Формирование новых справочников в учебном отделе. </a:t>
            </a:r>
          </a:p>
          <a:p>
            <a:pPr marL="609600" indent="-609600" algn="l">
              <a:lnSpc>
                <a:spcPct val="80000"/>
              </a:lnSpc>
            </a:pPr>
            <a:endParaRPr lang="ru-RU" sz="1000" smtClean="0"/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Апрель 2019    1. Формирование учебных планов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1800" smtClean="0"/>
              <a:t>                          2. Формирование экзаменационных ведомостей.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ejting-ZU-600x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74977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4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501063" cy="9286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Розробка системи знизу до верху</a:t>
            </a:r>
            <a:endParaRPr lang="ru-RU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15888"/>
            <a:ext cx="8856663" cy="720725"/>
          </a:xfrm>
        </p:spPr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</a:rPr>
              <a:t> Склад системи: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8640763" cy="5616575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ru-RU" dirty="0" smtClean="0"/>
              <a:t>Модуль 1.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в деканатах. </a:t>
            </a:r>
          </a:p>
          <a:p>
            <a:pPr marL="609600" indent="-609600" algn="l">
              <a:buFontTx/>
              <a:buAutoNum type="arabicPeriod"/>
            </a:pPr>
            <a:r>
              <a:rPr lang="ru-RU" dirty="0" smtClean="0"/>
              <a:t>Модуль 2. </a:t>
            </a:r>
            <a:r>
              <a:rPr lang="ru-RU" dirty="0" err="1" smtClean="0"/>
              <a:t>Особові</a:t>
            </a:r>
            <a:r>
              <a:rPr lang="ru-RU" dirty="0" smtClean="0"/>
              <a:t> </a:t>
            </a:r>
            <a:r>
              <a:rPr lang="ru-RU" dirty="0" err="1" smtClean="0"/>
              <a:t>картки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.</a:t>
            </a:r>
          </a:p>
          <a:p>
            <a:pPr marL="609600" indent="-609600" algn="l">
              <a:buFontTx/>
              <a:buAutoNum type="arabicPeriod"/>
            </a:pPr>
            <a:r>
              <a:rPr lang="ru-RU" dirty="0" smtClean="0"/>
              <a:t>Модуль 3. </a:t>
            </a:r>
            <a:r>
              <a:rPr lang="ru-RU" dirty="0" err="1" smtClean="0"/>
              <a:t>Успішність</a:t>
            </a:r>
            <a:r>
              <a:rPr lang="ru-RU" dirty="0" smtClean="0"/>
              <a:t>.</a:t>
            </a:r>
          </a:p>
          <a:p>
            <a:pPr marL="609600" indent="-609600" algn="l">
              <a:buFontTx/>
              <a:buAutoNum type="arabicPeriod"/>
            </a:pPr>
            <a:r>
              <a:rPr lang="ru-RU" dirty="0" smtClean="0"/>
              <a:t>Модуль 4.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в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відділі</a:t>
            </a:r>
            <a:r>
              <a:rPr lang="ru-RU" dirty="0" smtClean="0"/>
              <a:t>.</a:t>
            </a:r>
          </a:p>
          <a:p>
            <a:pPr marL="609600" indent="-609600" algn="l">
              <a:buFontTx/>
              <a:buAutoNum type="arabicPeriod"/>
            </a:pPr>
            <a:r>
              <a:rPr lang="ru-RU" dirty="0" smtClean="0"/>
              <a:t>Модуль 5.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кафедри</a:t>
            </a:r>
            <a:endParaRPr lang="ru-RU" dirty="0" smtClean="0"/>
          </a:p>
          <a:p>
            <a:pPr marL="609600" indent="-609600" algn="l">
              <a:buFontTx/>
              <a:buAutoNum type="arabicPeriod"/>
            </a:pPr>
            <a:r>
              <a:rPr lang="ru-RU" dirty="0" err="1" smtClean="0"/>
              <a:t>Конфігурація</a:t>
            </a:r>
            <a:r>
              <a:rPr lang="ru-RU" dirty="0" smtClean="0"/>
              <a:t>.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довідників</a:t>
            </a:r>
            <a:r>
              <a:rPr lang="ru-RU" dirty="0" smtClean="0"/>
              <a:t>. </a:t>
            </a:r>
            <a:r>
              <a:rPr lang="ru-RU" dirty="0" err="1" smtClean="0"/>
              <a:t>Інтерфейс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ІС.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uk-UA" sz="3600" b="1" smtClean="0">
                <a:solidFill>
                  <a:schemeClr val="accent2"/>
                </a:solidFill>
              </a:rPr>
              <a:t>Задачі інформаційного супроводу навчального процесу</a:t>
            </a:r>
            <a:endParaRPr lang="ru-RU" sz="360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786812" cy="5283206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1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Імпорт даних із системи «Абітурієнт»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Обмін даними із системою «Кафедра»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Розподіл студентів за групами, підгрупами, спеціалізаціями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Підготовка відомостей всіх видів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Тестування інформації про студентів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успішності студентів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Особиста картка студента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Зв’язок із системою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Moodle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Довідники для опису даних студентів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Довідники і константи успішності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Звіти, довідки про студентів, статистика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Підготовка додатків до дипломів всіх рівнів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Рух контингенту, накази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Зв’язок із ЄДЕБО, 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ducation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«Казна»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Підрахунки стипендіального рейтингу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Захист інформації в системах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Імпорт даних із системи «Ректорат»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і розрахунки оплати за навчання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Навчальні і робочі плани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Зв’язок із системами документів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Довідники для опису планів, підрозділів університету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Аналітичні дослідження навчального процесу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Підрахунок навантаження на кафедри, викладачів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Конфігурація і налаштування систем «Деканат», «Ректорат», «Кафедра»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Розклад занять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15888"/>
            <a:ext cx="8820150" cy="1081087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chemeClr val="accent2"/>
                </a:solidFill>
              </a:rPr>
              <a:t>Конфігурування і налаштування систем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 l="36555" t="22256" r="37234" b="47171"/>
          <a:stretch>
            <a:fillRect/>
          </a:stretch>
        </p:blipFill>
        <p:spPr bwMode="auto">
          <a:xfrm>
            <a:off x="1285875" y="1252538"/>
            <a:ext cx="6215063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15888"/>
            <a:ext cx="8820150" cy="108108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Інформаційна структура комплекса «Деканат» (плани)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 l="3862" t="9665" r="12447" b="21074"/>
          <a:stretch>
            <a:fillRect/>
          </a:stretch>
        </p:blipFill>
        <p:spPr bwMode="auto">
          <a:xfrm>
            <a:off x="250825" y="1323975"/>
            <a:ext cx="8713788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15888"/>
            <a:ext cx="8820150" cy="5762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Зв’язок таблиць блока</a:t>
            </a:r>
            <a:r>
              <a:rPr lang="uk-UA" sz="4000" b="1" smtClean="0">
                <a:solidFill>
                  <a:schemeClr val="accent2"/>
                </a:solidFill>
              </a:rPr>
              <a:t>“</a:t>
            </a:r>
            <a:r>
              <a:rPr lang="ru-RU" sz="4000" b="1" smtClean="0">
                <a:solidFill>
                  <a:schemeClr val="accent2"/>
                </a:solidFill>
              </a:rPr>
              <a:t>студенти</a:t>
            </a:r>
            <a:r>
              <a:rPr lang="uk-UA" sz="4000" b="1" smtClean="0">
                <a:solidFill>
                  <a:schemeClr val="accent2"/>
                </a:solidFill>
              </a:rPr>
              <a:t>”</a:t>
            </a:r>
            <a:endParaRPr lang="ru-RU" sz="4000" b="1" smtClean="0">
              <a:solidFill>
                <a:schemeClr val="accent2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l="15379" t="7629" r="5894" b="9526"/>
          <a:stretch>
            <a:fillRect/>
          </a:stretch>
        </p:blipFill>
        <p:spPr bwMode="auto">
          <a:xfrm>
            <a:off x="179388" y="836613"/>
            <a:ext cx="8785225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653</Words>
  <Application>Microsoft Office PowerPoint</Application>
  <PresentationFormat>Экран (4:3)</PresentationFormat>
  <Paragraphs>122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Оформление по умолчанию</vt:lpstr>
      <vt:lpstr>Точечный рисунок</vt:lpstr>
      <vt:lpstr>Програмний комплекс «Деканат», «Ректорат», «Кафедра»</vt:lpstr>
      <vt:lpstr>Система управління навчальним процесом</vt:lpstr>
      <vt:lpstr>Функції системи</vt:lpstr>
      <vt:lpstr>Розробка системи знизу до верху</vt:lpstr>
      <vt:lpstr> Склад системи:</vt:lpstr>
      <vt:lpstr>Задачі інформаційного супроводу навчального процесу</vt:lpstr>
      <vt:lpstr>Конфігурування і налаштування систем</vt:lpstr>
      <vt:lpstr>Інформаційна структура комплекса «Деканат» (плани)</vt:lpstr>
      <vt:lpstr>Зв’язок таблиць блока“студенти”</vt:lpstr>
      <vt:lpstr>Зв’язок таблиць блока “оцінки”</vt:lpstr>
      <vt:lpstr>«Структура таблиць» і «Зв’язки»</vt:lpstr>
      <vt:lpstr>ДОВІДНИКИ</vt:lpstr>
      <vt:lpstr>Довідник «Спеціальність» вкладки «Диплом» і «Додатково» </vt:lpstr>
      <vt:lpstr>Модуль «СТУДЕНТИ»  системи Dekanat</vt:lpstr>
      <vt:lpstr>Кнопки управління списком студентів</vt:lpstr>
      <vt:lpstr>Навчальна картка студента</vt:lpstr>
      <vt:lpstr>Перелік звітів</vt:lpstr>
      <vt:lpstr>Модуль «ПЛАНИ»  (DekanatG.mdb)</vt:lpstr>
      <vt:lpstr>Модуль «ВІДОМОСТІ»  (Dekanat2.mdb)</vt:lpstr>
      <vt:lpstr>Система “РЕКТОРАТ”</vt:lpstr>
      <vt:lpstr>Система “КАФЕДРА” (ПЛАНИ)</vt:lpstr>
      <vt:lpstr>Система “КАФЕДРА” (ВИКЛАДАЧІ)</vt:lpstr>
      <vt:lpstr>Довідник  викладачів</vt:lpstr>
      <vt:lpstr>Задача «Рейтинг студентів»</vt:lpstr>
      <vt:lpstr>Зв’язок із системою “РЕКТОРАТ”</vt:lpstr>
      <vt:lpstr> Довідник спеціальностей і  освітніх програм</vt:lpstr>
      <vt:lpstr>Спеціальності /класифікатор</vt:lpstr>
      <vt:lpstr>Відомості наукової та соціальної активності</vt:lpstr>
      <vt:lpstr>Оцінки позанавчальної діяльності</vt:lpstr>
      <vt:lpstr>Обоснование расчёта рейтинга</vt:lpstr>
      <vt:lpstr>Зведена відомість рейтингу успішності студентів</vt:lpstr>
      <vt:lpstr>Рейтинг успішності ВСІХ студентів</vt:lpstr>
      <vt:lpstr>Зведена відомість успішності (EXCEL)</vt:lpstr>
      <vt:lpstr> Графік впровадження системи «Деканат» в ЗДІА </vt:lpstr>
    </vt:vector>
  </TitlesOfParts>
  <Company>no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Программный комплекс «Деканат»</dc:title>
  <dc:creator>no name</dc:creator>
  <cp:lastModifiedBy>User</cp:lastModifiedBy>
  <cp:revision>63</cp:revision>
  <dcterms:created xsi:type="dcterms:W3CDTF">2017-01-31T21:04:44Z</dcterms:created>
  <dcterms:modified xsi:type="dcterms:W3CDTF">2024-04-22T09:16:24Z</dcterms:modified>
</cp:coreProperties>
</file>