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6" r:id="rId3"/>
    <p:sldId id="267" r:id="rId4"/>
    <p:sldId id="257" r:id="rId5"/>
    <p:sldId id="268" r:id="rId6"/>
    <p:sldId id="258" r:id="rId7"/>
    <p:sldId id="259" r:id="rId8"/>
    <p:sldId id="260" r:id="rId9"/>
    <p:sldId id="269" r:id="rId10"/>
    <p:sldId id="261" r:id="rId11"/>
    <p:sldId id="263" r:id="rId12"/>
    <p:sldId id="264" r:id="rId13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4" autoAdjust="0"/>
    <p:restoredTop sz="94660"/>
  </p:normalViewPr>
  <p:slideViewPr>
    <p:cSldViewPr>
      <p:cViewPr varScale="1">
        <p:scale>
          <a:sx n="70" d="100"/>
          <a:sy n="70" d="100"/>
        </p:scale>
        <p:origin x="173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0%D0%BD%D0%B3%D0%BB%D1%96%D0%B9%D1%81%D1%8C%D0%BA%D0%B0_%D0%BC%D0%BE%D0%B2%D0%B0" TargetMode="External"/><Relationship Id="rId2" Type="http://schemas.openxmlformats.org/officeDocument/2006/relationships/hyperlink" Target="https://uk.wikipedia.org/wiki/%D0%9A%D0%BB%D1%8E%D1%87%D0%BE%D0%B2%D1%96_%D0%BF%D0%BE%D0%BA%D0%B0%D0%B7%D0%BD%D0%B8%D0%BA%D0%B8_%D0%B5%D1%84%D0%B5%D0%BA%D1%82%D0%B8%D0%B2%D0%BD%D0%BE%D1%81%D1%82%D1%96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jpg"/><Relationship Id="rId5" Type="http://schemas.openxmlformats.org/officeDocument/2006/relationships/hyperlink" Target="https://uk.wikipedia.org/wiki/%D0%9C%D0%B5%D1%82%D0%B0" TargetMode="External"/><Relationship Id="rId4" Type="http://schemas.openxmlformats.org/officeDocument/2006/relationships/hyperlink" Target="https://uk.wikipedia.org/wiki/%D0%A1%D0%B8%D1%81%D1%82%D0%B5%D0%BC%D0%B0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opleforce.io/uk/products/peopleperform/kpi-tracking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XX_%D1%81%D1%82%D0%BE%D0%BB%D1%96%D1%82%D1%82%D1%8F" TargetMode="External"/><Relationship Id="rId3" Type="http://schemas.openxmlformats.org/officeDocument/2006/relationships/hyperlink" Target="https://uk.wikipedia.org/wiki/%D0%A1%D1%82%D1%80%D0%B0%D1%82%D0%B5%D0%B3%D1%96%D1%8F" TargetMode="External"/><Relationship Id="rId7" Type="http://schemas.openxmlformats.org/officeDocument/2006/relationships/hyperlink" Target="https://uk.wikipedia.org/wiki/1950-%D1%82%D1%96" TargetMode="External"/><Relationship Id="rId2" Type="http://schemas.openxmlformats.org/officeDocument/2006/relationships/hyperlink" Target="https://uk.wikipedia.org/wiki/Business_Intelligence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uk.wikipedia.org/wiki/%D0%9F%D1%96%D1%82%D0%B5%D1%80_%D0%A4%D0%B5%D1%80%D0%B4%D0%B8%D0%BD%D0%B0%D0%BD%D0%B4_%D0%94%D1%80%D1%83%D0%BA%D0%B5%D1%80" TargetMode="External"/><Relationship Id="rId5" Type="http://schemas.openxmlformats.org/officeDocument/2006/relationships/hyperlink" Target="https://uk.wikipedia.org/wiki/%D0%97%D0%B1%D0%B0%D0%BB%D0%B0%D0%BD%D1%81%D0%BE%D0%B2%D0%B0%D0%BD%D0%B0_%D1%81%D0%B8%D1%81%D1%82%D0%B5%D0%BC%D0%B0_%D0%BF%D0%BE%D0%BA%D0%B0%D0%B7%D0%BD%D0%B8%D0%BA%D1%96%D0%B2" TargetMode="External"/><Relationship Id="rId10" Type="http://schemas.openxmlformats.org/officeDocument/2006/relationships/hyperlink" Target="https://uk.wikipedia.org/wiki/%D0%A0%D0%B5%D0%B7%D1%83%D0%BB%D1%8C%D1%82%D0%B0%D1%82" TargetMode="External"/><Relationship Id="rId4" Type="http://schemas.openxmlformats.org/officeDocument/2006/relationships/hyperlink" Target="https://uk.wikipedia.org/wiki/%D0%9B%D1%96%D0%B4%D0%B5%D1%80" TargetMode="External"/><Relationship Id="rId9" Type="http://schemas.openxmlformats.org/officeDocument/2006/relationships/hyperlink" Target="https://uk.wikipedia.org/wiki/%D0%97%D0%B0%D0%B2%D0%B4%D0%B0%D0%BD%D0%BD%D1%8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iki/%D0%9A%D0%BB%D1%8E%D1%87%D0%BE%D0%B2%D1%96_%D0%BF%D0%BE%D0%BA%D0%B0%D0%B7%D0%BD%D0%B8%D0%BA%D0%B8_%D0%B5%D1%84%D0%B5%D0%BA%D1%82%D0%B8%D0%B2%D0%BD%D0%BE%D1%81%D1%82%D1%96#cite_note-%D0%9F%D0%BE%D1%81%D1%96%D0%B1%D0%BD%D0%B8%D0%BA_-_%D0%A3%D0%94%D0%9A_005.22%3A_005.8%3A_681.3-2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7%D0%B1%D0%B0%D0%BB%D0%B0%D0%BD%D1%81%D0%BE%D0%B2%D0%B0%D0%BD%D0%B0_%D1%81%D0%B8%D1%81%D1%82%D0%B5%D0%BC%D0%B0_%D0%BF%D0%BE%D0%BA%D0%B0%D0%B7%D0%BD%D0%B8%D0%BA%D1%96%D0%B2" TargetMode="External"/><Relationship Id="rId2" Type="http://schemas.openxmlformats.org/officeDocument/2006/relationships/hyperlink" Target="https://uk.wikipedia.org/wiki/%D0%9A%D0%BB%D1%8E%D1%87%D0%BE%D0%B2%D1%96_%D0%BF%D0%BE%D0%BA%D0%B0%D0%B7%D0%BD%D0%B8%D0%BA%D0%B8_%D0%B5%D1%84%D0%B5%D0%BA%D1%82%D0%B8%D0%B2%D0%BD%D0%BE%D1%81%D1%82%D1%96#cite_note-FOOTNOTE%D0%9F%D0%B0%D0%BD%D0%BE%D0%B2_%D0%9C.%D0%9C.%2B2013-3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opleforce.io/uk/products/peoplehr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404" y="429514"/>
            <a:ext cx="6881495" cy="83740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 algn="ctr">
              <a:lnSpc>
                <a:spcPts val="1775"/>
              </a:lnSpc>
              <a:spcBef>
                <a:spcPts val="110"/>
              </a:spcBef>
            </a:pPr>
            <a:r>
              <a:rPr b="1" spc="-10" dirty="0">
                <a:solidFill>
                  <a:srgbClr val="0000FF"/>
                </a:solidFill>
                <a:latin typeface="Microsoft Sans Serif"/>
                <a:cs typeface="Microsoft Sans Serif"/>
                <a:hlinkClick r:id="rId2"/>
              </a:rPr>
              <a:t>Ключові</a:t>
            </a:r>
            <a:r>
              <a:rPr b="1" spc="-80" dirty="0">
                <a:solidFill>
                  <a:srgbClr val="0000FF"/>
                </a:solidFill>
                <a:latin typeface="Microsoft Sans Serif"/>
                <a:cs typeface="Microsoft Sans Serif"/>
                <a:hlinkClick r:id="rId2"/>
              </a:rPr>
              <a:t> </a:t>
            </a:r>
            <a:r>
              <a:rPr b="1" spc="-30" dirty="0" err="1">
                <a:solidFill>
                  <a:srgbClr val="0000FF"/>
                </a:solidFill>
                <a:latin typeface="Microsoft Sans Serif"/>
                <a:cs typeface="Microsoft Sans Serif"/>
                <a:hlinkClick r:id="rId2"/>
              </a:rPr>
              <a:t>показники</a:t>
            </a:r>
            <a:r>
              <a:rPr b="1" spc="-60" dirty="0">
                <a:solidFill>
                  <a:srgbClr val="0000FF"/>
                </a:solidFill>
                <a:latin typeface="Microsoft Sans Serif"/>
                <a:cs typeface="Microsoft Sans Serif"/>
                <a:hlinkClick r:id="rId2"/>
              </a:rPr>
              <a:t> </a:t>
            </a:r>
            <a:r>
              <a:rPr b="1" spc="-10" dirty="0" err="1" smtClean="0">
                <a:solidFill>
                  <a:srgbClr val="0000FF"/>
                </a:solidFill>
                <a:latin typeface="Microsoft Sans Serif"/>
                <a:cs typeface="Microsoft Sans Serif"/>
                <a:hlinkClick r:id="rId2"/>
              </a:rPr>
              <a:t>ефективності</a:t>
            </a:r>
            <a:r>
              <a:rPr lang="uk-UA" b="1" spc="-10" dirty="0" smtClean="0">
                <a:solidFill>
                  <a:srgbClr val="0000FF"/>
                </a:solidFill>
                <a:latin typeface="Microsoft Sans Serif"/>
                <a:cs typeface="Microsoft Sans Serif"/>
              </a:rPr>
              <a:t> (КПЕ)</a:t>
            </a:r>
            <a:endParaRPr b="1" dirty="0">
              <a:latin typeface="Microsoft Sans Serif"/>
              <a:cs typeface="Microsoft Sans Serif"/>
            </a:endParaRPr>
          </a:p>
          <a:p>
            <a:pPr marL="38100" algn="just">
              <a:lnSpc>
                <a:spcPts val="1235"/>
              </a:lnSpc>
            </a:pPr>
            <a:r>
              <a:rPr sz="1050" dirty="0">
                <a:solidFill>
                  <a:srgbClr val="4D5155"/>
                </a:solidFill>
                <a:latin typeface="Microsoft Sans Serif"/>
                <a:cs typeface="Microsoft Sans Serif"/>
              </a:rPr>
              <a:t>(англ.</a:t>
            </a:r>
            <a:r>
              <a:rPr sz="1050" spc="-45" dirty="0">
                <a:solidFill>
                  <a:srgbClr val="4D5155"/>
                </a:solidFill>
                <a:latin typeface="Microsoft Sans Serif"/>
                <a:cs typeface="Microsoft Sans Serif"/>
              </a:rPr>
              <a:t> </a:t>
            </a:r>
            <a:r>
              <a:rPr sz="1050" dirty="0">
                <a:solidFill>
                  <a:srgbClr val="4D5155"/>
                </a:solidFill>
                <a:latin typeface="Microsoft Sans Serif"/>
                <a:cs typeface="Microsoft Sans Serif"/>
              </a:rPr>
              <a:t>key</a:t>
            </a:r>
            <a:r>
              <a:rPr sz="1050" spc="-55" dirty="0">
                <a:solidFill>
                  <a:srgbClr val="4D5155"/>
                </a:solidFill>
                <a:latin typeface="Microsoft Sans Serif"/>
                <a:cs typeface="Microsoft Sans Serif"/>
              </a:rPr>
              <a:t> </a:t>
            </a:r>
            <a:r>
              <a:rPr sz="1050" dirty="0">
                <a:solidFill>
                  <a:srgbClr val="4D5155"/>
                </a:solidFill>
                <a:latin typeface="Microsoft Sans Serif"/>
                <a:cs typeface="Microsoft Sans Serif"/>
              </a:rPr>
              <a:t>performance</a:t>
            </a:r>
            <a:r>
              <a:rPr sz="1050" spc="-50" dirty="0">
                <a:solidFill>
                  <a:srgbClr val="4D5155"/>
                </a:solidFill>
                <a:latin typeface="Microsoft Sans Serif"/>
                <a:cs typeface="Microsoft Sans Serif"/>
              </a:rPr>
              <a:t> </a:t>
            </a:r>
            <a:r>
              <a:rPr sz="1050" dirty="0">
                <a:solidFill>
                  <a:srgbClr val="4D5155"/>
                </a:solidFill>
                <a:latin typeface="Microsoft Sans Serif"/>
                <a:cs typeface="Microsoft Sans Serif"/>
              </a:rPr>
              <a:t>indicators,</a:t>
            </a:r>
            <a:r>
              <a:rPr sz="1050" spc="-25" dirty="0">
                <a:solidFill>
                  <a:srgbClr val="4D5155"/>
                </a:solidFill>
                <a:latin typeface="Microsoft Sans Serif"/>
                <a:cs typeface="Microsoft Sans Serif"/>
              </a:rPr>
              <a:t> </a:t>
            </a:r>
            <a:r>
              <a:rPr sz="1050" b="1" spc="-20" dirty="0">
                <a:solidFill>
                  <a:srgbClr val="5F6268"/>
                </a:solidFill>
                <a:latin typeface="Arial"/>
                <a:cs typeface="Arial"/>
              </a:rPr>
              <a:t>KPI</a:t>
            </a:r>
            <a:r>
              <a:rPr sz="1050" spc="-20" dirty="0">
                <a:solidFill>
                  <a:srgbClr val="4D5155"/>
                </a:solidFill>
                <a:latin typeface="Microsoft Sans Serif"/>
                <a:cs typeface="Microsoft Sans Serif"/>
              </a:rPr>
              <a:t>)</a:t>
            </a:r>
            <a:endParaRPr sz="1050" dirty="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  <a:spcBef>
                <a:spcPts val="805"/>
              </a:spcBef>
            </a:pPr>
            <a:r>
              <a:rPr sz="1050" b="1" dirty="0" err="1" smtClean="0">
                <a:solidFill>
                  <a:srgbClr val="1F2021"/>
                </a:solidFill>
                <a:latin typeface="Arial"/>
                <a:cs typeface="Arial"/>
              </a:rPr>
              <a:t>Ключові</a:t>
            </a:r>
            <a:r>
              <a:rPr sz="1050" b="1" dirty="0" smtClean="0">
                <a:solidFill>
                  <a:srgbClr val="1F2021"/>
                </a:solidFill>
                <a:latin typeface="Arial"/>
                <a:cs typeface="Arial"/>
              </a:rPr>
              <a:t>́</a:t>
            </a:r>
            <a:r>
              <a:rPr sz="1050" b="1" spc="-40" dirty="0" smtClean="0">
                <a:solidFill>
                  <a:srgbClr val="1F2021"/>
                </a:solidFill>
                <a:latin typeface="Arial"/>
                <a:cs typeface="Arial"/>
              </a:rPr>
              <a:t> </a:t>
            </a:r>
            <a:r>
              <a:rPr sz="1050" b="1" spc="-20" dirty="0">
                <a:solidFill>
                  <a:srgbClr val="1F2021"/>
                </a:solidFill>
                <a:latin typeface="Arial"/>
                <a:cs typeface="Arial"/>
              </a:rPr>
              <a:t>показники</a:t>
            </a:r>
            <a:r>
              <a:rPr sz="1575" b="1" spc="-30" baseline="-7936" dirty="0">
                <a:solidFill>
                  <a:srgbClr val="1F2021"/>
                </a:solidFill>
                <a:latin typeface="Arial"/>
                <a:cs typeface="Arial"/>
              </a:rPr>
              <a:t>́</a:t>
            </a:r>
            <a:r>
              <a:rPr sz="1575" b="1" spc="225" baseline="-7936" dirty="0">
                <a:solidFill>
                  <a:srgbClr val="1F2021"/>
                </a:solidFill>
                <a:latin typeface="Arial"/>
                <a:cs typeface="Arial"/>
              </a:rPr>
              <a:t> </a:t>
            </a:r>
            <a:r>
              <a:rPr sz="1050" b="1" spc="-50" dirty="0">
                <a:solidFill>
                  <a:srgbClr val="1F2021"/>
                </a:solidFill>
                <a:latin typeface="Arial"/>
                <a:cs typeface="Arial"/>
              </a:rPr>
              <a:t>ефекти</a:t>
            </a:r>
            <a:r>
              <a:rPr sz="1575" b="1" spc="-75" baseline="-7936" dirty="0">
                <a:solidFill>
                  <a:srgbClr val="1F2021"/>
                </a:solidFill>
                <a:latin typeface="Arial"/>
                <a:cs typeface="Arial"/>
              </a:rPr>
              <a:t>́</a:t>
            </a:r>
            <a:r>
              <a:rPr sz="1575" b="1" spc="-150" baseline="-7936" dirty="0">
                <a:solidFill>
                  <a:srgbClr val="1F2021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1F2021"/>
                </a:solidFill>
                <a:latin typeface="Arial"/>
                <a:cs typeface="Arial"/>
              </a:rPr>
              <a:t>вності</a:t>
            </a:r>
            <a:r>
              <a:rPr sz="1050" b="1" spc="-30" dirty="0">
                <a:solidFill>
                  <a:srgbClr val="1F20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F2021"/>
                </a:solidFill>
                <a:latin typeface="Microsoft Sans Serif"/>
                <a:cs typeface="Microsoft Sans Serif"/>
              </a:rPr>
              <a:t>(</a:t>
            </a:r>
            <a:r>
              <a:rPr sz="1050" dirty="0">
                <a:solidFill>
                  <a:srgbClr val="0545AC"/>
                </a:solidFill>
                <a:latin typeface="Microsoft Sans Serif"/>
                <a:cs typeface="Microsoft Sans Serif"/>
                <a:hlinkClick r:id="rId3"/>
              </a:rPr>
              <a:t>англ.</a:t>
            </a:r>
            <a:r>
              <a:rPr sz="1050" spc="-10" dirty="0">
                <a:solidFill>
                  <a:srgbClr val="0545AC"/>
                </a:solidFill>
                <a:latin typeface="Microsoft Sans Serif"/>
                <a:cs typeface="Microsoft Sans Serif"/>
              </a:rPr>
              <a:t> </a:t>
            </a:r>
            <a:r>
              <a:rPr sz="1050" i="1" dirty="0">
                <a:solidFill>
                  <a:srgbClr val="1F2021"/>
                </a:solidFill>
                <a:latin typeface="Arial"/>
                <a:cs typeface="Arial"/>
              </a:rPr>
              <a:t>key</a:t>
            </a:r>
            <a:r>
              <a:rPr sz="1050" i="1" spc="-25" dirty="0">
                <a:solidFill>
                  <a:srgbClr val="1F2021"/>
                </a:solidFill>
                <a:latin typeface="Arial"/>
                <a:cs typeface="Arial"/>
              </a:rPr>
              <a:t> </a:t>
            </a:r>
            <a:r>
              <a:rPr sz="1050" i="1" spc="-10" dirty="0">
                <a:solidFill>
                  <a:srgbClr val="1F2021"/>
                </a:solidFill>
                <a:latin typeface="Arial"/>
                <a:cs typeface="Arial"/>
              </a:rPr>
              <a:t>performance</a:t>
            </a:r>
            <a:r>
              <a:rPr sz="1050" i="1" spc="-25" dirty="0">
                <a:solidFill>
                  <a:srgbClr val="1F2021"/>
                </a:solidFill>
                <a:latin typeface="Arial"/>
                <a:cs typeface="Arial"/>
              </a:rPr>
              <a:t> </a:t>
            </a:r>
            <a:r>
              <a:rPr sz="1050" i="1" dirty="0">
                <a:solidFill>
                  <a:srgbClr val="1F2021"/>
                </a:solidFill>
                <a:latin typeface="Arial"/>
                <a:cs typeface="Arial"/>
              </a:rPr>
              <a:t>indicators,</a:t>
            </a:r>
            <a:r>
              <a:rPr sz="1050" i="1" spc="-30" dirty="0">
                <a:solidFill>
                  <a:srgbClr val="1F2021"/>
                </a:solidFill>
                <a:latin typeface="Arial"/>
                <a:cs typeface="Arial"/>
              </a:rPr>
              <a:t> </a:t>
            </a:r>
            <a:r>
              <a:rPr sz="1050" i="1" dirty="0">
                <a:solidFill>
                  <a:srgbClr val="1F2021"/>
                </a:solidFill>
                <a:latin typeface="Arial"/>
                <a:cs typeface="Arial"/>
              </a:rPr>
              <a:t>KPI</a:t>
            </a:r>
            <a:r>
              <a:rPr sz="1050" dirty="0">
                <a:solidFill>
                  <a:srgbClr val="1F2021"/>
                </a:solidFill>
                <a:latin typeface="Microsoft Sans Serif"/>
                <a:cs typeface="Microsoft Sans Serif"/>
              </a:rPr>
              <a:t>) </a:t>
            </a:r>
            <a:r>
              <a:rPr sz="1050" spc="440" dirty="0">
                <a:solidFill>
                  <a:srgbClr val="1F2021"/>
                </a:solidFill>
                <a:latin typeface="Microsoft Sans Serif"/>
                <a:cs typeface="Microsoft Sans Serif"/>
              </a:rPr>
              <a:t>—</a:t>
            </a:r>
            <a:r>
              <a:rPr sz="105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05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фінансова</a:t>
            </a:r>
            <a:r>
              <a:rPr sz="105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05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та</a:t>
            </a:r>
            <a:endParaRPr sz="1050" dirty="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z="105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нефінансова</a:t>
            </a:r>
            <a:r>
              <a:rPr sz="105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050" dirty="0">
                <a:solidFill>
                  <a:srgbClr val="0545AC"/>
                </a:solidFill>
                <a:latin typeface="Microsoft Sans Serif"/>
                <a:cs typeface="Microsoft Sans Serif"/>
                <a:hlinkClick r:id="rId4"/>
              </a:rPr>
              <a:t>система</a:t>
            </a:r>
            <a:r>
              <a:rPr sz="1050" spc="-25" dirty="0">
                <a:solidFill>
                  <a:srgbClr val="0545AC"/>
                </a:solidFill>
                <a:latin typeface="Microsoft Sans Serif"/>
                <a:cs typeface="Microsoft Sans Serif"/>
              </a:rPr>
              <a:t> </a:t>
            </a:r>
            <a:r>
              <a:rPr sz="105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оцінки,</a:t>
            </a:r>
            <a:r>
              <a:rPr sz="105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яка</a:t>
            </a:r>
            <a:r>
              <a:rPr sz="105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05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допомагає</a:t>
            </a:r>
            <a:r>
              <a:rPr sz="105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05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організації</a:t>
            </a:r>
            <a:r>
              <a:rPr sz="105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05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визначити</a:t>
            </a:r>
            <a:r>
              <a:rPr sz="1050" dirty="0">
                <a:solidFill>
                  <a:srgbClr val="1F2021"/>
                </a:solidFill>
                <a:latin typeface="Microsoft Sans Serif"/>
                <a:cs typeface="Microsoft Sans Serif"/>
              </a:rPr>
              <a:t> ступінь</a:t>
            </a:r>
            <a:r>
              <a:rPr sz="105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досягнення</a:t>
            </a:r>
            <a:r>
              <a:rPr sz="105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05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стратегічних </a:t>
            </a:r>
            <a:r>
              <a:rPr sz="1050" spc="-10" dirty="0">
                <a:solidFill>
                  <a:srgbClr val="0545AC"/>
                </a:solidFill>
                <a:latin typeface="Microsoft Sans Serif"/>
                <a:cs typeface="Microsoft Sans Serif"/>
                <a:hlinkClick r:id="rId5"/>
              </a:rPr>
              <a:t>цілей</a:t>
            </a:r>
            <a:r>
              <a:rPr sz="105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.</a:t>
            </a:r>
            <a:endParaRPr sz="1050" dirty="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09800" y="1407449"/>
            <a:ext cx="2743200" cy="151452"/>
          </a:xfrm>
          <a:prstGeom prst="rect">
            <a:avLst/>
          </a:prstGeom>
          <a:solidFill>
            <a:srgbClr val="F8F8F9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80"/>
              </a:lnSpc>
            </a:pPr>
            <a:r>
              <a:rPr sz="1600" b="1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Приклад</a:t>
            </a:r>
            <a:r>
              <a:rPr sz="1600" b="1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формування</a:t>
            </a:r>
            <a:r>
              <a:rPr sz="1600" b="1" spc="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KPI</a:t>
            </a:r>
            <a:endParaRPr sz="1600" b="1" dirty="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0983" y="9448800"/>
            <a:ext cx="6897370" cy="9525"/>
          </a:xfrm>
          <a:custGeom>
            <a:avLst/>
            <a:gdLst/>
            <a:ahLst/>
            <a:cxnLst/>
            <a:rect l="l" t="t" r="r" b="b"/>
            <a:pathLst>
              <a:path w="6897370" h="9525">
                <a:moveTo>
                  <a:pt x="6896988" y="0"/>
                </a:moveTo>
                <a:lnTo>
                  <a:pt x="0" y="0"/>
                </a:lnTo>
                <a:lnTo>
                  <a:pt x="0" y="9143"/>
                </a:lnTo>
                <a:lnTo>
                  <a:pt x="6896988" y="9143"/>
                </a:lnTo>
                <a:lnTo>
                  <a:pt x="6896988" y="0"/>
                </a:lnTo>
                <a:close/>
              </a:path>
            </a:pathLst>
          </a:custGeom>
          <a:solidFill>
            <a:srgbClr val="A1A9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89558" y="4648200"/>
            <a:ext cx="6962140" cy="44428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360" algn="l">
              <a:lnSpc>
                <a:spcPct val="100000"/>
              </a:lnSpc>
              <a:spcBef>
                <a:spcPts val="105"/>
              </a:spcBef>
            </a:pPr>
            <a:r>
              <a:rPr lang="en-US" sz="1050" dirty="0" smtClean="0"/>
              <a:t>		</a:t>
            </a:r>
            <a:r>
              <a:rPr lang="uk-UA" sz="1400" b="1" dirty="0" smtClean="0">
                <a:solidFill>
                  <a:srgbClr val="FF0000"/>
                </a:solidFill>
              </a:rPr>
              <a:t>Задачі з практичного підсумкового тесту</a:t>
            </a:r>
          </a:p>
          <a:p>
            <a:pPr marL="86360" algn="l">
              <a:lnSpc>
                <a:spcPct val="100000"/>
              </a:lnSpc>
              <a:spcBef>
                <a:spcPts val="105"/>
              </a:spcBef>
            </a:pPr>
            <a:endParaRPr lang="en-US" sz="1400" b="1" dirty="0" smtClean="0">
              <a:solidFill>
                <a:srgbClr val="FF0000"/>
              </a:solidFill>
            </a:endParaRPr>
          </a:p>
          <a:p>
            <a:pPr marL="86360">
              <a:lnSpc>
                <a:spcPct val="100000"/>
              </a:lnSpc>
              <a:spcBef>
                <a:spcPts val="105"/>
              </a:spcBef>
            </a:pPr>
            <a:r>
              <a:rPr lang="uk-UA" sz="1600" dirty="0" smtClean="0"/>
              <a:t>1. Побудуйте </a:t>
            </a:r>
            <a:r>
              <a:rPr lang="uk-UA" sz="1600" dirty="0"/>
              <a:t>бізнес процес функціонування теплиць. Та  </a:t>
            </a:r>
            <a:r>
              <a:rPr lang="uk-UA" sz="1600" dirty="0" smtClean="0"/>
              <a:t> розробіть </a:t>
            </a:r>
            <a:r>
              <a:rPr lang="en-US" sz="1600" dirty="0" smtClean="0"/>
              <a:t>KPI</a:t>
            </a:r>
            <a:r>
              <a:rPr lang="en-US" sz="1600" dirty="0"/>
              <a:t> </a:t>
            </a:r>
            <a:r>
              <a:rPr lang="uk-UA" sz="1600" dirty="0"/>
              <a:t>для кожного з зазначених вами відділів</a:t>
            </a:r>
            <a:r>
              <a:rPr lang="uk-UA" sz="1600" dirty="0" smtClean="0"/>
              <a:t>.</a:t>
            </a:r>
            <a:endParaRPr lang="en-US" sz="1600" dirty="0" smtClean="0"/>
          </a:p>
          <a:p>
            <a:pPr marL="86360">
              <a:lnSpc>
                <a:spcPct val="100000"/>
              </a:lnSpc>
              <a:spcBef>
                <a:spcPts val="105"/>
              </a:spcBef>
            </a:pPr>
            <a:endParaRPr lang="uk-UA" sz="1600" dirty="0" smtClean="0"/>
          </a:p>
          <a:p>
            <a:pPr marL="86360">
              <a:lnSpc>
                <a:spcPct val="100000"/>
              </a:lnSpc>
              <a:spcBef>
                <a:spcPts val="105"/>
              </a:spcBef>
            </a:pPr>
            <a:r>
              <a:rPr lang="uk-UA" sz="1600" dirty="0" smtClean="0"/>
              <a:t>2. Побудуйте </a:t>
            </a:r>
            <a:r>
              <a:rPr lang="uk-UA" sz="1600" dirty="0"/>
              <a:t>бізнес процес побудови мостів в Україні. Та  </a:t>
            </a:r>
            <a:r>
              <a:rPr lang="uk-UA" sz="1600" dirty="0" smtClean="0"/>
              <a:t> розробіть </a:t>
            </a:r>
            <a:r>
              <a:rPr lang="en-US" sz="1600" dirty="0" smtClean="0"/>
              <a:t>KPI </a:t>
            </a:r>
            <a:r>
              <a:rPr lang="en-US" sz="1600" dirty="0"/>
              <a:t> </a:t>
            </a:r>
            <a:r>
              <a:rPr lang="uk-UA" sz="1600" dirty="0"/>
              <a:t>для кожного </a:t>
            </a:r>
            <a:r>
              <a:rPr lang="uk-UA" sz="1600" dirty="0" smtClean="0"/>
              <a:t>із </a:t>
            </a:r>
            <a:r>
              <a:rPr lang="uk-UA" sz="1600" dirty="0"/>
              <a:t>зазначених вами відділів</a:t>
            </a:r>
            <a:r>
              <a:rPr lang="uk-UA" sz="1050" dirty="0"/>
              <a:t>.</a:t>
            </a:r>
            <a:endParaRPr lang="en-US" sz="1050" dirty="0" smtClean="0"/>
          </a:p>
          <a:p>
            <a:pPr marL="86360">
              <a:lnSpc>
                <a:spcPct val="100000"/>
              </a:lnSpc>
              <a:spcBef>
                <a:spcPts val="105"/>
              </a:spcBef>
            </a:pPr>
            <a:endParaRPr lang="en-US" sz="1050" spc="-10" dirty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86360" algn="ctr">
              <a:lnSpc>
                <a:spcPct val="100000"/>
              </a:lnSpc>
              <a:spcBef>
                <a:spcPts val="105"/>
              </a:spcBef>
            </a:pPr>
            <a:r>
              <a:rPr sz="2000" b="1" spc="-1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КПЕ</a:t>
            </a:r>
            <a:r>
              <a:rPr sz="2000" b="1" spc="-4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000" b="1" spc="-20" dirty="0">
                <a:solidFill>
                  <a:srgbClr val="FF0000"/>
                </a:solidFill>
                <a:latin typeface="Microsoft Sans Serif"/>
                <a:cs typeface="Microsoft Sans Serif"/>
              </a:rPr>
              <a:t>можуть</a:t>
            </a:r>
            <a:r>
              <a:rPr sz="2000" b="1" spc="-3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включати</a:t>
            </a:r>
            <a:r>
              <a:rPr sz="105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:</a:t>
            </a:r>
            <a:endParaRPr sz="105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1050" dirty="0">
              <a:latin typeface="Microsoft Sans Serif"/>
              <a:cs typeface="Microsoft Sans Serif"/>
            </a:endParaRPr>
          </a:p>
          <a:p>
            <a:pPr marL="329565" indent="-227965">
              <a:lnSpc>
                <a:spcPct val="100000"/>
              </a:lnSpc>
              <a:buSzPct val="95238"/>
              <a:buFont typeface="Symbol"/>
              <a:buChar char=""/>
              <a:tabLst>
                <a:tab pos="329565" algn="l"/>
              </a:tabLst>
            </a:pP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(а)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i="1" spc="-10" dirty="0">
                <a:solidFill>
                  <a:srgbClr val="1F2021"/>
                </a:solidFill>
                <a:latin typeface="Arial"/>
                <a:cs typeface="Arial"/>
              </a:rPr>
              <a:t>організаційні</a:t>
            </a:r>
            <a:r>
              <a:rPr sz="1600" i="1" spc="-15" dirty="0">
                <a:solidFill>
                  <a:srgbClr val="1F2021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1F2021"/>
                </a:solidFill>
                <a:latin typeface="Arial"/>
                <a:cs typeface="Arial"/>
              </a:rPr>
              <a:t>метрики</a:t>
            </a:r>
            <a:r>
              <a:rPr sz="1600" i="1" spc="-20" dirty="0">
                <a:solidFill>
                  <a:srgbClr val="1F2021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(organizational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metrics)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440" dirty="0">
                <a:solidFill>
                  <a:srgbClr val="1F2021"/>
                </a:solidFill>
                <a:latin typeface="Microsoft Sans Serif"/>
                <a:cs typeface="Microsoft Sans Serif"/>
              </a:rPr>
              <a:t>—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такі,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як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задоволеність</a:t>
            </a:r>
            <a:r>
              <a:rPr sz="1600" spc="-5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клієнтів,</a:t>
            </a:r>
            <a:endParaRPr sz="1600" dirty="0">
              <a:latin typeface="Microsoft Sans Serif"/>
              <a:cs typeface="Microsoft Sans Serif"/>
            </a:endParaRPr>
          </a:p>
          <a:p>
            <a:pPr marL="329565" indent="-227965">
              <a:lnSpc>
                <a:spcPct val="100000"/>
              </a:lnSpc>
              <a:spcBef>
                <a:spcPts val="105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endParaRPr lang="uk-UA" sz="1600" dirty="0" smtClean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329565" indent="-227965">
              <a:lnSpc>
                <a:spcPct val="100000"/>
              </a:lnSpc>
              <a:spcBef>
                <a:spcPts val="105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r>
              <a:rPr sz="160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(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б)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i="1" dirty="0">
                <a:solidFill>
                  <a:srgbClr val="1F2021"/>
                </a:solidFill>
                <a:latin typeface="Arial"/>
                <a:cs typeface="Arial"/>
              </a:rPr>
              <a:t>фінансові</a:t>
            </a:r>
            <a:r>
              <a:rPr sz="1600" i="1" spc="-10" dirty="0">
                <a:solidFill>
                  <a:srgbClr val="1F2021"/>
                </a:solidFill>
                <a:latin typeface="Arial"/>
                <a:cs typeface="Arial"/>
              </a:rPr>
              <a:t> показники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(financial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metrics)</a:t>
            </a:r>
            <a:r>
              <a:rPr sz="1600" spc="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440" dirty="0">
                <a:solidFill>
                  <a:srgbClr val="1F2021"/>
                </a:solidFill>
                <a:latin typeface="Microsoft Sans Serif"/>
                <a:cs typeface="Microsoft Sans Serif"/>
              </a:rPr>
              <a:t>—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виручка,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рентабельність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і грошовий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потік</a:t>
            </a:r>
            <a:endParaRPr sz="1600" dirty="0">
              <a:latin typeface="Microsoft Sans Serif"/>
              <a:cs typeface="Microsoft Sans Serif"/>
            </a:endParaRPr>
          </a:p>
          <a:p>
            <a:pPr marL="329565" indent="-227965">
              <a:lnSpc>
                <a:spcPct val="100000"/>
              </a:lnSpc>
              <a:spcBef>
                <a:spcPts val="85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endParaRPr lang="uk-UA" sz="1600" dirty="0" smtClean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329565" indent="-227965">
              <a:lnSpc>
                <a:spcPct val="100000"/>
              </a:lnSpc>
              <a:spcBef>
                <a:spcPts val="85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r>
              <a:rPr sz="160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(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в)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процесні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метрики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(process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metrics),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440" dirty="0">
                <a:solidFill>
                  <a:srgbClr val="1F2021"/>
                </a:solidFill>
                <a:latin typeface="Microsoft Sans Serif"/>
                <a:cs typeface="Microsoft Sans Serif"/>
              </a:rPr>
              <a:t>—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продуктивності,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якості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і</a:t>
            </a:r>
            <a:r>
              <a:rPr lang="uk-UA" sz="160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2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затримки</a:t>
            </a:r>
            <a:r>
              <a:rPr lang="ru-RU" sz="1600" spc="-5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процесу</a:t>
            </a:r>
            <a:endParaRPr sz="1600" dirty="0">
              <a:latin typeface="Microsoft Sans Serif"/>
              <a:cs typeface="Microsoft Sans Serif"/>
            </a:endParaRPr>
          </a:p>
        </p:txBody>
      </p:sp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51154" y="1600200"/>
            <a:ext cx="6720205" cy="275602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57200" y="457200"/>
            <a:ext cx="6900545" cy="3894849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7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9685" algn="ctr">
              <a:lnSpc>
                <a:spcPct val="100000"/>
              </a:lnSpc>
            </a:pPr>
            <a:r>
              <a:rPr b="1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Підсумок</a:t>
            </a:r>
          </a:p>
          <a:p>
            <a:pPr marL="19685" marR="20320">
              <a:lnSpc>
                <a:spcPct val="96300"/>
              </a:lnSpc>
              <a:spcBef>
                <a:spcPts val="1450"/>
              </a:spcBef>
              <a:tabLst>
                <a:tab pos="4623435" algn="l"/>
              </a:tabLst>
            </a:pP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Після</a:t>
            </a:r>
            <a:r>
              <a:rPr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того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як</a:t>
            </a:r>
            <a:r>
              <a:rPr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ви</a:t>
            </a:r>
            <a:r>
              <a:rPr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поставили</a:t>
            </a:r>
            <a:r>
              <a:rPr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цілі</a:t>
            </a:r>
            <a:r>
              <a:rPr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та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підібрали</a:t>
            </a:r>
            <a:r>
              <a:rPr spc="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KPI,</a:t>
            </a:r>
            <a:r>
              <a:rPr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залишається</a:t>
            </a:r>
            <a:r>
              <a:rPr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тільки</a:t>
            </a:r>
            <a:r>
              <a:rPr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10" dirty="0" err="1">
                <a:solidFill>
                  <a:srgbClr val="000E2F"/>
                </a:solidFill>
                <a:latin typeface="Microsoft Sans Serif"/>
                <a:cs typeface="Microsoft Sans Serif"/>
              </a:rPr>
              <a:t>ефективно</a:t>
            </a:r>
            <a:r>
              <a:rPr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працювати</a:t>
            </a:r>
            <a:r>
              <a:rPr spc="-2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і вимірювати</a:t>
            </a:r>
            <a:r>
              <a:rPr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25" dirty="0" err="1">
                <a:solidFill>
                  <a:srgbClr val="000E2F"/>
                </a:solidFill>
                <a:latin typeface="Microsoft Sans Serif"/>
                <a:cs typeface="Microsoft Sans Serif"/>
              </a:rPr>
              <a:t>їх</a:t>
            </a:r>
            <a:r>
              <a:rPr spc="-2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  <a:endParaRPr lang="uk-UA" spc="-25" dirty="0" smtClean="0">
              <a:solidFill>
                <a:srgbClr val="000E2F"/>
              </a:solidFill>
              <a:latin typeface="Microsoft Sans Serif"/>
              <a:cs typeface="Microsoft Sans Serif"/>
            </a:endParaRPr>
          </a:p>
          <a:p>
            <a:pPr marL="19685" marR="20320">
              <a:lnSpc>
                <a:spcPct val="96300"/>
              </a:lnSpc>
              <a:spcBef>
                <a:spcPts val="1450"/>
              </a:spcBef>
              <a:tabLst>
                <a:tab pos="4623435" algn="l"/>
              </a:tabLst>
            </a:pPr>
            <a:r>
              <a:rPr lang="uk-UA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uk-UA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                 </a:t>
            </a:r>
            <a:r>
              <a:rPr lang="ru-RU" sz="1800" b="1" dirty="0" err="1" smtClean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Регулярний</a:t>
            </a:r>
            <a:r>
              <a:rPr lang="ru-RU" sz="1800" b="1" spc="-85" dirty="0" smtClean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 </a:t>
            </a:r>
            <a:r>
              <a:rPr lang="ru-RU" sz="1800" b="1" dirty="0" err="1" smtClean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моніторинг</a:t>
            </a:r>
            <a:r>
              <a:rPr lang="ru-RU" sz="1800" b="1" spc="-85" dirty="0" smtClean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 </a:t>
            </a:r>
            <a:r>
              <a:rPr lang="en-US" sz="1800" b="1" spc="-25" dirty="0" smtClean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KPI</a:t>
            </a:r>
            <a:endParaRPr lang="en-US" sz="1800" dirty="0" smtClean="0">
              <a:latin typeface="Arial"/>
              <a:cs typeface="Arial"/>
            </a:endParaRPr>
          </a:p>
          <a:p>
            <a:pPr marL="19685" marR="20320">
              <a:lnSpc>
                <a:spcPct val="96300"/>
              </a:lnSpc>
              <a:spcBef>
                <a:spcPts val="1450"/>
              </a:spcBef>
              <a:tabLst>
                <a:tab pos="4623435" algn="l"/>
              </a:tabLst>
            </a:pP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дасть</a:t>
            </a:r>
            <a:r>
              <a:rPr spc="-2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вам</a:t>
            </a:r>
            <a:r>
              <a:rPr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доступ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до</a:t>
            </a:r>
            <a:r>
              <a:rPr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завжди </a:t>
            </a:r>
            <a:r>
              <a:rPr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актуальних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стратегічних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даних,</a:t>
            </a:r>
            <a:r>
              <a:rPr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полегшить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ухвалення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рішень,</a:t>
            </a:r>
            <a:r>
              <a:rPr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підвищить</a:t>
            </a:r>
            <a:r>
              <a:rPr spc="50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ефективність</a:t>
            </a:r>
            <a:r>
              <a:rPr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і</a:t>
            </a:r>
            <a:r>
              <a:rPr spc="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мотивацію</a:t>
            </a:r>
            <a:r>
              <a:rPr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вашої</a:t>
            </a:r>
            <a:r>
              <a:rPr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команди.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endParaRPr lang="uk-UA" dirty="0" smtClean="0">
              <a:solidFill>
                <a:srgbClr val="000E2F"/>
              </a:solidFill>
              <a:latin typeface="Microsoft Sans Serif"/>
              <a:cs typeface="Microsoft Sans Serif"/>
            </a:endParaRPr>
          </a:p>
          <a:p>
            <a:pPr marL="19685" marR="20320">
              <a:lnSpc>
                <a:spcPct val="96300"/>
              </a:lnSpc>
              <a:spcBef>
                <a:spcPts val="1450"/>
              </a:spcBef>
              <a:tabLst>
                <a:tab pos="4623435" algn="l"/>
              </a:tabLst>
            </a:pP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Вони</a:t>
            </a:r>
            <a:r>
              <a:rPr spc="-2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дадуть</a:t>
            </a:r>
            <a:r>
              <a:rPr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змогу</a:t>
            </a:r>
            <a:r>
              <a:rPr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вашому</a:t>
            </a:r>
            <a:r>
              <a:rPr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b="1" spc="-10" dirty="0">
                <a:solidFill>
                  <a:srgbClr val="7030A0"/>
                </a:solidFill>
                <a:latin typeface="Microsoft Sans Serif"/>
                <a:cs typeface="Microsoft Sans Serif"/>
              </a:rPr>
              <a:t>відділу кадрів </a:t>
            </a:r>
            <a:r>
              <a:rPr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керувати</a:t>
            </a:r>
            <a:r>
              <a:rPr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b="1" spc="-10" dirty="0">
                <a:solidFill>
                  <a:srgbClr val="7030A0"/>
                </a:solidFill>
                <a:latin typeface="Microsoft Sans Serif"/>
                <a:cs typeface="Microsoft Sans Serif"/>
              </a:rPr>
              <a:t>ефективністю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кожного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співробітника</a:t>
            </a:r>
            <a:r>
              <a:rPr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і</a:t>
            </a:r>
            <a:r>
              <a:rPr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реагувати,</a:t>
            </a:r>
            <a:r>
              <a:rPr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якщо</a:t>
            </a:r>
            <a:r>
              <a:rPr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виявиться,</a:t>
            </a:r>
            <a:r>
              <a:rPr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що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досягнення</a:t>
            </a:r>
            <a:r>
              <a:rPr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цілей</a:t>
            </a:r>
            <a:r>
              <a:rPr spc="-5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перебуває</a:t>
            </a:r>
            <a:r>
              <a:rPr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під</a:t>
            </a:r>
            <a:r>
              <a:rPr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загрозою.</a:t>
            </a:r>
            <a:endParaRPr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35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16589" y="3732148"/>
            <a:ext cx="1362075" cy="347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100" b="1" dirty="0">
                <a:latin typeface="Cambria"/>
                <a:cs typeface="Cambria"/>
              </a:rPr>
              <a:t>KPI</a:t>
            </a:r>
            <a:r>
              <a:rPr sz="2100" b="1" spc="-5" dirty="0">
                <a:latin typeface="Cambria"/>
                <a:cs typeface="Cambria"/>
              </a:rPr>
              <a:t> </a:t>
            </a:r>
            <a:r>
              <a:rPr sz="2100" b="1" spc="-10" dirty="0">
                <a:latin typeface="Cambria"/>
                <a:cs typeface="Cambria"/>
              </a:rPr>
              <a:t>тижня</a:t>
            </a:r>
            <a:endParaRPr sz="2100" dirty="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 rotWithShape="1">
          <a:blip r:embed="rId2" cstate="print"/>
          <a:srcRect t="-1" r="50000" b="51390"/>
          <a:stretch/>
        </p:blipFill>
        <p:spPr>
          <a:xfrm>
            <a:off x="457200" y="532314"/>
            <a:ext cx="6781800" cy="318846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200" y="4191000"/>
            <a:ext cx="68580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804" y="432561"/>
            <a:ext cx="3956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latin typeface="Cambria"/>
                <a:cs typeface="Cambria"/>
              </a:rPr>
              <a:t>KPI</a:t>
            </a:r>
            <a:r>
              <a:rPr sz="1800" i="1" spc="-50" dirty="0">
                <a:latin typeface="Cambria"/>
                <a:cs typeface="Cambria"/>
              </a:rPr>
              <a:t> </a:t>
            </a:r>
            <a:r>
              <a:rPr sz="1800" i="1" dirty="0">
                <a:latin typeface="Cambria"/>
                <a:cs typeface="Cambria"/>
              </a:rPr>
              <a:t>для</a:t>
            </a:r>
            <a:r>
              <a:rPr sz="1800" i="1" spc="-50" dirty="0">
                <a:latin typeface="Cambria"/>
                <a:cs typeface="Cambria"/>
              </a:rPr>
              <a:t> </a:t>
            </a:r>
            <a:r>
              <a:rPr sz="1800" i="1" dirty="0">
                <a:latin typeface="Cambria"/>
                <a:cs typeface="Cambria"/>
              </a:rPr>
              <a:t>аналітики</a:t>
            </a:r>
            <a:r>
              <a:rPr sz="1800" i="1" spc="-55" dirty="0">
                <a:latin typeface="Cambria"/>
                <a:cs typeface="Cambria"/>
              </a:rPr>
              <a:t> </a:t>
            </a:r>
            <a:r>
              <a:rPr sz="1800" i="1" dirty="0">
                <a:latin typeface="Cambria"/>
                <a:cs typeface="Cambria"/>
              </a:rPr>
              <a:t>каналів</a:t>
            </a:r>
            <a:r>
              <a:rPr sz="1800" i="1" spc="-55" dirty="0">
                <a:latin typeface="Cambria"/>
                <a:cs typeface="Cambria"/>
              </a:rPr>
              <a:t> </a:t>
            </a:r>
            <a:r>
              <a:rPr sz="1800" i="1" spc="-10" dirty="0">
                <a:latin typeface="Cambria"/>
                <a:cs typeface="Cambria"/>
              </a:rPr>
              <a:t>комунікації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35074" y="4154746"/>
            <a:ext cx="1097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latin typeface="Cambria"/>
                <a:cs typeface="Cambria"/>
              </a:rPr>
              <a:t>KPI</a:t>
            </a:r>
            <a:r>
              <a:rPr sz="1800" i="1" spc="-25" dirty="0">
                <a:latin typeface="Cambria"/>
                <a:cs typeface="Cambria"/>
              </a:rPr>
              <a:t> </a:t>
            </a:r>
            <a:r>
              <a:rPr sz="1800" i="1" spc="-10" dirty="0">
                <a:latin typeface="Cambria"/>
                <a:cs typeface="Cambria"/>
              </a:rPr>
              <a:t>місяця</a:t>
            </a:r>
            <a:endParaRPr sz="1800" dirty="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0905" y="771502"/>
            <a:ext cx="6880495" cy="326709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4804" y="4495800"/>
            <a:ext cx="6946596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533400" y="9601200"/>
            <a:ext cx="6897370" cy="9525"/>
          </a:xfrm>
          <a:custGeom>
            <a:avLst/>
            <a:gdLst/>
            <a:ahLst/>
            <a:cxnLst/>
            <a:rect l="l" t="t" r="r" b="b"/>
            <a:pathLst>
              <a:path w="6897370" h="9525">
                <a:moveTo>
                  <a:pt x="6896988" y="0"/>
                </a:moveTo>
                <a:lnTo>
                  <a:pt x="0" y="0"/>
                </a:lnTo>
                <a:lnTo>
                  <a:pt x="0" y="9143"/>
                </a:lnTo>
                <a:lnTo>
                  <a:pt x="6896988" y="9143"/>
                </a:lnTo>
                <a:lnTo>
                  <a:pt x="6896988" y="0"/>
                </a:lnTo>
                <a:close/>
              </a:path>
            </a:pathLst>
          </a:custGeom>
          <a:solidFill>
            <a:srgbClr val="A1A9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8600" y="381000"/>
            <a:ext cx="6962140" cy="924919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360" algn="l">
              <a:lnSpc>
                <a:spcPct val="100000"/>
              </a:lnSpc>
              <a:spcBef>
                <a:spcPts val="105"/>
              </a:spcBef>
            </a:pPr>
            <a:r>
              <a:rPr sz="1600" spc="-1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Ключові</a:t>
            </a:r>
            <a:r>
              <a:rPr sz="1600" spc="-3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показники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ефективності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можуть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бути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визначені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за</a:t>
            </a:r>
            <a:r>
              <a:rPr sz="1600" spc="-4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допомогою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систем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i="1" u="sng" spc="-10" dirty="0">
                <a:solidFill>
                  <a:srgbClr val="0545AC"/>
                </a:solidFill>
                <a:uFill>
                  <a:solidFill>
                    <a:srgbClr val="0545AC"/>
                  </a:solidFill>
                </a:uFill>
                <a:latin typeface="Arial"/>
                <a:cs typeface="Arial"/>
                <a:hlinkClick r:id="rId2"/>
              </a:rPr>
              <a:t>Business</a:t>
            </a:r>
            <a:r>
              <a:rPr sz="1600" i="1" u="sng" spc="-45" dirty="0">
                <a:solidFill>
                  <a:srgbClr val="0545AC"/>
                </a:solidFill>
                <a:uFill>
                  <a:solidFill>
                    <a:srgbClr val="0545AC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600" i="1" u="sng" dirty="0">
                <a:solidFill>
                  <a:srgbClr val="0545AC"/>
                </a:solidFill>
                <a:uFill>
                  <a:solidFill>
                    <a:srgbClr val="0545AC"/>
                  </a:solidFill>
                </a:uFill>
                <a:latin typeface="Arial"/>
                <a:cs typeface="Arial"/>
                <a:hlinkClick r:id="rId2"/>
              </a:rPr>
              <a:t>Intelligence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  <a:hlinkClick r:id="rId2"/>
              </a:rPr>
              <a:t>.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endParaRPr lang="uk-UA" sz="1600" spc="-20" dirty="0" smtClean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86360" algn="l">
              <a:lnSpc>
                <a:spcPct val="100000"/>
              </a:lnSpc>
              <a:spcBef>
                <a:spcPts val="105"/>
              </a:spcBef>
            </a:pPr>
            <a:endParaRPr lang="uk-UA" sz="1600" spc="-20" dirty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86360" algn="l">
              <a:lnSpc>
                <a:spcPct val="100000"/>
              </a:lnSpc>
              <a:spcBef>
                <a:spcPts val="105"/>
              </a:spcBef>
            </a:pPr>
            <a:r>
              <a:rPr sz="1600" spc="-25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Їх</a:t>
            </a:r>
            <a:r>
              <a:rPr sz="1600" spc="-25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використання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дає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організації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можливість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оцінити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свій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стан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і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допомогти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у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формуванні</a:t>
            </a:r>
            <a:r>
              <a:rPr sz="1600" spc="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u="sng" dirty="0">
                <a:solidFill>
                  <a:srgbClr val="0545AC"/>
                </a:solidFill>
                <a:uFill>
                  <a:solidFill>
                    <a:srgbClr val="0545AC"/>
                  </a:solidFill>
                </a:uFill>
                <a:latin typeface="Microsoft Sans Serif"/>
                <a:cs typeface="Microsoft Sans Serif"/>
                <a:hlinkClick r:id="rId3"/>
              </a:rPr>
              <a:t>стратегії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  <a:hlinkClick r:id="rId3"/>
              </a:rPr>
              <a:t>.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endParaRPr lang="uk-UA" sz="1600" spc="-25" dirty="0" smtClean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86360" algn="l">
              <a:lnSpc>
                <a:spcPct val="100000"/>
              </a:lnSpc>
              <a:spcBef>
                <a:spcPts val="105"/>
              </a:spcBef>
            </a:pPr>
            <a:endParaRPr lang="uk-UA" sz="1600" spc="-25" dirty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86360" algn="l">
              <a:lnSpc>
                <a:spcPct val="100000"/>
              </a:lnSpc>
              <a:spcBef>
                <a:spcPts val="105"/>
              </a:spcBef>
            </a:pPr>
            <a:r>
              <a:rPr sz="1600" spc="-1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КПЕ</a:t>
            </a:r>
            <a:r>
              <a:rPr sz="1600" spc="-2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дозволяє проводити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контроль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ділової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активності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в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реальному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часі.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endParaRPr lang="uk-UA" sz="1600" spc="-15" dirty="0" smtClean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86360" algn="l">
              <a:lnSpc>
                <a:spcPct val="100000"/>
              </a:lnSpc>
              <a:spcBef>
                <a:spcPts val="105"/>
              </a:spcBef>
            </a:pPr>
            <a:endParaRPr lang="uk-UA" sz="1600" spc="-15" dirty="0" smtClean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86360" algn="l">
              <a:lnSpc>
                <a:spcPct val="130000"/>
              </a:lnSpc>
              <a:spcBef>
                <a:spcPts val="105"/>
              </a:spcBef>
            </a:pPr>
            <a:r>
              <a:rPr lang="uk-UA" sz="1600" spc="-15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КПЕ </a:t>
            </a:r>
            <a:r>
              <a:rPr sz="1600" spc="-1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використовуються</a:t>
            </a:r>
            <a:r>
              <a:rPr sz="1600" spc="-3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для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оцінки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отримання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вигоди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від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складних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величин,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наприклад,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таких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як</a:t>
            </a:r>
            <a:r>
              <a:rPr lang="uk-UA" sz="1600" spc="-25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2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розвиток</a:t>
            </a:r>
            <a:r>
              <a:rPr lang="ru-RU" sz="1600" spc="-2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u="sng" dirty="0" err="1" smtClean="0">
                <a:solidFill>
                  <a:srgbClr val="0545AC"/>
                </a:solidFill>
                <a:uFill>
                  <a:solidFill>
                    <a:srgbClr val="0545AC"/>
                  </a:solidFill>
                </a:uFill>
                <a:latin typeface="Microsoft Sans Serif"/>
                <a:cs typeface="Microsoft Sans Serif"/>
                <a:hlinkClick r:id="rId4"/>
              </a:rPr>
              <a:t>лідерства</a:t>
            </a:r>
            <a:r>
              <a:rPr lang="ru-RU" sz="160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, </a:t>
            </a:r>
            <a:r>
              <a:rPr lang="ru-RU" sz="1600" spc="-2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зобов'язання</a:t>
            </a:r>
            <a:r>
              <a:rPr lang="ru-RU" sz="1600" spc="-2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,</a:t>
            </a:r>
            <a:endParaRPr sz="1600" dirty="0">
              <a:latin typeface="Microsoft Sans Serif"/>
              <a:cs typeface="Microsoft Sans Serif"/>
            </a:endParaRPr>
          </a:p>
          <a:p>
            <a:pPr marL="86360">
              <a:lnSpc>
                <a:spcPct val="130000"/>
              </a:lnSpc>
            </a:pPr>
            <a:r>
              <a:rPr sz="1600" spc="-1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обслуговування</a:t>
            </a:r>
            <a:r>
              <a:rPr sz="1600" spc="2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та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задоволення.</a:t>
            </a:r>
            <a:endParaRPr sz="1600" dirty="0">
              <a:latin typeface="Microsoft Sans Serif"/>
              <a:cs typeface="Microsoft Sans Serif"/>
            </a:endParaRPr>
          </a:p>
          <a:p>
            <a:pPr marL="86360" marR="74295">
              <a:lnSpc>
                <a:spcPct val="130000"/>
              </a:lnSpc>
              <a:spcBef>
                <a:spcPts val="590"/>
              </a:spcBef>
            </a:pPr>
            <a:endParaRPr lang="uk-UA" sz="800" dirty="0" smtClean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86360" marR="74295">
              <a:lnSpc>
                <a:spcPct val="130000"/>
              </a:lnSpc>
              <a:spcBef>
                <a:spcPts val="590"/>
              </a:spcBef>
            </a:pPr>
            <a:r>
              <a:rPr sz="1600" spc="-15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Технології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постановки та контролю цілей лягли в основу окремої концепції, яка належить до основ сучасного менеджменту, та розвинулась до 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  <a:hlinkClick r:id="rId5"/>
              </a:rPr>
              <a:t>Збалансованої системи показників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(ЗСП). </a:t>
            </a:r>
            <a:endParaRPr lang="uk-UA" sz="1600" spc="-15" dirty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86360" marR="74295">
              <a:lnSpc>
                <a:spcPct val="130000"/>
              </a:lnSpc>
              <a:spcBef>
                <a:spcPts val="590"/>
              </a:spcBef>
            </a:pPr>
            <a:r>
              <a:rPr sz="1600" spc="-15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Це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— управління по цілях: метод управлінської діяльності, що передбачає передбачення можливих результатів діяльності та планування шляхів їх досягнення. </a:t>
            </a:r>
            <a:endParaRPr lang="uk-UA" sz="1600" spc="-15" dirty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86360" marR="74295">
              <a:lnSpc>
                <a:spcPct val="96000"/>
              </a:lnSpc>
              <a:spcBef>
                <a:spcPts val="590"/>
              </a:spcBef>
            </a:pPr>
            <a:endParaRPr lang="uk-UA" sz="800" spc="-5" dirty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86360" marR="74295">
              <a:lnSpc>
                <a:spcPct val="150000"/>
              </a:lnSpc>
              <a:spcBef>
                <a:spcPts val="590"/>
              </a:spcBef>
            </a:pPr>
            <a:r>
              <a:rPr sz="1600" spc="-2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Першоукладачем</a:t>
            </a:r>
            <a:r>
              <a:rPr sz="1600" spc="-1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Управління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 по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цілях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є</a:t>
            </a:r>
            <a:r>
              <a:rPr sz="1600" spc="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u="sng" dirty="0">
                <a:solidFill>
                  <a:srgbClr val="0545AC"/>
                </a:solidFill>
                <a:uFill>
                  <a:solidFill>
                    <a:srgbClr val="0545AC"/>
                  </a:solidFill>
                </a:uFill>
                <a:latin typeface="Microsoft Sans Serif"/>
                <a:cs typeface="Microsoft Sans Serif"/>
                <a:hlinkClick r:id="rId6"/>
              </a:rPr>
              <a:t>Пітер</a:t>
            </a:r>
            <a:r>
              <a:rPr sz="1600" u="sng" spc="15" dirty="0">
                <a:solidFill>
                  <a:srgbClr val="0545AC"/>
                </a:solidFill>
                <a:uFill>
                  <a:solidFill>
                    <a:srgbClr val="0545AC"/>
                  </a:solidFill>
                </a:uFill>
                <a:latin typeface="Microsoft Sans Serif"/>
                <a:cs typeface="Microsoft Sans Serif"/>
                <a:hlinkClick r:id="rId6"/>
              </a:rPr>
              <a:t> </a:t>
            </a:r>
            <a:r>
              <a:rPr sz="1600" u="sng" spc="-30" dirty="0">
                <a:solidFill>
                  <a:srgbClr val="0545AC"/>
                </a:solidFill>
                <a:uFill>
                  <a:solidFill>
                    <a:srgbClr val="0545AC"/>
                  </a:solidFill>
                </a:uFill>
                <a:latin typeface="Microsoft Sans Serif"/>
                <a:cs typeface="Microsoft Sans Serif"/>
                <a:hlinkClick r:id="rId6"/>
              </a:rPr>
              <a:t>Друкер</a:t>
            </a:r>
            <a:r>
              <a:rPr sz="1600" spc="15" dirty="0">
                <a:solidFill>
                  <a:srgbClr val="0545AC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(</a:t>
            </a:r>
            <a:r>
              <a:rPr sz="1600" i="1" dirty="0">
                <a:solidFill>
                  <a:srgbClr val="1F2021"/>
                </a:solidFill>
                <a:latin typeface="Arial"/>
                <a:cs typeface="Arial"/>
              </a:rPr>
              <a:t>Peter</a:t>
            </a:r>
            <a:r>
              <a:rPr sz="1600" i="1" spc="-5" dirty="0">
                <a:solidFill>
                  <a:srgbClr val="1F2021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1F2021"/>
                </a:solidFill>
                <a:latin typeface="Arial"/>
                <a:cs typeface="Arial"/>
              </a:rPr>
              <a:t>Drucker </a:t>
            </a:r>
            <a:r>
              <a:rPr sz="1600" i="1" spc="-10" dirty="0">
                <a:solidFill>
                  <a:srgbClr val="1F2021"/>
                </a:solidFill>
                <a:latin typeface="Arial"/>
                <a:cs typeface="Arial"/>
              </a:rPr>
              <a:t>(1909</a:t>
            </a:r>
            <a:r>
              <a:rPr sz="1600" i="1" spc="-25" dirty="0">
                <a:solidFill>
                  <a:srgbClr val="1F2021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1F2021"/>
                </a:solidFill>
                <a:latin typeface="Arial"/>
                <a:cs typeface="Arial"/>
              </a:rPr>
              <a:t>—</a:t>
            </a:r>
            <a:r>
              <a:rPr sz="1600" i="1" spc="-15" dirty="0">
                <a:solidFill>
                  <a:srgbClr val="1F2021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1F2021"/>
                </a:solidFill>
                <a:latin typeface="Arial"/>
                <a:cs typeface="Arial"/>
              </a:rPr>
              <a:t>2005</a:t>
            </a:r>
            <a:r>
              <a:rPr sz="1600" i="1" spc="-10" dirty="0" smtClean="0">
                <a:solidFill>
                  <a:srgbClr val="1F2021"/>
                </a:solidFill>
                <a:latin typeface="Arial"/>
                <a:cs typeface="Arial"/>
              </a:rPr>
              <a:t>)</a:t>
            </a:r>
            <a:r>
              <a:rPr lang="uk-UA" sz="1600" spc="-1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в</a:t>
            </a:r>
            <a:r>
              <a:rPr lang="ru-RU" sz="1600" spc="-25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u="sng" spc="-20" dirty="0" smtClean="0">
                <a:solidFill>
                  <a:srgbClr val="0545AC"/>
                </a:solidFill>
                <a:uFill>
                  <a:solidFill>
                    <a:srgbClr val="0545AC"/>
                  </a:solidFill>
                </a:uFill>
                <a:latin typeface="Microsoft Sans Serif"/>
                <a:cs typeface="Microsoft Sans Serif"/>
                <a:hlinkClick r:id="rId7"/>
              </a:rPr>
              <a:t>50-</a:t>
            </a:r>
            <a:r>
              <a:rPr lang="ru-RU" sz="1600" u="sng" dirty="0" smtClean="0">
                <a:solidFill>
                  <a:srgbClr val="0545AC"/>
                </a:solidFill>
                <a:uFill>
                  <a:solidFill>
                    <a:srgbClr val="0545AC"/>
                  </a:solidFill>
                </a:uFill>
                <a:latin typeface="Microsoft Sans Serif"/>
                <a:cs typeface="Microsoft Sans Serif"/>
                <a:hlinkClick r:id="rId7"/>
              </a:rPr>
              <a:t>ті</a:t>
            </a:r>
            <a:r>
              <a:rPr lang="ru-RU" sz="1600" spc="-10" dirty="0" smtClean="0">
                <a:solidFill>
                  <a:srgbClr val="0545AC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роки</a:t>
            </a:r>
            <a:r>
              <a:rPr lang="ru-RU" sz="1600" spc="-5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u="sng" dirty="0" smtClean="0">
                <a:solidFill>
                  <a:srgbClr val="0545AC"/>
                </a:solidFill>
                <a:uFill>
                  <a:solidFill>
                    <a:srgbClr val="0545AC"/>
                  </a:solidFill>
                </a:uFill>
                <a:latin typeface="Microsoft Sans Serif"/>
                <a:cs typeface="Microsoft Sans Serif"/>
                <a:hlinkClick r:id="rId8"/>
              </a:rPr>
              <a:t>XX</a:t>
            </a:r>
            <a:r>
              <a:rPr lang="ru-RU" sz="1600" u="sng" spc="-20" dirty="0" smtClean="0">
                <a:solidFill>
                  <a:srgbClr val="0545AC"/>
                </a:solidFill>
                <a:uFill>
                  <a:solidFill>
                    <a:srgbClr val="0545AC"/>
                  </a:solidFill>
                </a:uFill>
                <a:latin typeface="Microsoft Sans Serif"/>
                <a:cs typeface="Microsoft Sans Serif"/>
                <a:hlinkClick r:id="rId8"/>
              </a:rPr>
              <a:t> </a:t>
            </a:r>
            <a:r>
              <a:rPr lang="ru-RU" sz="1600" u="sng" dirty="0" err="1" smtClean="0">
                <a:solidFill>
                  <a:srgbClr val="0545AC"/>
                </a:solidFill>
                <a:uFill>
                  <a:solidFill>
                    <a:srgbClr val="0545AC"/>
                  </a:solidFill>
                </a:uFill>
                <a:latin typeface="Microsoft Sans Serif"/>
                <a:cs typeface="Microsoft Sans Serif"/>
                <a:hlinkClick r:id="rId8"/>
              </a:rPr>
              <a:t>століття</a:t>
            </a:r>
            <a:r>
              <a:rPr lang="ru-RU" sz="160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.</a:t>
            </a:r>
          </a:p>
          <a:p>
            <a:pPr marL="86360" marR="74295">
              <a:lnSpc>
                <a:spcPct val="96000"/>
              </a:lnSpc>
              <a:spcBef>
                <a:spcPts val="590"/>
              </a:spcBef>
            </a:pPr>
            <a:endParaRPr sz="800" dirty="0">
              <a:latin typeface="Microsoft Sans Serif"/>
              <a:cs typeface="Microsoft Sans Serif"/>
            </a:endParaRPr>
          </a:p>
          <a:p>
            <a:pPr marL="86360" marR="395605">
              <a:lnSpc>
                <a:spcPct val="150000"/>
              </a:lnSpc>
              <a:spcBef>
                <a:spcPts val="30"/>
              </a:spcBef>
            </a:pPr>
            <a:r>
              <a:rPr sz="160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Пітер</a:t>
            </a:r>
            <a:r>
              <a:rPr sz="1600" spc="-5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Друкер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також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є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засновником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системи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оцінки ефективності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досягнення результатів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440" dirty="0">
                <a:solidFill>
                  <a:srgbClr val="1F2021"/>
                </a:solidFill>
                <a:latin typeface="Microsoft Sans Serif"/>
                <a:cs typeface="Microsoft Sans Serif"/>
              </a:rPr>
              <a:t>—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мети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через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КПЕ.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endParaRPr lang="uk-UA" sz="1600" spc="-35" dirty="0" smtClean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86360" marR="395605">
              <a:lnSpc>
                <a:spcPts val="1200"/>
              </a:lnSpc>
              <a:spcBef>
                <a:spcPts val="30"/>
              </a:spcBef>
            </a:pPr>
            <a:endParaRPr lang="uk-UA" sz="1600" spc="-35" dirty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86360" marR="74295">
              <a:lnSpc>
                <a:spcPct val="130000"/>
              </a:lnSpc>
              <a:spcBef>
                <a:spcPts val="590"/>
              </a:spcBef>
            </a:pPr>
            <a:r>
              <a:rPr sz="1600" spc="-15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Згідно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з Друкером менеджери повинні уникати «пасток часу», </a:t>
            </a:r>
            <a:r>
              <a:rPr sz="1600" spc="-15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коли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вони</a:t>
            </a:r>
            <a:r>
              <a:rPr lang="uk-UA"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залучені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в процес вирішення поточних щоденних завдань, оскільки це призводить до того, що вони починають забувати виконувати 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  <a:hlinkClick r:id="rId9"/>
              </a:rPr>
              <a:t>завдання,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спрямовані на досягнення 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  <a:hlinkClick r:id="rId10"/>
              </a:rPr>
              <a:t>результатів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(цілей).</a:t>
            </a:r>
          </a:p>
          <a:p>
            <a:pPr marL="86360" marR="55880">
              <a:lnSpc>
                <a:spcPts val="1220"/>
              </a:lnSpc>
              <a:spcBef>
                <a:spcPts val="585"/>
              </a:spcBef>
            </a:pPr>
            <a:endParaRPr lang="uk-UA" sz="1600" i="1" dirty="0" smtClean="0">
              <a:solidFill>
                <a:srgbClr val="1F2021"/>
              </a:solidFill>
              <a:latin typeface="Arial"/>
              <a:cs typeface="Arial"/>
            </a:endParaRPr>
          </a:p>
          <a:p>
            <a:pPr marL="86360" marR="55880">
              <a:lnSpc>
                <a:spcPts val="1220"/>
              </a:lnSpc>
              <a:spcBef>
                <a:spcPts val="585"/>
              </a:spcBef>
            </a:pPr>
            <a:endParaRPr lang="uk-UA" sz="1600" i="1" dirty="0">
              <a:solidFill>
                <a:srgbClr val="1F202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145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457200" y="9753600"/>
            <a:ext cx="6897370" cy="9525"/>
          </a:xfrm>
          <a:custGeom>
            <a:avLst/>
            <a:gdLst/>
            <a:ahLst/>
            <a:cxnLst/>
            <a:rect l="l" t="t" r="r" b="b"/>
            <a:pathLst>
              <a:path w="6897370" h="9525">
                <a:moveTo>
                  <a:pt x="6896988" y="0"/>
                </a:moveTo>
                <a:lnTo>
                  <a:pt x="0" y="0"/>
                </a:lnTo>
                <a:lnTo>
                  <a:pt x="0" y="9143"/>
                </a:lnTo>
                <a:lnTo>
                  <a:pt x="6896988" y="9143"/>
                </a:lnTo>
                <a:lnTo>
                  <a:pt x="6896988" y="0"/>
                </a:lnTo>
                <a:close/>
              </a:path>
            </a:pathLst>
          </a:custGeom>
          <a:solidFill>
            <a:srgbClr val="A1A9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4815" y="457200"/>
            <a:ext cx="6962140" cy="97915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6360" marR="74295">
              <a:lnSpc>
                <a:spcPct val="130000"/>
              </a:lnSpc>
              <a:spcBef>
                <a:spcPts val="590"/>
              </a:spcBef>
            </a:pPr>
            <a:r>
              <a:rPr sz="1600" spc="-15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Ключові</a:t>
            </a:r>
            <a:r>
              <a:rPr sz="1600" spc="-15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чинники успіху — сильні й слабкі сторони організації, які якнайбільше впливають на успіх організації. Їх визначають, порівнюючи з конкурентами.</a:t>
            </a:r>
          </a:p>
          <a:p>
            <a:pPr marL="86360" algn="ctr">
              <a:lnSpc>
                <a:spcPct val="100000"/>
              </a:lnSpc>
              <a:spcBef>
                <a:spcPts val="1080"/>
              </a:spcBef>
            </a:pPr>
            <a:r>
              <a:rPr sz="2800" b="1" spc="-10" dirty="0" err="1">
                <a:solidFill>
                  <a:srgbClr val="FF0000"/>
                </a:solidFill>
                <a:latin typeface="Georgia"/>
                <a:cs typeface="Georgia"/>
              </a:rPr>
              <a:t>Запровадження</a:t>
            </a:r>
            <a:r>
              <a:rPr sz="2800" b="1" spc="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800" b="1" dirty="0" smtClean="0">
                <a:solidFill>
                  <a:srgbClr val="FF0000"/>
                </a:solidFill>
                <a:latin typeface="Georgia"/>
                <a:cs typeface="Georgia"/>
              </a:rPr>
              <a:t>KPI</a:t>
            </a:r>
            <a:endParaRPr lang="uk-UA" sz="2800" b="1" u="sng" dirty="0" smtClean="0">
              <a:solidFill>
                <a:srgbClr val="FF0000"/>
              </a:solidFill>
              <a:uFill>
                <a:solidFill>
                  <a:srgbClr val="0545AC"/>
                </a:solidFill>
              </a:uFill>
              <a:latin typeface="Arial"/>
              <a:cs typeface="Arial"/>
            </a:endParaRPr>
          </a:p>
          <a:p>
            <a:pPr marL="86360">
              <a:lnSpc>
                <a:spcPct val="100000"/>
              </a:lnSpc>
              <a:spcBef>
                <a:spcPts val="1080"/>
              </a:spcBef>
            </a:pPr>
            <a:r>
              <a:rPr spc="-2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Розробку</a:t>
            </a:r>
            <a:r>
              <a:rPr spc="-5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та</a:t>
            </a:r>
            <a:r>
              <a:rPr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впровадження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KPI</a:t>
            </a:r>
            <a:r>
              <a:rPr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рекомендується</a:t>
            </a:r>
            <a:r>
              <a:rPr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провести</a:t>
            </a:r>
            <a:r>
              <a:rPr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за</a:t>
            </a:r>
            <a:r>
              <a:rPr spc="-4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такі</a:t>
            </a:r>
            <a:r>
              <a:rPr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етапи</a:t>
            </a:r>
            <a:r>
              <a:rPr spc="-10" dirty="0" smtClean="0">
                <a:solidFill>
                  <a:srgbClr val="1F2021"/>
                </a:solidFill>
                <a:latin typeface="Microsoft Sans Serif"/>
                <a:cs typeface="Microsoft Sans Serif"/>
                <a:hlinkClick r:id="rId2"/>
              </a:rPr>
              <a:t>:</a:t>
            </a:r>
            <a:endParaRPr dirty="0">
              <a:latin typeface="Microsoft Sans Serif"/>
              <a:cs typeface="Microsoft Sans Serif"/>
            </a:endParaRPr>
          </a:p>
          <a:p>
            <a:pPr marL="86360" algn="ctr">
              <a:lnSpc>
                <a:spcPct val="100000"/>
              </a:lnSpc>
              <a:spcBef>
                <a:spcPts val="540"/>
              </a:spcBef>
            </a:pPr>
            <a:r>
              <a:rPr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sz="2400" b="1" spc="-3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Передпроектні</a:t>
            </a:r>
            <a:r>
              <a:rPr sz="2400" b="1" spc="-2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роботи:</a:t>
            </a:r>
            <a:endParaRPr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9565" indent="-227965">
              <a:lnSpc>
                <a:spcPct val="100000"/>
              </a:lnSpc>
              <a:spcBef>
                <a:spcPts val="5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r>
              <a:rPr spc="-1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Отримання</a:t>
            </a:r>
            <a:r>
              <a:rPr spc="5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схвалення</a:t>
            </a:r>
            <a:r>
              <a:rPr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і</a:t>
            </a:r>
            <a:r>
              <a:rPr spc="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підтримки</a:t>
            </a:r>
            <a:r>
              <a:rPr spc="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вищих 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керівників.</a:t>
            </a:r>
            <a:endParaRPr dirty="0">
              <a:latin typeface="Microsoft Sans Serif"/>
              <a:cs typeface="Microsoft Sans Serif"/>
            </a:endParaRPr>
          </a:p>
          <a:p>
            <a:pPr marL="329565" indent="-227965">
              <a:lnSpc>
                <a:spcPct val="100000"/>
              </a:lnSpc>
              <a:spcBef>
                <a:spcPts val="105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Ініціювання</a:t>
            </a:r>
            <a:r>
              <a:rPr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та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планування</a:t>
            </a:r>
            <a:r>
              <a:rPr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проекту.</a:t>
            </a:r>
            <a:endParaRPr dirty="0">
              <a:latin typeface="Microsoft Sans Serif"/>
              <a:cs typeface="Microsoft Sans Serif"/>
            </a:endParaRPr>
          </a:p>
          <a:p>
            <a:pPr marL="329565" indent="-227965">
              <a:lnSpc>
                <a:spcPct val="100000"/>
              </a:lnSpc>
              <a:spcBef>
                <a:spcPts val="85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Створення</a:t>
            </a:r>
            <a:r>
              <a:rPr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проектної групи.</a:t>
            </a:r>
            <a:endParaRPr dirty="0">
              <a:latin typeface="Microsoft Sans Serif"/>
              <a:cs typeface="Microsoft Sans Serif"/>
            </a:endParaRPr>
          </a:p>
          <a:p>
            <a:pPr marL="329565" indent="-227965">
              <a:lnSpc>
                <a:spcPct val="100000"/>
              </a:lnSpc>
              <a:spcBef>
                <a:spcPts val="85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Проведення</a:t>
            </a:r>
            <a:r>
              <a:rPr spc="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передпроектного</a:t>
            </a:r>
            <a:r>
              <a:rPr spc="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дослідження</a:t>
            </a:r>
            <a:r>
              <a:rPr spc="-1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.</a:t>
            </a:r>
            <a:endParaRPr lang="uk-UA" spc="-10" dirty="0" smtClean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86360" indent="-144780" algn="ctr">
              <a:spcBef>
                <a:spcPts val="540"/>
              </a:spcBef>
              <a:buAutoNum type="arabicPeriod" startAt="2"/>
              <a:tabLst>
                <a:tab pos="170180" algn="l"/>
              </a:tabLst>
            </a:pPr>
            <a:r>
              <a:rPr lang="ru-RU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методології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KPI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65"/>
              </a:spcBef>
              <a:buClr>
                <a:srgbClr val="1F2021"/>
              </a:buClr>
              <a:buFont typeface="Microsoft Sans Serif"/>
              <a:buAutoNum type="arabicPeriod" startAt="2"/>
            </a:pPr>
            <a:endParaRPr lang="ru-RU" sz="1050" dirty="0" smtClean="0">
              <a:latin typeface="Microsoft Sans Serif"/>
              <a:cs typeface="Microsoft Sans Serif"/>
            </a:endParaRPr>
          </a:p>
          <a:p>
            <a:pPr marL="329565" lvl="1" indent="-227965">
              <a:buSzPct val="95238"/>
              <a:buFont typeface="Symbol"/>
              <a:buChar char=""/>
              <a:tabLst>
                <a:tab pos="329565" algn="l"/>
              </a:tabLst>
            </a:pP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Оптимізація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/</a:t>
            </a: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узгодження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організаційної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структури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.</a:t>
            </a:r>
          </a:p>
          <a:p>
            <a:pPr marL="329565" lvl="1" indent="-227965">
              <a:spcBef>
                <a:spcPts val="110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Розробка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методичної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моделі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.</a:t>
            </a:r>
          </a:p>
          <a:p>
            <a:pPr marL="329565" lvl="1" indent="-227965">
              <a:spcBef>
                <a:spcPts val="85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Розробка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процесу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управління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компанією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на </a:t>
            </a: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основі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en-US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KPI</a:t>
            </a:r>
          </a:p>
          <a:p>
            <a:pPr marL="329565" lvl="1" indent="-227965">
              <a:spcBef>
                <a:spcPts val="85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Розробка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системи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нормативно-</a:t>
            </a: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методичної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документації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(</a:t>
            </a:r>
            <a:r>
              <a:rPr lang="ru-RU"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регламентація</a:t>
            </a:r>
            <a:r>
              <a:rPr lang="ru-RU"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).</a:t>
            </a:r>
          </a:p>
          <a:p>
            <a:pPr marL="86360" indent="-144780" algn="ctr">
              <a:spcBef>
                <a:spcPts val="540"/>
              </a:spcBef>
              <a:buAutoNum type="arabicPeriod" startAt="3"/>
              <a:tabLst>
                <a:tab pos="170180" algn="l"/>
              </a:tabLst>
            </a:pPr>
            <a:r>
              <a:rPr lang="ru-RU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інформаційної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KPI:</a:t>
            </a:r>
          </a:p>
          <a:p>
            <a:pPr>
              <a:lnSpc>
                <a:spcPct val="100000"/>
              </a:lnSpc>
              <a:spcBef>
                <a:spcPts val="190"/>
              </a:spcBef>
              <a:buClr>
                <a:srgbClr val="1F2021"/>
              </a:buClr>
              <a:buFont typeface="Microsoft Sans Serif"/>
              <a:buAutoNum type="arabicPeriod" startAt="3"/>
            </a:pPr>
            <a:endParaRPr lang="en-US" sz="1050" dirty="0" smtClean="0">
              <a:latin typeface="Microsoft Sans Serif"/>
              <a:cs typeface="Microsoft Sans Serif"/>
            </a:endParaRPr>
          </a:p>
          <a:p>
            <a:pPr marL="329565" lvl="1" indent="-227965">
              <a:lnSpc>
                <a:spcPct val="100000"/>
              </a:lnSpc>
              <a:spcBef>
                <a:spcPts val="5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r>
              <a:rPr lang="ru-RU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Розробка</a:t>
            </a:r>
            <a:r>
              <a:rPr lang="ru-RU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ТЗ для </a:t>
            </a:r>
            <a:r>
              <a:rPr lang="ru-RU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налаштування</a:t>
            </a:r>
            <a:r>
              <a:rPr lang="ru-RU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(</a:t>
            </a:r>
            <a:r>
              <a:rPr lang="ru-RU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програмування</a:t>
            </a:r>
            <a:r>
              <a:rPr lang="ru-RU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) </a:t>
            </a:r>
            <a:r>
              <a:rPr lang="ru-RU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інформаційної</a:t>
            </a:r>
            <a:r>
              <a:rPr lang="ru-RU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системи</a:t>
            </a:r>
            <a:r>
              <a:rPr lang="ru-RU" spc="-1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.</a:t>
            </a:r>
            <a:endParaRPr lang="ru-RU" sz="2000" spc="-10" dirty="0">
              <a:solidFill>
                <a:srgbClr val="1F2021"/>
              </a:solidFill>
              <a:latin typeface="Microsoft Sans Serif"/>
              <a:cs typeface="Microsoft Sans Serif"/>
            </a:endParaRPr>
          </a:p>
          <a:p>
            <a:pPr marL="329565" lvl="1" indent="-227965">
              <a:lnSpc>
                <a:spcPct val="100000"/>
              </a:lnSpc>
              <a:buSzPct val="95238"/>
              <a:buFont typeface="Symbol"/>
              <a:buChar char=""/>
              <a:tabLst>
                <a:tab pos="329565" algn="l"/>
              </a:tabLst>
            </a:pPr>
            <a:r>
              <a:rPr lang="ru-RU" sz="20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Налаштування</a:t>
            </a:r>
            <a:r>
              <a:rPr lang="ru-RU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(</a:t>
            </a:r>
            <a:r>
              <a:rPr lang="ru-RU" sz="20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програмування</a:t>
            </a:r>
            <a:r>
              <a:rPr lang="ru-RU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) </a:t>
            </a:r>
            <a:r>
              <a:rPr lang="ru-RU" sz="20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інформаційної</a:t>
            </a:r>
            <a:r>
              <a:rPr lang="ru-RU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20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системи</a:t>
            </a:r>
            <a:r>
              <a:rPr lang="ru-RU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.</a:t>
            </a:r>
          </a:p>
          <a:p>
            <a:pPr marL="329565" lvl="1" indent="-227965">
              <a:lnSpc>
                <a:spcPct val="100000"/>
              </a:lnSpc>
              <a:spcBef>
                <a:spcPts val="110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r>
              <a:rPr lang="ru-RU" sz="20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Навчання</a:t>
            </a:r>
            <a:r>
              <a:rPr lang="ru-RU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20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користувачів</a:t>
            </a:r>
            <a:r>
              <a:rPr lang="ru-RU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20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інформаційної</a:t>
            </a:r>
            <a:r>
              <a:rPr lang="ru-RU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20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системи</a:t>
            </a:r>
            <a:r>
              <a:rPr lang="ru-RU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.</a:t>
            </a:r>
          </a:p>
          <a:p>
            <a:pPr marL="329565" lvl="1" indent="-227965">
              <a:lnSpc>
                <a:spcPct val="100000"/>
              </a:lnSpc>
              <a:spcBef>
                <a:spcPts val="85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r>
              <a:rPr lang="ru-RU" sz="20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Проведення</a:t>
            </a:r>
            <a:r>
              <a:rPr lang="ru-RU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20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дослідної</a:t>
            </a:r>
            <a:r>
              <a:rPr lang="ru-RU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20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експлуатації</a:t>
            </a:r>
            <a:r>
              <a:rPr lang="ru-RU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20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інформаційної</a:t>
            </a:r>
            <a:r>
              <a:rPr lang="ru-RU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20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системи</a:t>
            </a:r>
            <a:r>
              <a:rPr lang="ru-RU" sz="1050" spc="-1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.</a:t>
            </a:r>
          </a:p>
          <a:p>
            <a:pPr marL="329565" lvl="1" indent="-227965">
              <a:lnSpc>
                <a:spcPct val="100000"/>
              </a:lnSpc>
              <a:spcBef>
                <a:spcPts val="85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endParaRPr lang="ru-RU" sz="1050" dirty="0" smtClean="0">
              <a:latin typeface="Microsoft Sans Serif"/>
              <a:cs typeface="Microsoft Sans Serif"/>
            </a:endParaRPr>
          </a:p>
          <a:p>
            <a:pPr marL="25400" marR="666115" indent="144780">
              <a:lnSpc>
                <a:spcPts val="1200"/>
              </a:lnSpc>
              <a:spcBef>
                <a:spcPts val="630"/>
              </a:spcBef>
              <a:buAutoNum type="arabicPeriod" startAt="4"/>
              <a:tabLst>
                <a:tab pos="170180" algn="l"/>
              </a:tabLst>
            </a:pPr>
            <a:r>
              <a:rPr lang="ru-RU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проекту. </a:t>
            </a:r>
            <a:r>
              <a:rPr lang="ru-RU" sz="2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endParaRPr lang="ru-RU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marR="666115">
              <a:lnSpc>
                <a:spcPts val="1200"/>
              </a:lnSpc>
              <a:spcBef>
                <a:spcPts val="630"/>
              </a:spcBef>
              <a:tabLst>
                <a:tab pos="170180" algn="l"/>
              </a:tabLst>
            </a:pP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9565" marR="666115" lvl="1" indent="-227965">
              <a:spcBef>
                <a:spcPts val="630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r>
              <a:rPr lang="en-US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(</a:t>
            </a:r>
            <a:r>
              <a:rPr lang="ru-RU" sz="20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методології</a:t>
            </a:r>
            <a:r>
              <a:rPr lang="ru-RU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та </a:t>
            </a:r>
            <a:r>
              <a:rPr lang="uk-UA" sz="2000" spc="-1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ІС</a:t>
            </a:r>
            <a:r>
              <a:rPr lang="ru-RU" sz="2000" spc="-1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) </a:t>
            </a:r>
            <a:r>
              <a:rPr lang="ru-RU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 </a:t>
            </a:r>
            <a:r>
              <a:rPr lang="ru-RU" sz="20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промислову</a:t>
            </a:r>
            <a:r>
              <a:rPr lang="ru-RU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20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експлуатацію</a:t>
            </a:r>
            <a:r>
              <a:rPr lang="ru-RU" sz="20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.</a:t>
            </a:r>
          </a:p>
          <a:p>
            <a:pPr marL="329565" indent="-227965">
              <a:lnSpc>
                <a:spcPct val="100000"/>
              </a:lnSpc>
              <a:spcBef>
                <a:spcPts val="85"/>
              </a:spcBef>
              <a:buSzPct val="95238"/>
              <a:buFont typeface="Symbol"/>
              <a:buChar char=""/>
              <a:tabLst>
                <a:tab pos="329565" algn="l"/>
              </a:tabLst>
            </a:pPr>
            <a:endParaRPr dirty="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3120024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4841" y="9677400"/>
            <a:ext cx="6897370" cy="9525"/>
          </a:xfrm>
          <a:custGeom>
            <a:avLst/>
            <a:gdLst/>
            <a:ahLst/>
            <a:cxnLst/>
            <a:rect l="l" t="t" r="r" b="b"/>
            <a:pathLst>
              <a:path w="6897370" h="9525">
                <a:moveTo>
                  <a:pt x="6896988" y="0"/>
                </a:moveTo>
                <a:lnTo>
                  <a:pt x="0" y="0"/>
                </a:lnTo>
                <a:lnTo>
                  <a:pt x="0" y="9144"/>
                </a:lnTo>
                <a:lnTo>
                  <a:pt x="6896988" y="9144"/>
                </a:lnTo>
                <a:lnTo>
                  <a:pt x="6896988" y="0"/>
                </a:lnTo>
                <a:close/>
              </a:path>
            </a:pathLst>
          </a:custGeom>
          <a:solidFill>
            <a:srgbClr val="A1A9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2104" y="432561"/>
            <a:ext cx="6998970" cy="39222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35"/>
              </a:spcBef>
            </a:pPr>
            <a:r>
              <a:rPr sz="2000" b="1" dirty="0" err="1" smtClean="0">
                <a:solidFill>
                  <a:srgbClr val="FF0000"/>
                </a:solidFill>
                <a:latin typeface="Microsoft Sans Serif"/>
                <a:cs typeface="Microsoft Sans Serif"/>
              </a:rPr>
              <a:t>При</a:t>
            </a:r>
            <a:r>
              <a:rPr sz="2000" b="1" spc="-3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розробці</a:t>
            </a:r>
            <a:r>
              <a:rPr sz="2000" b="1" spc="-4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FF0000"/>
                </a:solidFill>
                <a:latin typeface="Microsoft Sans Serif"/>
                <a:cs typeface="Microsoft Sans Serif"/>
              </a:rPr>
              <a:t>методології</a:t>
            </a:r>
            <a:r>
              <a:rPr sz="2000" b="1" spc="-3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FF0000"/>
                </a:solidFill>
                <a:latin typeface="Microsoft Sans Serif"/>
                <a:cs typeface="Microsoft Sans Serif"/>
              </a:rPr>
              <a:t>KPI</a:t>
            </a:r>
            <a:r>
              <a:rPr sz="2000" b="1" spc="-4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FF0000"/>
                </a:solidFill>
                <a:latin typeface="Microsoft Sans Serif"/>
                <a:cs typeface="Microsoft Sans Serif"/>
              </a:rPr>
              <a:t>важливо</a:t>
            </a:r>
            <a:r>
              <a:rPr sz="2000" b="1" spc="-5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скерувати </a:t>
            </a:r>
            <a:r>
              <a:rPr sz="2000" b="1" dirty="0">
                <a:solidFill>
                  <a:srgbClr val="FF0000"/>
                </a:solidFill>
                <a:latin typeface="Microsoft Sans Serif"/>
                <a:cs typeface="Microsoft Sans Serif"/>
              </a:rPr>
              <a:t>увагу</a:t>
            </a:r>
            <a:r>
              <a:rPr sz="2000" b="1" spc="-4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000" b="1" spc="-25" dirty="0">
                <a:solidFill>
                  <a:srgbClr val="FF0000"/>
                </a:solidFill>
                <a:latin typeface="Microsoft Sans Serif"/>
                <a:cs typeface="Microsoft Sans Serif"/>
              </a:rPr>
              <a:t>на:</a:t>
            </a:r>
            <a:endParaRPr sz="2000" b="1" dirty="0">
              <a:solidFill>
                <a:srgbClr val="FF0000"/>
              </a:solidFill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050" dirty="0">
              <a:latin typeface="Microsoft Sans Serif"/>
              <a:cs typeface="Microsoft Sans Serif"/>
            </a:endParaRPr>
          </a:p>
          <a:p>
            <a:pPr marL="268605" lvl="1" indent="-228600">
              <a:lnSpc>
                <a:spcPct val="150000"/>
              </a:lnSpc>
              <a:buSzPct val="95238"/>
              <a:buFont typeface="Symbol"/>
              <a:buChar char=""/>
              <a:tabLst>
                <a:tab pos="268605" algn="l"/>
              </a:tabLst>
            </a:pP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Зміни</a:t>
            </a:r>
            <a:r>
              <a:rPr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корпоративної</a:t>
            </a:r>
            <a:r>
              <a:rPr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культури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та</a:t>
            </a:r>
            <a:r>
              <a:rPr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організації</a:t>
            </a:r>
            <a:r>
              <a:rPr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процесів.</a:t>
            </a:r>
            <a:endParaRPr dirty="0">
              <a:latin typeface="Microsoft Sans Serif"/>
              <a:cs typeface="Microsoft Sans Serif"/>
            </a:endParaRPr>
          </a:p>
          <a:p>
            <a:pPr marL="268605" lvl="1" indent="-228600">
              <a:lnSpc>
                <a:spcPct val="150000"/>
              </a:lnSpc>
              <a:spcBef>
                <a:spcPts val="90"/>
              </a:spcBef>
              <a:buSzPct val="95238"/>
              <a:buFont typeface="Symbol"/>
              <a:buChar char=""/>
              <a:tabLst>
                <a:tab pos="268605" algn="l"/>
              </a:tabLst>
            </a:pP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Вироблення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цілісної</a:t>
            </a:r>
            <a:r>
              <a:rPr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стратегії</a:t>
            </a:r>
            <a:r>
              <a:rPr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розвитку</a:t>
            </a:r>
            <a:r>
              <a:rPr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KPI.</a:t>
            </a:r>
            <a:endParaRPr dirty="0">
              <a:latin typeface="Microsoft Sans Serif"/>
              <a:cs typeface="Microsoft Sans Serif"/>
            </a:endParaRPr>
          </a:p>
          <a:p>
            <a:pPr marL="268605" lvl="1" indent="-228600">
              <a:lnSpc>
                <a:spcPct val="150000"/>
              </a:lnSpc>
              <a:spcBef>
                <a:spcPts val="80"/>
              </a:spcBef>
              <a:buSzPct val="95238"/>
              <a:buFont typeface="Symbol"/>
              <a:buChar char=""/>
              <a:tabLst>
                <a:tab pos="268605" algn="l"/>
              </a:tabLst>
            </a:pP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Роз'яснення</a:t>
            </a:r>
            <a:r>
              <a:rPr spc="-4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персоналу</a:t>
            </a:r>
            <a:r>
              <a:rPr spc="-6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переваг</a:t>
            </a:r>
            <a:r>
              <a:rPr spc="-4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KPI.</a:t>
            </a:r>
            <a:endParaRPr dirty="0">
              <a:latin typeface="Microsoft Sans Serif"/>
              <a:cs typeface="Microsoft Sans Serif"/>
            </a:endParaRPr>
          </a:p>
          <a:p>
            <a:pPr marL="268605" lvl="1" indent="-228600">
              <a:lnSpc>
                <a:spcPct val="150000"/>
              </a:lnSpc>
              <a:spcBef>
                <a:spcPts val="110"/>
              </a:spcBef>
              <a:buSzPct val="95238"/>
              <a:buFont typeface="Symbol"/>
              <a:buChar char=""/>
              <a:tabLst>
                <a:tab pos="268605" algn="l"/>
              </a:tabLst>
            </a:pP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Ідентифікацію</a:t>
            </a:r>
            <a:r>
              <a:rPr spc="5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загальнокорпоративних</a:t>
            </a:r>
            <a:r>
              <a:rPr spc="5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KPI.</a:t>
            </a:r>
            <a:endParaRPr dirty="0">
              <a:latin typeface="Microsoft Sans Serif"/>
              <a:cs typeface="Microsoft Sans Serif"/>
            </a:endParaRPr>
          </a:p>
          <a:p>
            <a:pPr marL="268605" lvl="1" indent="-228600">
              <a:lnSpc>
                <a:spcPct val="150000"/>
              </a:lnSpc>
              <a:spcBef>
                <a:spcPts val="85"/>
              </a:spcBef>
              <a:buSzPct val="95238"/>
              <a:buFont typeface="Symbol"/>
              <a:buChar char=""/>
              <a:tabLst>
                <a:tab pos="268605" algn="l"/>
              </a:tabLst>
            </a:pP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Вибір</a:t>
            </a:r>
            <a:r>
              <a:rPr spc="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вирішальних</a:t>
            </a:r>
            <a:r>
              <a:rPr spc="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KPI</a:t>
            </a:r>
            <a:r>
              <a:rPr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для</a:t>
            </a:r>
            <a:r>
              <a:rPr spc="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всієї</a:t>
            </a:r>
            <a:r>
              <a:rPr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організації.</a:t>
            </a:r>
            <a:endParaRPr dirty="0">
              <a:latin typeface="Microsoft Sans Serif"/>
              <a:cs typeface="Microsoft Sans Serif"/>
            </a:endParaRPr>
          </a:p>
          <a:p>
            <a:pPr marL="268605" lvl="1" indent="-228600">
              <a:lnSpc>
                <a:spcPct val="150000"/>
              </a:lnSpc>
              <a:spcBef>
                <a:spcPts val="85"/>
              </a:spcBef>
              <a:buSzPct val="95238"/>
              <a:buFont typeface="Symbol"/>
              <a:buChar char=""/>
              <a:tabLst>
                <a:tab pos="268605" algn="l"/>
              </a:tabLst>
            </a:pPr>
            <a:r>
              <a:rPr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Розробку</a:t>
            </a:r>
            <a:r>
              <a:rPr spc="-4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структури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звітності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для</a:t>
            </a:r>
            <a:r>
              <a:rPr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всіх</a:t>
            </a:r>
            <a:r>
              <a:rPr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рівнів.</a:t>
            </a:r>
            <a:endParaRPr dirty="0">
              <a:latin typeface="Microsoft Sans Serif"/>
              <a:cs typeface="Microsoft Sans Serif"/>
            </a:endParaRPr>
          </a:p>
          <a:p>
            <a:pPr marL="268605" lvl="1" indent="-228600">
              <a:lnSpc>
                <a:spcPct val="150000"/>
              </a:lnSpc>
              <a:spcBef>
                <a:spcPts val="80"/>
              </a:spcBef>
              <a:buSzPct val="95238"/>
              <a:buFont typeface="Symbol"/>
              <a:buChar char=""/>
              <a:tabLst>
                <a:tab pos="268605" algn="l"/>
              </a:tabLst>
            </a:pPr>
            <a:r>
              <a:rPr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Координацію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застосування</a:t>
            </a:r>
            <a:r>
              <a:rPr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KPI.</a:t>
            </a:r>
            <a:endParaRPr dirty="0">
              <a:latin typeface="Microsoft Sans Serif"/>
              <a:cs typeface="Microsoft Sans Serif"/>
            </a:endParaRPr>
          </a:p>
          <a:p>
            <a:pPr marL="268605" lvl="1" indent="-228600">
              <a:lnSpc>
                <a:spcPct val="150000"/>
              </a:lnSpc>
              <a:spcBef>
                <a:spcPts val="90"/>
              </a:spcBef>
              <a:buSzPct val="95238"/>
              <a:buFont typeface="Symbol"/>
              <a:buChar char=""/>
              <a:tabLst>
                <a:tab pos="268605" algn="l"/>
              </a:tabLst>
            </a:pP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Регулярний 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перегляд</a:t>
            </a:r>
            <a:r>
              <a:rPr spc="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KPI</a:t>
            </a:r>
            <a:r>
              <a:rPr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для </a:t>
            </a:r>
            <a:r>
              <a:rPr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підтримки</a:t>
            </a:r>
            <a:r>
              <a:rPr dirty="0">
                <a:solidFill>
                  <a:srgbClr val="1F2021"/>
                </a:solidFill>
                <a:latin typeface="Microsoft Sans Serif"/>
                <a:cs typeface="Microsoft Sans Serif"/>
              </a:rPr>
              <a:t> їх</a:t>
            </a:r>
            <a:r>
              <a:rPr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актуальності</a:t>
            </a:r>
            <a:r>
              <a:rPr spc="-1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.</a:t>
            </a:r>
            <a:endParaRPr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9677400"/>
            <a:ext cx="7010400" cy="193301"/>
          </a:xfrm>
          <a:custGeom>
            <a:avLst/>
            <a:gdLst/>
            <a:ahLst/>
            <a:cxnLst/>
            <a:rect l="l" t="t" r="r" b="b"/>
            <a:pathLst>
              <a:path w="6897370" h="9525">
                <a:moveTo>
                  <a:pt x="6896988" y="0"/>
                </a:moveTo>
                <a:lnTo>
                  <a:pt x="0" y="0"/>
                </a:lnTo>
                <a:lnTo>
                  <a:pt x="0" y="9144"/>
                </a:lnTo>
                <a:lnTo>
                  <a:pt x="6896988" y="9144"/>
                </a:lnTo>
                <a:lnTo>
                  <a:pt x="6896988" y="0"/>
                </a:lnTo>
                <a:close/>
              </a:path>
            </a:pathLst>
          </a:custGeom>
          <a:solidFill>
            <a:srgbClr val="A1A9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1000" y="152400"/>
            <a:ext cx="6998970" cy="9543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 algn="ctr">
              <a:spcBef>
                <a:spcPts val="535"/>
              </a:spcBef>
            </a:pPr>
            <a:r>
              <a:rPr sz="2000" b="1" dirty="0" err="1" smtClean="0">
                <a:solidFill>
                  <a:srgbClr val="FF0000"/>
                </a:solidFill>
                <a:latin typeface="Microsoft Sans Serif"/>
                <a:cs typeface="Microsoft Sans Serif"/>
              </a:rPr>
              <a:t>Правила</a:t>
            </a:r>
            <a:r>
              <a:rPr sz="2000" b="1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FF0000"/>
                </a:solidFill>
                <a:latin typeface="Microsoft Sans Serif"/>
                <a:cs typeface="Microsoft Sans Serif"/>
              </a:rPr>
              <a:t>і принципи впровадження KPI</a:t>
            </a:r>
          </a:p>
          <a:p>
            <a:pPr>
              <a:lnSpc>
                <a:spcPct val="100000"/>
              </a:lnSpc>
              <a:spcBef>
                <a:spcPts val="145"/>
              </a:spcBef>
            </a:pPr>
            <a:endParaRPr sz="1300" dirty="0">
              <a:latin typeface="Georgia"/>
              <a:cs typeface="Georgia"/>
            </a:endParaRPr>
          </a:p>
          <a:p>
            <a:pPr marL="480695" marR="299720" lvl="2" indent="-196215">
              <a:buAutoNum type="arabicPeriod"/>
              <a:tabLst>
                <a:tab pos="513080" algn="l"/>
              </a:tabLst>
            </a:pP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Правило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«10/80/10»: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Каплан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і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Нортон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рекомендували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використовувати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не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більше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20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KPI.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Хоуп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1F2021"/>
                </a:solidFill>
                <a:latin typeface="Microsoft Sans Serif"/>
                <a:cs typeface="Microsoft Sans Serif"/>
              </a:rPr>
              <a:t>і 	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Фрейзер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пропонують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використовувати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не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більше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10.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Панов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М.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М.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рекомендує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правило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«10/80/10»: 	організація повинна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мати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близько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10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ключових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показників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результативності,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до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80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виробничих 	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показників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і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10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ключових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показників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«фінансової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ефективності».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Для підрозділів</a:t>
            </a:r>
            <a:r>
              <a:rPr sz="1600" spc="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440" dirty="0">
                <a:solidFill>
                  <a:srgbClr val="1F2021"/>
                </a:solidFill>
                <a:latin typeface="Microsoft Sans Serif"/>
                <a:cs typeface="Microsoft Sans Serif"/>
              </a:rPr>
              <a:t>—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не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більше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10-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15 	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KPI,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в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іншому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випадку</a:t>
            </a:r>
            <a:r>
              <a:rPr sz="1600" spc="-4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менеджери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будуть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перевантажені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плануванням,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а</a:t>
            </a:r>
            <a:r>
              <a:rPr sz="1600" spc="-4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керівництво</a:t>
            </a:r>
            <a:r>
              <a:rPr sz="1600" spc="-4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компанії</a:t>
            </a:r>
            <a:r>
              <a:rPr sz="1600" spc="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39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—</a:t>
            </a:r>
            <a:r>
              <a:rPr lang="en-US" sz="1600" spc="39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2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«</a:t>
            </a:r>
            <a:r>
              <a:rPr lang="ru-RU" sz="1600" spc="-2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розбором</a:t>
            </a:r>
            <a:r>
              <a:rPr lang="ru-RU" sz="1600" spc="-2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польотів</a:t>
            </a:r>
            <a:r>
              <a:rPr lang="ru-RU" sz="1600" spc="-1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»</a:t>
            </a:r>
            <a:r>
              <a:rPr lang="ru-RU" sz="1600" spc="-2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по</a:t>
            </a:r>
            <a:r>
              <a:rPr lang="ru-RU" sz="1600" spc="-2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виконанню</a:t>
            </a:r>
            <a:r>
              <a:rPr lang="ru-RU" sz="1600" spc="-1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KPI,</a:t>
            </a:r>
            <a:r>
              <a:rPr lang="ru-RU" sz="1600" spc="-15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які</a:t>
            </a:r>
            <a:r>
              <a:rPr lang="ru-RU" sz="1600" spc="-5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не </a:t>
            </a:r>
            <a:endParaRPr sz="1600" dirty="0">
              <a:latin typeface="Microsoft Sans Serif"/>
              <a:cs typeface="Microsoft Sans Serif"/>
            </a:endParaRPr>
          </a:p>
          <a:p>
            <a:pPr marL="513080" marR="212090">
              <a:spcBef>
                <a:spcPts val="30"/>
              </a:spcBef>
            </a:pPr>
            <a:r>
              <a:rPr sz="160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сильно</a:t>
            </a:r>
            <a:r>
              <a:rPr sz="1600" spc="-2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впливають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на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результативність,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як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підрозділу, так</a:t>
            </a:r>
            <a:r>
              <a:rPr sz="1600" spc="-4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і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компанії</a:t>
            </a:r>
            <a:r>
              <a:rPr sz="1600" spc="-20" dirty="0" smtClean="0">
                <a:solidFill>
                  <a:srgbClr val="1F2021"/>
                </a:solidFill>
                <a:latin typeface="Microsoft Sans Serif"/>
                <a:cs typeface="Microsoft Sans Serif"/>
                <a:hlinkClick r:id="rId2"/>
              </a:rPr>
              <a:t>.</a:t>
            </a:r>
            <a:endParaRPr sz="1600" dirty="0">
              <a:latin typeface="Microsoft Sans Serif"/>
              <a:cs typeface="Microsoft Sans Serif"/>
            </a:endParaRPr>
          </a:p>
          <a:p>
            <a:pPr marL="480695" marR="381000" lvl="2" indent="-196215">
              <a:spcBef>
                <a:spcPts val="105"/>
              </a:spcBef>
              <a:buAutoNum type="arabicPeriod" startAt="2"/>
              <a:tabLst>
                <a:tab pos="513080" algn="l"/>
              </a:tabLst>
            </a:pP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Принцип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керованості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та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контрольованості: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підрозділу,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який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відповідає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за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певний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показник,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повинні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бути</a:t>
            </a:r>
            <a:r>
              <a:rPr sz="1600" spc="-25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виділені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ресурси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на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його</a:t>
            </a:r>
            <a:r>
              <a:rPr sz="1600" spc="-4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управління,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а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результат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має</a:t>
            </a:r>
            <a:r>
              <a:rPr sz="1600" spc="-4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бути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контрольованим</a:t>
            </a:r>
            <a:r>
              <a:rPr sz="1600" spc="-20" dirty="0" smtClean="0">
                <a:solidFill>
                  <a:srgbClr val="1F2021"/>
                </a:solidFill>
                <a:latin typeface="Microsoft Sans Serif"/>
                <a:cs typeface="Microsoft Sans Serif"/>
                <a:hlinkClick r:id="rId2"/>
              </a:rPr>
              <a:t>.</a:t>
            </a:r>
            <a:endParaRPr sz="1600" dirty="0">
              <a:latin typeface="Microsoft Sans Serif"/>
              <a:cs typeface="Microsoft Sans Serif"/>
            </a:endParaRPr>
          </a:p>
          <a:p>
            <a:pPr marL="480695" marR="119380" lvl="2" indent="-196215">
              <a:lnSpc>
                <a:spcPct val="96200"/>
              </a:lnSpc>
              <a:spcBef>
                <a:spcPts val="80"/>
              </a:spcBef>
              <a:buAutoNum type="arabicPeriod" startAt="2"/>
              <a:tabLst>
                <a:tab pos="513080" algn="l"/>
              </a:tabLst>
            </a:pP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Принцип</a:t>
            </a:r>
            <a:r>
              <a:rPr sz="1600" spc="-4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партнерства: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успішне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вирішення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завдання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підвищення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продуктивності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вимагає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встановлення 	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ефективного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партнерства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між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усіма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зацікавленими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особами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(спільна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розробка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стратегії</a:t>
            </a:r>
            <a:r>
              <a:rPr sz="1600" spc="500" dirty="0">
                <a:solidFill>
                  <a:srgbClr val="1F2021"/>
                </a:solidFill>
                <a:latin typeface="Microsoft Sans Serif"/>
                <a:cs typeface="Microsoft Sans Serif"/>
              </a:rPr>
              <a:t>  	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впровадження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системи,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необхідність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домогтися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розуміння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того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факту,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що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потрібні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зміни).</a:t>
            </a:r>
            <a:endParaRPr sz="1600" dirty="0">
              <a:latin typeface="Microsoft Sans Serif"/>
              <a:cs typeface="Microsoft Sans Serif"/>
            </a:endParaRPr>
          </a:p>
          <a:p>
            <a:pPr marL="480695" marR="141605" lvl="2" indent="-196215">
              <a:lnSpc>
                <a:spcPct val="95800"/>
              </a:lnSpc>
              <a:spcBef>
                <a:spcPts val="110"/>
              </a:spcBef>
              <a:buAutoNum type="arabicPeriod" startAt="2"/>
              <a:tabLst>
                <a:tab pos="513080" algn="l"/>
              </a:tabLst>
            </a:pP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Принцип</a:t>
            </a:r>
            <a:r>
              <a:rPr sz="1600" spc="-4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перенесення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зусиль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на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головні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напрямки: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підвищення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продуктивності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вимагає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розширення 	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повноважень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співробітників організації,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особливо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тих,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хто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працює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безпосередньо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на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«передовій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лінії» 	(допомога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співробітникам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у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підвищенні кваліфікації,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забезпечення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проведення тренінгів,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передачу 	відповідальності</a:t>
            </a:r>
            <a:r>
              <a:rPr sz="1600" spc="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на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розробку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власних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КПЕ,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ефективну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дію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комунікацій</a:t>
            </a:r>
            <a:r>
              <a:rPr sz="1600" spc="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(горизонтальної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1F2021"/>
                </a:solidFill>
                <a:latin typeface="Microsoft Sans Serif"/>
                <a:cs typeface="Microsoft Sans Serif"/>
              </a:rPr>
              <a:t>і</a:t>
            </a:r>
            <a:r>
              <a:rPr sz="1600" spc="500" dirty="0">
                <a:solidFill>
                  <a:srgbClr val="1F2021"/>
                </a:solidFill>
                <a:latin typeface="Microsoft Sans Serif"/>
                <a:cs typeface="Microsoft Sans Serif"/>
              </a:rPr>
              <a:t> 	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вертикальної).</a:t>
            </a:r>
            <a:endParaRPr sz="1600" dirty="0">
              <a:latin typeface="Microsoft Sans Serif"/>
              <a:cs typeface="Microsoft Sans Serif"/>
            </a:endParaRPr>
          </a:p>
          <a:p>
            <a:pPr marL="480695" marR="155575" lvl="2" indent="-196215">
              <a:spcBef>
                <a:spcPts val="175"/>
              </a:spcBef>
              <a:buAutoNum type="arabicPeriod" startAt="2"/>
              <a:tabLst>
                <a:tab pos="513080" algn="l"/>
              </a:tabLst>
            </a:pP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Принцип</a:t>
            </a:r>
            <a:r>
              <a:rPr sz="1600" spc="-4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b="1" dirty="0">
                <a:solidFill>
                  <a:srgbClr val="7030A0"/>
                </a:solidFill>
                <a:latin typeface="Microsoft Sans Serif"/>
                <a:cs typeface="Microsoft Sans Serif"/>
              </a:rPr>
              <a:t>інтеграції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процесів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оцінки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показників,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звітності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та</a:t>
            </a:r>
            <a:r>
              <a:rPr sz="1600" spc="-4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підвищення</a:t>
            </a:r>
            <a:r>
              <a:rPr sz="1600" spc="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продуктивності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(</a:t>
            </a:r>
            <a:r>
              <a:rPr sz="1600" dirty="0">
                <a:solidFill>
                  <a:srgbClr val="0545AC"/>
                </a:solidFill>
                <a:latin typeface="Microsoft Sans Serif"/>
                <a:cs typeface="Microsoft Sans Serif"/>
                <a:hlinkClick r:id="rId3"/>
              </a:rPr>
              <a:t>ЗСП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):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аби 	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менеджери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створили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таку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інтегровану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схему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оцінки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показників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та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звітності,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яка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стимулювала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1F2021"/>
                </a:solidFill>
                <a:latin typeface="Microsoft Sans Serif"/>
                <a:cs typeface="Microsoft Sans Serif"/>
              </a:rPr>
              <a:t>б </a:t>
            </a:r>
            <a:r>
              <a:rPr sz="1600" spc="-25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конкретні</a:t>
            </a:r>
            <a:r>
              <a:rPr sz="1600" spc="5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відповідальні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дії.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Необхідно регулярно проводити</a:t>
            </a:r>
            <a:r>
              <a:rPr sz="1600" spc="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звітні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наради,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в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залежності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від</a:t>
            </a:r>
            <a:r>
              <a:rPr sz="1600" spc="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складності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питання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.</a:t>
            </a:r>
            <a:endParaRPr sz="1600" dirty="0">
              <a:latin typeface="Microsoft Sans Serif"/>
              <a:cs typeface="Microsoft Sans Serif"/>
            </a:endParaRPr>
          </a:p>
          <a:p>
            <a:pPr marL="480695" marR="128905" lvl="2" indent="-196215">
              <a:lnSpc>
                <a:spcPct val="95900"/>
              </a:lnSpc>
              <a:spcBef>
                <a:spcPts val="105"/>
              </a:spcBef>
              <a:buAutoNum type="arabicPeriod" startAt="2"/>
              <a:tabLst>
                <a:tab pos="513080" algn="l"/>
              </a:tabLst>
            </a:pP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Принцип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20" dirty="0">
                <a:solidFill>
                  <a:srgbClr val="7030A0"/>
                </a:solidFill>
                <a:latin typeface="Microsoft Sans Serif"/>
                <a:cs typeface="Microsoft Sans Serif"/>
              </a:rPr>
              <a:t>узгодження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виробничих 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показників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зі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стратегією: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показники</a:t>
            </a:r>
            <a:r>
              <a:rPr sz="1600" spc="-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виробничої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діяльності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позбавлені 	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всякого</a:t>
            </a:r>
            <a:r>
              <a:rPr sz="1600" spc="-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сенсу</a:t>
            </a:r>
            <a:r>
              <a:rPr sz="1600" spc="-4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доки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вони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лишаються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не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прив'язаними</a:t>
            </a:r>
            <a:r>
              <a:rPr sz="1600" spc="-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до</a:t>
            </a:r>
            <a:r>
              <a:rPr sz="1600" spc="-3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поточних</a:t>
            </a:r>
            <a:r>
              <a:rPr sz="1600" spc="-2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критичних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 err="1">
                <a:solidFill>
                  <a:srgbClr val="1F2021"/>
                </a:solidFill>
                <a:latin typeface="Microsoft Sans Serif"/>
                <a:cs typeface="Microsoft Sans Serif"/>
              </a:rPr>
              <a:t>факторів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успіху</a:t>
            </a:r>
            <a:r>
              <a:rPr lang="en-US" sz="1600" spc="-1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(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вирішальних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KPI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для</a:t>
            </a:r>
            <a:r>
              <a:rPr sz="1600" spc="1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всієї</a:t>
            </a:r>
            <a:r>
              <a:rPr sz="1600" spc="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організації),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складовим</a:t>
            </a:r>
            <a:r>
              <a:rPr sz="1600" spc="3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545AC"/>
                </a:solidFill>
                <a:latin typeface="Microsoft Sans Serif"/>
                <a:cs typeface="Microsoft Sans Serif"/>
                <a:hlinkClick r:id="rId3"/>
              </a:rPr>
              <a:t>Збалансованої</a:t>
            </a:r>
            <a:r>
              <a:rPr sz="1600" spc="5" dirty="0">
                <a:solidFill>
                  <a:srgbClr val="0545AC"/>
                </a:solidFill>
                <a:latin typeface="Microsoft Sans Serif"/>
                <a:cs typeface="Microsoft Sans Serif"/>
                <a:hlinkClick r:id="rId3"/>
              </a:rPr>
              <a:t> </a:t>
            </a:r>
            <a:r>
              <a:rPr sz="1600" dirty="0">
                <a:solidFill>
                  <a:srgbClr val="0545AC"/>
                </a:solidFill>
                <a:latin typeface="Microsoft Sans Serif"/>
                <a:cs typeface="Microsoft Sans Serif"/>
                <a:hlinkClick r:id="rId3"/>
              </a:rPr>
              <a:t>системи</a:t>
            </a:r>
            <a:r>
              <a:rPr sz="1600" spc="20" dirty="0">
                <a:solidFill>
                  <a:srgbClr val="0545AC"/>
                </a:solidFill>
                <a:latin typeface="Microsoft Sans Serif"/>
                <a:cs typeface="Microsoft Sans Serif"/>
                <a:hlinkClick r:id="rId3"/>
              </a:rPr>
              <a:t> </a:t>
            </a:r>
            <a:r>
              <a:rPr sz="1600" spc="-25" dirty="0">
                <a:solidFill>
                  <a:srgbClr val="0545AC"/>
                </a:solidFill>
                <a:latin typeface="Microsoft Sans Serif"/>
                <a:cs typeface="Microsoft Sans Serif"/>
                <a:hlinkClick r:id="rId3"/>
              </a:rPr>
              <a:t>показників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  <a:hlinkClick r:id="rId3"/>
              </a:rPr>
              <a:t>,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1F2021"/>
                </a:solidFill>
                <a:latin typeface="Microsoft Sans Serif"/>
                <a:cs typeface="Microsoft Sans Serif"/>
              </a:rPr>
              <a:t>і </a:t>
            </a:r>
            <a:r>
              <a:rPr sz="1600" spc="-10" dirty="0" err="1" smtClean="0">
                <a:solidFill>
                  <a:srgbClr val="1F2021"/>
                </a:solidFill>
                <a:latin typeface="Microsoft Sans Serif"/>
                <a:cs typeface="Microsoft Sans Serif"/>
              </a:rPr>
              <a:t>стратегічним</a:t>
            </a:r>
            <a:r>
              <a:rPr sz="1600" spc="-30" dirty="0" smtClean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1F2021"/>
                </a:solidFill>
                <a:latin typeface="Microsoft Sans Serif"/>
                <a:cs typeface="Microsoft Sans Serif"/>
              </a:rPr>
              <a:t>цілям</a:t>
            </a:r>
            <a:r>
              <a:rPr sz="1600" spc="-25" dirty="0">
                <a:solidFill>
                  <a:srgbClr val="1F2021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Microsoft Sans Serif"/>
                <a:cs typeface="Microsoft Sans Serif"/>
              </a:rPr>
              <a:t>організації.</a:t>
            </a:r>
            <a:endParaRPr sz="1600" dirty="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579904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9216" y="704341"/>
            <a:ext cx="6897370" cy="9525"/>
          </a:xfrm>
          <a:custGeom>
            <a:avLst/>
            <a:gdLst/>
            <a:ahLst/>
            <a:cxnLst/>
            <a:rect l="l" t="t" r="r" b="b"/>
            <a:pathLst>
              <a:path w="6897370" h="9525">
                <a:moveTo>
                  <a:pt x="6896988" y="0"/>
                </a:moveTo>
                <a:lnTo>
                  <a:pt x="0" y="0"/>
                </a:lnTo>
                <a:lnTo>
                  <a:pt x="0" y="9144"/>
                </a:lnTo>
                <a:lnTo>
                  <a:pt x="6896988" y="9144"/>
                </a:lnTo>
                <a:lnTo>
                  <a:pt x="6896988" y="0"/>
                </a:lnTo>
                <a:close/>
              </a:path>
            </a:pathLst>
          </a:custGeom>
          <a:solidFill>
            <a:srgbClr val="A1A9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39216" y="9753600"/>
            <a:ext cx="6897370" cy="9525"/>
          </a:xfrm>
          <a:custGeom>
            <a:avLst/>
            <a:gdLst/>
            <a:ahLst/>
            <a:cxnLst/>
            <a:rect l="l" t="t" r="r" b="b"/>
            <a:pathLst>
              <a:path w="6897370" h="9525">
                <a:moveTo>
                  <a:pt x="6896988" y="0"/>
                </a:moveTo>
                <a:lnTo>
                  <a:pt x="0" y="0"/>
                </a:lnTo>
                <a:lnTo>
                  <a:pt x="0" y="9144"/>
                </a:lnTo>
                <a:lnTo>
                  <a:pt x="6896988" y="9144"/>
                </a:lnTo>
                <a:lnTo>
                  <a:pt x="6896988" y="0"/>
                </a:lnTo>
                <a:close/>
              </a:path>
            </a:pathLst>
          </a:custGeom>
          <a:solidFill>
            <a:srgbClr val="A1A9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33400" y="304800"/>
            <a:ext cx="6897370" cy="6751848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7780" marR="477520">
              <a:lnSpc>
                <a:spcPct val="150000"/>
              </a:lnSpc>
              <a:spcBef>
                <a:spcPts val="195"/>
              </a:spcBef>
            </a:pPr>
            <a:r>
              <a:rPr sz="2000" b="1" dirty="0">
                <a:solidFill>
                  <a:srgbClr val="FF0000"/>
                </a:solidFill>
                <a:latin typeface="Microsoft Sans Serif"/>
                <a:cs typeface="Microsoft Sans Serif"/>
              </a:rPr>
              <a:t>Як переконатися, що ми перебуваємо на шляху до досягнення мети</a:t>
            </a:r>
            <a:r>
              <a:rPr sz="1600" dirty="0">
                <a:solidFill>
                  <a:srgbClr val="FF0000"/>
                </a:solidFill>
                <a:latin typeface="Microsoft Sans Serif"/>
                <a:cs typeface="Microsoft Sans Serif"/>
              </a:rPr>
              <a:t>?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endParaRPr lang="en-US" sz="1600" spc="-25" dirty="0" smtClean="0">
              <a:solidFill>
                <a:srgbClr val="000E2F"/>
              </a:solidFill>
              <a:latin typeface="Microsoft Sans Serif"/>
              <a:cs typeface="Microsoft Sans Serif"/>
            </a:endParaRPr>
          </a:p>
          <a:p>
            <a:pPr marL="17780" marR="477520">
              <a:lnSpc>
                <a:spcPct val="150000"/>
              </a:lnSpc>
              <a:spcBef>
                <a:spcPts val="195"/>
              </a:spcBef>
            </a:pPr>
            <a:r>
              <a:rPr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Перевірте</a:t>
            </a:r>
            <a:r>
              <a:rPr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 err="1">
                <a:solidFill>
                  <a:srgbClr val="000E2F"/>
                </a:solidFill>
                <a:latin typeface="Microsoft Sans Serif"/>
                <a:cs typeface="Microsoft Sans Serif"/>
              </a:rPr>
              <a:t>значення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KPIs</a:t>
            </a:r>
            <a:endParaRPr lang="en-US" sz="1600" dirty="0" smtClean="0">
              <a:solidFill>
                <a:srgbClr val="000E2F"/>
              </a:solidFill>
              <a:latin typeface="Microsoft Sans Serif"/>
              <a:cs typeface="Microsoft Sans Serif"/>
            </a:endParaRPr>
          </a:p>
          <a:p>
            <a:pPr marL="17780" marR="88900">
              <a:lnSpc>
                <a:spcPct val="150000"/>
              </a:lnSpc>
              <a:spcBef>
                <a:spcPts val="1455"/>
              </a:spcBef>
            </a:pPr>
            <a:r>
              <a:rPr lang="uk-UA" sz="1600" spc="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З</a:t>
            </a:r>
            <a:r>
              <a:rPr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начення</a:t>
            </a:r>
            <a:r>
              <a:rPr lang="en-US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en-US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KPI</a:t>
            </a:r>
            <a:r>
              <a:rPr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виміряне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за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певний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період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часу</a:t>
            </a:r>
            <a:r>
              <a:rPr sz="1600" spc="-4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та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виражене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цифрах,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є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зворотним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зв'язком</a:t>
            </a:r>
            <a:r>
              <a:rPr sz="1600" spc="-4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про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те,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чи</a:t>
            </a:r>
            <a:r>
              <a:rPr sz="1600" spc="-4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була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досягнута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поставлена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мета.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Ми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застосовуємо</a:t>
            </a:r>
            <a:r>
              <a:rPr sz="1600" spc="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KPI</a:t>
            </a:r>
            <a:r>
              <a:rPr sz="160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 err="1">
                <a:solidFill>
                  <a:srgbClr val="000E2F"/>
                </a:solidFill>
                <a:latin typeface="Microsoft Sans Serif"/>
                <a:cs typeface="Microsoft Sans Serif"/>
              </a:rPr>
              <a:t>багатьох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сферах</a:t>
            </a:r>
            <a:r>
              <a:rPr lang="uk-UA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бізнесу</a:t>
            </a:r>
            <a:r>
              <a:rPr lang="ru-RU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</a:t>
            </a:r>
            <a:r>
              <a:rPr lang="ru-RU" sz="1600" spc="-2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включно</a:t>
            </a:r>
            <a:r>
              <a:rPr lang="ru-RU" sz="1600"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з</a:t>
            </a:r>
            <a:r>
              <a:rPr lang="ru-RU" sz="1600" spc="-2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маркетингом, </a:t>
            </a:r>
            <a:r>
              <a:rPr lang="ru-RU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продажами,</a:t>
            </a:r>
            <a:r>
              <a:rPr lang="ru-RU" sz="1600" spc="-2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управлінням</a:t>
            </a:r>
            <a:r>
              <a:rPr lang="ru-RU" sz="1600" spc="-2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персоналом</a:t>
            </a:r>
            <a:r>
              <a:rPr lang="ru-RU" sz="1600" spc="-2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і</a:t>
            </a:r>
            <a:r>
              <a:rPr lang="ru-RU" sz="1600" spc="-1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виробничими</a:t>
            </a:r>
            <a:r>
              <a:rPr lang="ru-RU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процесами</a:t>
            </a:r>
            <a:r>
              <a:rPr lang="ru-RU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  <a:endParaRPr lang="ru-RU" sz="1600" dirty="0" smtClean="0">
              <a:latin typeface="Microsoft Sans Serif"/>
              <a:cs typeface="Microsoft Sans Serif"/>
            </a:endParaRPr>
          </a:p>
          <a:p>
            <a:pPr>
              <a:lnSpc>
                <a:spcPct val="150000"/>
              </a:lnSpc>
              <a:spcBef>
                <a:spcPts val="1490"/>
              </a:spcBef>
            </a:pPr>
            <a:endParaRPr lang="ru-RU" sz="1600" dirty="0" smtClean="0">
              <a:latin typeface="Microsoft Sans Serif"/>
              <a:cs typeface="Microsoft Sans Serif"/>
            </a:endParaRPr>
          </a:p>
          <a:p>
            <a:pPr marL="12700" algn="ctr">
              <a:lnSpc>
                <a:spcPct val="150000"/>
              </a:lnSpc>
            </a:pPr>
            <a:r>
              <a:rPr lang="ru-RU" sz="2000" b="1" dirty="0" err="1">
                <a:solidFill>
                  <a:srgbClr val="FF0000"/>
                </a:solidFill>
                <a:latin typeface="Microsoft Sans Serif"/>
                <a:cs typeface="Microsoft Sans Serif"/>
              </a:rPr>
              <a:t>Чому</a:t>
            </a:r>
            <a:r>
              <a:rPr lang="ru-RU" sz="2000" b="1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Microsoft Sans Serif"/>
                <a:cs typeface="Microsoft Sans Serif"/>
              </a:rPr>
              <a:t>KPI </a:t>
            </a:r>
            <a:r>
              <a:rPr lang="ru-RU" sz="2000" b="1" dirty="0" err="1">
                <a:solidFill>
                  <a:srgbClr val="FF0000"/>
                </a:solidFill>
                <a:latin typeface="Microsoft Sans Serif"/>
                <a:cs typeface="Microsoft Sans Serif"/>
              </a:rPr>
              <a:t>важливі</a:t>
            </a:r>
            <a:r>
              <a:rPr lang="ru-RU" sz="2000" b="1" dirty="0">
                <a:solidFill>
                  <a:srgbClr val="FF0000"/>
                </a:solidFill>
                <a:latin typeface="Microsoft Sans Serif"/>
                <a:cs typeface="Microsoft Sans Serif"/>
              </a:rPr>
              <a:t>?</a:t>
            </a:r>
          </a:p>
          <a:p>
            <a:pPr marL="12700" marR="10160">
              <a:lnSpc>
                <a:spcPct val="150000"/>
              </a:lnSpc>
              <a:spcBef>
                <a:spcPts val="1495"/>
              </a:spcBef>
            </a:pP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Сама</a:t>
            </a:r>
            <a:r>
              <a:rPr lang="ru-RU" sz="1600"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по</a:t>
            </a:r>
            <a:r>
              <a:rPr lang="ru-RU" sz="1600" spc="-2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собі</a:t>
            </a:r>
            <a:r>
              <a:rPr lang="ru-RU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b="1" spc="-10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постановка</a:t>
            </a:r>
            <a:r>
              <a:rPr lang="ru-RU" b="1" spc="-25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Microsoft Sans Serif"/>
                <a:cs typeface="Microsoft Sans Serif"/>
              </a:rPr>
              <a:t>цілей</a:t>
            </a:r>
            <a:r>
              <a:rPr lang="ru-RU" b="1" spc="-20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55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—</a:t>
            </a:r>
            <a:r>
              <a:rPr lang="ru-RU" sz="1600" spc="-2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це</a:t>
            </a:r>
            <a:r>
              <a:rPr lang="ru-RU" sz="1600"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тільки</a:t>
            </a:r>
            <a:r>
              <a:rPr lang="ru-RU" sz="1600"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половина</a:t>
            </a:r>
            <a:r>
              <a:rPr lang="ru-RU" sz="1600" spc="-2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справи</a:t>
            </a: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  <a:r>
              <a:rPr lang="ru-RU" sz="1600" spc="-2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Ефективний</a:t>
            </a:r>
            <a:r>
              <a:rPr lang="ru-RU" sz="1600"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моніторинг</a:t>
            </a:r>
            <a:r>
              <a:rPr lang="ru-RU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прогресу</a:t>
            </a:r>
            <a:r>
              <a:rPr lang="ru-RU" sz="1600"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</a:t>
            </a:r>
            <a:r>
              <a:rPr lang="ru-RU" sz="1600" spc="-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їх</a:t>
            </a:r>
            <a:r>
              <a:rPr lang="ru-RU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b="1" spc="-10" dirty="0" err="1">
                <a:solidFill>
                  <a:srgbClr val="7030A0"/>
                </a:solidFill>
                <a:latin typeface="Microsoft Sans Serif"/>
                <a:cs typeface="Microsoft Sans Serif"/>
              </a:rPr>
              <a:t>досягненні</a:t>
            </a:r>
            <a:r>
              <a:rPr lang="ru-RU" b="1" spc="-10" dirty="0">
                <a:solidFill>
                  <a:srgbClr val="7030A0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не</a:t>
            </a:r>
            <a:r>
              <a:rPr lang="ru-RU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менш</a:t>
            </a:r>
            <a:r>
              <a:rPr lang="ru-RU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важливий</a:t>
            </a: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  <a:r>
              <a:rPr lang="ru-RU" sz="1600" spc="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</a:p>
          <a:p>
            <a:pPr marL="12700" marR="10160">
              <a:lnSpc>
                <a:spcPct val="150000"/>
              </a:lnSpc>
              <a:spcBef>
                <a:spcPts val="1495"/>
              </a:spcBef>
            </a:pPr>
            <a:r>
              <a:rPr lang="en-US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KPI</a:t>
            </a:r>
            <a:r>
              <a:rPr lang="en-US" sz="1600" spc="-2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en-US" sz="1600" spc="55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—</a:t>
            </a:r>
            <a:r>
              <a:rPr lang="en-US" sz="1600" spc="-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це</a:t>
            </a:r>
            <a:r>
              <a:rPr lang="ru-RU" sz="1600" spc="-1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2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конкретні</a:t>
            </a: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цифри</a:t>
            </a: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виділені</a:t>
            </a:r>
            <a:r>
              <a:rPr lang="ru-RU" sz="1600" spc="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5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з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повноти</a:t>
            </a:r>
            <a:r>
              <a:rPr lang="ru-RU" sz="1600" spc="-3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інших</a:t>
            </a:r>
            <a:r>
              <a:rPr lang="ru-RU" sz="1600" spc="-2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даних</a:t>
            </a: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  <a:r>
              <a:rPr lang="ru-RU" sz="1600" spc="-1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Вони</a:t>
            </a:r>
            <a:r>
              <a:rPr lang="ru-RU" sz="1600"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дають</a:t>
            </a:r>
            <a:r>
              <a:rPr lang="ru-RU" sz="1600" spc="-2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змогу</a:t>
            </a:r>
            <a:r>
              <a:rPr lang="ru-RU" sz="1600" spc="-4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швидко</a:t>
            </a:r>
            <a:r>
              <a:rPr lang="ru-RU" sz="1600" spc="-2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дізнатися</a:t>
            </a:r>
            <a:r>
              <a:rPr lang="ru-RU" sz="1600"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й</a:t>
            </a:r>
            <a:r>
              <a:rPr lang="ru-RU" sz="1600"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оцінити</a:t>
            </a:r>
            <a:r>
              <a:rPr lang="ru-RU" sz="1600"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поточний</a:t>
            </a:r>
            <a:r>
              <a:rPr lang="ru-RU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2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стан </a:t>
            </a:r>
            <a:r>
              <a:rPr lang="ru-RU"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конкретної</a:t>
            </a:r>
            <a:r>
              <a:rPr lang="ru-RU" sz="1600" spc="-5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мети,</a:t>
            </a:r>
            <a:r>
              <a:rPr lang="ru-RU" sz="1600"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що</a:t>
            </a:r>
            <a:r>
              <a:rPr lang="ru-RU" sz="1600" spc="-4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полегшує</a:t>
            </a:r>
            <a:r>
              <a:rPr lang="ru-RU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визначення</a:t>
            </a:r>
            <a:r>
              <a:rPr lang="ru-RU" sz="1600" spc="-4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пріоритетів</a:t>
            </a:r>
            <a:r>
              <a:rPr lang="ru-RU" sz="1600"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і</a:t>
            </a:r>
            <a:r>
              <a:rPr lang="ru-RU" sz="1600" spc="-2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ухвалення</a:t>
            </a:r>
            <a:r>
              <a:rPr lang="ru-RU" sz="1600" spc="-4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рішень</a:t>
            </a:r>
            <a:r>
              <a:rPr lang="ru-RU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  <a:endParaRPr lang="ru-RU" sz="1600" dirty="0" smtClean="0">
              <a:latin typeface="Microsoft Sans Serif"/>
              <a:cs typeface="Microsoft Sans Serif"/>
            </a:endParaRPr>
          </a:p>
          <a:p>
            <a:pPr marL="17780" marR="88900">
              <a:lnSpc>
                <a:spcPct val="95900"/>
              </a:lnSpc>
              <a:spcBef>
                <a:spcPts val="1455"/>
              </a:spcBef>
            </a:pPr>
            <a:endParaRPr sz="135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6168" y="457148"/>
            <a:ext cx="6903720" cy="2930525"/>
          </a:xfrm>
          <a:custGeom>
            <a:avLst/>
            <a:gdLst/>
            <a:ahLst/>
            <a:cxnLst/>
            <a:rect l="l" t="t" r="r" b="b"/>
            <a:pathLst>
              <a:path w="6903720" h="2930525">
                <a:moveTo>
                  <a:pt x="3048" y="990993"/>
                </a:moveTo>
                <a:lnTo>
                  <a:pt x="0" y="990993"/>
                </a:lnTo>
                <a:lnTo>
                  <a:pt x="0" y="1366189"/>
                </a:lnTo>
                <a:lnTo>
                  <a:pt x="0" y="1564309"/>
                </a:lnTo>
                <a:lnTo>
                  <a:pt x="0" y="2930067"/>
                </a:lnTo>
                <a:lnTo>
                  <a:pt x="3048" y="2930067"/>
                </a:lnTo>
                <a:lnTo>
                  <a:pt x="3048" y="1366189"/>
                </a:lnTo>
                <a:lnTo>
                  <a:pt x="3048" y="990993"/>
                </a:lnTo>
                <a:close/>
              </a:path>
              <a:path w="6903720" h="2930525">
                <a:moveTo>
                  <a:pt x="3048" y="0"/>
                </a:moveTo>
                <a:lnTo>
                  <a:pt x="0" y="0"/>
                </a:lnTo>
                <a:lnTo>
                  <a:pt x="0" y="198424"/>
                </a:lnTo>
                <a:lnTo>
                  <a:pt x="0" y="573328"/>
                </a:lnTo>
                <a:lnTo>
                  <a:pt x="0" y="990904"/>
                </a:lnTo>
                <a:lnTo>
                  <a:pt x="3048" y="990904"/>
                </a:lnTo>
                <a:lnTo>
                  <a:pt x="3048" y="573328"/>
                </a:lnTo>
                <a:lnTo>
                  <a:pt x="3048" y="198424"/>
                </a:lnTo>
                <a:lnTo>
                  <a:pt x="3048" y="0"/>
                </a:lnTo>
                <a:close/>
              </a:path>
              <a:path w="6903720" h="2930525">
                <a:moveTo>
                  <a:pt x="6903148" y="990993"/>
                </a:moveTo>
                <a:lnTo>
                  <a:pt x="6900113" y="990993"/>
                </a:lnTo>
                <a:lnTo>
                  <a:pt x="6900113" y="1366189"/>
                </a:lnTo>
                <a:lnTo>
                  <a:pt x="6900113" y="1564309"/>
                </a:lnTo>
                <a:lnTo>
                  <a:pt x="6900113" y="2930067"/>
                </a:lnTo>
                <a:lnTo>
                  <a:pt x="6903148" y="2930067"/>
                </a:lnTo>
                <a:lnTo>
                  <a:pt x="6903148" y="1366189"/>
                </a:lnTo>
                <a:lnTo>
                  <a:pt x="6903148" y="990993"/>
                </a:lnTo>
                <a:close/>
              </a:path>
              <a:path w="6903720" h="2930525">
                <a:moveTo>
                  <a:pt x="6903148" y="0"/>
                </a:moveTo>
                <a:lnTo>
                  <a:pt x="6900113" y="0"/>
                </a:lnTo>
                <a:lnTo>
                  <a:pt x="6900113" y="198424"/>
                </a:lnTo>
                <a:lnTo>
                  <a:pt x="6900113" y="573328"/>
                </a:lnTo>
                <a:lnTo>
                  <a:pt x="6900113" y="990904"/>
                </a:lnTo>
                <a:lnTo>
                  <a:pt x="6903148" y="990904"/>
                </a:lnTo>
                <a:lnTo>
                  <a:pt x="6903148" y="573328"/>
                </a:lnTo>
                <a:lnTo>
                  <a:pt x="6903148" y="198424"/>
                </a:lnTo>
                <a:lnTo>
                  <a:pt x="6903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44804" y="432562"/>
            <a:ext cx="6867525" cy="3549048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2000" b="1" spc="-10" dirty="0" err="1" smtClean="0">
                <a:solidFill>
                  <a:srgbClr val="FF0000"/>
                </a:solidFill>
                <a:latin typeface="Calibri Light"/>
                <a:cs typeface="Calibri Light"/>
              </a:rPr>
              <a:t>Види</a:t>
            </a:r>
            <a:r>
              <a:rPr sz="2000" b="1" spc="-45" dirty="0" smtClean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sz="2000" b="1" spc="-25" dirty="0">
                <a:solidFill>
                  <a:srgbClr val="FF0000"/>
                </a:solidFill>
                <a:latin typeface="Calibri Light"/>
                <a:cs typeface="Calibri Light"/>
              </a:rPr>
              <a:t>KPI</a:t>
            </a:r>
            <a:endParaRPr sz="2000" b="1" dirty="0">
              <a:solidFill>
                <a:srgbClr val="FF0000"/>
              </a:solidFill>
              <a:latin typeface="Calibri Light"/>
              <a:cs typeface="Calibri Light"/>
            </a:endParaRPr>
          </a:p>
          <a:p>
            <a:pPr marL="12700" marR="47625">
              <a:spcBef>
                <a:spcPts val="1495"/>
              </a:spcBef>
            </a:pP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Для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кожної</a:t>
            </a:r>
            <a:r>
              <a:rPr sz="1600" spc="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галузі</a:t>
            </a:r>
            <a:r>
              <a:rPr sz="1600" spc="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існують</a:t>
            </a:r>
            <a:r>
              <a:rPr sz="1600"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свої KPI,</a:t>
            </a:r>
            <a:r>
              <a:rPr sz="1600" spc="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і</a:t>
            </a:r>
            <a:r>
              <a:rPr sz="1600" spc="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ми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можемо</a:t>
            </a:r>
            <a:r>
              <a:rPr sz="1600"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використовувати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їх</a:t>
            </a:r>
            <a:r>
              <a:rPr sz="1600"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для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вимірювання ефективності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різних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видів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діяльності.</a:t>
            </a:r>
            <a:r>
              <a:rPr sz="160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Вони</a:t>
            </a:r>
            <a:r>
              <a:rPr sz="1600" spc="-4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підлягають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b="1" spc="-10" dirty="0">
                <a:solidFill>
                  <a:srgbClr val="7030A0"/>
                </a:solidFill>
                <a:latin typeface="Microsoft Sans Serif"/>
                <a:cs typeface="Microsoft Sans Serif"/>
              </a:rPr>
              <a:t>класифікації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,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наприклад,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як</a:t>
            </a:r>
            <a:r>
              <a:rPr lang="uk-UA" sz="1600" spc="-2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стратегічні</a:t>
            </a:r>
            <a:r>
              <a:rPr lang="ru-RU" sz="1600" spc="2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та</a:t>
            </a:r>
            <a:r>
              <a:rPr lang="ru-RU" sz="1600" spc="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операційні</a:t>
            </a:r>
            <a:r>
              <a:rPr lang="ru-RU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</a:p>
          <a:p>
            <a:pPr marL="12700" marR="47625" algn="ctr">
              <a:spcBef>
                <a:spcPts val="1495"/>
              </a:spcBef>
            </a:pPr>
            <a:r>
              <a:rPr lang="ru-RU"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b="1" spc="-1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Стратегічні</a:t>
            </a:r>
            <a:r>
              <a:rPr lang="ru-RU" b="1" spc="-1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1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KPI</a:t>
            </a:r>
            <a:endParaRPr lang="ru-RU" sz="1600" spc="-10" dirty="0">
              <a:solidFill>
                <a:srgbClr val="000E2F"/>
              </a:solidFill>
              <a:latin typeface="Microsoft Sans Serif"/>
              <a:cs typeface="Microsoft Sans Serif"/>
            </a:endParaRPr>
          </a:p>
          <a:p>
            <a:pPr marL="12700" marR="47625">
              <a:spcBef>
                <a:spcPts val="1495"/>
              </a:spcBef>
            </a:pPr>
            <a:endParaRPr lang="ru-RU" sz="1600" spc="-10" dirty="0" smtClean="0">
              <a:solidFill>
                <a:srgbClr val="000E2F"/>
              </a:solidFill>
              <a:latin typeface="Microsoft Sans Serif"/>
              <a:cs typeface="Microsoft Sans Serif"/>
            </a:endParaRPr>
          </a:p>
          <a:p>
            <a:pPr marL="12700" marR="47625">
              <a:spcBef>
                <a:spcPts val="1495"/>
              </a:spcBef>
            </a:pPr>
            <a:endParaRPr lang="ru-RU" b="1" spc="-1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47625">
              <a:spcBef>
                <a:spcPts val="1495"/>
              </a:spcBef>
            </a:pPr>
            <a:endParaRPr lang="ru-RU" sz="1600" spc="-10" dirty="0" smtClean="0">
              <a:solidFill>
                <a:srgbClr val="000E2F"/>
              </a:solidFill>
              <a:latin typeface="Microsoft Sans Serif"/>
              <a:cs typeface="Microsoft Sans Serif"/>
            </a:endParaRPr>
          </a:p>
          <a:p>
            <a:pPr marL="12700" marR="47625">
              <a:spcBef>
                <a:spcPts val="1495"/>
              </a:spcBef>
            </a:pPr>
            <a:endParaRPr lang="ru-RU" sz="1600" dirty="0" smtClean="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6168" y="3387216"/>
            <a:ext cx="6903720" cy="198120"/>
          </a:xfrm>
          <a:custGeom>
            <a:avLst/>
            <a:gdLst/>
            <a:ahLst/>
            <a:cxnLst/>
            <a:rect l="l" t="t" r="r" b="b"/>
            <a:pathLst>
              <a:path w="6903720" h="198120">
                <a:moveTo>
                  <a:pt x="3048" y="0"/>
                </a:moveTo>
                <a:lnTo>
                  <a:pt x="0" y="0"/>
                </a:lnTo>
                <a:lnTo>
                  <a:pt x="0" y="198120"/>
                </a:lnTo>
                <a:lnTo>
                  <a:pt x="3048" y="198120"/>
                </a:lnTo>
                <a:lnTo>
                  <a:pt x="3048" y="0"/>
                </a:lnTo>
                <a:close/>
              </a:path>
              <a:path w="6903720" h="198120">
                <a:moveTo>
                  <a:pt x="6903148" y="0"/>
                </a:moveTo>
                <a:lnTo>
                  <a:pt x="6900113" y="0"/>
                </a:lnTo>
                <a:lnTo>
                  <a:pt x="6900113" y="198120"/>
                </a:lnTo>
                <a:lnTo>
                  <a:pt x="6903148" y="198120"/>
                </a:lnTo>
                <a:lnTo>
                  <a:pt x="6903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49458" y="2222493"/>
            <a:ext cx="6804210" cy="4270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50" spc="-2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зазвичай</a:t>
            </a:r>
            <a:r>
              <a:rPr sz="135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є</a:t>
            </a:r>
            <a:r>
              <a:rPr sz="1350" spc="1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spc="-3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показниками</a:t>
            </a:r>
            <a:r>
              <a:rPr sz="135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для</a:t>
            </a:r>
            <a:r>
              <a:rPr sz="1350" spc="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вимірювання</a:t>
            </a:r>
            <a:r>
              <a:rPr lang="uk-UA" sz="135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35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довгострокових</a:t>
            </a:r>
            <a:r>
              <a:rPr lang="ru-RU" sz="1350" spc="-4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35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цілей</a:t>
            </a:r>
            <a:r>
              <a:rPr lang="ru-RU" sz="135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</a:t>
            </a:r>
            <a:r>
              <a:rPr lang="ru-RU" sz="1350"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35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наприклад</a:t>
            </a:r>
            <a:r>
              <a:rPr lang="ru-RU" sz="135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</a:t>
            </a:r>
            <a:r>
              <a:rPr lang="ru-RU" sz="1350"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35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виручки</a:t>
            </a:r>
            <a:r>
              <a:rPr lang="ru-RU" sz="1350" spc="-4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35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компанії</a:t>
            </a:r>
            <a:r>
              <a:rPr lang="ru-RU" sz="1350" spc="-5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35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за</a:t>
            </a:r>
            <a:r>
              <a:rPr lang="ru-RU" sz="1350" spc="-3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lang="ru-RU" sz="1350" spc="-2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рік</a:t>
            </a:r>
            <a:r>
              <a:rPr lang="ru-RU" sz="1350" spc="-2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  <a:endParaRPr sz="1350" dirty="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6168" y="3585425"/>
            <a:ext cx="6903720" cy="205104"/>
          </a:xfrm>
          <a:custGeom>
            <a:avLst/>
            <a:gdLst/>
            <a:ahLst/>
            <a:cxnLst/>
            <a:rect l="l" t="t" r="r" b="b"/>
            <a:pathLst>
              <a:path w="6903720" h="205104">
                <a:moveTo>
                  <a:pt x="3048" y="0"/>
                </a:moveTo>
                <a:lnTo>
                  <a:pt x="0" y="0"/>
                </a:lnTo>
                <a:lnTo>
                  <a:pt x="0" y="204508"/>
                </a:lnTo>
                <a:lnTo>
                  <a:pt x="3048" y="204508"/>
                </a:lnTo>
                <a:lnTo>
                  <a:pt x="3048" y="0"/>
                </a:lnTo>
                <a:close/>
              </a:path>
              <a:path w="6903720" h="205104">
                <a:moveTo>
                  <a:pt x="6903148" y="0"/>
                </a:moveTo>
                <a:lnTo>
                  <a:pt x="6900113" y="0"/>
                </a:lnTo>
                <a:lnTo>
                  <a:pt x="6900113" y="204508"/>
                </a:lnTo>
                <a:lnTo>
                  <a:pt x="6903148" y="204508"/>
                </a:lnTo>
                <a:lnTo>
                  <a:pt x="6903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743201" y="2771381"/>
            <a:ext cx="1306740" cy="19236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700" marR="47625" algn="ctr">
              <a:lnSpc>
                <a:spcPts val="1505"/>
              </a:lnSpc>
              <a:spcBef>
                <a:spcPts val="1495"/>
              </a:spcBef>
            </a:pPr>
            <a:r>
              <a:rPr b="1" spc="-1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Оперативні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086810" y="2760796"/>
            <a:ext cx="637590" cy="2885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47625" algn="ctr">
              <a:lnSpc>
                <a:spcPct val="100000"/>
              </a:lnSpc>
              <a:spcBef>
                <a:spcPts val="1495"/>
              </a:spcBef>
              <a:tabLst>
                <a:tab pos="5702300" algn="l"/>
              </a:tabLst>
            </a:pPr>
            <a:r>
              <a:rPr b="1" spc="-1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KPI</a:t>
            </a:r>
          </a:p>
        </p:txBody>
      </p:sp>
      <p:sp>
        <p:nvSpPr>
          <p:cNvPr id="11" name="object 11"/>
          <p:cNvSpPr/>
          <p:nvPr/>
        </p:nvSpPr>
        <p:spPr>
          <a:xfrm>
            <a:off x="436168" y="3789933"/>
            <a:ext cx="6903720" cy="399415"/>
          </a:xfrm>
          <a:custGeom>
            <a:avLst/>
            <a:gdLst/>
            <a:ahLst/>
            <a:cxnLst/>
            <a:rect l="l" t="t" r="r" b="b"/>
            <a:pathLst>
              <a:path w="6903720" h="399414">
                <a:moveTo>
                  <a:pt x="3048" y="0"/>
                </a:moveTo>
                <a:lnTo>
                  <a:pt x="0" y="0"/>
                </a:lnTo>
                <a:lnTo>
                  <a:pt x="0" y="201168"/>
                </a:lnTo>
                <a:lnTo>
                  <a:pt x="0" y="399288"/>
                </a:lnTo>
                <a:lnTo>
                  <a:pt x="3048" y="399288"/>
                </a:lnTo>
                <a:lnTo>
                  <a:pt x="3048" y="201168"/>
                </a:lnTo>
                <a:lnTo>
                  <a:pt x="3048" y="0"/>
                </a:lnTo>
                <a:close/>
              </a:path>
              <a:path w="6903720" h="399414">
                <a:moveTo>
                  <a:pt x="6903148" y="0"/>
                </a:moveTo>
                <a:lnTo>
                  <a:pt x="6900113" y="0"/>
                </a:lnTo>
                <a:lnTo>
                  <a:pt x="6900113" y="201168"/>
                </a:lnTo>
                <a:lnTo>
                  <a:pt x="6900113" y="399288"/>
                </a:lnTo>
                <a:lnTo>
                  <a:pt x="6903148" y="399288"/>
                </a:lnTo>
                <a:lnTo>
                  <a:pt x="6903148" y="201168"/>
                </a:lnTo>
                <a:lnTo>
                  <a:pt x="6903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97319" y="3051698"/>
            <a:ext cx="6828790" cy="1061188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spcBef>
                <a:spcPts val="195"/>
              </a:spcBef>
            </a:pP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зосереджені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на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продуктивності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та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процесах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і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вимірюють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їх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за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коротші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періоди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часу, наприклад,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щомісячні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показники</a:t>
            </a:r>
            <a:r>
              <a:rPr sz="1600" spc="-4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продажів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відділу.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endParaRPr lang="en-US" sz="1600" spc="-25" dirty="0" smtClean="0">
              <a:solidFill>
                <a:srgbClr val="000E2F"/>
              </a:solidFill>
              <a:latin typeface="Microsoft Sans Serif"/>
              <a:cs typeface="Microsoft Sans Serif"/>
            </a:endParaRPr>
          </a:p>
          <a:p>
            <a:pPr marL="12700" marR="5080">
              <a:spcBef>
                <a:spcPts val="195"/>
              </a:spcBef>
            </a:pPr>
            <a:endParaRPr lang="en-US" sz="1600" spc="-25" dirty="0">
              <a:solidFill>
                <a:srgbClr val="000E2F"/>
              </a:solidFill>
              <a:latin typeface="Microsoft Sans Serif"/>
              <a:cs typeface="Microsoft Sans Serif"/>
            </a:endParaRPr>
          </a:p>
          <a:p>
            <a:pPr marL="12700" marR="5080">
              <a:spcBef>
                <a:spcPts val="195"/>
              </a:spcBef>
            </a:pPr>
            <a:r>
              <a:rPr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Іншою</a:t>
            </a:r>
            <a:r>
              <a:rPr sz="1600"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класифікацією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є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відмінність</a:t>
            </a:r>
            <a:endParaRPr sz="1600" dirty="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36168" y="4189221"/>
            <a:ext cx="6903720" cy="198120"/>
          </a:xfrm>
          <a:custGeom>
            <a:avLst/>
            <a:gdLst/>
            <a:ahLst/>
            <a:cxnLst/>
            <a:rect l="l" t="t" r="r" b="b"/>
            <a:pathLst>
              <a:path w="6903720" h="198120">
                <a:moveTo>
                  <a:pt x="3048" y="0"/>
                </a:moveTo>
                <a:lnTo>
                  <a:pt x="0" y="0"/>
                </a:lnTo>
                <a:lnTo>
                  <a:pt x="0" y="198120"/>
                </a:lnTo>
                <a:lnTo>
                  <a:pt x="3048" y="198120"/>
                </a:lnTo>
                <a:lnTo>
                  <a:pt x="3048" y="0"/>
                </a:lnTo>
                <a:close/>
              </a:path>
              <a:path w="6903720" h="198120">
                <a:moveTo>
                  <a:pt x="6903148" y="0"/>
                </a:moveTo>
                <a:lnTo>
                  <a:pt x="6900113" y="0"/>
                </a:lnTo>
                <a:lnTo>
                  <a:pt x="6900113" y="198120"/>
                </a:lnTo>
                <a:lnTo>
                  <a:pt x="6903148" y="198120"/>
                </a:lnTo>
                <a:lnTo>
                  <a:pt x="6903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114520" y="3903908"/>
            <a:ext cx="1140460" cy="19812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70">
              <a:lnSpc>
                <a:spcPts val="1505"/>
              </a:lnSpc>
            </a:pPr>
            <a:r>
              <a:rPr sz="1350" b="1" spc="-10" dirty="0">
                <a:solidFill>
                  <a:srgbClr val="000E2F"/>
                </a:solidFill>
                <a:latin typeface="Arial"/>
                <a:cs typeface="Arial"/>
              </a:rPr>
              <a:t>фінансовими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91514" y="3882382"/>
            <a:ext cx="1821117" cy="21929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524635" algn="l"/>
              </a:tabLst>
            </a:pPr>
            <a:r>
              <a:rPr sz="135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між</a:t>
            </a: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	</a:t>
            </a:r>
            <a:r>
              <a:rPr sz="135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та</a:t>
            </a:r>
            <a:endParaRPr sz="1350" dirty="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40455" y="3912319"/>
            <a:ext cx="1348105" cy="19812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70">
              <a:lnSpc>
                <a:spcPts val="1505"/>
              </a:lnSpc>
            </a:pPr>
            <a:r>
              <a:rPr sz="1350" b="1" spc="-10" dirty="0">
                <a:solidFill>
                  <a:srgbClr val="000E2F"/>
                </a:solidFill>
                <a:latin typeface="Arial"/>
                <a:cs typeface="Arial"/>
              </a:rPr>
              <a:t>нефінансовими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25601" y="3908935"/>
            <a:ext cx="339191" cy="21929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KPI.</a:t>
            </a:r>
            <a:r>
              <a:rPr sz="135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endParaRPr sz="1350" dirty="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36168" y="4387354"/>
            <a:ext cx="6903720" cy="1174115"/>
          </a:xfrm>
          <a:custGeom>
            <a:avLst/>
            <a:gdLst/>
            <a:ahLst/>
            <a:cxnLst/>
            <a:rect l="l" t="t" r="r" b="b"/>
            <a:pathLst>
              <a:path w="6903720" h="1174114">
                <a:moveTo>
                  <a:pt x="3048" y="0"/>
                </a:moveTo>
                <a:lnTo>
                  <a:pt x="0" y="0"/>
                </a:lnTo>
                <a:lnTo>
                  <a:pt x="0" y="201104"/>
                </a:lnTo>
                <a:lnTo>
                  <a:pt x="0" y="576313"/>
                </a:lnTo>
                <a:lnTo>
                  <a:pt x="0" y="774433"/>
                </a:lnTo>
                <a:lnTo>
                  <a:pt x="0" y="972553"/>
                </a:lnTo>
                <a:lnTo>
                  <a:pt x="0" y="1170673"/>
                </a:lnTo>
                <a:lnTo>
                  <a:pt x="3048" y="1170673"/>
                </a:lnTo>
                <a:lnTo>
                  <a:pt x="3048" y="201104"/>
                </a:lnTo>
                <a:lnTo>
                  <a:pt x="3048" y="0"/>
                </a:lnTo>
                <a:close/>
              </a:path>
              <a:path w="6903720" h="1174114">
                <a:moveTo>
                  <a:pt x="6900037" y="1170686"/>
                </a:moveTo>
                <a:lnTo>
                  <a:pt x="3048" y="1170686"/>
                </a:lnTo>
                <a:lnTo>
                  <a:pt x="0" y="1170686"/>
                </a:lnTo>
                <a:lnTo>
                  <a:pt x="0" y="1173721"/>
                </a:lnTo>
                <a:lnTo>
                  <a:pt x="3048" y="1173721"/>
                </a:lnTo>
                <a:lnTo>
                  <a:pt x="6900037" y="1173721"/>
                </a:lnTo>
                <a:lnTo>
                  <a:pt x="6900037" y="1170686"/>
                </a:lnTo>
                <a:close/>
              </a:path>
              <a:path w="6903720" h="1174114">
                <a:moveTo>
                  <a:pt x="6903148" y="1170686"/>
                </a:moveTo>
                <a:lnTo>
                  <a:pt x="6900113" y="1170686"/>
                </a:lnTo>
                <a:lnTo>
                  <a:pt x="6900113" y="1173721"/>
                </a:lnTo>
                <a:lnTo>
                  <a:pt x="6903148" y="1173721"/>
                </a:lnTo>
                <a:lnTo>
                  <a:pt x="6903148" y="1170686"/>
                </a:lnTo>
                <a:close/>
              </a:path>
              <a:path w="6903720" h="1174114">
                <a:moveTo>
                  <a:pt x="6903148" y="0"/>
                </a:moveTo>
                <a:lnTo>
                  <a:pt x="6900113" y="0"/>
                </a:lnTo>
                <a:lnTo>
                  <a:pt x="6900113" y="201104"/>
                </a:lnTo>
                <a:lnTo>
                  <a:pt x="6900113" y="576313"/>
                </a:lnTo>
                <a:lnTo>
                  <a:pt x="6900113" y="774433"/>
                </a:lnTo>
                <a:lnTo>
                  <a:pt x="6900113" y="972553"/>
                </a:lnTo>
                <a:lnTo>
                  <a:pt x="6900113" y="1170673"/>
                </a:lnTo>
                <a:lnTo>
                  <a:pt x="6903148" y="1170673"/>
                </a:lnTo>
                <a:lnTo>
                  <a:pt x="6903148" y="201104"/>
                </a:lnTo>
                <a:lnTo>
                  <a:pt x="6903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36168" y="5737872"/>
            <a:ext cx="6903720" cy="3177540"/>
          </a:xfrm>
          <a:custGeom>
            <a:avLst/>
            <a:gdLst/>
            <a:ahLst/>
            <a:cxnLst/>
            <a:rect l="l" t="t" r="r" b="b"/>
            <a:pathLst>
              <a:path w="6903720" h="3177540">
                <a:moveTo>
                  <a:pt x="3048" y="2978797"/>
                </a:moveTo>
                <a:lnTo>
                  <a:pt x="0" y="2978797"/>
                </a:lnTo>
                <a:lnTo>
                  <a:pt x="0" y="3176917"/>
                </a:lnTo>
                <a:lnTo>
                  <a:pt x="3048" y="3176917"/>
                </a:lnTo>
                <a:lnTo>
                  <a:pt x="3048" y="2978797"/>
                </a:lnTo>
                <a:close/>
              </a:path>
              <a:path w="6903720" h="3177540">
                <a:moveTo>
                  <a:pt x="3048" y="2405761"/>
                </a:moveTo>
                <a:lnTo>
                  <a:pt x="0" y="2405761"/>
                </a:lnTo>
                <a:lnTo>
                  <a:pt x="0" y="2603868"/>
                </a:lnTo>
                <a:lnTo>
                  <a:pt x="0" y="2978772"/>
                </a:lnTo>
                <a:lnTo>
                  <a:pt x="3048" y="2978772"/>
                </a:lnTo>
                <a:lnTo>
                  <a:pt x="3048" y="2603868"/>
                </a:lnTo>
                <a:lnTo>
                  <a:pt x="3048" y="2405761"/>
                </a:lnTo>
                <a:close/>
              </a:path>
              <a:path w="6903720" h="3177540">
                <a:moveTo>
                  <a:pt x="231648" y="987869"/>
                </a:moveTo>
                <a:lnTo>
                  <a:pt x="228600" y="987869"/>
                </a:lnTo>
                <a:lnTo>
                  <a:pt x="228600" y="1186294"/>
                </a:lnTo>
                <a:lnTo>
                  <a:pt x="228600" y="1384414"/>
                </a:lnTo>
                <a:lnTo>
                  <a:pt x="228600" y="1579486"/>
                </a:lnTo>
                <a:lnTo>
                  <a:pt x="231648" y="1579486"/>
                </a:lnTo>
                <a:lnTo>
                  <a:pt x="231648" y="1384414"/>
                </a:lnTo>
                <a:lnTo>
                  <a:pt x="231648" y="1186294"/>
                </a:lnTo>
                <a:lnTo>
                  <a:pt x="231648" y="987869"/>
                </a:lnTo>
                <a:close/>
              </a:path>
              <a:path w="6903720" h="3177540">
                <a:moveTo>
                  <a:pt x="6900037" y="1606931"/>
                </a:moveTo>
                <a:lnTo>
                  <a:pt x="3048" y="1606931"/>
                </a:lnTo>
                <a:lnTo>
                  <a:pt x="0" y="1606931"/>
                </a:lnTo>
                <a:lnTo>
                  <a:pt x="0" y="1609966"/>
                </a:lnTo>
                <a:lnTo>
                  <a:pt x="0" y="2030539"/>
                </a:lnTo>
                <a:lnTo>
                  <a:pt x="0" y="2405748"/>
                </a:lnTo>
                <a:lnTo>
                  <a:pt x="3048" y="2405748"/>
                </a:lnTo>
                <a:lnTo>
                  <a:pt x="3048" y="2030590"/>
                </a:lnTo>
                <a:lnTo>
                  <a:pt x="3048" y="1609966"/>
                </a:lnTo>
                <a:lnTo>
                  <a:pt x="6900037" y="1609966"/>
                </a:lnTo>
                <a:lnTo>
                  <a:pt x="6900037" y="1606931"/>
                </a:lnTo>
                <a:close/>
              </a:path>
              <a:path w="6903720" h="3177540">
                <a:moveTo>
                  <a:pt x="6900037" y="1579499"/>
                </a:moveTo>
                <a:lnTo>
                  <a:pt x="231648" y="1579499"/>
                </a:lnTo>
                <a:lnTo>
                  <a:pt x="228600" y="1579499"/>
                </a:lnTo>
                <a:lnTo>
                  <a:pt x="228600" y="1582534"/>
                </a:lnTo>
                <a:lnTo>
                  <a:pt x="231648" y="1582534"/>
                </a:lnTo>
                <a:lnTo>
                  <a:pt x="6900037" y="1582534"/>
                </a:lnTo>
                <a:lnTo>
                  <a:pt x="6900037" y="1579499"/>
                </a:lnTo>
                <a:close/>
              </a:path>
              <a:path w="6903720" h="3177540">
                <a:moveTo>
                  <a:pt x="6900037" y="0"/>
                </a:moveTo>
                <a:lnTo>
                  <a:pt x="231648" y="0"/>
                </a:lnTo>
                <a:lnTo>
                  <a:pt x="228600" y="0"/>
                </a:lnTo>
                <a:lnTo>
                  <a:pt x="228600" y="2984"/>
                </a:lnTo>
                <a:lnTo>
                  <a:pt x="228600" y="987793"/>
                </a:lnTo>
                <a:lnTo>
                  <a:pt x="231648" y="987793"/>
                </a:lnTo>
                <a:lnTo>
                  <a:pt x="231648" y="3035"/>
                </a:lnTo>
                <a:lnTo>
                  <a:pt x="6900037" y="3035"/>
                </a:lnTo>
                <a:lnTo>
                  <a:pt x="6900037" y="0"/>
                </a:lnTo>
                <a:close/>
              </a:path>
              <a:path w="6903720" h="3177540">
                <a:moveTo>
                  <a:pt x="6903148" y="2978797"/>
                </a:moveTo>
                <a:lnTo>
                  <a:pt x="6900113" y="2978797"/>
                </a:lnTo>
                <a:lnTo>
                  <a:pt x="6900113" y="3176917"/>
                </a:lnTo>
                <a:lnTo>
                  <a:pt x="6903148" y="3176917"/>
                </a:lnTo>
                <a:lnTo>
                  <a:pt x="6903148" y="2978797"/>
                </a:lnTo>
                <a:close/>
              </a:path>
              <a:path w="6903720" h="3177540">
                <a:moveTo>
                  <a:pt x="6903148" y="2405761"/>
                </a:moveTo>
                <a:lnTo>
                  <a:pt x="6900113" y="2405761"/>
                </a:lnTo>
                <a:lnTo>
                  <a:pt x="6900113" y="2603868"/>
                </a:lnTo>
                <a:lnTo>
                  <a:pt x="6900113" y="2978772"/>
                </a:lnTo>
                <a:lnTo>
                  <a:pt x="6903148" y="2978772"/>
                </a:lnTo>
                <a:lnTo>
                  <a:pt x="6903148" y="2603868"/>
                </a:lnTo>
                <a:lnTo>
                  <a:pt x="6903148" y="2405761"/>
                </a:lnTo>
                <a:close/>
              </a:path>
              <a:path w="6903720" h="3177540">
                <a:moveTo>
                  <a:pt x="6903148" y="1606931"/>
                </a:moveTo>
                <a:lnTo>
                  <a:pt x="6900113" y="1606931"/>
                </a:lnTo>
                <a:lnTo>
                  <a:pt x="6900113" y="1609966"/>
                </a:lnTo>
                <a:lnTo>
                  <a:pt x="6900113" y="2030539"/>
                </a:lnTo>
                <a:lnTo>
                  <a:pt x="6900113" y="2405748"/>
                </a:lnTo>
                <a:lnTo>
                  <a:pt x="6903148" y="2405748"/>
                </a:lnTo>
                <a:lnTo>
                  <a:pt x="6903148" y="2030590"/>
                </a:lnTo>
                <a:lnTo>
                  <a:pt x="6903148" y="1609966"/>
                </a:lnTo>
                <a:lnTo>
                  <a:pt x="6903148" y="1606931"/>
                </a:lnTo>
                <a:close/>
              </a:path>
              <a:path w="6903720" h="3177540">
                <a:moveTo>
                  <a:pt x="6903148" y="1579499"/>
                </a:moveTo>
                <a:lnTo>
                  <a:pt x="6900113" y="1579499"/>
                </a:lnTo>
                <a:lnTo>
                  <a:pt x="6900113" y="1582534"/>
                </a:lnTo>
                <a:lnTo>
                  <a:pt x="6903148" y="1582534"/>
                </a:lnTo>
                <a:lnTo>
                  <a:pt x="6903148" y="1579499"/>
                </a:lnTo>
                <a:close/>
              </a:path>
              <a:path w="6903720" h="3177540">
                <a:moveTo>
                  <a:pt x="6903148" y="987869"/>
                </a:moveTo>
                <a:lnTo>
                  <a:pt x="6900113" y="987869"/>
                </a:lnTo>
                <a:lnTo>
                  <a:pt x="6900113" y="1186294"/>
                </a:lnTo>
                <a:lnTo>
                  <a:pt x="6900113" y="1384414"/>
                </a:lnTo>
                <a:lnTo>
                  <a:pt x="6900113" y="1579486"/>
                </a:lnTo>
                <a:lnTo>
                  <a:pt x="6903148" y="1579486"/>
                </a:lnTo>
                <a:lnTo>
                  <a:pt x="6903148" y="1384414"/>
                </a:lnTo>
                <a:lnTo>
                  <a:pt x="6903148" y="1186294"/>
                </a:lnTo>
                <a:lnTo>
                  <a:pt x="6903148" y="987869"/>
                </a:lnTo>
                <a:close/>
              </a:path>
              <a:path w="6903720" h="3177540">
                <a:moveTo>
                  <a:pt x="6903148" y="0"/>
                </a:moveTo>
                <a:lnTo>
                  <a:pt x="6900113" y="0"/>
                </a:lnTo>
                <a:lnTo>
                  <a:pt x="6900113" y="2984"/>
                </a:lnTo>
                <a:lnTo>
                  <a:pt x="6900113" y="3035"/>
                </a:lnTo>
                <a:lnTo>
                  <a:pt x="6900113" y="987793"/>
                </a:lnTo>
                <a:lnTo>
                  <a:pt x="6903148" y="987793"/>
                </a:lnTo>
                <a:lnTo>
                  <a:pt x="6903148" y="2984"/>
                </a:lnTo>
                <a:lnTo>
                  <a:pt x="6903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62013" y="4327016"/>
            <a:ext cx="6891655" cy="505394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uk-UA" b="1" spc="-1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Як </a:t>
            </a:r>
            <a:r>
              <a:rPr b="1" spc="-10" dirty="0" err="1" smtClean="0">
                <a:solidFill>
                  <a:srgbClr val="FF0000"/>
                </a:solidFill>
                <a:latin typeface="Microsoft Sans Serif"/>
                <a:cs typeface="Microsoft Sans Serif"/>
              </a:rPr>
              <a:t>визначати</a:t>
            </a:r>
            <a:r>
              <a:rPr b="1" spc="-35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b="1" dirty="0">
                <a:solidFill>
                  <a:srgbClr val="FF0000"/>
                </a:solidFill>
                <a:latin typeface="Microsoft Sans Serif"/>
                <a:cs typeface="Microsoft Sans Serif"/>
              </a:rPr>
              <a:t>та</a:t>
            </a:r>
            <a:r>
              <a:rPr b="1" spc="-3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b="1" dirty="0">
                <a:solidFill>
                  <a:srgbClr val="FF0000"/>
                </a:solidFill>
                <a:latin typeface="Microsoft Sans Serif"/>
                <a:cs typeface="Microsoft Sans Serif"/>
              </a:rPr>
              <a:t>використовувати</a:t>
            </a:r>
            <a:r>
              <a:rPr b="1" spc="-1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b="1" spc="-20" dirty="0">
                <a:solidFill>
                  <a:srgbClr val="FF0000"/>
                </a:solidFill>
                <a:latin typeface="Microsoft Sans Serif"/>
                <a:cs typeface="Microsoft Sans Serif"/>
              </a:rPr>
              <a:t>KPI.</a:t>
            </a:r>
            <a:endParaRPr b="1" dirty="0">
              <a:solidFill>
                <a:srgbClr val="FF0000"/>
              </a:solidFill>
              <a:latin typeface="Microsoft Sans Serif"/>
              <a:cs typeface="Microsoft Sans Serif"/>
            </a:endParaRPr>
          </a:p>
          <a:p>
            <a:pPr marL="12700" marR="249554">
              <a:lnSpc>
                <a:spcPts val="1560"/>
              </a:lnSpc>
              <a:spcBef>
                <a:spcPts val="1440"/>
              </a:spcBef>
            </a:pPr>
            <a:r>
              <a:rPr sz="135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Співробітники</a:t>
            </a:r>
            <a:r>
              <a:rPr sz="135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в</a:t>
            </a:r>
            <a:r>
              <a:rPr sz="135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команді можуть</a:t>
            </a:r>
            <a:r>
              <a:rPr sz="135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використовувати</a:t>
            </a:r>
            <a:r>
              <a:rPr sz="135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різні</a:t>
            </a:r>
            <a:r>
              <a:rPr sz="1350" spc="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KPI</a:t>
            </a:r>
            <a:r>
              <a:rPr sz="135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для</a:t>
            </a:r>
            <a:r>
              <a:rPr sz="135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визначення</a:t>
            </a:r>
            <a:r>
              <a:rPr sz="135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того,</a:t>
            </a:r>
            <a:r>
              <a:rPr sz="135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чи </a:t>
            </a: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досягнуть</a:t>
            </a:r>
            <a:r>
              <a:rPr sz="135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вони</a:t>
            </a:r>
            <a:r>
              <a:rPr sz="135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своїх</a:t>
            </a:r>
            <a:r>
              <a:rPr sz="135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особистих</a:t>
            </a:r>
            <a:r>
              <a:rPr sz="135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цілей.</a:t>
            </a:r>
            <a:r>
              <a:rPr sz="1350"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Однак</a:t>
            </a:r>
            <a:r>
              <a:rPr sz="1350" spc="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є</a:t>
            </a:r>
            <a:r>
              <a:rPr sz="135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деякі</a:t>
            </a: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10" dirty="0">
                <a:solidFill>
                  <a:srgbClr val="7030A0"/>
                </a:solidFill>
                <a:latin typeface="Microsoft Sans Serif"/>
                <a:cs typeface="Microsoft Sans Serif"/>
              </a:rPr>
              <a:t>загальні характеристики</a:t>
            </a:r>
            <a:r>
              <a:rPr sz="135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,</a:t>
            </a:r>
            <a:r>
              <a:rPr sz="135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які </a:t>
            </a:r>
            <a:r>
              <a:rPr sz="135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притаманні</a:t>
            </a:r>
            <a:r>
              <a:rPr sz="135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всім</a:t>
            </a:r>
            <a:r>
              <a:rPr sz="1350" spc="-4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dirty="0">
                <a:solidFill>
                  <a:srgbClr val="000E2F"/>
                </a:solidFill>
                <a:latin typeface="Microsoft Sans Serif"/>
                <a:cs typeface="Microsoft Sans Serif"/>
              </a:rPr>
              <a:t>типам</a:t>
            </a:r>
            <a:r>
              <a:rPr sz="135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35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KPI.</a:t>
            </a:r>
            <a:endParaRPr sz="1350" dirty="0">
              <a:latin typeface="Microsoft Sans Serif"/>
              <a:cs typeface="Microsoft Sans Serif"/>
            </a:endParaRPr>
          </a:p>
          <a:p>
            <a:pPr marL="469265" indent="-227965">
              <a:spcBef>
                <a:spcPts val="1340"/>
              </a:spcBef>
              <a:buSzPct val="74074"/>
              <a:buFont typeface="Symbol"/>
              <a:buChar char=""/>
              <a:tabLst>
                <a:tab pos="469265" algn="l"/>
              </a:tabLst>
            </a:pP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KPI</a:t>
            </a:r>
            <a:r>
              <a:rPr sz="160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завжди</a:t>
            </a:r>
            <a:r>
              <a:rPr sz="1600" spc="-4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повинні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бути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пов'язані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з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раніше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поставленими</a:t>
            </a:r>
            <a:r>
              <a:rPr sz="1600" spc="-4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цілями.</a:t>
            </a:r>
            <a:endParaRPr sz="1600" dirty="0">
              <a:latin typeface="Microsoft Sans Serif"/>
              <a:cs typeface="Microsoft Sans Serif"/>
            </a:endParaRPr>
          </a:p>
          <a:p>
            <a:pPr marL="469900" marR="507365" indent="-228600">
              <a:spcBef>
                <a:spcPts val="60"/>
              </a:spcBef>
              <a:buSzPct val="74074"/>
              <a:buFont typeface="Symbol"/>
              <a:buChar char=""/>
              <a:tabLst>
                <a:tab pos="469900" algn="l"/>
              </a:tabLst>
            </a:pP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KPI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мають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бути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чіткими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та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конкретними,</a:t>
            </a:r>
            <a:r>
              <a:rPr sz="1600"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щоб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за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їх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допомогою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можна 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було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швидко</a:t>
            </a:r>
            <a:r>
              <a:rPr sz="1600" spc="-5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оцінити</a:t>
            </a:r>
            <a:r>
              <a:rPr sz="1600" spc="-5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процес</a:t>
            </a:r>
            <a:r>
              <a:rPr sz="1600" spc="-5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досягнення</a:t>
            </a:r>
            <a:r>
              <a:rPr sz="1600" spc="-5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мети.</a:t>
            </a:r>
            <a:endParaRPr sz="1600" dirty="0">
              <a:latin typeface="Microsoft Sans Serif"/>
              <a:cs typeface="Microsoft Sans Serif"/>
            </a:endParaRPr>
          </a:p>
          <a:p>
            <a:pPr marL="469265" indent="-227965">
              <a:buSzPct val="74074"/>
              <a:buFont typeface="Symbol"/>
              <a:buChar char=""/>
              <a:tabLst>
                <a:tab pos="469265" algn="l"/>
              </a:tabLst>
            </a:pP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Значення</a:t>
            </a:r>
            <a:r>
              <a:rPr sz="1600" spc="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KPI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має</a:t>
            </a:r>
            <a:r>
              <a:rPr sz="1600"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бути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кількісним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і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вимірним.</a:t>
            </a:r>
            <a:endParaRPr sz="1600" dirty="0">
              <a:latin typeface="Microsoft Sans Serif"/>
              <a:cs typeface="Microsoft Sans Serif"/>
            </a:endParaRPr>
          </a:p>
          <a:p>
            <a:pPr marL="469900" marR="557530" indent="-228600">
              <a:spcBef>
                <a:spcPts val="60"/>
              </a:spcBef>
              <a:buSzPct val="74074"/>
              <a:buFont typeface="Symbol"/>
              <a:buChar char=""/>
              <a:tabLst>
                <a:tab pos="469900" algn="l"/>
              </a:tabLst>
            </a:pP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KPI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мають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бути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прив'язані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 до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часу,</a:t>
            </a:r>
            <a:r>
              <a:rPr sz="1600"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тобто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досягнення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мети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вимірюється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50" dirty="0">
                <a:solidFill>
                  <a:srgbClr val="000E2F"/>
                </a:solidFill>
                <a:latin typeface="Microsoft Sans Serif"/>
                <a:cs typeface="Microsoft Sans Serif"/>
              </a:rPr>
              <a:t>в 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конкретні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терміни.</a:t>
            </a:r>
            <a:endParaRPr sz="1600" dirty="0">
              <a:latin typeface="Microsoft Sans Serif"/>
              <a:cs typeface="Microsoft Sans Serif"/>
            </a:endParaRPr>
          </a:p>
          <a:p>
            <a:pPr marL="469900" marR="34290" indent="-228600">
              <a:buSzPct val="74074"/>
              <a:buFont typeface="Symbol"/>
              <a:buChar char=""/>
              <a:tabLst>
                <a:tab pos="469900" algn="l"/>
              </a:tabLst>
            </a:pP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Не</a:t>
            </a:r>
            <a:r>
              <a:rPr sz="160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можна</a:t>
            </a:r>
            <a:r>
              <a:rPr sz="160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вимірювати</a:t>
            </a:r>
            <a:r>
              <a:rPr sz="160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досягнення</a:t>
            </a:r>
            <a:r>
              <a:rPr sz="1600" spc="-5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мети</a:t>
            </a:r>
            <a:r>
              <a:rPr sz="160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за</a:t>
            </a:r>
            <a:r>
              <a:rPr sz="160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допомогою</a:t>
            </a:r>
            <a:r>
              <a:rPr sz="1600" spc="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KPI,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які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виключають</a:t>
            </a:r>
            <a:r>
              <a:rPr sz="160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один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одного.</a:t>
            </a:r>
            <a:endParaRPr sz="16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350" dirty="0">
              <a:latin typeface="Microsoft Sans Serif"/>
              <a:cs typeface="Microsoft Sans Serif"/>
            </a:endParaRPr>
          </a:p>
          <a:p>
            <a:pPr marL="12700" algn="ctr">
              <a:lnSpc>
                <a:spcPct val="100000"/>
              </a:lnSpc>
            </a:pPr>
            <a:r>
              <a:rPr b="1" dirty="0">
                <a:solidFill>
                  <a:srgbClr val="FF0000"/>
                </a:solidFill>
                <a:latin typeface="Calibri Light"/>
                <a:cs typeface="Calibri Light"/>
              </a:rPr>
              <a:t>Як</a:t>
            </a:r>
            <a:r>
              <a:rPr b="1" spc="-5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 Light"/>
                <a:cs typeface="Calibri Light"/>
              </a:rPr>
              <a:t>встановити</a:t>
            </a:r>
            <a:r>
              <a:rPr b="1" spc="-55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b="1" dirty="0">
                <a:solidFill>
                  <a:srgbClr val="FF0000"/>
                </a:solidFill>
                <a:latin typeface="Calibri Light"/>
                <a:cs typeface="Calibri Light"/>
              </a:rPr>
              <a:t>KPI</a:t>
            </a:r>
            <a:r>
              <a:rPr b="1" spc="-55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b="1" dirty="0">
                <a:solidFill>
                  <a:srgbClr val="FF0000"/>
                </a:solidFill>
                <a:latin typeface="Calibri Light"/>
                <a:cs typeface="Calibri Light"/>
              </a:rPr>
              <a:t>для</a:t>
            </a:r>
            <a:r>
              <a:rPr b="1" spc="-65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b="1" dirty="0">
                <a:solidFill>
                  <a:srgbClr val="FF0000"/>
                </a:solidFill>
                <a:latin typeface="Calibri Light"/>
                <a:cs typeface="Calibri Light"/>
              </a:rPr>
              <a:t>вашої</a:t>
            </a:r>
            <a:r>
              <a:rPr b="1" spc="-50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b="1" spc="-10" dirty="0">
                <a:solidFill>
                  <a:srgbClr val="FF0000"/>
                </a:solidFill>
                <a:latin typeface="Calibri Light"/>
                <a:cs typeface="Calibri Light"/>
              </a:rPr>
              <a:t>компанії</a:t>
            </a:r>
            <a:endParaRPr b="1" dirty="0">
              <a:solidFill>
                <a:srgbClr val="FF0000"/>
              </a:solidFill>
              <a:latin typeface="Calibri Light"/>
              <a:cs typeface="Calibri Light"/>
            </a:endParaRPr>
          </a:p>
          <a:p>
            <a:pPr marL="12700" marR="93980">
              <a:spcBef>
                <a:spcPts val="1495"/>
              </a:spcBef>
            </a:pP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Не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існує "єдиного</a:t>
            </a:r>
            <a:r>
              <a:rPr sz="1600"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і</a:t>
            </a:r>
            <a:r>
              <a:rPr sz="1600" spc="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правильного"</a:t>
            </a:r>
            <a:r>
              <a:rPr sz="1600"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набору</a:t>
            </a:r>
            <a:r>
              <a:rPr sz="1600" spc="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KPI,</a:t>
            </a:r>
            <a:r>
              <a:rPr sz="1600" spc="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який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був би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застосовний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до</a:t>
            </a:r>
            <a:r>
              <a:rPr sz="1600"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кожної компанії</a:t>
            </a:r>
            <a:r>
              <a:rPr sz="1600" spc="-4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і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кожної</a:t>
            </a:r>
            <a:r>
              <a:rPr sz="160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команди.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Постановка</a:t>
            </a:r>
            <a:r>
              <a:rPr sz="1600"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KPI</a:t>
            </a:r>
            <a:r>
              <a:rPr sz="1600" spc="-4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строго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залежить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від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цілей,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яких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 err="1">
                <a:solidFill>
                  <a:srgbClr val="000E2F"/>
                </a:solidFill>
                <a:latin typeface="Microsoft Sans Serif"/>
                <a:cs typeface="Microsoft Sans Serif"/>
              </a:rPr>
              <a:t>необхідно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досягти</a:t>
            </a:r>
            <a:r>
              <a:rPr sz="1600"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</a:p>
          <a:p>
            <a:pPr marL="12700" marR="112395">
              <a:lnSpc>
                <a:spcPts val="1560"/>
              </a:lnSpc>
              <a:spcBef>
                <a:spcPts val="1395"/>
              </a:spcBef>
            </a:pPr>
            <a:endParaRPr sz="1350" dirty="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36168" y="8914789"/>
            <a:ext cx="6903720" cy="201930"/>
          </a:xfrm>
          <a:custGeom>
            <a:avLst/>
            <a:gdLst/>
            <a:ahLst/>
            <a:cxnLst/>
            <a:rect l="l" t="t" r="r" b="b"/>
            <a:pathLst>
              <a:path w="6903720" h="201929">
                <a:moveTo>
                  <a:pt x="3048" y="0"/>
                </a:moveTo>
                <a:lnTo>
                  <a:pt x="0" y="0"/>
                </a:lnTo>
                <a:lnTo>
                  <a:pt x="0" y="198424"/>
                </a:lnTo>
                <a:lnTo>
                  <a:pt x="3048" y="198424"/>
                </a:lnTo>
                <a:lnTo>
                  <a:pt x="3048" y="0"/>
                </a:lnTo>
                <a:close/>
              </a:path>
              <a:path w="6903720" h="201929">
                <a:moveTo>
                  <a:pt x="6900037" y="198437"/>
                </a:moveTo>
                <a:lnTo>
                  <a:pt x="3048" y="198437"/>
                </a:lnTo>
                <a:lnTo>
                  <a:pt x="0" y="198437"/>
                </a:lnTo>
                <a:lnTo>
                  <a:pt x="0" y="201472"/>
                </a:lnTo>
                <a:lnTo>
                  <a:pt x="3048" y="201472"/>
                </a:lnTo>
                <a:lnTo>
                  <a:pt x="6900037" y="201472"/>
                </a:lnTo>
                <a:lnTo>
                  <a:pt x="6900037" y="198437"/>
                </a:lnTo>
                <a:close/>
              </a:path>
              <a:path w="6903720" h="201929">
                <a:moveTo>
                  <a:pt x="6903148" y="198437"/>
                </a:moveTo>
                <a:lnTo>
                  <a:pt x="6900113" y="198437"/>
                </a:lnTo>
                <a:lnTo>
                  <a:pt x="6900113" y="201472"/>
                </a:lnTo>
                <a:lnTo>
                  <a:pt x="6903148" y="201472"/>
                </a:lnTo>
                <a:lnTo>
                  <a:pt x="6903148" y="198437"/>
                </a:lnTo>
                <a:close/>
              </a:path>
              <a:path w="6903720" h="201929">
                <a:moveTo>
                  <a:pt x="6903148" y="0"/>
                </a:moveTo>
                <a:lnTo>
                  <a:pt x="6900113" y="0"/>
                </a:lnTo>
                <a:lnTo>
                  <a:pt x="6900113" y="198424"/>
                </a:lnTo>
                <a:lnTo>
                  <a:pt x="6903148" y="198424"/>
                </a:lnTo>
                <a:lnTo>
                  <a:pt x="6903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6168" y="457199"/>
            <a:ext cx="6903720" cy="4969892"/>
            <a:chOff x="436168" y="457199"/>
            <a:chExt cx="6903720" cy="4969892"/>
          </a:xfrm>
        </p:grpSpPr>
        <p:sp>
          <p:nvSpPr>
            <p:cNvPr id="3" name="object 3"/>
            <p:cNvSpPr/>
            <p:nvPr/>
          </p:nvSpPr>
          <p:spPr>
            <a:xfrm>
              <a:off x="436168" y="457199"/>
              <a:ext cx="6903720" cy="4775200"/>
            </a:xfrm>
            <a:custGeom>
              <a:avLst/>
              <a:gdLst/>
              <a:ahLst/>
              <a:cxnLst/>
              <a:rect l="l" t="t" r="r" b="b"/>
              <a:pathLst>
                <a:path w="6903720" h="4775200">
                  <a:moveTo>
                    <a:pt x="231648" y="3158693"/>
                  </a:moveTo>
                  <a:lnTo>
                    <a:pt x="228600" y="3158693"/>
                  </a:lnTo>
                  <a:lnTo>
                    <a:pt x="228600" y="3357118"/>
                  </a:lnTo>
                  <a:lnTo>
                    <a:pt x="231648" y="3357118"/>
                  </a:lnTo>
                  <a:lnTo>
                    <a:pt x="231648" y="3158693"/>
                  </a:lnTo>
                  <a:close/>
                </a:path>
                <a:path w="6903720" h="4775200">
                  <a:moveTo>
                    <a:pt x="231648" y="987882"/>
                  </a:moveTo>
                  <a:lnTo>
                    <a:pt x="228600" y="987882"/>
                  </a:lnTo>
                  <a:lnTo>
                    <a:pt x="228600" y="1186307"/>
                  </a:lnTo>
                  <a:lnTo>
                    <a:pt x="228600" y="1384427"/>
                  </a:lnTo>
                  <a:lnTo>
                    <a:pt x="228600" y="3158617"/>
                  </a:lnTo>
                  <a:lnTo>
                    <a:pt x="231648" y="3158617"/>
                  </a:lnTo>
                  <a:lnTo>
                    <a:pt x="231648" y="1186307"/>
                  </a:lnTo>
                  <a:lnTo>
                    <a:pt x="231648" y="987882"/>
                  </a:lnTo>
                  <a:close/>
                </a:path>
                <a:path w="6903720" h="4775200">
                  <a:moveTo>
                    <a:pt x="6900037" y="3384562"/>
                  </a:moveTo>
                  <a:lnTo>
                    <a:pt x="3048" y="3384562"/>
                  </a:lnTo>
                  <a:lnTo>
                    <a:pt x="0" y="3384562"/>
                  </a:lnTo>
                  <a:lnTo>
                    <a:pt x="0" y="3387598"/>
                  </a:lnTo>
                  <a:lnTo>
                    <a:pt x="0" y="4774692"/>
                  </a:lnTo>
                  <a:lnTo>
                    <a:pt x="3048" y="4774692"/>
                  </a:lnTo>
                  <a:lnTo>
                    <a:pt x="3048" y="3387598"/>
                  </a:lnTo>
                  <a:lnTo>
                    <a:pt x="6900037" y="3387598"/>
                  </a:lnTo>
                  <a:lnTo>
                    <a:pt x="6900037" y="3384562"/>
                  </a:lnTo>
                  <a:close/>
                </a:path>
                <a:path w="6903720" h="4775200">
                  <a:moveTo>
                    <a:pt x="6900037" y="3357130"/>
                  </a:moveTo>
                  <a:lnTo>
                    <a:pt x="231648" y="3357130"/>
                  </a:lnTo>
                  <a:lnTo>
                    <a:pt x="228600" y="3357130"/>
                  </a:lnTo>
                  <a:lnTo>
                    <a:pt x="228600" y="3360166"/>
                  </a:lnTo>
                  <a:lnTo>
                    <a:pt x="231648" y="3360166"/>
                  </a:lnTo>
                  <a:lnTo>
                    <a:pt x="6900037" y="3360166"/>
                  </a:lnTo>
                  <a:lnTo>
                    <a:pt x="6900037" y="3357130"/>
                  </a:lnTo>
                  <a:close/>
                </a:path>
                <a:path w="6903720" h="4775200">
                  <a:moveTo>
                    <a:pt x="6900037" y="0"/>
                  </a:moveTo>
                  <a:lnTo>
                    <a:pt x="231648" y="0"/>
                  </a:lnTo>
                  <a:lnTo>
                    <a:pt x="228600" y="0"/>
                  </a:lnTo>
                  <a:lnTo>
                    <a:pt x="228600" y="2997"/>
                  </a:lnTo>
                  <a:lnTo>
                    <a:pt x="228600" y="987806"/>
                  </a:lnTo>
                  <a:lnTo>
                    <a:pt x="231648" y="987806"/>
                  </a:lnTo>
                  <a:lnTo>
                    <a:pt x="231648" y="3048"/>
                  </a:lnTo>
                  <a:lnTo>
                    <a:pt x="6900037" y="3048"/>
                  </a:lnTo>
                  <a:lnTo>
                    <a:pt x="6900037" y="0"/>
                  </a:lnTo>
                  <a:close/>
                </a:path>
                <a:path w="6903720" h="4775200">
                  <a:moveTo>
                    <a:pt x="6903148" y="3384562"/>
                  </a:moveTo>
                  <a:lnTo>
                    <a:pt x="6900113" y="3384562"/>
                  </a:lnTo>
                  <a:lnTo>
                    <a:pt x="6900113" y="3387598"/>
                  </a:lnTo>
                  <a:lnTo>
                    <a:pt x="6900113" y="3808222"/>
                  </a:lnTo>
                  <a:lnTo>
                    <a:pt x="6900113" y="4774692"/>
                  </a:lnTo>
                  <a:lnTo>
                    <a:pt x="6903148" y="4774692"/>
                  </a:lnTo>
                  <a:lnTo>
                    <a:pt x="6903148" y="3387598"/>
                  </a:lnTo>
                  <a:lnTo>
                    <a:pt x="6903148" y="3384562"/>
                  </a:lnTo>
                  <a:close/>
                </a:path>
                <a:path w="6903720" h="4775200">
                  <a:moveTo>
                    <a:pt x="6903148" y="3357130"/>
                  </a:moveTo>
                  <a:lnTo>
                    <a:pt x="6900113" y="3357130"/>
                  </a:lnTo>
                  <a:lnTo>
                    <a:pt x="6900113" y="3360166"/>
                  </a:lnTo>
                  <a:lnTo>
                    <a:pt x="6903148" y="3360166"/>
                  </a:lnTo>
                  <a:lnTo>
                    <a:pt x="6903148" y="3357130"/>
                  </a:lnTo>
                  <a:close/>
                </a:path>
                <a:path w="6903720" h="4775200">
                  <a:moveTo>
                    <a:pt x="6903148" y="3158693"/>
                  </a:moveTo>
                  <a:lnTo>
                    <a:pt x="6900113" y="3158693"/>
                  </a:lnTo>
                  <a:lnTo>
                    <a:pt x="6900113" y="3357118"/>
                  </a:lnTo>
                  <a:lnTo>
                    <a:pt x="6903148" y="3357118"/>
                  </a:lnTo>
                  <a:lnTo>
                    <a:pt x="6903148" y="3158693"/>
                  </a:lnTo>
                  <a:close/>
                </a:path>
                <a:path w="6903720" h="4775200">
                  <a:moveTo>
                    <a:pt x="6903148" y="987882"/>
                  </a:moveTo>
                  <a:lnTo>
                    <a:pt x="6900113" y="987882"/>
                  </a:lnTo>
                  <a:lnTo>
                    <a:pt x="6900113" y="1186307"/>
                  </a:lnTo>
                  <a:lnTo>
                    <a:pt x="6900113" y="1384427"/>
                  </a:lnTo>
                  <a:lnTo>
                    <a:pt x="6900113" y="3158617"/>
                  </a:lnTo>
                  <a:lnTo>
                    <a:pt x="6903148" y="3158617"/>
                  </a:lnTo>
                  <a:lnTo>
                    <a:pt x="6903148" y="1186307"/>
                  </a:lnTo>
                  <a:lnTo>
                    <a:pt x="6903148" y="987882"/>
                  </a:lnTo>
                  <a:close/>
                </a:path>
                <a:path w="6903720" h="4775200">
                  <a:moveTo>
                    <a:pt x="6903148" y="0"/>
                  </a:moveTo>
                  <a:lnTo>
                    <a:pt x="6900113" y="0"/>
                  </a:lnTo>
                  <a:lnTo>
                    <a:pt x="6900113" y="2997"/>
                  </a:lnTo>
                  <a:lnTo>
                    <a:pt x="6900113" y="3048"/>
                  </a:lnTo>
                  <a:lnTo>
                    <a:pt x="6900113" y="987806"/>
                  </a:lnTo>
                  <a:lnTo>
                    <a:pt x="6903148" y="987806"/>
                  </a:lnTo>
                  <a:lnTo>
                    <a:pt x="6903148" y="2997"/>
                  </a:lnTo>
                  <a:lnTo>
                    <a:pt x="690314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341876" y="5408676"/>
              <a:ext cx="1097915" cy="18415"/>
            </a:xfrm>
            <a:custGeom>
              <a:avLst/>
              <a:gdLst/>
              <a:ahLst/>
              <a:cxnLst/>
              <a:rect l="l" t="t" r="r" b="b"/>
              <a:pathLst>
                <a:path w="1097914" h="18414">
                  <a:moveTo>
                    <a:pt x="1097889" y="0"/>
                  </a:moveTo>
                  <a:lnTo>
                    <a:pt x="0" y="0"/>
                  </a:lnTo>
                  <a:lnTo>
                    <a:pt x="0" y="18287"/>
                  </a:lnTo>
                  <a:lnTo>
                    <a:pt x="1097889" y="18287"/>
                  </a:lnTo>
                  <a:lnTo>
                    <a:pt x="1097889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36168" y="431041"/>
            <a:ext cx="6781165" cy="91704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R="64135" algn="ctr">
              <a:spcBef>
                <a:spcPts val="90"/>
              </a:spcBef>
              <a:buSzPct val="74074"/>
              <a:tabLst>
                <a:tab pos="469900" algn="l"/>
              </a:tabLst>
            </a:pPr>
            <a:r>
              <a:rPr lang="ru-RU" b="1" spc="-10" dirty="0" err="1" smtClean="0">
                <a:solidFill>
                  <a:srgbClr val="FF0000"/>
                </a:solidFill>
                <a:latin typeface="Microsoft Sans Serif"/>
                <a:cs typeface="Microsoft Sans Serif"/>
              </a:rPr>
              <a:t>Найкращі</a:t>
            </a:r>
            <a:r>
              <a:rPr lang="ru-RU" b="1" spc="-1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 практики для </a:t>
            </a:r>
            <a:r>
              <a:rPr lang="ru-RU" b="1" spc="-10" dirty="0" err="1" smtClean="0">
                <a:solidFill>
                  <a:srgbClr val="FF0000"/>
                </a:solidFill>
                <a:latin typeface="Microsoft Sans Serif"/>
                <a:cs typeface="Microsoft Sans Serif"/>
              </a:rPr>
              <a:t>вибору</a:t>
            </a:r>
            <a:r>
              <a:rPr lang="ru-RU" b="1" spc="-1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 KPI </a:t>
            </a:r>
            <a:r>
              <a:rPr lang="ru-RU" b="1" spc="-10" dirty="0" err="1" smtClean="0">
                <a:solidFill>
                  <a:srgbClr val="FF0000"/>
                </a:solidFill>
                <a:latin typeface="Microsoft Sans Serif"/>
                <a:cs typeface="Microsoft Sans Serif"/>
              </a:rPr>
              <a:t>відповідно</a:t>
            </a:r>
            <a:r>
              <a:rPr lang="ru-RU" b="1" spc="-1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 до потреб </a:t>
            </a:r>
            <a:r>
              <a:rPr lang="ru-RU" b="1" spc="-10" dirty="0" err="1" smtClean="0">
                <a:solidFill>
                  <a:srgbClr val="FF0000"/>
                </a:solidFill>
                <a:latin typeface="Microsoft Sans Serif"/>
                <a:cs typeface="Microsoft Sans Serif"/>
              </a:rPr>
              <a:t>вашої</a:t>
            </a:r>
            <a:r>
              <a:rPr lang="ru-RU" b="1" spc="-1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lang="ru-RU" b="1" spc="-10" dirty="0" err="1" smtClean="0">
                <a:solidFill>
                  <a:srgbClr val="FF0000"/>
                </a:solidFill>
                <a:latin typeface="Microsoft Sans Serif"/>
                <a:cs typeface="Microsoft Sans Serif"/>
              </a:rPr>
              <a:t>команди</a:t>
            </a:r>
            <a:r>
              <a:rPr lang="ru-RU" b="1" spc="-1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 та </a:t>
            </a:r>
            <a:r>
              <a:rPr lang="ru-RU" b="1" spc="-10" dirty="0" err="1" smtClean="0">
                <a:solidFill>
                  <a:srgbClr val="FF0000"/>
                </a:solidFill>
                <a:latin typeface="Microsoft Sans Serif"/>
                <a:cs typeface="Microsoft Sans Serif"/>
              </a:rPr>
              <a:t>компанії</a:t>
            </a:r>
            <a:r>
              <a:rPr lang="ru-RU" b="1" spc="-1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.</a:t>
            </a:r>
            <a:endParaRPr lang="uk-UA" b="1" spc="-10" dirty="0" smtClean="0">
              <a:solidFill>
                <a:srgbClr val="FF0000"/>
              </a:solidFill>
              <a:latin typeface="Microsoft Sans Serif"/>
              <a:cs typeface="Microsoft Sans Serif"/>
            </a:endParaRPr>
          </a:p>
          <a:p>
            <a:pPr marL="469900" marR="64135" indent="-228600">
              <a:spcBef>
                <a:spcPts val="210"/>
              </a:spcBef>
              <a:spcAft>
                <a:spcPts val="600"/>
              </a:spcAft>
              <a:buSzPct val="74074"/>
              <a:buFont typeface="Symbol"/>
              <a:buChar char=""/>
              <a:tabLst>
                <a:tab pos="469900" algn="l"/>
              </a:tabLst>
            </a:pP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Встановіть</a:t>
            </a:r>
            <a:r>
              <a:rPr spc="-2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b="1" spc="-10" dirty="0" err="1" smtClean="0">
                <a:solidFill>
                  <a:srgbClr val="7030A0"/>
                </a:solidFill>
                <a:latin typeface="Microsoft Sans Serif"/>
                <a:cs typeface="Microsoft Sans Serif"/>
              </a:rPr>
              <a:t>стратегічні</a:t>
            </a:r>
            <a:r>
              <a:rPr b="1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 </a:t>
            </a:r>
            <a:r>
              <a:rPr b="1" dirty="0" err="1" smtClean="0">
                <a:solidFill>
                  <a:srgbClr val="7030A0"/>
                </a:solidFill>
                <a:latin typeface="Microsoft Sans Serif"/>
                <a:cs typeface="Microsoft Sans Serif"/>
              </a:rPr>
              <a:t>цілі</a:t>
            </a:r>
            <a:r>
              <a:rPr b="1" spc="-5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всієї</a:t>
            </a:r>
            <a:r>
              <a:rPr spc="-2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компанії</a:t>
            </a:r>
            <a:r>
              <a:rPr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цілі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команди</a:t>
            </a:r>
            <a:r>
              <a:rPr spc="-2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та</a:t>
            </a:r>
            <a:r>
              <a:rPr spc="-4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особисті</a:t>
            </a:r>
            <a:r>
              <a:rPr spc="-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цілі</a:t>
            </a:r>
            <a:r>
              <a:rPr spc="-2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окремих</a:t>
            </a:r>
            <a:r>
              <a:rPr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співробітників</a:t>
            </a:r>
            <a:r>
              <a:rPr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  <a:r>
              <a:rPr spc="-3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b="1" spc="-10" dirty="0" err="1" smtClean="0">
                <a:solidFill>
                  <a:srgbClr val="7030A0"/>
                </a:solidFill>
                <a:latin typeface="Microsoft Sans Serif"/>
                <a:cs typeface="Microsoft Sans Serif"/>
              </a:rPr>
              <a:t>Підцілі</a:t>
            </a:r>
            <a:r>
              <a:rPr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мають</a:t>
            </a:r>
            <a:r>
              <a:rPr spc="-4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сприяти</a:t>
            </a:r>
            <a:r>
              <a:rPr spc="-4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досягненню</a:t>
            </a:r>
            <a:r>
              <a:rPr spc="-4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основних</a:t>
            </a:r>
            <a:r>
              <a:rPr spc="-4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цілей</a:t>
            </a:r>
            <a:r>
              <a:rPr spc="-5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1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компанії</a:t>
            </a:r>
            <a:r>
              <a:rPr spc="-1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  <a:endParaRPr dirty="0" smtClean="0">
              <a:latin typeface="Microsoft Sans Serif"/>
              <a:cs typeface="Microsoft Sans Serif"/>
            </a:endParaRPr>
          </a:p>
          <a:p>
            <a:pPr marL="469900" marR="64135" indent="-228600">
              <a:spcBef>
                <a:spcPts val="210"/>
              </a:spcBef>
              <a:spcAft>
                <a:spcPts val="600"/>
              </a:spcAft>
              <a:buSzPct val="74074"/>
              <a:buFont typeface="Symbol"/>
              <a:buChar char=""/>
              <a:tabLst>
                <a:tab pos="469900" algn="l"/>
              </a:tabLst>
            </a:pP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Для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вимірювання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кожної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мети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виберіть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KPI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відповідно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до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принципу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: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він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має</a:t>
            </a:r>
            <a:r>
              <a:rPr lang="uk-UA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бути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вимірним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об'єктивним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не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суперечити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іншим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показникам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легко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розраховуватися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і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пояснюватися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</a:p>
          <a:p>
            <a:pPr marL="469900" marR="64135" indent="-228600">
              <a:spcBef>
                <a:spcPts val="210"/>
              </a:spcBef>
              <a:spcAft>
                <a:spcPts val="600"/>
              </a:spcAft>
              <a:buSzPct val="74074"/>
              <a:buFont typeface="Symbol"/>
              <a:buChar char=""/>
              <a:tabLst>
                <a:tab pos="469900" algn="l"/>
              </a:tabLst>
            </a:pP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Кількість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показників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що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вимірюють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мету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не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може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бути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надто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великою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як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випливає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з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назви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—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вони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мають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бути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b="1" spc="-10" dirty="0" err="1" smtClean="0">
                <a:solidFill>
                  <a:srgbClr val="7030A0"/>
                </a:solidFill>
                <a:latin typeface="Microsoft Sans Serif"/>
                <a:cs typeface="Microsoft Sans Serif"/>
              </a:rPr>
              <a:t>ключовими</a:t>
            </a:r>
            <a:r>
              <a:rPr b="1" spc="-10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.</a:t>
            </a:r>
          </a:p>
          <a:p>
            <a:pPr marL="469900" marR="64135" indent="-228600">
              <a:spcBef>
                <a:spcPts val="210"/>
              </a:spcBef>
              <a:spcAft>
                <a:spcPts val="600"/>
              </a:spcAft>
              <a:buSzPct val="74074"/>
              <a:buFont typeface="Symbol"/>
              <a:buChar char=""/>
              <a:tabLst>
                <a:tab pos="469900" algn="l"/>
              </a:tabLst>
            </a:pP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KPI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мають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відповідати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b="1" spc="-10" dirty="0" err="1" smtClean="0">
                <a:solidFill>
                  <a:srgbClr val="7030A0"/>
                </a:solidFill>
                <a:latin typeface="Microsoft Sans Serif"/>
                <a:cs typeface="Microsoft Sans Serif"/>
              </a:rPr>
              <a:t>етапу</a:t>
            </a:r>
            <a:r>
              <a:rPr b="1" spc="-10" dirty="0" smtClean="0">
                <a:solidFill>
                  <a:srgbClr val="7030A0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розвитку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компанії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та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галузі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 в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якій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вона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працює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</a:p>
          <a:p>
            <a:pPr marL="469900" marR="64135" indent="-228600">
              <a:spcBef>
                <a:spcPts val="210"/>
              </a:spcBef>
              <a:spcAft>
                <a:spcPts val="1000"/>
              </a:spcAft>
              <a:buSzPct val="74074"/>
              <a:buFont typeface="Symbol"/>
              <a:buChar char=""/>
              <a:tabLst>
                <a:tab pos="469900" algn="l"/>
              </a:tabLst>
            </a:pP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Індикатори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повинні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мати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конкретні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стандарти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на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певний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період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тож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прагнемо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до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b="1" spc="-10" dirty="0" err="1">
                <a:solidFill>
                  <a:srgbClr val="7030A0"/>
                </a:solidFill>
                <a:latin typeface="Microsoft Sans Serif"/>
                <a:cs typeface="Microsoft Sans Serif"/>
              </a:rPr>
              <a:t>результату</a:t>
            </a:r>
            <a:r>
              <a:rPr b="1" spc="-10" dirty="0">
                <a:solidFill>
                  <a:srgbClr val="7030A0"/>
                </a:solidFill>
                <a:latin typeface="Microsoft Sans Serif"/>
                <a:cs typeface="Microsoft Sans Serif"/>
              </a:rPr>
              <a:t> X </a:t>
            </a:r>
            <a:r>
              <a:rPr b="1" spc="-10" dirty="0" err="1">
                <a:solidFill>
                  <a:srgbClr val="7030A0"/>
                </a:solidFill>
                <a:latin typeface="Microsoft Sans Serif"/>
                <a:cs typeface="Microsoft Sans Serif"/>
              </a:rPr>
              <a:t>через</a:t>
            </a:r>
            <a:r>
              <a:rPr b="1" spc="-10" dirty="0">
                <a:solidFill>
                  <a:srgbClr val="7030A0"/>
                </a:solidFill>
                <a:latin typeface="Microsoft Sans Serif"/>
                <a:cs typeface="Microsoft Sans Serif"/>
              </a:rPr>
              <a:t> Y </a:t>
            </a:r>
            <a:r>
              <a:rPr b="1" spc="-10" dirty="0" err="1">
                <a:solidFill>
                  <a:srgbClr val="7030A0"/>
                </a:solidFill>
                <a:latin typeface="Microsoft Sans Serif"/>
                <a:cs typeface="Microsoft Sans Serif"/>
              </a:rPr>
              <a:t>часу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 </a:t>
            </a:r>
            <a:endParaRPr lang="uk-UA" dirty="0" smtClean="0">
              <a:solidFill>
                <a:srgbClr val="000E2F"/>
              </a:solidFill>
              <a:latin typeface="Microsoft Sans Serif"/>
              <a:cs typeface="Microsoft Sans Serif"/>
            </a:endParaRPr>
          </a:p>
          <a:p>
            <a:pPr marL="469900" marR="64135" indent="-228600">
              <a:spcBef>
                <a:spcPts val="210"/>
              </a:spcBef>
              <a:spcAft>
                <a:spcPts val="1000"/>
              </a:spcAft>
              <a:buSzPct val="74074"/>
              <a:buFont typeface="Symbol"/>
              <a:buChar char=""/>
              <a:tabLst>
                <a:tab pos="469900" algn="l"/>
              </a:tabLst>
            </a:pP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Стандарти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мають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бути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точними</a:t>
            </a:r>
            <a:r>
              <a:rPr dirty="0" smtClean="0">
                <a:solidFill>
                  <a:schemeClr val="bg1"/>
                </a:solidFill>
                <a:latin typeface="Microsoft Sans Serif"/>
                <a:cs typeface="Microsoft Sans Serif"/>
              </a:rPr>
              <a:t>,</a:t>
            </a:r>
            <a:r>
              <a:rPr lang="uk-UA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щоб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уникнути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ситуацій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маніпулювання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результатом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</a:p>
          <a:p>
            <a:pPr marL="469900" marR="64135" indent="-228600">
              <a:spcBef>
                <a:spcPts val="210"/>
              </a:spcBef>
              <a:spcAft>
                <a:spcPts val="600"/>
              </a:spcAft>
              <a:buSzPct val="74074"/>
              <a:buFont typeface="Symbol"/>
              <a:buChar char=""/>
              <a:tabLst>
                <a:tab pos="469900" algn="l"/>
              </a:tabLst>
            </a:pP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Стандарти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показників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мають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періодично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оновлюватися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щоб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мотивувати</a:t>
            </a:r>
            <a:r>
              <a:rPr lang="uk-UA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команду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на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досягнення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кращих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результатів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 </a:t>
            </a:r>
            <a:endParaRPr lang="uk-UA" dirty="0" smtClean="0">
              <a:solidFill>
                <a:srgbClr val="000E2F"/>
              </a:solidFill>
              <a:latin typeface="Microsoft Sans Serif"/>
              <a:cs typeface="Microsoft Sans Serif"/>
            </a:endParaRPr>
          </a:p>
          <a:p>
            <a:pPr marL="469900" marR="64135" indent="-228600">
              <a:spcBef>
                <a:spcPts val="210"/>
              </a:spcBef>
              <a:spcAft>
                <a:spcPts val="600"/>
              </a:spcAft>
              <a:buSzPct val="74074"/>
              <a:buFont typeface="Symbol"/>
              <a:buChar char=""/>
              <a:tabLst>
                <a:tab pos="469900" algn="l"/>
              </a:tabLst>
            </a:pP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Стандарти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завжди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мають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співвідноситися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з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етапом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розвитку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компанії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</a:p>
          <a:p>
            <a:pPr marL="469900" marR="64135" indent="-228600">
              <a:spcBef>
                <a:spcPts val="210"/>
              </a:spcBef>
              <a:spcAft>
                <a:spcPts val="600"/>
              </a:spcAft>
              <a:buSzPct val="74074"/>
              <a:buFont typeface="Symbol"/>
              <a:buChar char=""/>
              <a:tabLst>
                <a:tab pos="469900" algn="l"/>
              </a:tabLst>
            </a:pP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Обирайте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показники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які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відображатимуть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результати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закладених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зусиль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</a:p>
          <a:p>
            <a:pPr marL="469900" marR="64135" indent="-228600">
              <a:spcBef>
                <a:spcPts val="210"/>
              </a:spcBef>
              <a:spcAft>
                <a:spcPts val="600"/>
              </a:spcAft>
              <a:buSzPct val="74074"/>
              <a:buFont typeface="Symbol"/>
              <a:buChar char=""/>
              <a:tabLst>
                <a:tab pos="469900" algn="l"/>
              </a:tabLst>
            </a:pP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Члени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команди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мають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бути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ознайомлені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з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методологією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KPI —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тобто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,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знати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свої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показники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та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вміти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відстежувати</a:t>
            </a:r>
            <a:r>
              <a:rPr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KPI.</a:t>
            </a:r>
          </a:p>
          <a:p>
            <a:pPr>
              <a:lnSpc>
                <a:spcPct val="100000"/>
              </a:lnSpc>
              <a:spcBef>
                <a:spcPts val="370"/>
              </a:spcBef>
            </a:pPr>
            <a:endParaRPr sz="1350" dirty="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36168" y="5807912"/>
            <a:ext cx="6903720" cy="201930"/>
          </a:xfrm>
          <a:custGeom>
            <a:avLst/>
            <a:gdLst/>
            <a:ahLst/>
            <a:cxnLst/>
            <a:rect l="l" t="t" r="r" b="b"/>
            <a:pathLst>
              <a:path w="6903720" h="201929">
                <a:moveTo>
                  <a:pt x="3048" y="0"/>
                </a:moveTo>
                <a:lnTo>
                  <a:pt x="0" y="0"/>
                </a:lnTo>
                <a:lnTo>
                  <a:pt x="0" y="198424"/>
                </a:lnTo>
                <a:lnTo>
                  <a:pt x="3048" y="198424"/>
                </a:lnTo>
                <a:lnTo>
                  <a:pt x="3048" y="0"/>
                </a:lnTo>
                <a:close/>
              </a:path>
              <a:path w="6903720" h="201929">
                <a:moveTo>
                  <a:pt x="6900037" y="198437"/>
                </a:moveTo>
                <a:lnTo>
                  <a:pt x="3048" y="198437"/>
                </a:lnTo>
                <a:lnTo>
                  <a:pt x="0" y="198437"/>
                </a:lnTo>
                <a:lnTo>
                  <a:pt x="0" y="201472"/>
                </a:lnTo>
                <a:lnTo>
                  <a:pt x="3048" y="201472"/>
                </a:lnTo>
                <a:lnTo>
                  <a:pt x="6900037" y="201472"/>
                </a:lnTo>
                <a:lnTo>
                  <a:pt x="6900037" y="198437"/>
                </a:lnTo>
                <a:close/>
              </a:path>
              <a:path w="6903720" h="201929">
                <a:moveTo>
                  <a:pt x="6903148" y="198437"/>
                </a:moveTo>
                <a:lnTo>
                  <a:pt x="6900113" y="198437"/>
                </a:lnTo>
                <a:lnTo>
                  <a:pt x="6900113" y="201472"/>
                </a:lnTo>
                <a:lnTo>
                  <a:pt x="6903148" y="201472"/>
                </a:lnTo>
                <a:lnTo>
                  <a:pt x="6903148" y="198437"/>
                </a:lnTo>
                <a:close/>
              </a:path>
              <a:path w="6903720" h="201929">
                <a:moveTo>
                  <a:pt x="6903148" y="0"/>
                </a:moveTo>
                <a:lnTo>
                  <a:pt x="6900113" y="0"/>
                </a:lnTo>
                <a:lnTo>
                  <a:pt x="6900113" y="198424"/>
                </a:lnTo>
                <a:lnTo>
                  <a:pt x="6903148" y="198424"/>
                </a:lnTo>
                <a:lnTo>
                  <a:pt x="6903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6292" y="488329"/>
            <a:ext cx="6781165" cy="354840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b="1" spc="-10" dirty="0" err="1" smtClean="0">
                <a:solidFill>
                  <a:srgbClr val="FF0000"/>
                </a:solidFill>
                <a:latin typeface="Microsoft Sans Serif"/>
                <a:cs typeface="Microsoft Sans Serif"/>
              </a:rPr>
              <a:t>Які</a:t>
            </a:r>
            <a:r>
              <a:rPr b="1" spc="-10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b="1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переваги використання програм для постановки KPI?</a:t>
            </a:r>
          </a:p>
          <a:p>
            <a:pPr marL="12700" marR="5080">
              <a:spcBef>
                <a:spcPts val="1450"/>
              </a:spcBef>
            </a:pP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KPI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550" dirty="0">
                <a:solidFill>
                  <a:srgbClr val="000E2F"/>
                </a:solidFill>
                <a:latin typeface="Microsoft Sans Serif"/>
                <a:cs typeface="Microsoft Sans Serif"/>
              </a:rPr>
              <a:t>—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це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методологія,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яка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чудово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підходить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для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підтримки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стратегічного</a:t>
            </a:r>
            <a:r>
              <a:rPr sz="1600"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управління бізнесом. </a:t>
            </a:r>
            <a:endParaRPr lang="uk-UA" sz="1600" spc="-10" dirty="0" smtClean="0">
              <a:solidFill>
                <a:srgbClr val="000E2F"/>
              </a:solidFill>
              <a:latin typeface="Microsoft Sans Serif"/>
              <a:cs typeface="Microsoft Sans Serif"/>
            </a:endParaRPr>
          </a:p>
          <a:p>
            <a:pPr marL="12700" marR="5080">
              <a:spcBef>
                <a:spcPts val="1450"/>
              </a:spcBef>
            </a:pPr>
            <a:r>
              <a:rPr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Після</a:t>
            </a:r>
            <a:r>
              <a:rPr sz="1600" spc="-15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того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як</a:t>
            </a:r>
            <a:r>
              <a:rPr sz="1600"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ви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вибрали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правильні 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показники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для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своїх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цілей,</a:t>
            </a:r>
            <a:r>
              <a:rPr sz="1600"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варто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подумати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про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те,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як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b="1" spc="-10" dirty="0">
                <a:solidFill>
                  <a:srgbClr val="7030A0"/>
                </a:solidFill>
                <a:latin typeface="Microsoft Sans Serif"/>
                <a:cs typeface="Microsoft Sans Serif"/>
              </a:rPr>
              <a:t>ефективно їх відстежувати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endParaRPr lang="uk-UA" sz="1600" spc="-10" dirty="0" smtClean="0">
              <a:solidFill>
                <a:srgbClr val="000E2F"/>
              </a:solidFill>
              <a:latin typeface="Microsoft Sans Serif"/>
              <a:cs typeface="Microsoft Sans Serif"/>
            </a:endParaRPr>
          </a:p>
          <a:p>
            <a:pPr marL="12700" marR="5080">
              <a:spcBef>
                <a:spcPts val="1450"/>
              </a:spcBef>
            </a:pPr>
            <a:r>
              <a:rPr sz="160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І</a:t>
            </a:r>
            <a:r>
              <a:rPr sz="1600" spc="-3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тут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на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допомогу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приходить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правильне</a:t>
            </a:r>
            <a:r>
              <a:rPr sz="160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b="1" spc="-10" dirty="0">
                <a:solidFill>
                  <a:srgbClr val="7030A0"/>
                </a:solidFill>
                <a:latin typeface="Microsoft Sans Serif"/>
                <a:cs typeface="Microsoft Sans Serif"/>
              </a:rPr>
              <a:t>програмне забезпечення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.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endParaRPr lang="uk-UA" sz="1600" spc="-35" dirty="0" smtClean="0">
              <a:solidFill>
                <a:srgbClr val="000E2F"/>
              </a:solidFill>
              <a:latin typeface="Microsoft Sans Serif"/>
              <a:cs typeface="Microsoft Sans Serif"/>
            </a:endParaRPr>
          </a:p>
          <a:p>
            <a:pPr marL="12700" marR="5080">
              <a:spcBef>
                <a:spcPts val="1450"/>
              </a:spcBef>
            </a:pPr>
            <a:r>
              <a:rPr sz="1600" dirty="0" err="1" smtClean="0">
                <a:solidFill>
                  <a:srgbClr val="000E2F"/>
                </a:solidFill>
                <a:latin typeface="Microsoft Sans Serif"/>
                <a:cs typeface="Microsoft Sans Serif"/>
              </a:rPr>
              <a:t>Це</a:t>
            </a:r>
            <a:r>
              <a:rPr sz="1600" spc="-40" dirty="0" smtClean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може</a:t>
            </a:r>
            <a:r>
              <a:rPr sz="160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бути</a:t>
            </a:r>
            <a:r>
              <a:rPr sz="160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окремий</a:t>
            </a:r>
            <a:r>
              <a:rPr sz="160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застосунок,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створений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лише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для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вимірювання KPI,</a:t>
            </a:r>
            <a:r>
              <a:rPr sz="1600" spc="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або</a:t>
            </a:r>
            <a:r>
              <a:rPr sz="1600"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модуль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у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вашій</a:t>
            </a:r>
            <a:r>
              <a:rPr sz="1600" spc="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HRM-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системі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,</a:t>
            </a:r>
            <a:r>
              <a:rPr sz="1600" spc="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де</a:t>
            </a:r>
            <a:r>
              <a:rPr sz="1600"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ви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можете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перевіряти</a:t>
            </a:r>
            <a:r>
              <a:rPr sz="160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візуалізацію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даних,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фільтрувати</a:t>
            </a:r>
            <a:r>
              <a:rPr sz="1600" spc="-4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дані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та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аналізувати 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KPI.</a:t>
            </a:r>
            <a:endParaRPr sz="1600" dirty="0">
              <a:latin typeface="Microsoft Sans Serif"/>
              <a:cs typeface="Microsoft Sans Serif"/>
            </a:endParaRPr>
          </a:p>
          <a:p>
            <a:pPr marL="12700" algn="ctr">
              <a:lnSpc>
                <a:spcPct val="100000"/>
              </a:lnSpc>
              <a:spcBef>
                <a:spcPts val="1335"/>
              </a:spcBef>
            </a:pPr>
            <a:r>
              <a:rPr b="1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Програмне забезпечення для моніторингу KPI:</a:t>
            </a:r>
          </a:p>
        </p:txBody>
      </p:sp>
      <p:sp>
        <p:nvSpPr>
          <p:cNvPr id="7" name="object 7"/>
          <p:cNvSpPr/>
          <p:nvPr/>
        </p:nvSpPr>
        <p:spPr>
          <a:xfrm>
            <a:off x="434517" y="9601200"/>
            <a:ext cx="6903720" cy="201930"/>
          </a:xfrm>
          <a:custGeom>
            <a:avLst/>
            <a:gdLst/>
            <a:ahLst/>
            <a:cxnLst/>
            <a:rect l="l" t="t" r="r" b="b"/>
            <a:pathLst>
              <a:path w="6903720" h="201929">
                <a:moveTo>
                  <a:pt x="3048" y="0"/>
                </a:moveTo>
                <a:lnTo>
                  <a:pt x="0" y="0"/>
                </a:lnTo>
                <a:lnTo>
                  <a:pt x="0" y="198424"/>
                </a:lnTo>
                <a:lnTo>
                  <a:pt x="3048" y="198424"/>
                </a:lnTo>
                <a:lnTo>
                  <a:pt x="3048" y="0"/>
                </a:lnTo>
                <a:close/>
              </a:path>
              <a:path w="6903720" h="201929">
                <a:moveTo>
                  <a:pt x="6900037" y="198437"/>
                </a:moveTo>
                <a:lnTo>
                  <a:pt x="3048" y="198437"/>
                </a:lnTo>
                <a:lnTo>
                  <a:pt x="0" y="198437"/>
                </a:lnTo>
                <a:lnTo>
                  <a:pt x="0" y="201472"/>
                </a:lnTo>
                <a:lnTo>
                  <a:pt x="3048" y="201472"/>
                </a:lnTo>
                <a:lnTo>
                  <a:pt x="6900037" y="201472"/>
                </a:lnTo>
                <a:lnTo>
                  <a:pt x="6900037" y="198437"/>
                </a:lnTo>
                <a:close/>
              </a:path>
              <a:path w="6903720" h="201929">
                <a:moveTo>
                  <a:pt x="6903148" y="198437"/>
                </a:moveTo>
                <a:lnTo>
                  <a:pt x="6900113" y="198437"/>
                </a:lnTo>
                <a:lnTo>
                  <a:pt x="6900113" y="201472"/>
                </a:lnTo>
                <a:lnTo>
                  <a:pt x="6903148" y="201472"/>
                </a:lnTo>
                <a:lnTo>
                  <a:pt x="6903148" y="198437"/>
                </a:lnTo>
                <a:close/>
              </a:path>
              <a:path w="6903720" h="201929">
                <a:moveTo>
                  <a:pt x="6903148" y="0"/>
                </a:moveTo>
                <a:lnTo>
                  <a:pt x="6900113" y="0"/>
                </a:lnTo>
                <a:lnTo>
                  <a:pt x="6900113" y="198424"/>
                </a:lnTo>
                <a:lnTo>
                  <a:pt x="6903148" y="198424"/>
                </a:lnTo>
                <a:lnTo>
                  <a:pt x="6903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66292" y="4191000"/>
            <a:ext cx="6671945" cy="2205732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48285" indent="-228600">
              <a:lnSpc>
                <a:spcPts val="1500"/>
              </a:lnSpc>
              <a:spcAft>
                <a:spcPts val="600"/>
              </a:spcAft>
              <a:buSzPct val="74074"/>
              <a:buFont typeface="Symbol"/>
              <a:buChar char=""/>
              <a:tabLst>
                <a:tab pos="248285" algn="l"/>
              </a:tabLst>
            </a:pP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забезпечує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швидкий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доступ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до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результатів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за</a:t>
            </a:r>
            <a:r>
              <a:rPr sz="1600"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різні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періоди;</a:t>
            </a:r>
            <a:endParaRPr sz="1600" dirty="0">
              <a:latin typeface="Microsoft Sans Serif"/>
              <a:cs typeface="Microsoft Sans Serif"/>
            </a:endParaRPr>
          </a:p>
          <a:p>
            <a:pPr marL="248285" marR="88900" indent="-228600">
              <a:lnSpc>
                <a:spcPts val="1560"/>
              </a:lnSpc>
              <a:spcBef>
                <a:spcPts val="70"/>
              </a:spcBef>
              <a:spcAft>
                <a:spcPts val="600"/>
              </a:spcAft>
              <a:buSzPct val="74074"/>
              <a:buFont typeface="Symbol"/>
              <a:buChar char=""/>
              <a:tabLst>
                <a:tab pos="248285" algn="l"/>
              </a:tabLst>
            </a:pP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дозволяє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фільтрувати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KPI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всієї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компанії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за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власниками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(членами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команди)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або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за</a:t>
            </a:r>
            <a:r>
              <a:rPr sz="1600" spc="-5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типами</a:t>
            </a:r>
            <a:r>
              <a:rPr sz="1600" spc="-5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KPI;</a:t>
            </a:r>
            <a:endParaRPr sz="1600" dirty="0">
              <a:latin typeface="Microsoft Sans Serif"/>
              <a:cs typeface="Microsoft Sans Serif"/>
            </a:endParaRPr>
          </a:p>
          <a:p>
            <a:pPr marL="248285" indent="-228600">
              <a:lnSpc>
                <a:spcPts val="1465"/>
              </a:lnSpc>
              <a:spcAft>
                <a:spcPts val="600"/>
              </a:spcAft>
              <a:buSzPct val="74074"/>
              <a:buFont typeface="Symbol"/>
              <a:buChar char=""/>
              <a:tabLst>
                <a:tab pos="248285" algn="l"/>
              </a:tabLst>
            </a:pP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дає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змогу</a:t>
            </a:r>
            <a:r>
              <a:rPr sz="1600" spc="-5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ефективно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відстежувати</a:t>
            </a:r>
            <a:r>
              <a:rPr sz="1600" spc="-4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процес</a:t>
            </a:r>
            <a:r>
              <a:rPr sz="1600" spc="-4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досягнення</a:t>
            </a:r>
            <a:r>
              <a:rPr sz="1600" spc="-4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мети;</a:t>
            </a:r>
            <a:endParaRPr sz="1600" dirty="0">
              <a:latin typeface="Microsoft Sans Serif"/>
              <a:cs typeface="Microsoft Sans Serif"/>
            </a:endParaRPr>
          </a:p>
          <a:p>
            <a:pPr marL="248285" marR="166370" indent="-228600">
              <a:lnSpc>
                <a:spcPts val="1560"/>
              </a:lnSpc>
              <a:spcBef>
                <a:spcPts val="70"/>
              </a:spcBef>
              <a:spcAft>
                <a:spcPts val="600"/>
              </a:spcAft>
              <a:buSzPct val="74074"/>
              <a:buFont typeface="Symbol"/>
              <a:buChar char=""/>
              <a:tabLst>
                <a:tab pos="248285" algn="l"/>
              </a:tabLst>
            </a:pP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допомагає 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зрозуміти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процес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і виявити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проблеми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для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реалізації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коригувальних 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дій;</a:t>
            </a:r>
            <a:endParaRPr sz="1600" dirty="0">
              <a:latin typeface="Microsoft Sans Serif"/>
              <a:cs typeface="Microsoft Sans Serif"/>
            </a:endParaRPr>
          </a:p>
          <a:p>
            <a:pPr marL="248285" indent="-228600">
              <a:lnSpc>
                <a:spcPts val="1465"/>
              </a:lnSpc>
              <a:spcAft>
                <a:spcPts val="600"/>
              </a:spcAft>
              <a:buSzPct val="74074"/>
              <a:buFont typeface="Symbol"/>
              <a:buChar char=""/>
              <a:tabLst>
                <a:tab pos="248285" algn="l"/>
              </a:tabLst>
            </a:pP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дає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 змогу</a:t>
            </a:r>
            <a:r>
              <a:rPr sz="1600"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HR-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відділу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управляти</a:t>
            </a:r>
            <a:r>
              <a:rPr sz="1600" spc="-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ефективністю співробітників</a:t>
            </a:r>
            <a:r>
              <a:rPr sz="1600" spc="1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і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швидше</a:t>
            </a:r>
            <a:endParaRPr sz="1600" dirty="0">
              <a:latin typeface="Microsoft Sans Serif"/>
              <a:cs typeface="Microsoft Sans Serif"/>
            </a:endParaRPr>
          </a:p>
          <a:p>
            <a:pPr marL="248285">
              <a:lnSpc>
                <a:spcPts val="1590"/>
              </a:lnSpc>
              <a:spcAft>
                <a:spcPts val="600"/>
              </a:spcAft>
            </a:pP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реагувати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000E2F"/>
                </a:solidFill>
                <a:latin typeface="Microsoft Sans Serif"/>
                <a:cs typeface="Microsoft Sans Serif"/>
              </a:rPr>
              <a:t>на</a:t>
            </a:r>
            <a:r>
              <a:rPr sz="1600"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зниження</a:t>
            </a:r>
            <a:r>
              <a:rPr sz="1600"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показників.</a:t>
            </a:r>
            <a:endParaRPr sz="1600" dirty="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6601" y="6705600"/>
            <a:ext cx="6900545" cy="1663276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19685" marR="101600">
              <a:lnSpc>
                <a:spcPct val="150000"/>
              </a:lnSpc>
              <a:spcBef>
                <a:spcPts val="10"/>
              </a:spcBef>
            </a:pP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Крім</a:t>
            </a:r>
            <a:r>
              <a:rPr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того,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збір</a:t>
            </a:r>
            <a:r>
              <a:rPr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даних</a:t>
            </a:r>
            <a:r>
              <a:rPr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у</a:t>
            </a:r>
            <a:r>
              <a:rPr spc="-5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системі</a:t>
            </a:r>
            <a:r>
              <a:rPr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або</a:t>
            </a:r>
            <a:r>
              <a:rPr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інструменті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допомагає</a:t>
            </a:r>
            <a:r>
              <a:rPr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b="1" spc="-10" dirty="0">
                <a:solidFill>
                  <a:srgbClr val="7030A0"/>
                </a:solidFill>
                <a:latin typeface="Microsoft Sans Serif"/>
                <a:cs typeface="Microsoft Sans Serif"/>
              </a:rPr>
              <a:t>планувати стратегії 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на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майбутні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періоди,</a:t>
            </a:r>
            <a:r>
              <a:rPr spc="-3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дає</a:t>
            </a:r>
            <a:r>
              <a:rPr spc="-3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змогу</a:t>
            </a:r>
            <a:r>
              <a:rPr spc="-5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проводити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b="1" spc="-10" dirty="0">
                <a:solidFill>
                  <a:srgbClr val="7030A0"/>
                </a:solidFill>
                <a:latin typeface="Microsoft Sans Serif"/>
                <a:cs typeface="Microsoft Sans Serif"/>
              </a:rPr>
              <a:t>великий аналіз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і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покращує</a:t>
            </a:r>
            <a:r>
              <a:rPr spc="-2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роботу</a:t>
            </a:r>
            <a:r>
              <a:rPr spc="-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HR-</a:t>
            </a:r>
            <a:r>
              <a:rPr spc="-10" dirty="0">
                <a:solidFill>
                  <a:srgbClr val="000E2F"/>
                </a:solidFill>
                <a:latin typeface="Microsoft Sans Serif"/>
                <a:cs typeface="Microsoft Sans Serif"/>
              </a:rPr>
              <a:t>відділу </a:t>
            </a:r>
            <a:r>
              <a:rPr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завдяки</a:t>
            </a:r>
            <a:r>
              <a:rPr spc="-50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автоматизації</a:t>
            </a:r>
            <a:r>
              <a:rPr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dirty="0">
                <a:solidFill>
                  <a:srgbClr val="000E2F"/>
                </a:solidFill>
                <a:latin typeface="Microsoft Sans Serif"/>
                <a:cs typeface="Microsoft Sans Serif"/>
              </a:rPr>
              <a:t>повторюваних</a:t>
            </a:r>
            <a:r>
              <a:rPr spc="-45" dirty="0">
                <a:solidFill>
                  <a:srgbClr val="000E2F"/>
                </a:solidFill>
                <a:latin typeface="Microsoft Sans Serif"/>
                <a:cs typeface="Microsoft Sans Serif"/>
              </a:rPr>
              <a:t> </a:t>
            </a:r>
            <a:r>
              <a:rPr spc="-20" dirty="0">
                <a:solidFill>
                  <a:srgbClr val="000E2F"/>
                </a:solidFill>
                <a:latin typeface="Microsoft Sans Serif"/>
                <a:cs typeface="Microsoft Sans Serif"/>
              </a:rPr>
              <a:t>дій.</a:t>
            </a:r>
            <a:endParaRPr dirty="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4140213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1608</Words>
  <Application>Microsoft Office PowerPoint</Application>
  <PresentationFormat>Произвольный</PresentationFormat>
  <Paragraphs>143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Georgia</vt:lpstr>
      <vt:lpstr>Microsoft Sans Serif</vt:lpstr>
      <vt:lpstr>Symbol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40</cp:revision>
  <dcterms:created xsi:type="dcterms:W3CDTF">2024-05-08T06:05:11Z</dcterms:created>
  <dcterms:modified xsi:type="dcterms:W3CDTF">2024-05-15T06:00:03Z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2024-05-08T00:00:00Z</vt:filetime>
  </property>
  <property fmtid="{D5CDD505-2E9C-101B-9397-08002B2CF9AE}" pid="5" name="Producer">
    <vt:lpwstr>www.ilovepdf.com</vt:lpwstr>
  </property>
</Properties>
</file>