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40" r:id="rId2"/>
    <p:sldId id="341" r:id="rId3"/>
    <p:sldId id="342" r:id="rId4"/>
    <p:sldId id="343" r:id="rId5"/>
    <p:sldId id="344" r:id="rId6"/>
    <p:sldId id="345" r:id="rId7"/>
    <p:sldId id="346" r:id="rId8"/>
    <p:sldId id="347" r:id="rId9"/>
    <p:sldId id="348" r:id="rId10"/>
    <p:sldId id="349" r:id="rId11"/>
    <p:sldId id="350" r:id="rId12"/>
    <p:sldId id="351" r:id="rId13"/>
    <p:sldId id="352" r:id="rId14"/>
    <p:sldId id="353"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333" r:id="rId33"/>
    <p:sldId id="334" r:id="rId34"/>
    <p:sldId id="335" r:id="rId35"/>
    <p:sldId id="336" r:id="rId36"/>
    <p:sldId id="337" r:id="rId37"/>
    <p:sldId id="338" r:id="rId38"/>
    <p:sldId id="33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8" r:id="rId67"/>
    <p:sldId id="327" r:id="rId68"/>
    <p:sldId id="329" r:id="rId69"/>
    <p:sldId id="330" r:id="rId70"/>
    <p:sldId id="331" r:id="rId71"/>
    <p:sldId id="271" r:id="rId72"/>
    <p:sldId id="272" r:id="rId73"/>
    <p:sldId id="273" r:id="rId74"/>
    <p:sldId id="274" r:id="rId75"/>
    <p:sldId id="275" r:id="rId76"/>
    <p:sldId id="276" r:id="rId77"/>
    <p:sldId id="277" r:id="rId78"/>
    <p:sldId id="278" r:id="rId79"/>
    <p:sldId id="270" r:id="rId80"/>
    <p:sldId id="332" r:id="rId8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16CC07D9-78EE-4DEB-898A-24A77FF3E28B}">
          <p14:sldIdLst>
            <p14:sldId id="340"/>
            <p14:sldId id="341"/>
            <p14:sldId id="342"/>
            <p14:sldId id="343"/>
            <p14:sldId id="344"/>
            <p14:sldId id="345"/>
            <p14:sldId id="346"/>
            <p14:sldId id="347"/>
            <p14:sldId id="348"/>
            <p14:sldId id="349"/>
            <p14:sldId id="350"/>
            <p14:sldId id="351"/>
            <p14:sldId id="352"/>
            <p14:sldId id="353"/>
            <p14:sldId id="279"/>
            <p14:sldId id="280"/>
            <p14:sldId id="281"/>
            <p14:sldId id="282"/>
            <p14:sldId id="283"/>
            <p14:sldId id="284"/>
            <p14:sldId id="285"/>
            <p14:sldId id="286"/>
            <p14:sldId id="287"/>
            <p14:sldId id="288"/>
            <p14:sldId id="289"/>
            <p14:sldId id="290"/>
            <p14:sldId id="291"/>
            <p14:sldId id="292"/>
            <p14:sldId id="293"/>
            <p14:sldId id="294"/>
            <p14:sldId id="295"/>
            <p14:sldId id="333"/>
            <p14:sldId id="334"/>
            <p14:sldId id="335"/>
            <p14:sldId id="336"/>
            <p14:sldId id="337"/>
            <p14:sldId id="338"/>
            <p14:sldId id="33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8"/>
            <p14:sldId id="327"/>
            <p14:sldId id="329"/>
            <p14:sldId id="330"/>
            <p14:sldId id="331"/>
            <p14:sldId id="271"/>
            <p14:sldId id="272"/>
            <p14:sldId id="273"/>
            <p14:sldId id="274"/>
            <p14:sldId id="275"/>
            <p14:sldId id="276"/>
            <p14:sldId id="277"/>
            <p14:sldId id="278"/>
            <p14:sldId id="270"/>
            <p14:sldId id="3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p:cViewPr varScale="1">
        <p:scale>
          <a:sx n="109" d="100"/>
          <a:sy n="109" d="100"/>
        </p:scale>
        <p:origin x="168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725C68B6-61C2-468F-89AB-4B9F7531AA68}"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106E36-FD25-4E2D-B0AA-010F637433A0}" type="datetimeFigureOut">
              <a:rPr lang="ru-RU" smtClean="0"/>
              <a:pPr/>
              <a:t>08.12.2020</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5C68B6-61C2-468F-89AB-4B9F7531AA68}"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gif"/><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1772816"/>
            <a:ext cx="7406640" cy="1440160"/>
          </a:xfrm>
        </p:spPr>
        <p:txBody>
          <a:bodyPr/>
          <a:lstStyle/>
          <a:p>
            <a:r>
              <a:rPr lang="uk-UA" dirty="0" smtClean="0"/>
              <a:t>Фізична терапія осіб з особливими потребами</a:t>
            </a:r>
            <a:endParaRPr lang="ru-RU" dirty="0"/>
          </a:p>
        </p:txBody>
      </p:sp>
      <p:sp>
        <p:nvSpPr>
          <p:cNvPr id="3" name="Подзаголовок 2"/>
          <p:cNvSpPr>
            <a:spLocks noGrp="1"/>
          </p:cNvSpPr>
          <p:nvPr>
            <p:ph type="subTitle" idx="1"/>
          </p:nvPr>
        </p:nvSpPr>
        <p:spPr/>
        <p:txBody>
          <a:bodyPr/>
          <a:lstStyle/>
          <a:p>
            <a:r>
              <a:rPr lang="ru-RU" dirty="0" smtClean="0"/>
              <a:t/>
            </a:r>
            <a:br>
              <a:rPr lang="ru-RU" dirty="0" smtClean="0"/>
            </a:br>
            <a:endParaRPr lang="ru-RU" dirty="0"/>
          </a:p>
        </p:txBody>
      </p:sp>
    </p:spTree>
    <p:extLst>
      <p:ext uri="{BB962C8B-B14F-4D97-AF65-F5344CB8AC3E}">
        <p14:creationId xmlns:p14="http://schemas.microsoft.com/office/powerpoint/2010/main" val="4058091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3000372"/>
            <a:ext cx="7498080" cy="1143000"/>
          </a:xfrm>
        </p:spPr>
        <p:txBody>
          <a:bodyPr>
            <a:noAutofit/>
          </a:bodyPr>
          <a:lstStyle/>
          <a:p>
            <a:pPr fontAlgn="t"/>
            <a:r>
              <a:rPr lang="ru-RU" sz="2000" b="1" dirty="0" smtClean="0">
                <a:effectLst/>
                <a:latin typeface="Times New Roman" panose="02020603050405020304" pitchFamily="18" charset="0"/>
                <a:cs typeface="Times New Roman" panose="02020603050405020304" pitchFamily="18" charset="0"/>
              </a:rPr>
              <a:t>До </a:t>
            </a:r>
            <a:r>
              <a:rPr lang="ru-RU" sz="2000" b="1" dirty="0" err="1" smtClean="0">
                <a:effectLst/>
                <a:latin typeface="Times New Roman" panose="02020603050405020304" pitchFamily="18" charset="0"/>
                <a:cs typeface="Times New Roman" panose="02020603050405020304" pitchFamily="18" charset="0"/>
              </a:rPr>
              <a:t>симптомів</a:t>
            </a:r>
            <a:r>
              <a:rPr lang="ru-RU" sz="2000" b="1" dirty="0" smtClean="0">
                <a:effectLst/>
                <a:latin typeface="Times New Roman" panose="02020603050405020304" pitchFamily="18" charset="0"/>
                <a:cs typeface="Times New Roman" panose="02020603050405020304" pitchFamily="18" charset="0"/>
              </a:rPr>
              <a:t> </a:t>
            </a:r>
            <a:r>
              <a:rPr lang="ru-RU" sz="2000" b="1" dirty="0" err="1" smtClean="0">
                <a:effectLst/>
                <a:latin typeface="Times New Roman" panose="02020603050405020304" pitchFamily="18" charset="0"/>
                <a:cs typeface="Times New Roman" panose="02020603050405020304" pitchFamily="18" charset="0"/>
              </a:rPr>
              <a:t>можна</a:t>
            </a:r>
            <a:r>
              <a:rPr lang="ru-RU" sz="2000" b="1" dirty="0" smtClean="0">
                <a:effectLst/>
                <a:latin typeface="Times New Roman" panose="02020603050405020304" pitchFamily="18" charset="0"/>
                <a:cs typeface="Times New Roman" panose="02020603050405020304" pitchFamily="18" charset="0"/>
              </a:rPr>
              <a:t> </a:t>
            </a:r>
            <a:r>
              <a:rPr lang="ru-RU" sz="2000" b="1" dirty="0" err="1" smtClean="0">
                <a:effectLst/>
                <a:latin typeface="Times New Roman" panose="02020603050405020304" pitchFamily="18" charset="0"/>
                <a:cs typeface="Times New Roman" panose="02020603050405020304" pitchFamily="18" charset="0"/>
              </a:rPr>
              <a:t>віднести</a:t>
            </a:r>
            <a:r>
              <a:rPr lang="ru-RU" sz="2000" b="1" dirty="0" smtClean="0">
                <a:effectLst/>
                <a:latin typeface="Times New Roman" panose="02020603050405020304" pitchFamily="18" charset="0"/>
                <a:cs typeface="Times New Roman" panose="02020603050405020304" pitchFamily="18" charset="0"/>
              </a:rPr>
              <a:t>: </a:t>
            </a:r>
            <a:r>
              <a:rPr lang="ru-RU" sz="2000" b="1" dirty="0" smtClean="0"/>
              <a:t/>
            </a:r>
            <a:br>
              <a:rPr lang="ru-RU" sz="2000" b="1" dirty="0" smtClean="0"/>
            </a:br>
            <a:r>
              <a:rPr lang="ru-RU" sz="2000" b="1" dirty="0" smtClean="0"/>
              <a:t/>
            </a:r>
            <a:br>
              <a:rPr lang="ru-RU" sz="2000" b="1" dirty="0" smtClean="0"/>
            </a:br>
            <a:r>
              <a:rPr lang="ru-RU" sz="2000" dirty="0" smtClean="0">
                <a:effectLst/>
              </a:rPr>
              <a:t>•</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Зміни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м'язового</a:t>
            </a:r>
            <a:r>
              <a:rPr lang="ru-RU" sz="2000" dirty="0" smtClean="0">
                <a:effectLst/>
                <a:latin typeface="Times New Roman" panose="02020603050405020304" pitchFamily="18" charset="0"/>
                <a:cs typeface="Times New Roman" panose="02020603050405020304" pitchFamily="18" charset="0"/>
              </a:rPr>
              <a:t> тонусу </a:t>
            </a:r>
            <a:r>
              <a:rPr lang="ru-RU" sz="2000" dirty="0" err="1" smtClean="0">
                <a:effectLst/>
                <a:latin typeface="Times New Roman" panose="02020603050405020304" pitchFamily="18" charset="0"/>
                <a:cs typeface="Times New Roman" panose="02020603050405020304" pitchFamily="18" charset="0"/>
              </a:rPr>
              <a:t>від</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повного</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розслаблення</a:t>
            </a:r>
            <a:r>
              <a:rPr lang="ru-RU" sz="2000" dirty="0" smtClean="0">
                <a:effectLst/>
                <a:latin typeface="Times New Roman" panose="02020603050405020304" pitchFamily="18" charset="0"/>
                <a:cs typeface="Times New Roman" panose="02020603050405020304" pitchFamily="18" charset="0"/>
              </a:rPr>
              <a:t> до сильного </a:t>
            </a:r>
            <a:r>
              <a:rPr lang="ru-RU" sz="2000" dirty="0" err="1" smtClean="0">
                <a:effectLst/>
                <a:latin typeface="Times New Roman" panose="02020603050405020304" pitchFamily="18" charset="0"/>
                <a:cs typeface="Times New Roman" panose="02020603050405020304" pitchFamily="18" charset="0"/>
              </a:rPr>
              <a:t>напруги</a:t>
            </a:r>
            <a:r>
              <a:rPr lang="ru-RU" sz="2000" dirty="0" smtClean="0">
                <a:effectLst/>
                <a:latin typeface="Times New Roman" panose="02020603050405020304" pitchFamily="18" charset="0"/>
                <a:cs typeface="Times New Roman" panose="02020603050405020304" pitchFamily="18" charset="0"/>
              </a:rPr>
              <a:t>. </a:t>
            </a:r>
            <a:r>
              <a:rPr lang="LID8192" sz="2000" dirty="0" smtClean="0">
                <a:effectLst/>
                <a:latin typeface="Times New Roman" panose="02020603050405020304" pitchFamily="18" charset="0"/>
                <a:cs typeface="Times New Roman" panose="02020603050405020304" pitchFamily="18" charset="0"/>
              </a:rPr>
              <a:t/>
            </a:r>
            <a:br>
              <a:rPr lang="LID8192"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Сильна </a:t>
            </a:r>
            <a:r>
              <a:rPr lang="ru-RU" sz="2000" dirty="0" err="1" smtClean="0">
                <a:effectLst/>
                <a:latin typeface="Times New Roman" panose="02020603050405020304" pitchFamily="18" charset="0"/>
                <a:cs typeface="Times New Roman" panose="02020603050405020304" pitchFamily="18" charset="0"/>
              </a:rPr>
              <a:t>напруга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м'язів</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підвищені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рефлекси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спастика</a:t>
            </a:r>
            <a:r>
              <a:rPr lang="ru-RU" sz="2000" dirty="0" smtClean="0">
                <a:effectLst/>
                <a:latin typeface="Times New Roman" panose="02020603050405020304" pitchFamily="18" charset="0"/>
                <a:cs typeface="Times New Roman" panose="02020603050405020304" pitchFamily="18" charset="0"/>
              </a:rPr>
              <a:t>) - часто у </a:t>
            </a:r>
            <a:r>
              <a:rPr lang="ru-RU" sz="2000" dirty="0" err="1" smtClean="0">
                <a:effectLst/>
                <a:latin typeface="Times New Roman" panose="02020603050405020304" pitchFamily="18" charset="0"/>
                <a:cs typeface="Times New Roman" panose="02020603050405020304" pitchFamily="18" charset="0"/>
              </a:rPr>
              <a:t>вигляді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вигину</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тіла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дитини</a:t>
            </a:r>
            <a:r>
              <a:rPr lang="ru-RU" sz="2000" dirty="0" smtClean="0">
                <a:effectLst/>
                <a:latin typeface="Times New Roman" panose="02020603050405020304" pitchFamily="18" charset="0"/>
                <a:cs typeface="Times New Roman" panose="02020603050405020304" pitchFamily="18" charset="0"/>
              </a:rPr>
              <a:t> в одну сторону, </a:t>
            </a:r>
            <a:r>
              <a:rPr lang="ru-RU" sz="2000" dirty="0" err="1" smtClean="0">
                <a:effectLst/>
                <a:latin typeface="Times New Roman" panose="02020603050405020304" pitchFamily="18" charset="0"/>
                <a:cs typeface="Times New Roman" panose="02020603050405020304" pitchFamily="18" charset="0"/>
              </a:rPr>
              <a:t>асиметричне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положення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кінцівок</a:t>
            </a:r>
            <a:r>
              <a:rPr lang="ru-RU" sz="2000" dirty="0" smtClean="0">
                <a:effectLst/>
                <a:latin typeface="Times New Roman" panose="02020603050405020304" pitchFamily="18" charset="0"/>
                <a:cs typeface="Times New Roman" panose="02020603050405020304" pitchFamily="18" charset="0"/>
              </a:rPr>
              <a:t>. </a:t>
            </a:r>
            <a:r>
              <a:rPr lang="LID8192" sz="2000" dirty="0" smtClean="0">
                <a:effectLst/>
                <a:latin typeface="Times New Roman" panose="02020603050405020304" pitchFamily="18" charset="0"/>
                <a:cs typeface="Times New Roman" panose="02020603050405020304" pitchFamily="18" charset="0"/>
              </a:rPr>
              <a:t/>
            </a:r>
            <a:br>
              <a:rPr lang="LID8192"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Порушення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координації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рухів</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атаксія</a:t>
            </a:r>
            <a:r>
              <a:rPr lang="ru-RU" sz="2000" dirty="0" smtClean="0">
                <a:effectLst/>
                <a:latin typeface="Times New Roman" panose="02020603050405020304" pitchFamily="18" charset="0"/>
                <a:cs typeface="Times New Roman" panose="02020603050405020304" pitchFamily="18" charset="0"/>
              </a:rPr>
              <a:t>).</a:t>
            </a:r>
            <a:r>
              <a:rPr lang="LID8192" sz="2000" dirty="0" smtClean="0">
                <a:effectLst/>
                <a:latin typeface="Times New Roman" panose="02020603050405020304" pitchFamily="18" charset="0"/>
                <a:cs typeface="Times New Roman" panose="02020603050405020304" pitchFamily="18" charset="0"/>
              </a:rPr>
              <a:t/>
            </a:r>
            <a:br>
              <a:rPr lang="LID8192"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Повільні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гнучкі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руху</a:t>
            </a:r>
            <a:r>
              <a:rPr lang="ru-RU" sz="2000" dirty="0" smtClean="0">
                <a:effectLst/>
                <a:latin typeface="Times New Roman" panose="02020603050405020304" pitchFamily="18" charset="0"/>
                <a:cs typeface="Times New Roman" panose="02020603050405020304" pitchFamily="18" charset="0"/>
              </a:rPr>
              <a:t> (атетоз). </a:t>
            </a:r>
            <a:r>
              <a:rPr lang="LID8192" sz="2000" dirty="0" smtClean="0">
                <a:effectLst/>
                <a:latin typeface="Times New Roman" panose="02020603050405020304" pitchFamily="18" charset="0"/>
                <a:cs typeface="Times New Roman" panose="02020603050405020304" pitchFamily="18" charset="0"/>
              </a:rPr>
              <a:t/>
            </a:r>
            <a:br>
              <a:rPr lang="LID8192"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Тремор </a:t>
            </a:r>
            <a:r>
              <a:rPr lang="ru-RU" sz="2000" dirty="0" err="1" smtClean="0">
                <a:effectLst/>
                <a:latin typeface="Times New Roman" panose="02020603050405020304" pitchFamily="18" charset="0"/>
                <a:cs typeface="Times New Roman" panose="02020603050405020304" pitchFamily="18" charset="0"/>
              </a:rPr>
              <a:t>або</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неконтрольовані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безладні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рухи</a:t>
            </a:r>
            <a:r>
              <a:rPr lang="ru-RU" sz="2000" dirty="0" smtClean="0">
                <a:effectLst/>
                <a:latin typeface="Times New Roman" panose="02020603050405020304" pitchFamily="18" charset="0"/>
                <a:cs typeface="Times New Roman" panose="02020603050405020304" pitchFamily="18" charset="0"/>
              </a:rPr>
              <a:t>. </a:t>
            </a:r>
            <a:r>
              <a:rPr lang="LID8192" sz="2000" dirty="0" smtClean="0">
                <a:effectLst/>
                <a:latin typeface="Times New Roman" panose="02020603050405020304" pitchFamily="18" charset="0"/>
                <a:cs typeface="Times New Roman" panose="02020603050405020304" pitchFamily="18" charset="0"/>
              </a:rPr>
              <a:t/>
            </a:r>
            <a:br>
              <a:rPr lang="LID8192"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Діти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висловлюють</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безпричинне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занепокоєння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або</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млявість</a:t>
            </a:r>
            <a:r>
              <a:rPr lang="ru-RU" sz="2000" dirty="0" smtClean="0">
                <a:effectLst/>
                <a:latin typeface="Times New Roman" panose="02020603050405020304" pitchFamily="18" charset="0"/>
                <a:cs typeface="Times New Roman" panose="02020603050405020304" pitchFamily="18" charset="0"/>
              </a:rPr>
              <a:t>. </a:t>
            </a:r>
            <a:r>
              <a:rPr lang="ru-RU" sz="2000" dirty="0" smtClean="0">
                <a:effectLst/>
              </a:rPr>
              <a:t/>
            </a:r>
            <a:br>
              <a:rPr lang="ru-RU" sz="2000" dirty="0" smtClean="0">
                <a:effectLst/>
              </a:rPr>
            </a:br>
            <a:r>
              <a:rPr lang="ru-RU" sz="2000" dirty="0" smtClean="0"/>
              <a:t/>
            </a:r>
            <a:br>
              <a:rPr lang="ru-RU" sz="2000" dirty="0" smtClean="0"/>
            </a:br>
            <a:r>
              <a:rPr lang="ru-RU" sz="2000" dirty="0" err="1" smtClean="0">
                <a:latin typeface="Times New Roman" panose="02020603050405020304" pitchFamily="18" charset="0"/>
                <a:cs typeface="Times New Roman" panose="02020603050405020304" pitchFamily="18" charset="0"/>
              </a:rPr>
              <a:t>Вторинними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проявами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бувають</a:t>
            </a:r>
            <a:r>
              <a:rPr lang="ru-RU" sz="2000" dirty="0" smtClean="0">
                <a:latin typeface="Times New Roman" panose="02020603050405020304" pitchFamily="18" charset="0"/>
                <a:cs typeface="Times New Roman" panose="02020603050405020304" pitchFamily="18" charset="0"/>
              </a:rPr>
              <a:t>: </a:t>
            </a:r>
            <a:r>
              <a:rPr lang="LID8192" sz="2000" dirty="0" smtClean="0">
                <a:latin typeface="Times New Roman" panose="02020603050405020304" pitchFamily="18" charset="0"/>
                <a:cs typeface="Times New Roman" panose="02020603050405020304" pitchFamily="18" charset="0"/>
              </a:rPr>
              <a:t/>
            </a:r>
            <a:br>
              <a:rPr lang="LID8192"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Розлади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смоктання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ковтання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слинотеча</a:t>
            </a:r>
            <a:r>
              <a:rPr lang="ru-RU" sz="2000" dirty="0" smtClean="0">
                <a:latin typeface="Times New Roman" panose="02020603050405020304" pitchFamily="18" charset="0"/>
                <a:cs typeface="Times New Roman" panose="02020603050405020304" pitchFamily="18" charset="0"/>
              </a:rPr>
              <a:t>. </a:t>
            </a:r>
            <a:r>
              <a:rPr lang="LID8192" sz="2000" dirty="0" smtClean="0">
                <a:latin typeface="Times New Roman" panose="02020603050405020304" pitchFamily="18" charset="0"/>
                <a:cs typeface="Times New Roman" panose="02020603050405020304" pitchFamily="18" charset="0"/>
              </a:rPr>
              <a:t/>
            </a:r>
            <a:br>
              <a:rPr lang="LID8192"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Затримка</a:t>
            </a:r>
            <a:r>
              <a:rPr lang="ru-RU" sz="2000" dirty="0" smtClean="0">
                <a:latin typeface="Times New Roman" panose="02020603050405020304" pitchFamily="18" charset="0"/>
                <a:cs typeface="Times New Roman" panose="02020603050405020304" pitchFamily="18" charset="0"/>
              </a:rPr>
              <a:t> в </a:t>
            </a:r>
            <a:r>
              <a:rPr lang="ru-RU" sz="2000" dirty="0" err="1" smtClean="0">
                <a:latin typeface="Times New Roman" panose="02020603050405020304" pitchFamily="18" charset="0"/>
                <a:cs typeface="Times New Roman" panose="02020603050405020304" pitchFamily="18" charset="0"/>
              </a:rPr>
              <a:t>розвитку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мови</a:t>
            </a:r>
            <a:r>
              <a:rPr lang="ru-RU" sz="2000" dirty="0" smtClean="0">
                <a:latin typeface="Times New Roman" panose="02020603050405020304" pitchFamily="18" charset="0"/>
                <a:cs typeface="Times New Roman" panose="02020603050405020304" pitchFamily="18" charset="0"/>
              </a:rPr>
              <a:t>. </a:t>
            </a:r>
            <a:r>
              <a:rPr lang="LID8192" sz="2000" dirty="0" smtClean="0">
                <a:latin typeface="Times New Roman" panose="02020603050405020304" pitchFamily="18" charset="0"/>
                <a:cs typeface="Times New Roman" panose="02020603050405020304" pitchFamily="18" charset="0"/>
              </a:rPr>
              <a:t/>
            </a:r>
            <a:br>
              <a:rPr lang="LID8192"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Судоми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епілепсія</a:t>
            </a:r>
            <a:r>
              <a:rPr lang="ru-RU" sz="2000" dirty="0" smtClean="0">
                <a:latin typeface="Times New Roman" panose="02020603050405020304" pitchFamily="18" charset="0"/>
                <a:cs typeface="Times New Roman" panose="02020603050405020304" pitchFamily="18" charset="0"/>
              </a:rPr>
              <a:t>). </a:t>
            </a:r>
            <a:r>
              <a:rPr lang="LID8192" sz="2000" dirty="0" smtClean="0">
                <a:latin typeface="Times New Roman" panose="02020603050405020304" pitchFamily="18" charset="0"/>
                <a:cs typeface="Times New Roman" panose="02020603050405020304" pitchFamily="18" charset="0"/>
              </a:rPr>
              <a:t/>
            </a:r>
            <a:br>
              <a:rPr lang="LID8192"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Порушення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зору</a:t>
            </a:r>
            <a:r>
              <a:rPr lang="ru-RU" sz="2000" dirty="0" smtClean="0">
                <a:latin typeface="Times New Roman" panose="02020603050405020304" pitchFamily="18" charset="0"/>
                <a:cs typeface="Times New Roman" panose="02020603050405020304" pitchFamily="18" charset="0"/>
              </a:rPr>
              <a:t>, слуху.</a:t>
            </a:r>
            <a:r>
              <a:rPr lang="LID8192" sz="2000" dirty="0" smtClean="0">
                <a:latin typeface="Times New Roman" panose="02020603050405020304" pitchFamily="18" charset="0"/>
                <a:cs typeface="Times New Roman" panose="02020603050405020304" pitchFamily="18" charset="0"/>
              </a:rPr>
              <a:t/>
            </a:r>
            <a:br>
              <a:rPr lang="LID8192"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Розумова</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відсталість</a:t>
            </a:r>
            <a:r>
              <a:rPr lang="ru-RU" sz="2000" dirty="0" smtClean="0">
                <a:latin typeface="Times New Roman" panose="02020603050405020304" pitchFamily="18" charset="0"/>
                <a:cs typeface="Times New Roman" panose="02020603050405020304" pitchFamily="18" charset="0"/>
              </a:rPr>
              <a:t>. </a:t>
            </a:r>
            <a:r>
              <a:rPr lang="ru-RU" sz="2400" dirty="0" smtClean="0"/>
              <a:t/>
            </a:r>
            <a:br>
              <a:rPr lang="ru-RU" sz="2400" dirty="0" smtClean="0"/>
            </a:br>
            <a:endParaRPr lang="ru-RU" sz="2400" dirty="0">
              <a:latin typeface="Arial" pitchFamily="34" charset="0"/>
              <a:cs typeface="Arial" pitchFamily="34" charset="0"/>
            </a:endParaRPr>
          </a:p>
        </p:txBody>
      </p:sp>
    </p:spTree>
    <p:extLst>
      <p:ext uri="{BB962C8B-B14F-4D97-AF65-F5344CB8AC3E}">
        <p14:creationId xmlns:p14="http://schemas.microsoft.com/office/powerpoint/2010/main" val="185517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857496"/>
            <a:ext cx="7498080" cy="1143000"/>
          </a:xfrm>
        </p:spPr>
        <p:txBody>
          <a:bodyPr>
            <a:noAutofit/>
          </a:bodyPr>
          <a:lstStyle/>
          <a:p>
            <a:r>
              <a:rPr lang="ru-RU" sz="1800" b="1" dirty="0" err="1" smtClean="0">
                <a:effectLst/>
                <a:latin typeface="Times New Roman" panose="02020603050405020304" pitchFamily="18" charset="0"/>
                <a:cs typeface="Times New Roman" panose="02020603050405020304" pitchFamily="18" charset="0"/>
              </a:rPr>
              <a:t>Діагностика</a:t>
            </a:r>
            <a:r>
              <a:rPr lang="ru-RU" sz="1800" dirty="0" smtClean="0">
                <a:effectLst/>
                <a:latin typeface="Times New Roman" panose="02020603050405020304" pitchFamily="18" charset="0"/>
                <a:cs typeface="Times New Roman" panose="02020603050405020304" pitchFamily="18" charset="0"/>
              </a:rPr>
              <a:t/>
            </a:r>
            <a:br>
              <a:rPr lang="ru-RU" sz="1800" dirty="0" smtClean="0">
                <a:effectLst/>
                <a:latin typeface="Times New Roman" panose="02020603050405020304" pitchFamily="18" charset="0"/>
                <a:cs typeface="Times New Roman" panose="02020603050405020304" pitchFamily="18" charset="0"/>
              </a:rPr>
            </a:br>
            <a:r>
              <a:rPr lang="ru-RU" sz="1800" dirty="0" smtClean="0">
                <a:effectLst/>
                <a:latin typeface="Times New Roman" panose="02020603050405020304" pitchFamily="18" charset="0"/>
                <a:cs typeface="Times New Roman" panose="02020603050405020304" pitchFamily="18" charset="0"/>
              </a:rPr>
              <a:t/>
            </a:r>
            <a:br>
              <a:rPr lang="ru-RU" sz="1800" dirty="0" smtClean="0">
                <a:effectLst/>
                <a:latin typeface="Times New Roman" panose="02020603050405020304" pitchFamily="18" charset="0"/>
                <a:cs typeface="Times New Roman" panose="02020603050405020304" pitchFamily="18" charset="0"/>
              </a:rPr>
            </a:br>
            <a:r>
              <a:rPr lang="ru-RU" sz="1800" dirty="0" smtClean="0">
                <a:effectLst/>
                <a:latin typeface="Times New Roman" panose="02020603050405020304" pitchFamily="18" charset="0"/>
                <a:cs typeface="Times New Roman" panose="02020603050405020304" pitchFamily="18" charset="0"/>
              </a:rPr>
              <a:t> МРТ </a:t>
            </a:r>
            <a:r>
              <a:rPr lang="ru-RU" sz="1800" dirty="0" err="1" smtClean="0">
                <a:effectLst/>
                <a:latin typeface="Times New Roman" panose="02020603050405020304" pitchFamily="18" charset="0"/>
                <a:cs typeface="Times New Roman" panose="02020603050405020304" pitchFamily="18" charset="0"/>
              </a:rPr>
              <a:t>голови</a:t>
            </a:r>
            <a:r>
              <a:rPr lang="ru-RU" sz="1800" dirty="0" smtClean="0">
                <a:effectLst/>
                <a:latin typeface="Times New Roman" panose="02020603050405020304" pitchFamily="18" charset="0"/>
                <a:cs typeface="Times New Roman" panose="02020603050405020304" pitchFamily="18" charset="0"/>
              </a:rPr>
              <a:t/>
            </a:r>
            <a:br>
              <a:rPr lang="ru-RU" sz="1800" dirty="0" smtClean="0">
                <a:effectLst/>
                <a:latin typeface="Times New Roman" panose="02020603050405020304" pitchFamily="18" charset="0"/>
                <a:cs typeface="Times New Roman" panose="02020603050405020304" pitchFamily="18" charset="0"/>
              </a:rPr>
            </a:b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Іноді</a:t>
            </a:r>
            <a:r>
              <a:rPr lang="ru-RU" sz="1800" dirty="0" smtClean="0">
                <a:effectLst/>
                <a:latin typeface="Times New Roman" panose="02020603050405020304" pitchFamily="18" charset="0"/>
                <a:cs typeface="Times New Roman" panose="02020603050405020304" pitchFamily="18" charset="0"/>
              </a:rPr>
              <a:t> проводиться </a:t>
            </a:r>
            <a:r>
              <a:rPr lang="ru-RU" sz="1800" dirty="0" err="1" smtClean="0">
                <a:effectLst/>
                <a:latin typeface="Times New Roman" panose="02020603050405020304" pitchFamily="18" charset="0"/>
                <a:cs typeface="Times New Roman" panose="02020603050405020304" pitchFamily="18" charset="0"/>
              </a:rPr>
              <a:t>дослідження</a:t>
            </a:r>
            <a:r>
              <a:rPr lang="ru-RU" sz="1800" dirty="0" smtClean="0">
                <a:effectLst/>
                <a:latin typeface="Times New Roman" panose="02020603050405020304" pitchFamily="18" charset="0"/>
                <a:cs typeface="Times New Roman" panose="02020603050405020304" pitchFamily="18" charset="0"/>
              </a:rPr>
              <a:t> для </a:t>
            </a:r>
            <a:r>
              <a:rPr lang="ru-RU" sz="1800" dirty="0" err="1" smtClean="0">
                <a:effectLst/>
                <a:latin typeface="Times New Roman" panose="02020603050405020304" pitchFamily="18" charset="0"/>
                <a:cs typeface="Times New Roman" panose="02020603050405020304" pitchFamily="18" charset="0"/>
              </a:rPr>
              <a:t>виключення</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спадкового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метаболічного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або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неврологічного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розладу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Якщо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підозрюється</a:t>
            </a:r>
            <a:r>
              <a:rPr lang="ru-RU" sz="1800" dirty="0" smtClean="0">
                <a:effectLst/>
                <a:latin typeface="Times New Roman" panose="02020603050405020304" pitchFamily="18" charset="0"/>
                <a:cs typeface="Times New Roman" panose="02020603050405020304" pitchFamily="18" charset="0"/>
              </a:rPr>
              <a:t> ДЦП, </a:t>
            </a:r>
            <a:r>
              <a:rPr lang="ru-RU" sz="1800" dirty="0" err="1" smtClean="0">
                <a:effectLst/>
                <a:latin typeface="Times New Roman" panose="02020603050405020304" pitchFamily="18" charset="0"/>
                <a:cs typeface="Times New Roman" panose="02020603050405020304" pitchFamily="18" charset="0"/>
              </a:rPr>
              <a:t>важливо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виявити</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основне</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захворювання</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Збір</a:t>
            </a:r>
            <a:r>
              <a:rPr lang="ru-RU" sz="1800" dirty="0" smtClean="0">
                <a:effectLst/>
                <a:latin typeface="Times New Roman" panose="02020603050405020304" pitchFamily="18" charset="0"/>
                <a:cs typeface="Times New Roman" panose="02020603050405020304" pitchFamily="18" charset="0"/>
              </a:rPr>
              <a:t> анамнезу </a:t>
            </a:r>
            <a:r>
              <a:rPr lang="ru-RU" sz="1800" dirty="0" err="1" smtClean="0">
                <a:effectLst/>
                <a:latin typeface="Times New Roman" panose="02020603050405020304" pitchFamily="18" charset="0"/>
                <a:cs typeface="Times New Roman" panose="02020603050405020304" pitchFamily="18" charset="0"/>
              </a:rPr>
              <a:t>може</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прояснити</a:t>
            </a:r>
            <a:r>
              <a:rPr lang="ru-RU" sz="1800" dirty="0" smtClean="0">
                <a:effectLst/>
                <a:latin typeface="Times New Roman" panose="02020603050405020304" pitchFamily="18" charset="0"/>
                <a:cs typeface="Times New Roman" panose="02020603050405020304" pitchFamily="18" charset="0"/>
              </a:rPr>
              <a:t> причину </a:t>
            </a:r>
            <a:r>
              <a:rPr lang="ru-RU" sz="1800" dirty="0" err="1" smtClean="0">
                <a:effectLst/>
                <a:latin typeface="Times New Roman" panose="02020603050405020304" pitchFamily="18" charset="0"/>
                <a:cs typeface="Times New Roman" panose="02020603050405020304" pitchFamily="18" charset="0"/>
              </a:rPr>
              <a:t>порушень</a:t>
            </a:r>
            <a:r>
              <a:rPr lang="ru-RU" sz="1800" dirty="0" smtClean="0">
                <a:effectLst/>
                <a:latin typeface="Times New Roman" panose="02020603050405020304" pitchFamily="18" charset="0"/>
                <a:cs typeface="Times New Roman" panose="02020603050405020304" pitchFamily="18" charset="0"/>
              </a:rPr>
              <a:t>. МРТ </a:t>
            </a:r>
            <a:r>
              <a:rPr lang="ru-RU" sz="1800" dirty="0" err="1" smtClean="0">
                <a:effectLst/>
                <a:latin typeface="Times New Roman" panose="02020603050405020304" pitchFamily="18" charset="0"/>
                <a:cs typeface="Times New Roman" panose="02020603050405020304" pitchFamily="18" charset="0"/>
              </a:rPr>
              <a:t>мозку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може</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виявити</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аномалії</a:t>
            </a:r>
            <a:r>
              <a:rPr lang="ru-RU" sz="1800" dirty="0" smtClean="0">
                <a:effectLst/>
                <a:latin typeface="Times New Roman" panose="02020603050405020304" pitchFamily="18" charset="0"/>
                <a:cs typeface="Times New Roman" panose="02020603050405020304" pitchFamily="18" charset="0"/>
              </a:rPr>
              <a:t> в </a:t>
            </a:r>
            <a:r>
              <a:rPr lang="ru-RU" sz="1800" dirty="0" err="1" smtClean="0">
                <a:effectLst/>
                <a:latin typeface="Times New Roman" panose="02020603050405020304" pitchFamily="18" charset="0"/>
                <a:cs typeface="Times New Roman" panose="02020603050405020304" pitchFamily="18" charset="0"/>
              </a:rPr>
              <a:t>більшості</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випадків</a:t>
            </a:r>
            <a:r>
              <a:rPr lang="ru-RU" sz="1800" dirty="0" smtClean="0">
                <a:effectLst/>
                <a:latin typeface="Times New Roman" panose="02020603050405020304" pitchFamily="18" charset="0"/>
                <a:cs typeface="Times New Roman" panose="02020603050405020304" pitchFamily="18" charset="0"/>
              </a:rPr>
              <a:t>. Дитячий </a:t>
            </a:r>
            <a:r>
              <a:rPr lang="ru-RU" sz="1800" dirty="0" err="1" smtClean="0">
                <a:effectLst/>
                <a:latin typeface="Times New Roman" panose="02020603050405020304" pitchFamily="18" charset="0"/>
                <a:cs typeface="Times New Roman" panose="02020603050405020304" pitchFamily="18" charset="0"/>
              </a:rPr>
              <a:t>церебральний</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параліч</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рідко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може</a:t>
            </a:r>
            <a:r>
              <a:rPr lang="ru-RU" sz="1800" dirty="0" smtClean="0">
                <a:effectLst/>
                <a:latin typeface="Times New Roman" panose="02020603050405020304" pitchFamily="18" charset="0"/>
                <a:cs typeface="Times New Roman" panose="02020603050405020304" pitchFamily="18" charset="0"/>
              </a:rPr>
              <a:t> бути </a:t>
            </a:r>
            <a:r>
              <a:rPr lang="ru-RU" sz="1800" dirty="0" err="1" smtClean="0">
                <a:effectLst/>
                <a:latin typeface="Times New Roman" panose="02020603050405020304" pitchFamily="18" charset="0"/>
                <a:cs typeface="Times New Roman" panose="02020603050405020304" pitchFamily="18" charset="0"/>
              </a:rPr>
              <a:t>підтверджений</a:t>
            </a:r>
            <a:r>
              <a:rPr lang="ru-RU" sz="1800" dirty="0" smtClean="0">
                <a:effectLst/>
                <a:latin typeface="Times New Roman" panose="02020603050405020304" pitchFamily="18" charset="0"/>
                <a:cs typeface="Times New Roman" panose="02020603050405020304" pitchFamily="18" charset="0"/>
              </a:rPr>
              <a:t> в </a:t>
            </a:r>
            <a:r>
              <a:rPr lang="ru-RU" sz="1800" dirty="0" err="1" smtClean="0">
                <a:effectLst/>
                <a:latin typeface="Times New Roman" panose="02020603050405020304" pitchFamily="18" charset="0"/>
                <a:cs typeface="Times New Roman" panose="02020603050405020304" pitchFamily="18" charset="0"/>
              </a:rPr>
              <a:t>ранньому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дитячому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віці</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і</a:t>
            </a:r>
            <a:r>
              <a:rPr lang="ru-RU" sz="1800" dirty="0" smtClean="0">
                <a:effectLst/>
                <a:latin typeface="Times New Roman" panose="02020603050405020304" pitchFamily="18" charset="0"/>
                <a:cs typeface="Times New Roman" panose="02020603050405020304" pitchFamily="18" charset="0"/>
              </a:rPr>
              <a:t> форма </a:t>
            </a:r>
            <a:r>
              <a:rPr lang="ru-RU" sz="1800" dirty="0" err="1" smtClean="0">
                <a:effectLst/>
                <a:latin typeface="Times New Roman" panose="02020603050405020304" pitchFamily="18" charset="0"/>
                <a:cs typeface="Times New Roman" panose="02020603050405020304" pitchFamily="18" charset="0"/>
              </a:rPr>
              <a:t>захворювання</a:t>
            </a:r>
            <a:r>
              <a:rPr lang="ru-RU" sz="1800" dirty="0" smtClean="0">
                <a:effectLst/>
                <a:latin typeface="Times New Roman" panose="02020603050405020304" pitchFamily="18" charset="0"/>
                <a:cs typeface="Times New Roman" panose="02020603050405020304" pitchFamily="18" charset="0"/>
              </a:rPr>
              <a:t> часто не </a:t>
            </a:r>
            <a:r>
              <a:rPr lang="ru-RU" sz="1800" dirty="0" err="1" smtClean="0">
                <a:effectLst/>
                <a:latin typeface="Times New Roman" panose="02020603050405020304" pitchFamily="18" charset="0"/>
                <a:cs typeface="Times New Roman" panose="02020603050405020304" pitchFamily="18" charset="0"/>
              </a:rPr>
              <a:t>може</a:t>
            </a:r>
            <a:r>
              <a:rPr lang="ru-RU" sz="1800" dirty="0" smtClean="0">
                <a:effectLst/>
                <a:latin typeface="Times New Roman" panose="02020603050405020304" pitchFamily="18" charset="0"/>
                <a:cs typeface="Times New Roman" panose="02020603050405020304" pitchFamily="18" charset="0"/>
              </a:rPr>
              <a:t> бути охарактеризована до </a:t>
            </a:r>
            <a:r>
              <a:rPr lang="ru-RU" sz="1800" dirty="0" err="1" smtClean="0">
                <a:effectLst/>
                <a:latin typeface="Times New Roman" panose="02020603050405020304" pitchFamily="18" charset="0"/>
                <a:cs typeface="Times New Roman" panose="02020603050405020304" pitchFamily="18" charset="0"/>
              </a:rPr>
              <a:t>віку</a:t>
            </a:r>
            <a:r>
              <a:rPr lang="ru-RU" sz="1800" dirty="0" smtClean="0">
                <a:effectLst/>
                <a:latin typeface="Times New Roman" panose="02020603050405020304" pitchFamily="18" charset="0"/>
                <a:cs typeface="Times New Roman" panose="02020603050405020304" pitchFamily="18" charset="0"/>
              </a:rPr>
              <a:t> 2 </a:t>
            </a:r>
            <a:r>
              <a:rPr lang="ru-RU" sz="1800" dirty="0" err="1" smtClean="0">
                <a:effectLst/>
                <a:latin typeface="Times New Roman" panose="02020603050405020304" pitchFamily="18" charset="0"/>
                <a:cs typeface="Times New Roman" panose="02020603050405020304" pitchFamily="18" charset="0"/>
              </a:rPr>
              <a:t>років</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Алергія</a:t>
            </a:r>
            <a:r>
              <a:rPr lang="ru-RU" sz="1800" dirty="0" smtClean="0">
                <a:effectLst/>
                <a:latin typeface="Times New Roman" panose="02020603050405020304" pitchFamily="18" charset="0"/>
                <a:cs typeface="Times New Roman" panose="02020603050405020304" pitchFamily="18" charset="0"/>
              </a:rPr>
              <a:t> про </a:t>
            </a:r>
            <a:r>
              <a:rPr lang="ru-RU" sz="1800" dirty="0" err="1" smtClean="0">
                <a:effectLst/>
                <a:latin typeface="Times New Roman" panose="02020603050405020304" pitchFamily="18" charset="0"/>
                <a:cs typeface="Times New Roman" panose="02020603050405020304" pitchFamily="18" charset="0"/>
              </a:rPr>
              <a:t>перенесеної</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асфіксії</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під</a:t>
            </a:r>
            <a:r>
              <a:rPr lang="ru-RU" sz="1800" dirty="0" smtClean="0">
                <a:effectLst/>
                <a:latin typeface="Times New Roman" panose="02020603050405020304" pitchFamily="18" charset="0"/>
                <a:cs typeface="Times New Roman" panose="02020603050405020304" pitchFamily="18" charset="0"/>
              </a:rPr>
              <a:t> час </a:t>
            </a:r>
            <a:r>
              <a:rPr lang="ru-RU" sz="1800" dirty="0" err="1" smtClean="0">
                <a:effectLst/>
                <a:latin typeface="Times New Roman" panose="02020603050405020304" pitchFamily="18" charset="0"/>
                <a:cs typeface="Times New Roman" panose="02020603050405020304" pitchFamily="18" charset="0"/>
              </a:rPr>
              <a:t>пологів</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неонатальний</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інсульт</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жовтяниця</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менінгіт</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судоми</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м'язовий</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гипотонус</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або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гіпертонус</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пригнічення</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рефлекторної</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діяльності</a:t>
            </a:r>
            <a:r>
              <a:rPr lang="ru-RU" sz="1800" dirty="0" smtClean="0">
                <a:effectLst/>
                <a:latin typeface="Times New Roman" panose="02020603050405020304" pitchFamily="18" charset="0"/>
                <a:cs typeface="Times New Roman" panose="02020603050405020304" pitchFamily="18" charset="0"/>
              </a:rPr>
              <a:t>, а </a:t>
            </a:r>
            <a:r>
              <a:rPr lang="ru-RU" sz="1800" dirty="0" err="1" smtClean="0">
                <a:effectLst/>
                <a:latin typeface="Times New Roman" panose="02020603050405020304" pitchFamily="18" charset="0"/>
                <a:cs typeface="Times New Roman" panose="02020603050405020304" pitchFamily="18" charset="0"/>
              </a:rPr>
              <a:t>також</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наявність</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перивентрикулярних</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змін</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речовини</a:t>
            </a:r>
            <a:r>
              <a:rPr lang="ru-RU" sz="1800" dirty="0" smtClean="0">
                <a:effectLst/>
                <a:latin typeface="Times New Roman" panose="02020603050405020304" pitchFamily="18" charset="0"/>
                <a:cs typeface="Times New Roman" panose="02020603050405020304" pitchFamily="18" charset="0"/>
              </a:rPr>
              <a:t> головного </a:t>
            </a:r>
            <a:r>
              <a:rPr lang="ru-RU" sz="1800" dirty="0" err="1" smtClean="0">
                <a:effectLst/>
                <a:latin typeface="Times New Roman" panose="02020603050405020304" pitchFamily="18" charset="0"/>
                <a:cs typeface="Times New Roman" panose="02020603050405020304" pitchFamily="18" charset="0"/>
              </a:rPr>
              <a:t>мозку</a:t>
            </a:r>
            <a:r>
              <a:rPr lang="ru-RU" sz="1800" dirty="0" smtClean="0">
                <a:effectLst/>
                <a:latin typeface="Times New Roman" panose="02020603050405020304" pitchFamily="18" charset="0"/>
                <a:cs typeface="Times New Roman" panose="02020603050405020304" pitchFamily="18" charset="0"/>
              </a:rPr>
              <a:t> при УЗД у </a:t>
            </a:r>
            <a:r>
              <a:rPr lang="ru-RU" sz="1800" dirty="0" err="1" smtClean="0">
                <a:effectLst/>
                <a:latin typeface="Times New Roman" panose="02020603050405020304" pitchFamily="18" charset="0"/>
                <a:cs typeface="Times New Roman" panose="02020603050405020304" pitchFamily="18" charset="0"/>
              </a:rPr>
              <a:t>новонароджених</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дітей</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є</a:t>
            </a:r>
            <a:r>
              <a:rPr lang="ru-RU" sz="1800" dirty="0" smtClean="0">
                <a:effectLst/>
                <a:latin typeface="Times New Roman" panose="02020603050405020304" pitchFamily="18" charset="0"/>
                <a:cs typeface="Times New Roman" panose="02020603050405020304" pitchFamily="18" charset="0"/>
              </a:rPr>
              <a:t> факторами </a:t>
            </a:r>
            <a:r>
              <a:rPr lang="ru-RU" sz="1800" dirty="0" err="1" smtClean="0">
                <a:effectLst/>
                <a:latin typeface="Times New Roman" panose="02020603050405020304" pitchFamily="18" charset="0"/>
                <a:cs typeface="Times New Roman" panose="02020603050405020304" pitchFamily="18" charset="0"/>
              </a:rPr>
              <a:t>ризику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розвитку</a:t>
            </a:r>
            <a:r>
              <a:rPr lang="ru-RU" sz="1800" dirty="0" smtClean="0">
                <a:effectLst/>
                <a:latin typeface="Times New Roman" panose="02020603050405020304" pitchFamily="18" charset="0"/>
                <a:cs typeface="Times New Roman" panose="02020603050405020304" pitchFamily="18" charset="0"/>
              </a:rPr>
              <a:t> ДЦП.</a:t>
            </a:r>
            <a:br>
              <a:rPr lang="ru-RU" sz="1800" dirty="0" smtClean="0">
                <a:effectLst/>
                <a:latin typeface="Times New Roman" panose="02020603050405020304" pitchFamily="18" charset="0"/>
                <a:cs typeface="Times New Roman" panose="02020603050405020304" pitchFamily="18" charset="0"/>
              </a:rPr>
            </a:br>
            <a:r>
              <a:rPr lang="ru-RU" sz="1800" dirty="0" smtClean="0">
                <a:effectLst/>
                <a:latin typeface="Times New Roman" panose="02020603050405020304" pitchFamily="18" charset="0"/>
                <a:cs typeface="Times New Roman" panose="02020603050405020304" pitchFamily="18" charset="0"/>
              </a:rPr>
              <a:t/>
            </a:r>
            <a:br>
              <a:rPr lang="ru-RU" sz="1800" dirty="0" smtClean="0">
                <a:effectLst/>
                <a:latin typeface="Times New Roman" panose="02020603050405020304" pitchFamily="18" charset="0"/>
                <a:cs typeface="Times New Roman" panose="02020603050405020304" pitchFamily="18" charset="0"/>
              </a:rPr>
            </a:br>
            <a:r>
              <a:rPr lang="ru-RU" sz="1800" dirty="0" smtClean="0">
                <a:effectLst/>
                <a:latin typeface="Times New Roman" panose="02020603050405020304" pitchFamily="18" charset="0"/>
                <a:cs typeface="Times New Roman" panose="02020603050405020304" pitchFamily="18" charset="0"/>
              </a:rPr>
              <a:t> З метою </a:t>
            </a:r>
            <a:r>
              <a:rPr lang="ru-RU" sz="1800" dirty="0" err="1" smtClean="0">
                <a:effectLst/>
                <a:latin typeface="Times New Roman" panose="02020603050405020304" pitchFamily="18" charset="0"/>
                <a:cs typeface="Times New Roman" panose="02020603050405020304" pitchFamily="18" charset="0"/>
              </a:rPr>
              <a:t>попередження</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або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мінімізації</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розвитку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стійкого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неврологічного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дефіциту</a:t>
            </a:r>
            <a:r>
              <a:rPr lang="ru-RU" sz="1800" dirty="0" smtClean="0">
                <a:effectLst/>
                <a:latin typeface="Times New Roman" panose="02020603050405020304" pitchFamily="18" charset="0"/>
                <a:cs typeface="Times New Roman" panose="02020603050405020304" pitchFamily="18" charset="0"/>
              </a:rPr>
              <a:t> у </a:t>
            </a:r>
            <a:r>
              <a:rPr lang="ru-RU" sz="1800" dirty="0" err="1" smtClean="0">
                <a:effectLst/>
                <a:latin typeface="Times New Roman" panose="02020603050405020304" pitchFamily="18" charset="0"/>
                <a:cs typeface="Times New Roman" panose="02020603050405020304" pitchFamily="18" charset="0"/>
              </a:rPr>
              <a:t>даної</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категорії</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хворих</a:t>
            </a:r>
            <a:r>
              <a:rPr lang="ru-RU" sz="1800" dirty="0" smtClean="0">
                <a:effectLst/>
                <a:latin typeface="Times New Roman" panose="02020603050405020304" pitchFamily="18" charset="0"/>
                <a:cs typeface="Times New Roman" panose="02020603050405020304" pitchFamily="18" charset="0"/>
              </a:rPr>
              <a:t> на </a:t>
            </a:r>
            <a:r>
              <a:rPr lang="ru-RU" sz="1800" dirty="0" err="1" smtClean="0">
                <a:effectLst/>
                <a:latin typeface="Times New Roman" panose="02020603050405020304" pitchFamily="18" charset="0"/>
                <a:cs typeface="Times New Roman" panose="02020603050405020304" pitchFamily="18" charset="0"/>
              </a:rPr>
              <a:t>першому</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році</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життя</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потрібно</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їх</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ретельний</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медичний</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нагляд</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і</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ведення</a:t>
            </a:r>
            <a:r>
              <a:rPr lang="ru-RU" sz="1800" dirty="0" smtClean="0">
                <a:effectLst/>
                <a:latin typeface="Times New Roman" panose="02020603050405020304" pitchFamily="18" charset="0"/>
                <a:cs typeface="Times New Roman" panose="02020603050405020304" pitchFamily="18" charset="0"/>
              </a:rPr>
              <a:t>. </a:t>
            </a:r>
            <a:r>
              <a:rPr lang="ru-RU" sz="1800" dirty="0" smtClean="0"/>
              <a:t/>
            </a:r>
            <a:br>
              <a:rPr lang="ru-RU" sz="1800" dirty="0" smtClean="0"/>
            </a:br>
            <a:endParaRPr lang="ru-RU" sz="1800" dirty="0">
              <a:latin typeface="Arial" pitchFamily="34" charset="0"/>
              <a:cs typeface="Arial" pitchFamily="34" charset="0"/>
            </a:endParaRPr>
          </a:p>
        </p:txBody>
      </p:sp>
    </p:spTree>
    <p:extLst>
      <p:ext uri="{BB962C8B-B14F-4D97-AF65-F5344CB8AC3E}">
        <p14:creationId xmlns:p14="http://schemas.microsoft.com/office/powerpoint/2010/main" val="2886755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2857496"/>
            <a:ext cx="7498080" cy="1143000"/>
          </a:xfrm>
        </p:spPr>
        <p:txBody>
          <a:bodyPr>
            <a:normAutofit fontScale="90000"/>
          </a:bodyPr>
          <a:lstStyle/>
          <a:p>
            <a:pPr fontAlgn="t"/>
            <a:r>
              <a:rPr lang="ru-RU" sz="2000" b="1" dirty="0" smtClean="0">
                <a:effectLst/>
                <a:latin typeface="Times New Roman" panose="02020603050405020304" pitchFamily="18" charset="0"/>
                <a:cs typeface="Times New Roman" panose="02020603050405020304" pitchFamily="18" charset="0"/>
              </a:rPr>
              <a:t>Як </a:t>
            </a:r>
            <a:r>
              <a:rPr lang="ru-RU" sz="2000" b="1" dirty="0" err="1" smtClean="0">
                <a:effectLst/>
                <a:latin typeface="Times New Roman" panose="02020603050405020304" pitchFamily="18" charset="0"/>
                <a:cs typeface="Times New Roman" panose="02020603050405020304" pitchFamily="18" charset="0"/>
              </a:rPr>
              <a:t>лікують</a:t>
            </a:r>
            <a:r>
              <a:rPr lang="ru-RU" sz="2000" b="1" dirty="0" smtClean="0">
                <a:effectLst/>
                <a:latin typeface="Times New Roman" panose="02020603050405020304" pitchFamily="18" charset="0"/>
                <a:cs typeface="Times New Roman" panose="02020603050405020304" pitchFamily="18" charset="0"/>
              </a:rPr>
              <a:t> дитячий </a:t>
            </a:r>
            <a:r>
              <a:rPr lang="ru-RU" sz="2000" b="1" dirty="0" err="1" smtClean="0">
                <a:effectLst/>
                <a:latin typeface="Times New Roman" panose="02020603050405020304" pitchFamily="18" charset="0"/>
                <a:cs typeface="Times New Roman" panose="02020603050405020304" pitchFamily="18" charset="0"/>
              </a:rPr>
              <a:t>церебральний</a:t>
            </a:r>
            <a:r>
              <a:rPr lang="ru-RU" sz="2000" b="1" dirty="0" smtClean="0">
                <a:effectLst/>
                <a:latin typeface="Times New Roman" panose="02020603050405020304" pitchFamily="18" charset="0"/>
                <a:cs typeface="Times New Roman" panose="02020603050405020304" pitchFamily="18" charset="0"/>
              </a:rPr>
              <a:t> </a:t>
            </a:r>
            <a:r>
              <a:rPr lang="ru-RU" sz="2000" b="1" dirty="0" err="1" smtClean="0">
                <a:effectLst/>
                <a:latin typeface="Times New Roman" panose="02020603050405020304" pitchFamily="18" charset="0"/>
                <a:cs typeface="Times New Roman" panose="02020603050405020304" pitchFamily="18" charset="0"/>
              </a:rPr>
              <a:t>параліч</a:t>
            </a:r>
            <a:r>
              <a:rPr lang="ru-RU" sz="2000" b="1" dirty="0" smtClean="0">
                <a:effectLst/>
                <a:latin typeface="Times New Roman" panose="02020603050405020304" pitchFamily="18" charset="0"/>
                <a:cs typeface="Times New Roman" panose="02020603050405020304" pitchFamily="18" charset="0"/>
              </a:rPr>
              <a:t>?</a:t>
            </a:r>
            <a:r>
              <a:rPr lang="ru-RU" sz="2000" dirty="0" smtClean="0">
                <a:effectLst/>
                <a:latin typeface="Times New Roman" panose="02020603050405020304" pitchFamily="18" charset="0"/>
                <a:cs typeface="Times New Roman" panose="02020603050405020304" pitchFamily="18" charset="0"/>
              </a:rPr>
              <a:t/>
            </a:r>
            <a:br>
              <a:rPr lang="ru-RU"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r>
            <a:br>
              <a:rPr lang="ru-RU"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Існує</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багато</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методів</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консервативної</a:t>
            </a:r>
            <a:r>
              <a:rPr lang="ru-RU" sz="2000" dirty="0" smtClean="0">
                <a:effectLst/>
                <a:latin typeface="Times New Roman" panose="02020603050405020304" pitchFamily="18" charset="0"/>
                <a:cs typeface="Times New Roman" panose="02020603050405020304" pitchFamily="18" charset="0"/>
              </a:rPr>
              <a:t> та </a:t>
            </a:r>
            <a:r>
              <a:rPr lang="ru-RU" sz="2000" dirty="0" err="1" smtClean="0">
                <a:effectLst/>
                <a:latin typeface="Times New Roman" panose="02020603050405020304" pitchFamily="18" charset="0"/>
                <a:cs typeface="Times New Roman" panose="02020603050405020304" pitchFamily="18" charset="0"/>
              </a:rPr>
              <a:t>альтернативної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медицини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які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використовуються</a:t>
            </a:r>
            <a:r>
              <a:rPr lang="ru-RU" sz="2000" dirty="0" smtClean="0">
                <a:effectLst/>
                <a:latin typeface="Times New Roman" panose="02020603050405020304" pitchFamily="18" charset="0"/>
                <a:cs typeface="Times New Roman" panose="02020603050405020304" pitchFamily="18" charset="0"/>
              </a:rPr>
              <a:t> для </a:t>
            </a:r>
            <a:r>
              <a:rPr lang="ru-RU" sz="2000" dirty="0" err="1" smtClean="0">
                <a:effectLst/>
                <a:latin typeface="Times New Roman" panose="02020603050405020304" pitchFamily="18" charset="0"/>
                <a:cs typeface="Times New Roman" panose="02020603050405020304" pitchFamily="18" charset="0"/>
              </a:rPr>
              <a:t>лікування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хворих</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з</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церебральними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паралічами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Сьогодні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неможливо</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цих</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пацієнтів</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вилікувати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повністю</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проте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вже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існують</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схеми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лікування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які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спрямовані</a:t>
            </a:r>
            <a:r>
              <a:rPr lang="ru-RU" sz="2000" dirty="0" smtClean="0">
                <a:effectLst/>
                <a:latin typeface="Times New Roman" panose="02020603050405020304" pitchFamily="18" charset="0"/>
                <a:cs typeface="Times New Roman" panose="02020603050405020304" pitchFamily="18" charset="0"/>
              </a:rPr>
              <a:t> на </a:t>
            </a:r>
            <a:r>
              <a:rPr lang="ru-RU" sz="2000" dirty="0" err="1" smtClean="0">
                <a:effectLst/>
                <a:latin typeface="Times New Roman" panose="02020603050405020304" pitchFamily="18" charset="0"/>
                <a:cs typeface="Times New Roman" panose="02020603050405020304" pitchFamily="18" charset="0"/>
              </a:rPr>
              <a:t>розвиток</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функцій</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яких</a:t>
            </a:r>
            <a:r>
              <a:rPr lang="ru-RU" sz="2000" dirty="0" smtClean="0">
                <a:effectLst/>
                <a:latin typeface="Times New Roman" panose="02020603050405020304" pitchFamily="18" charset="0"/>
                <a:cs typeface="Times New Roman" panose="02020603050405020304" pitchFamily="18" charset="0"/>
              </a:rPr>
              <a:t> не </a:t>
            </a:r>
            <a:r>
              <a:rPr lang="ru-RU" sz="2000" dirty="0" err="1" smtClean="0">
                <a:effectLst/>
                <a:latin typeface="Times New Roman" panose="02020603050405020304" pitchFamily="18" charset="0"/>
                <a:cs typeface="Times New Roman" panose="02020603050405020304" pitchFamily="18" charset="0"/>
              </a:rPr>
              <a:t>вистачає</a:t>
            </a:r>
            <a:r>
              <a:rPr lang="ru-RU" sz="2000" dirty="0" smtClean="0">
                <a:effectLst/>
                <a:latin typeface="Times New Roman" panose="02020603050405020304" pitchFamily="18" charset="0"/>
                <a:cs typeface="Times New Roman" panose="02020603050405020304" pitchFamily="18" charset="0"/>
              </a:rPr>
              <a:t> для </a:t>
            </a:r>
            <a:r>
              <a:rPr lang="ru-RU" sz="2000" dirty="0" err="1" smtClean="0">
                <a:effectLst/>
                <a:latin typeface="Times New Roman" panose="02020603050405020304" pitchFamily="18" charset="0"/>
                <a:cs typeface="Times New Roman" panose="02020603050405020304" pitchFamily="18" charset="0"/>
              </a:rPr>
              <a:t>можливості</a:t>
            </a:r>
            <a:r>
              <a:rPr lang="ru-RU" sz="2000" dirty="0" smtClean="0">
                <a:effectLst/>
                <a:latin typeface="Times New Roman" panose="02020603050405020304" pitchFamily="18" charset="0"/>
                <a:cs typeface="Times New Roman" panose="02020603050405020304" pitchFamily="18" charset="0"/>
              </a:rPr>
              <a:t> вести </a:t>
            </a:r>
            <a:r>
              <a:rPr lang="ru-RU" sz="2000" dirty="0" err="1" smtClean="0">
                <a:effectLst/>
                <a:latin typeface="Times New Roman" panose="02020603050405020304" pitchFamily="18" charset="0"/>
                <a:cs typeface="Times New Roman" panose="02020603050405020304" pitchFamily="18" charset="0"/>
              </a:rPr>
              <a:t>якомога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більш</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повноцінне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життя</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Кінезіотерапія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масаж</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лікувальна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фізкультура</a:t>
            </a:r>
            <a:r>
              <a:rPr lang="ru-RU" sz="2000" dirty="0" smtClean="0">
                <a:effectLst/>
                <a:latin typeface="Times New Roman" panose="02020603050405020304" pitchFamily="18" charset="0"/>
                <a:cs typeface="Times New Roman" panose="02020603050405020304" pitchFamily="18" charset="0"/>
              </a:rPr>
              <a:t>). </a:t>
            </a:r>
            <a:br>
              <a:rPr lang="ru-RU"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r>
            <a:br>
              <a:rPr lang="ru-RU"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Авторські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комплексні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інтегральні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методи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реабілітації</a:t>
            </a:r>
            <a:r>
              <a:rPr lang="ru-RU" sz="2000" dirty="0" smtClean="0">
                <a:effectLst/>
                <a:latin typeface="Times New Roman" panose="02020603050405020304" pitchFamily="18" charset="0"/>
                <a:cs typeface="Times New Roman" panose="02020603050405020304" pitchFamily="18" charset="0"/>
              </a:rPr>
              <a:t>. • Метод </a:t>
            </a:r>
            <a:r>
              <a:rPr lang="ru-RU" sz="2000" dirty="0" err="1" smtClean="0">
                <a:effectLst/>
                <a:latin typeface="Times New Roman" panose="02020603050405020304" pitchFamily="18" charset="0"/>
                <a:cs typeface="Times New Roman" panose="02020603050405020304" pitchFamily="18" charset="0"/>
              </a:rPr>
              <a:t>професора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Козявкіна</a:t>
            </a:r>
            <a:r>
              <a:rPr lang="ru-RU" sz="2000" dirty="0" smtClean="0">
                <a:effectLst/>
                <a:latin typeface="Times New Roman" panose="02020603050405020304" pitchFamily="18" charset="0"/>
                <a:cs typeface="Times New Roman" panose="02020603050405020304" pitchFamily="18" charset="0"/>
              </a:rPr>
              <a:t> (Система </a:t>
            </a:r>
            <a:r>
              <a:rPr lang="ru-RU" sz="2000" dirty="0" err="1" smtClean="0">
                <a:effectLst/>
                <a:latin typeface="Times New Roman" panose="02020603050405020304" pitchFamily="18" charset="0"/>
                <a:cs typeface="Times New Roman" panose="02020603050405020304" pitchFamily="18" charset="0"/>
              </a:rPr>
              <a:t>інтенсивної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нейрофізіологічної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Реабілітації</a:t>
            </a:r>
            <a:r>
              <a:rPr lang="ru-RU" sz="2000" dirty="0" smtClean="0">
                <a:effectLst/>
                <a:latin typeface="Times New Roman" panose="02020603050405020304" pitchFamily="18" charset="0"/>
                <a:cs typeface="Times New Roman" panose="02020603050405020304" pitchFamily="18" charset="0"/>
              </a:rPr>
              <a:t>). • Методика К.А. </a:t>
            </a:r>
            <a:r>
              <a:rPr lang="ru-RU" sz="2000" dirty="0" err="1" smtClean="0">
                <a:effectLst/>
                <a:latin typeface="Times New Roman" panose="02020603050405020304" pitchFamily="18" charset="0"/>
                <a:cs typeface="Times New Roman" panose="02020603050405020304" pitchFamily="18" charset="0"/>
              </a:rPr>
              <a:t>Семенової</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Концепція</a:t>
            </a:r>
            <a:r>
              <a:rPr lang="ru-RU" sz="2000" dirty="0" smtClean="0">
                <a:effectLst/>
                <a:latin typeface="Times New Roman" panose="02020603050405020304" pitchFamily="18" charset="0"/>
                <a:cs typeface="Times New Roman" panose="02020603050405020304" pitchFamily="18" charset="0"/>
              </a:rPr>
              <a:t> К. </a:t>
            </a:r>
            <a:r>
              <a:rPr lang="ru-RU" sz="2000" dirty="0" err="1" smtClean="0">
                <a:effectLst/>
                <a:latin typeface="Times New Roman" panose="02020603050405020304" pitchFamily="18" charset="0"/>
                <a:cs typeface="Times New Roman" panose="02020603050405020304" pitchFamily="18" charset="0"/>
              </a:rPr>
              <a:t>і</a:t>
            </a:r>
            <a:r>
              <a:rPr lang="ru-RU" sz="2000" dirty="0" smtClean="0">
                <a:effectLst/>
                <a:latin typeface="Times New Roman" panose="02020603050405020304" pitchFamily="18" charset="0"/>
                <a:cs typeface="Times New Roman" panose="02020603050405020304" pitchFamily="18" charset="0"/>
              </a:rPr>
              <a:t> Б. </a:t>
            </a:r>
            <a:r>
              <a:rPr lang="ru-RU" sz="2000" dirty="0" err="1" smtClean="0">
                <a:effectLst/>
                <a:latin typeface="Times New Roman" panose="02020603050405020304" pitchFamily="18" charset="0"/>
                <a:cs typeface="Times New Roman" panose="02020603050405020304" pitchFamily="18" charset="0"/>
              </a:rPr>
              <a:t>Бобат</a:t>
            </a:r>
            <a:r>
              <a:rPr lang="ru-RU" sz="2000" dirty="0" smtClean="0">
                <a:effectLst/>
                <a:latin typeface="Times New Roman" panose="02020603050405020304" pitchFamily="18" charset="0"/>
                <a:cs typeface="Times New Roman" panose="02020603050405020304" pitchFamily="18" charset="0"/>
              </a:rPr>
              <a:t>. • Метод В. Войта </a:t>
            </a:r>
            <a:r>
              <a:rPr lang="ru-RU" sz="2000" dirty="0" err="1" smtClean="0">
                <a:effectLst/>
                <a:latin typeface="Times New Roman" panose="02020603050405020304" pitchFamily="18" charset="0"/>
                <a:cs typeface="Times New Roman" panose="02020603050405020304" pitchFamily="18" charset="0"/>
              </a:rPr>
              <a:t>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інші</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Медикаментозне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лікування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препарати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ботулотоксину</a:t>
            </a:r>
            <a:r>
              <a:rPr lang="ru-RU" sz="2000" dirty="0" smtClean="0">
                <a:effectLst/>
                <a:latin typeface="Times New Roman" panose="02020603050405020304" pitchFamily="18" charset="0"/>
                <a:cs typeface="Times New Roman" panose="02020603050405020304" pitchFamily="18" charset="0"/>
              </a:rPr>
              <a:t> А, </a:t>
            </a:r>
            <a:r>
              <a:rPr lang="ru-RU" sz="2000" dirty="0" err="1" smtClean="0">
                <a:effectLst/>
                <a:latin typeface="Times New Roman" panose="02020603050405020304" pitchFamily="18" charset="0"/>
                <a:cs typeface="Times New Roman" panose="02020603050405020304" pitchFamily="18" charset="0"/>
              </a:rPr>
              <a:t>центральні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міорелаксанти</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Сенсорна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інтеграція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сенсорна</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кімната</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Акупунктурная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терапія</a:t>
            </a:r>
            <a:r>
              <a:rPr lang="ru-RU" sz="2000" dirty="0" smtClean="0">
                <a:effectLst/>
                <a:latin typeface="Times New Roman" panose="02020603050405020304" pitchFamily="18" charset="0"/>
                <a:cs typeface="Times New Roman" panose="02020603050405020304" pitchFamily="18" charset="0"/>
              </a:rPr>
              <a:t>.</a:t>
            </a:r>
            <a:br>
              <a:rPr lang="ru-RU" sz="2000" dirty="0" smtClean="0">
                <a:effectLst/>
                <a:latin typeface="Times New Roman" panose="02020603050405020304" pitchFamily="18" charset="0"/>
                <a:cs typeface="Times New Roman" panose="02020603050405020304" pitchFamily="18" charset="0"/>
              </a:rPr>
            </a:b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Засоби</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ортопедичної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корекції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етапне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гіпсування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ортезування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ортопедичне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взуття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шини</a:t>
            </a:r>
            <a:r>
              <a:rPr lang="ru-RU" sz="2000" dirty="0" smtClean="0">
                <a:effectLst/>
                <a:latin typeface="Times New Roman" panose="02020603050405020304" pitchFamily="18" charset="0"/>
                <a:cs typeface="Times New Roman" panose="02020603050405020304" pitchFamily="18" charset="0"/>
              </a:rPr>
              <a:t> за </a:t>
            </a:r>
            <a:r>
              <a:rPr lang="ru-RU" sz="2000" dirty="0" err="1" smtClean="0">
                <a:effectLst/>
                <a:latin typeface="Times New Roman" panose="02020603050405020304" pitchFamily="18" charset="0"/>
                <a:cs typeface="Times New Roman" panose="02020603050405020304" pitchFamily="18" charset="0"/>
              </a:rPr>
              <a:t>показаннями</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Хірургічне</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лікування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подовження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сухожиль</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зменшення</a:t>
            </a:r>
            <a:r>
              <a:rPr lang="ru-RU" sz="2000" dirty="0" smtClean="0">
                <a:effectLst/>
                <a:latin typeface="Times New Roman" panose="02020603050405020304" pitchFamily="18" charset="0"/>
                <a:cs typeface="Times New Roman" panose="02020603050405020304" pitchFamily="18" charset="0"/>
              </a:rPr>
              <a:t> тонусу </a:t>
            </a:r>
            <a:r>
              <a:rPr lang="ru-RU" sz="2000" dirty="0" err="1" smtClean="0">
                <a:effectLst/>
                <a:latin typeface="Times New Roman" panose="02020603050405020304" pitchFamily="18" charset="0"/>
                <a:cs typeface="Times New Roman" panose="02020603050405020304" pitchFamily="18" charset="0"/>
              </a:rPr>
              <a:t>уражених</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м'язів</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Іпотерапія</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акватерапія</a:t>
            </a:r>
            <a:r>
              <a:rPr lang="ru-RU" sz="2000" dirty="0" smtClean="0">
                <a:effectLst/>
                <a:latin typeface="Times New Roman" panose="02020603050405020304" pitchFamily="18" charset="0"/>
                <a:cs typeface="Times New Roman" panose="02020603050405020304" pitchFamily="18" charset="0"/>
              </a:rPr>
              <a:t> в </a:t>
            </a:r>
            <a:r>
              <a:rPr lang="ru-RU" sz="2000" dirty="0" err="1" smtClean="0">
                <a:effectLst/>
                <a:latin typeface="Times New Roman" panose="02020603050405020304" pitchFamily="18" charset="0"/>
                <a:cs typeface="Times New Roman" panose="02020603050405020304" pitchFamily="18" charset="0"/>
              </a:rPr>
              <a:t>спеціалізованих</a:t>
            </a:r>
            <a:r>
              <a:rPr lang="ru-RU" sz="2000" dirty="0" smtClean="0">
                <a:effectLst/>
                <a:latin typeface="Times New Roman" panose="02020603050405020304" pitchFamily="18" charset="0"/>
                <a:cs typeface="Times New Roman" panose="02020603050405020304" pitchFamily="18" charset="0"/>
              </a:rPr>
              <a:t> центрах </a:t>
            </a:r>
            <a:r>
              <a:rPr lang="ru-RU" sz="2000" dirty="0" err="1" smtClean="0">
                <a:effectLst/>
                <a:latin typeface="Times New Roman" panose="02020603050405020304" pitchFamily="18" charset="0"/>
                <a:cs typeface="Times New Roman" panose="02020603050405020304" pitchFamily="18" charset="0"/>
              </a:rPr>
              <a:t>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басейнах</a:t>
            </a:r>
            <a:r>
              <a:rPr lang="ru-RU" sz="2000" dirty="0" smtClean="0">
                <a:effectLst/>
                <a:latin typeface="Times New Roman" panose="02020603050405020304" pitchFamily="18" charset="0"/>
                <a:cs typeface="Times New Roman" panose="02020603050405020304" pitchFamily="18" charset="0"/>
              </a:rPr>
              <a:t>. - </a:t>
            </a:r>
            <a:r>
              <a:rPr lang="ru-RU" sz="2000" dirty="0" err="1" smtClean="0">
                <a:effectLst/>
                <a:latin typeface="Times New Roman" panose="02020603050405020304" pitchFamily="18" charset="0"/>
                <a:cs typeface="Times New Roman" panose="02020603050405020304" pitchFamily="18" charset="0"/>
              </a:rPr>
              <a:t>Технічні</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пристрої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медичної</a:t>
            </a:r>
            <a:r>
              <a:rPr lang="ru-RU" sz="2000" dirty="0" smtClean="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реабілітації</a:t>
            </a:r>
            <a:r>
              <a:rPr lang="ru-RU" sz="2000" dirty="0" smtClean="0">
                <a:effectLst/>
                <a:latin typeface="Times New Roman" panose="02020603050405020304" pitchFamily="18" charset="0"/>
                <a:cs typeface="Times New Roman" panose="02020603050405020304" pitchFamily="18" charset="0"/>
              </a:rPr>
              <a:t>. </a:t>
            </a:r>
            <a:br>
              <a:rPr lang="ru-RU" sz="2000" dirty="0" smtClean="0">
                <a:effectLst/>
                <a:latin typeface="Times New Roman" panose="02020603050405020304" pitchFamily="18" charset="0"/>
                <a:cs typeface="Times New Roman" panose="02020603050405020304" pitchFamily="18" charset="0"/>
              </a:rPr>
            </a:br>
            <a:endParaRPr lang="ru-RU"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68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2928934"/>
            <a:ext cx="7498080" cy="1143000"/>
          </a:xfrm>
        </p:spPr>
        <p:txBody>
          <a:bodyPr>
            <a:normAutofit fontScale="90000"/>
          </a:bodyPr>
          <a:lstStyle/>
          <a:p>
            <a:r>
              <a:rPr lang="ru-RU" sz="2000" b="1" dirty="0" err="1" smtClean="0">
                <a:effectLst/>
              </a:rPr>
              <a:t>Лікування</a:t>
            </a:r>
            <a:r>
              <a:rPr lang="ru-RU" sz="2000" dirty="0" smtClean="0">
                <a:effectLst/>
              </a:rPr>
              <a:t/>
            </a:r>
            <a:br>
              <a:rPr lang="ru-RU" sz="2000" dirty="0" smtClean="0">
                <a:effectLst/>
              </a:rPr>
            </a:br>
            <a:r>
              <a:rPr lang="ru-RU" sz="2000" dirty="0" smtClean="0">
                <a:effectLst/>
              </a:rPr>
              <a:t> </a:t>
            </a:r>
            <a:r>
              <a:rPr lang="ru-RU" sz="2000" dirty="0" err="1" smtClean="0">
                <a:effectLst/>
              </a:rPr>
              <a:t>Фізіотерапія</a:t>
            </a:r>
            <a:r>
              <a:rPr lang="ru-RU" sz="2000" dirty="0" smtClean="0">
                <a:effectLst/>
              </a:rPr>
              <a:t> та </a:t>
            </a:r>
            <a:r>
              <a:rPr lang="ru-RU" sz="2000" dirty="0" err="1" smtClean="0">
                <a:effectLst/>
              </a:rPr>
              <a:t>реабілітаційне</a:t>
            </a:r>
            <a:r>
              <a:rPr lang="ru-RU" sz="2000" dirty="0" smtClean="0">
                <a:effectLst/>
              </a:rPr>
              <a:t> </a:t>
            </a:r>
            <a:r>
              <a:rPr lang="ru-RU" sz="2000" dirty="0" err="1" smtClean="0">
                <a:effectLst/>
              </a:rPr>
              <a:t>лікування</a:t>
            </a:r>
            <a:r>
              <a:rPr lang="ru-RU" sz="2000" dirty="0" smtClean="0">
                <a:effectLst/>
              </a:rPr>
              <a:t> Для </a:t>
            </a:r>
            <a:r>
              <a:rPr lang="ru-RU" sz="2000" dirty="0" err="1" smtClean="0">
                <a:effectLst/>
              </a:rPr>
              <a:t>лікування</a:t>
            </a:r>
            <a:r>
              <a:rPr lang="ru-RU" sz="2000" dirty="0" smtClean="0">
                <a:effectLst/>
              </a:rPr>
              <a:t> </a:t>
            </a:r>
            <a:r>
              <a:rPr lang="ru-RU" sz="2000" dirty="0" err="1" smtClean="0">
                <a:effectLst/>
              </a:rPr>
              <a:t>спастичності</a:t>
            </a:r>
            <a:r>
              <a:rPr lang="ru-RU" sz="2000" dirty="0" smtClean="0">
                <a:effectLst/>
              </a:rPr>
              <a:t> </a:t>
            </a:r>
            <a:r>
              <a:rPr lang="ru-RU" sz="2000" dirty="0" err="1" smtClean="0">
                <a:effectLst/>
              </a:rPr>
              <a:t>застосовуються</a:t>
            </a:r>
            <a:r>
              <a:rPr lang="ru-RU" sz="2000" dirty="0" smtClean="0">
                <a:effectLst/>
              </a:rPr>
              <a:t> </a:t>
            </a:r>
            <a:r>
              <a:rPr lang="ru-RU" sz="2000" dirty="0" err="1" smtClean="0">
                <a:effectLst/>
              </a:rPr>
              <a:t>корсети</a:t>
            </a:r>
            <a:r>
              <a:rPr lang="ru-RU" sz="2000" dirty="0" smtClean="0">
                <a:effectLst/>
              </a:rPr>
              <a:t>, </a:t>
            </a:r>
            <a:r>
              <a:rPr lang="ru-RU" sz="2000" dirty="0" err="1" smtClean="0">
                <a:effectLst/>
              </a:rPr>
              <a:t>ортези</a:t>
            </a:r>
            <a:r>
              <a:rPr lang="ru-RU" sz="2000" dirty="0" smtClean="0">
                <a:effectLst/>
              </a:rPr>
              <a:t>, </a:t>
            </a:r>
            <a:r>
              <a:rPr lang="ru-RU" sz="2000" dirty="0" err="1" smtClean="0">
                <a:effectLst/>
              </a:rPr>
              <a:t>терапія</a:t>
            </a:r>
            <a:r>
              <a:rPr lang="ru-RU" sz="2000" dirty="0" smtClean="0">
                <a:effectLst/>
              </a:rPr>
              <a:t>, яка </a:t>
            </a:r>
            <a:r>
              <a:rPr lang="ru-RU" sz="2000" dirty="0" err="1" smtClean="0">
                <a:effectLst/>
              </a:rPr>
              <a:t>обмежує</a:t>
            </a:r>
            <a:r>
              <a:rPr lang="ru-RU" sz="2000" dirty="0" smtClean="0">
                <a:effectLst/>
              </a:rPr>
              <a:t> </a:t>
            </a:r>
            <a:r>
              <a:rPr lang="ru-RU" sz="2000" dirty="0" err="1" smtClean="0">
                <a:effectLst/>
              </a:rPr>
              <a:t>активні</a:t>
            </a:r>
            <a:r>
              <a:rPr lang="ru-RU" sz="2000" dirty="0" smtClean="0">
                <a:effectLst/>
              </a:rPr>
              <a:t> </a:t>
            </a:r>
            <a:r>
              <a:rPr lang="ru-RU" sz="2000" dirty="0" err="1" smtClean="0">
                <a:effectLst/>
              </a:rPr>
              <a:t>рухи</a:t>
            </a:r>
            <a:r>
              <a:rPr lang="ru-RU" sz="2000" dirty="0" smtClean="0">
                <a:effectLst/>
              </a:rPr>
              <a:t>, </a:t>
            </a:r>
            <a:r>
              <a:rPr lang="ru-RU" sz="2000" dirty="0" err="1" smtClean="0">
                <a:effectLst/>
              </a:rPr>
              <a:t>медикаментозні</a:t>
            </a:r>
            <a:r>
              <a:rPr lang="ru-RU" sz="2000" dirty="0" smtClean="0">
                <a:effectLst/>
              </a:rPr>
              <a:t> </a:t>
            </a:r>
            <a:r>
              <a:rPr lang="ru-RU" sz="2000" dirty="0" err="1" smtClean="0">
                <a:effectLst/>
              </a:rPr>
              <a:t>засоби</a:t>
            </a:r>
            <a:r>
              <a:rPr lang="ru-RU" sz="2000" dirty="0" smtClean="0">
                <a:effectLst/>
              </a:rPr>
              <a:t> </a:t>
            </a:r>
            <a:r>
              <a:rPr lang="ru-RU" sz="2000" dirty="0" err="1" smtClean="0">
                <a:effectLst/>
              </a:rPr>
              <a:t>або</a:t>
            </a:r>
            <a:r>
              <a:rPr lang="ru-RU" sz="2000" dirty="0" smtClean="0">
                <a:effectLst/>
              </a:rPr>
              <a:t> </a:t>
            </a:r>
            <a:r>
              <a:rPr lang="ru-RU" sz="2000" dirty="0" err="1" smtClean="0">
                <a:effectLst/>
              </a:rPr>
              <a:t>хірургічне</a:t>
            </a:r>
            <a:r>
              <a:rPr lang="ru-RU" sz="2000" dirty="0" smtClean="0">
                <a:effectLst/>
              </a:rPr>
              <a:t> </a:t>
            </a:r>
            <a:r>
              <a:rPr lang="ru-RU" sz="2000" dirty="0" err="1" smtClean="0">
                <a:effectLst/>
              </a:rPr>
              <a:t>втручання</a:t>
            </a:r>
            <a:r>
              <a:rPr lang="ru-RU" sz="2000" dirty="0" smtClean="0">
                <a:effectLst/>
              </a:rPr>
              <a:t> </a:t>
            </a:r>
            <a:r>
              <a:rPr lang="ru-RU" sz="2000" dirty="0" err="1" smtClean="0">
                <a:effectLst/>
              </a:rPr>
              <a:t>Ін'єкції</a:t>
            </a:r>
            <a:r>
              <a:rPr lang="ru-RU" sz="2000" dirty="0" smtClean="0">
                <a:effectLst/>
              </a:rPr>
              <a:t> токсину </a:t>
            </a:r>
            <a:r>
              <a:rPr lang="ru-RU" sz="2000" dirty="0" err="1" smtClean="0">
                <a:effectLst/>
              </a:rPr>
              <a:t>ботулізму</a:t>
            </a:r>
            <a:r>
              <a:rPr lang="ru-RU" sz="2000" dirty="0" smtClean="0">
                <a:effectLst/>
              </a:rPr>
              <a:t> </a:t>
            </a:r>
            <a:r>
              <a:rPr lang="ru-RU" sz="2000" dirty="0" err="1" smtClean="0">
                <a:effectLst/>
              </a:rPr>
              <a:t>Інтратекально</a:t>
            </a:r>
            <a:r>
              <a:rPr lang="ru-RU" sz="2000" dirty="0" smtClean="0">
                <a:effectLst/>
              </a:rPr>
              <a:t> </a:t>
            </a:r>
            <a:r>
              <a:rPr lang="ru-RU" sz="2000" dirty="0" err="1" smtClean="0">
                <a:effectLst/>
              </a:rPr>
              <a:t>баклофен</a:t>
            </a:r>
            <a:r>
              <a:rPr lang="ru-RU" sz="2000" dirty="0" smtClean="0">
                <a:effectLst/>
              </a:rPr>
              <a:t> </a:t>
            </a:r>
            <a:r>
              <a:rPr lang="ru-RU" sz="2000" dirty="0" err="1" smtClean="0">
                <a:effectLst/>
              </a:rPr>
              <a:t>Допоміжні</a:t>
            </a:r>
            <a:r>
              <a:rPr lang="ru-RU" sz="2000" dirty="0" smtClean="0">
                <a:effectLst/>
              </a:rPr>
              <a:t> </a:t>
            </a:r>
            <a:r>
              <a:rPr lang="ru-RU" sz="2000" dirty="0" err="1" smtClean="0">
                <a:effectLst/>
              </a:rPr>
              <a:t>пристрої</a:t>
            </a:r>
            <a:r>
              <a:rPr lang="ru-RU" sz="2000" dirty="0" smtClean="0">
                <a:effectLst/>
              </a:rPr>
              <a:t> </a:t>
            </a:r>
            <a:r>
              <a:rPr lang="ru-RU" sz="2000" dirty="0" err="1" smtClean="0">
                <a:effectLst/>
              </a:rPr>
              <a:t>Фізіотерапія</a:t>
            </a:r>
            <a:r>
              <a:rPr lang="ru-RU" sz="2000" dirty="0" smtClean="0">
                <a:effectLst/>
              </a:rPr>
              <a:t> </a:t>
            </a:r>
            <a:r>
              <a:rPr lang="ru-RU" sz="2000" dirty="0" err="1" smtClean="0">
                <a:effectLst/>
              </a:rPr>
              <a:t>і</a:t>
            </a:r>
            <a:r>
              <a:rPr lang="ru-RU" sz="2000" dirty="0" smtClean="0">
                <a:effectLst/>
              </a:rPr>
              <a:t> </a:t>
            </a:r>
            <a:r>
              <a:rPr lang="ru-RU" sz="2000" dirty="0" err="1" smtClean="0">
                <a:effectLst/>
              </a:rPr>
              <a:t>реабілітаційна</a:t>
            </a:r>
            <a:r>
              <a:rPr lang="ru-RU" sz="2000" dirty="0" smtClean="0">
                <a:effectLst/>
              </a:rPr>
              <a:t> </a:t>
            </a:r>
            <a:r>
              <a:rPr lang="ru-RU" sz="2000" dirty="0" err="1" smtClean="0">
                <a:effectLst/>
              </a:rPr>
              <a:t>терапія</a:t>
            </a:r>
            <a:r>
              <a:rPr lang="ru-RU" sz="2000" dirty="0" smtClean="0">
                <a:effectLst/>
              </a:rPr>
              <a:t>, </a:t>
            </a:r>
            <a:r>
              <a:rPr lang="ru-RU" sz="2000" dirty="0" err="1" smtClean="0">
                <a:effectLst/>
              </a:rPr>
              <a:t>спрямована</a:t>
            </a:r>
            <a:r>
              <a:rPr lang="ru-RU" sz="2000" dirty="0" smtClean="0">
                <a:effectLst/>
              </a:rPr>
              <a:t> на </a:t>
            </a:r>
            <a:r>
              <a:rPr lang="ru-RU" sz="2000" dirty="0" err="1" smtClean="0">
                <a:effectLst/>
              </a:rPr>
              <a:t>розтягнення</a:t>
            </a:r>
            <a:r>
              <a:rPr lang="ru-RU" sz="2000" dirty="0" smtClean="0">
                <a:effectLst/>
              </a:rPr>
              <a:t> </a:t>
            </a:r>
            <a:r>
              <a:rPr lang="ru-RU" sz="2000" dirty="0" err="1" smtClean="0">
                <a:effectLst/>
              </a:rPr>
              <a:t>і</a:t>
            </a:r>
            <a:r>
              <a:rPr lang="ru-RU" sz="2000" dirty="0" smtClean="0">
                <a:effectLst/>
              </a:rPr>
              <a:t> </a:t>
            </a:r>
            <a:r>
              <a:rPr lang="ru-RU" sz="2000" dirty="0" err="1" smtClean="0">
                <a:effectLst/>
              </a:rPr>
              <a:t>зміцнення</a:t>
            </a:r>
            <a:r>
              <a:rPr lang="ru-RU" sz="2000" dirty="0" smtClean="0">
                <a:effectLst/>
              </a:rPr>
              <a:t> </a:t>
            </a:r>
            <a:r>
              <a:rPr lang="ru-RU" sz="2000" dirty="0" err="1" smtClean="0">
                <a:effectLst/>
              </a:rPr>
              <a:t>м'язів</a:t>
            </a:r>
            <a:r>
              <a:rPr lang="ru-RU" sz="2000" dirty="0" smtClean="0">
                <a:effectLst/>
              </a:rPr>
              <a:t>, а </a:t>
            </a:r>
            <a:r>
              <a:rPr lang="ru-RU" sz="2000" dirty="0" err="1" smtClean="0">
                <a:effectLst/>
              </a:rPr>
              <a:t>також</a:t>
            </a:r>
            <a:r>
              <a:rPr lang="ru-RU" sz="2000" dirty="0" smtClean="0">
                <a:effectLst/>
              </a:rPr>
              <a:t> на </a:t>
            </a:r>
            <a:r>
              <a:rPr lang="ru-RU" sz="2000" dirty="0" err="1" smtClean="0">
                <a:effectLst/>
              </a:rPr>
              <a:t>закріплення</a:t>
            </a:r>
            <a:r>
              <a:rPr lang="ru-RU" sz="2000" dirty="0" smtClean="0">
                <a:effectLst/>
              </a:rPr>
              <a:t> </a:t>
            </a:r>
            <a:r>
              <a:rPr lang="ru-RU" sz="2000" dirty="0" err="1" smtClean="0">
                <a:effectLst/>
              </a:rPr>
              <a:t>корисних</a:t>
            </a:r>
            <a:r>
              <a:rPr lang="ru-RU" sz="2000" dirty="0" smtClean="0">
                <a:effectLst/>
              </a:rPr>
              <a:t> </a:t>
            </a:r>
            <a:r>
              <a:rPr lang="ru-RU" sz="2000" dirty="0" err="1" smtClean="0">
                <a:effectLst/>
              </a:rPr>
              <a:t>рухових</a:t>
            </a:r>
            <a:r>
              <a:rPr lang="ru-RU" sz="2000" dirty="0" smtClean="0">
                <a:effectLst/>
              </a:rPr>
              <a:t> </a:t>
            </a:r>
            <a:r>
              <a:rPr lang="ru-RU" sz="2000" dirty="0" err="1" smtClean="0">
                <a:effectLst/>
              </a:rPr>
              <a:t>навичок</a:t>
            </a:r>
            <a:r>
              <a:rPr lang="ru-RU" sz="2000" dirty="0" smtClean="0">
                <a:effectLst/>
              </a:rPr>
              <a:t> , </a:t>
            </a:r>
            <a:r>
              <a:rPr lang="ru-RU" sz="2000" dirty="0" err="1" smtClean="0">
                <a:effectLst/>
              </a:rPr>
              <a:t>зазвичай</a:t>
            </a:r>
            <a:r>
              <a:rPr lang="ru-RU" sz="2000" dirty="0" smtClean="0">
                <a:effectLst/>
              </a:rPr>
              <a:t> </a:t>
            </a:r>
            <a:r>
              <a:rPr lang="ru-RU" sz="2000" dirty="0" err="1" smtClean="0">
                <a:effectLst/>
              </a:rPr>
              <a:t>починається</a:t>
            </a:r>
            <a:r>
              <a:rPr lang="ru-RU" sz="2000" dirty="0" smtClean="0">
                <a:effectLst/>
              </a:rPr>
              <a:t> </a:t>
            </a:r>
            <a:r>
              <a:rPr lang="ru-RU" sz="2000" dirty="0" err="1" smtClean="0">
                <a:effectLst/>
              </a:rPr>
              <a:t>відразу</a:t>
            </a:r>
            <a:r>
              <a:rPr lang="ru-RU" sz="2000" dirty="0" smtClean="0">
                <a:effectLst/>
              </a:rPr>
              <a:t> </a:t>
            </a:r>
            <a:r>
              <a:rPr lang="ru-RU" sz="2000" dirty="0" err="1" smtClean="0">
                <a:effectLst/>
              </a:rPr>
              <a:t>і</a:t>
            </a:r>
            <a:r>
              <a:rPr lang="ru-RU" sz="2000" dirty="0" smtClean="0">
                <a:effectLst/>
              </a:rPr>
              <a:t> </a:t>
            </a:r>
            <a:r>
              <a:rPr lang="ru-RU" sz="2000" dirty="0" err="1" smtClean="0">
                <a:effectLst/>
              </a:rPr>
              <a:t>триває</a:t>
            </a:r>
            <a:r>
              <a:rPr lang="ru-RU" sz="2000" dirty="0" smtClean="0">
                <a:effectLst/>
              </a:rPr>
              <a:t> все </a:t>
            </a:r>
            <a:r>
              <a:rPr lang="ru-RU" sz="2000" dirty="0" err="1" smtClean="0">
                <a:effectLst/>
              </a:rPr>
              <a:t>життя</a:t>
            </a:r>
            <a:r>
              <a:rPr lang="ru-RU" sz="2000" dirty="0" smtClean="0">
                <a:effectLst/>
              </a:rPr>
              <a:t>. </a:t>
            </a:r>
            <a:r>
              <a:rPr lang="ru-RU" sz="2000" dirty="0" err="1" smtClean="0">
                <a:effectLst/>
              </a:rPr>
              <a:t>Додатково</a:t>
            </a:r>
            <a:r>
              <a:rPr lang="ru-RU" sz="2000" dirty="0" smtClean="0">
                <a:effectLst/>
              </a:rPr>
              <a:t> </a:t>
            </a:r>
            <a:r>
              <a:rPr lang="ru-RU" sz="2000" dirty="0" err="1" smtClean="0">
                <a:effectLst/>
              </a:rPr>
              <a:t>використовуються</a:t>
            </a:r>
            <a:r>
              <a:rPr lang="ru-RU" sz="2000" dirty="0" smtClean="0">
                <a:effectLst/>
              </a:rPr>
              <a:t> </a:t>
            </a:r>
            <a:r>
              <a:rPr lang="ru-RU" sz="2000" dirty="0" err="1" smtClean="0">
                <a:effectLst/>
              </a:rPr>
              <a:t>корсети</a:t>
            </a:r>
            <a:r>
              <a:rPr lang="ru-RU" sz="2000" dirty="0" smtClean="0">
                <a:effectLst/>
              </a:rPr>
              <a:t> </a:t>
            </a:r>
            <a:r>
              <a:rPr lang="ru-RU" sz="2000" dirty="0" err="1" smtClean="0">
                <a:effectLst/>
              </a:rPr>
              <a:t>і</a:t>
            </a:r>
            <a:r>
              <a:rPr lang="ru-RU" sz="2000" dirty="0" smtClean="0">
                <a:effectLst/>
              </a:rPr>
              <a:t> </a:t>
            </a:r>
            <a:r>
              <a:rPr lang="ru-RU" sz="2000" dirty="0" err="1" smtClean="0">
                <a:effectLst/>
              </a:rPr>
              <a:t>ортези</a:t>
            </a:r>
            <a:r>
              <a:rPr lang="ru-RU" sz="2000" dirty="0" smtClean="0">
                <a:effectLst/>
              </a:rPr>
              <a:t>, </a:t>
            </a:r>
            <a:r>
              <a:rPr lang="ru-RU" sz="2000" dirty="0" err="1" smtClean="0">
                <a:effectLst/>
              </a:rPr>
              <a:t>терапія</a:t>
            </a:r>
            <a:r>
              <a:rPr lang="ru-RU" sz="2000" dirty="0" smtClean="0">
                <a:effectLst/>
              </a:rPr>
              <a:t>, яка </a:t>
            </a:r>
            <a:r>
              <a:rPr lang="ru-RU" sz="2000" dirty="0" err="1" smtClean="0">
                <a:effectLst/>
              </a:rPr>
              <a:t>обмежує</a:t>
            </a:r>
            <a:r>
              <a:rPr lang="ru-RU" sz="2000" dirty="0" smtClean="0">
                <a:effectLst/>
              </a:rPr>
              <a:t> </a:t>
            </a:r>
            <a:r>
              <a:rPr lang="ru-RU" sz="2000" dirty="0" err="1" smtClean="0">
                <a:effectLst/>
              </a:rPr>
              <a:t>активні</a:t>
            </a:r>
            <a:r>
              <a:rPr lang="ru-RU" sz="2000" dirty="0" smtClean="0">
                <a:effectLst/>
              </a:rPr>
              <a:t> </a:t>
            </a:r>
            <a:r>
              <a:rPr lang="ru-RU" sz="2000" dirty="0" err="1" smtClean="0">
                <a:effectLst/>
              </a:rPr>
              <a:t>рухи</a:t>
            </a:r>
            <a:r>
              <a:rPr lang="ru-RU" sz="2000" dirty="0" smtClean="0">
                <a:effectLst/>
              </a:rPr>
              <a:t>, </a:t>
            </a:r>
            <a:r>
              <a:rPr lang="ru-RU" sz="2000" dirty="0" err="1" smtClean="0">
                <a:effectLst/>
              </a:rPr>
              <a:t>і</a:t>
            </a:r>
            <a:r>
              <a:rPr lang="ru-RU" sz="2000" dirty="0" smtClean="0">
                <a:effectLst/>
              </a:rPr>
              <a:t> </a:t>
            </a:r>
            <a:r>
              <a:rPr lang="ru-RU" sz="2000" dirty="0" err="1" smtClean="0">
                <a:effectLst/>
              </a:rPr>
              <a:t>лікарські</a:t>
            </a:r>
            <a:r>
              <a:rPr lang="ru-RU" sz="2000" dirty="0" smtClean="0">
                <a:effectLst/>
              </a:rPr>
              <a:t> </a:t>
            </a:r>
            <a:r>
              <a:rPr lang="ru-RU" sz="2000" dirty="0" err="1" smtClean="0">
                <a:effectLst/>
              </a:rPr>
              <a:t>засоби</a:t>
            </a:r>
            <a:r>
              <a:rPr lang="ru-RU" sz="2000" dirty="0" smtClean="0">
                <a:effectLst/>
              </a:rPr>
              <a:t>. </a:t>
            </a:r>
            <a:r>
              <a:rPr lang="ru-RU" sz="2000" dirty="0" err="1" smtClean="0">
                <a:effectLst/>
              </a:rPr>
              <a:t>Ботулінічний</a:t>
            </a:r>
            <a:r>
              <a:rPr lang="ru-RU" sz="2000" dirty="0" smtClean="0">
                <a:effectLst/>
              </a:rPr>
              <a:t> токсин вводиться в </a:t>
            </a:r>
            <a:r>
              <a:rPr lang="ru-RU" sz="2000" dirty="0" err="1" smtClean="0">
                <a:effectLst/>
              </a:rPr>
              <a:t>спастичні</a:t>
            </a:r>
            <a:r>
              <a:rPr lang="ru-RU" sz="2000" dirty="0" smtClean="0">
                <a:effectLst/>
              </a:rPr>
              <a:t> </a:t>
            </a:r>
            <a:r>
              <a:rPr lang="ru-RU" sz="2000" dirty="0" err="1" smtClean="0">
                <a:effectLst/>
              </a:rPr>
              <a:t>м'язи</a:t>
            </a:r>
            <a:r>
              <a:rPr lang="ru-RU" sz="2000" dirty="0" smtClean="0">
                <a:effectLst/>
              </a:rPr>
              <a:t> для </a:t>
            </a:r>
            <a:r>
              <a:rPr lang="ru-RU" sz="2000" dirty="0" err="1" smtClean="0">
                <a:effectLst/>
              </a:rPr>
              <a:t>зменшення</a:t>
            </a:r>
            <a:r>
              <a:rPr lang="ru-RU" sz="2000" dirty="0" smtClean="0">
                <a:effectLst/>
              </a:rPr>
              <a:t> </a:t>
            </a:r>
            <a:r>
              <a:rPr lang="ru-RU" sz="2000" dirty="0" err="1" smtClean="0">
                <a:effectLst/>
              </a:rPr>
              <a:t>надмірної</a:t>
            </a:r>
            <a:r>
              <a:rPr lang="ru-RU" sz="2000" dirty="0" smtClean="0">
                <a:effectLst/>
              </a:rPr>
              <a:t> </a:t>
            </a:r>
            <a:r>
              <a:rPr lang="ru-RU" sz="2000" dirty="0" err="1" smtClean="0">
                <a:effectLst/>
              </a:rPr>
              <a:t>напруги</a:t>
            </a:r>
            <a:r>
              <a:rPr lang="ru-RU" sz="2000" dirty="0" smtClean="0">
                <a:effectLst/>
              </a:rPr>
              <a:t>, а </a:t>
            </a:r>
            <a:r>
              <a:rPr lang="ru-RU" sz="2000" dirty="0" err="1" smtClean="0">
                <a:effectLst/>
              </a:rPr>
              <a:t>також</a:t>
            </a:r>
            <a:r>
              <a:rPr lang="ru-RU" sz="2000" dirty="0" smtClean="0">
                <a:effectLst/>
              </a:rPr>
              <a:t> для </a:t>
            </a:r>
            <a:r>
              <a:rPr lang="ru-RU" sz="2000" dirty="0" err="1" smtClean="0">
                <a:effectLst/>
              </a:rPr>
              <a:t>запобігання</a:t>
            </a:r>
            <a:r>
              <a:rPr lang="ru-RU" sz="2000" dirty="0" smtClean="0">
                <a:effectLst/>
              </a:rPr>
              <a:t> </a:t>
            </a:r>
            <a:r>
              <a:rPr lang="ru-RU" sz="2000" dirty="0" err="1" smtClean="0">
                <a:effectLst/>
              </a:rPr>
              <a:t>формування</a:t>
            </a:r>
            <a:r>
              <a:rPr lang="ru-RU" sz="2000" dirty="0" smtClean="0">
                <a:effectLst/>
              </a:rPr>
              <a:t> </a:t>
            </a:r>
            <a:r>
              <a:rPr lang="ru-RU" sz="2000" dirty="0" err="1" smtClean="0">
                <a:effectLst/>
              </a:rPr>
              <a:t>фіксованих</a:t>
            </a:r>
            <a:r>
              <a:rPr lang="ru-RU" sz="2000" dirty="0" smtClean="0">
                <a:effectLst/>
              </a:rPr>
              <a:t> контрактур </a:t>
            </a:r>
            <a:r>
              <a:rPr lang="ru-RU" sz="2000" dirty="0" err="1" smtClean="0">
                <a:effectLst/>
              </a:rPr>
              <a:t>суглобів</a:t>
            </a:r>
            <a:r>
              <a:rPr lang="ru-RU" sz="2000" dirty="0" smtClean="0">
                <a:effectLst/>
              </a:rPr>
              <a:t>. </a:t>
            </a:r>
            <a:r>
              <a:rPr lang="ru-RU" sz="2000" dirty="0" err="1" smtClean="0">
                <a:effectLst/>
              </a:rPr>
              <a:t>Баклофен</a:t>
            </a:r>
            <a:r>
              <a:rPr lang="ru-RU" sz="2000" dirty="0" smtClean="0">
                <a:effectLst/>
              </a:rPr>
              <a:t>, </a:t>
            </a:r>
            <a:r>
              <a:rPr lang="ru-RU" sz="2000" dirty="0" err="1" smtClean="0">
                <a:effectLst/>
              </a:rPr>
              <a:t>бензодіазепіни</a:t>
            </a:r>
            <a:r>
              <a:rPr lang="ru-RU" sz="2000" dirty="0" smtClean="0">
                <a:effectLst/>
              </a:rPr>
              <a:t> (</a:t>
            </a:r>
            <a:r>
              <a:rPr lang="ru-RU" sz="2000" dirty="0" err="1" smtClean="0">
                <a:effectLst/>
              </a:rPr>
              <a:t>наприклад</a:t>
            </a:r>
            <a:r>
              <a:rPr lang="ru-RU" sz="2000" dirty="0" smtClean="0">
                <a:effectLst/>
              </a:rPr>
              <a:t>, </a:t>
            </a:r>
            <a:r>
              <a:rPr lang="ru-RU" sz="2000" dirty="0" err="1" smtClean="0">
                <a:effectLst/>
              </a:rPr>
              <a:t>діазепам</a:t>
            </a:r>
            <a:r>
              <a:rPr lang="ru-RU" sz="2000" dirty="0" smtClean="0">
                <a:effectLst/>
              </a:rPr>
              <a:t>) </a:t>
            </a:r>
            <a:r>
              <a:rPr lang="ru-RU" sz="2000" dirty="0" err="1" smtClean="0">
                <a:effectLst/>
              </a:rPr>
              <a:t>і</a:t>
            </a:r>
            <a:r>
              <a:rPr lang="ru-RU" sz="2000" dirty="0" smtClean="0">
                <a:effectLst/>
              </a:rPr>
              <a:t>, </a:t>
            </a:r>
            <a:r>
              <a:rPr lang="ru-RU" sz="2000" dirty="0" err="1" smtClean="0">
                <a:effectLst/>
              </a:rPr>
              <a:t>іноді</a:t>
            </a:r>
            <a:r>
              <a:rPr lang="ru-RU" sz="2000" dirty="0" smtClean="0">
                <a:effectLst/>
              </a:rPr>
              <a:t>, </a:t>
            </a:r>
            <a:r>
              <a:rPr lang="ru-RU" sz="2000" dirty="0" err="1" smtClean="0">
                <a:effectLst/>
              </a:rPr>
              <a:t>дантролен</a:t>
            </a:r>
            <a:r>
              <a:rPr lang="ru-RU" sz="2000" dirty="0" smtClean="0">
                <a:effectLst/>
              </a:rPr>
              <a:t> (в РФ не </a:t>
            </a:r>
            <a:r>
              <a:rPr lang="ru-RU" sz="2000" dirty="0" err="1" smtClean="0">
                <a:effectLst/>
              </a:rPr>
              <a:t>зареєстрований</a:t>
            </a:r>
            <a:r>
              <a:rPr lang="ru-RU" sz="2000" dirty="0" smtClean="0">
                <a:effectLst/>
              </a:rPr>
              <a:t>) </a:t>
            </a:r>
            <a:r>
              <a:rPr lang="ru-RU" sz="2000" dirty="0" err="1" smtClean="0">
                <a:effectLst/>
              </a:rPr>
              <a:t>можуть</a:t>
            </a:r>
            <a:r>
              <a:rPr lang="ru-RU" sz="2000" dirty="0" smtClean="0">
                <a:effectLst/>
              </a:rPr>
              <a:t> </a:t>
            </a:r>
            <a:r>
              <a:rPr lang="ru-RU" sz="2000" dirty="0" err="1" smtClean="0">
                <a:effectLst/>
              </a:rPr>
              <a:t>зменшити</a:t>
            </a:r>
            <a:r>
              <a:rPr lang="ru-RU" sz="2000" dirty="0" smtClean="0">
                <a:effectLst/>
              </a:rPr>
              <a:t> </a:t>
            </a:r>
            <a:r>
              <a:rPr lang="ru-RU" sz="2000" dirty="0" err="1" smtClean="0">
                <a:effectLst/>
              </a:rPr>
              <a:t>спастичність</a:t>
            </a:r>
            <a:r>
              <a:rPr lang="ru-RU" sz="2000" dirty="0" smtClean="0">
                <a:effectLst/>
              </a:rPr>
              <a:t>. </a:t>
            </a:r>
            <a:r>
              <a:rPr lang="ru-RU" sz="2000" dirty="0" err="1" smtClean="0">
                <a:effectLst/>
              </a:rPr>
              <a:t>Найбільш</a:t>
            </a:r>
            <a:r>
              <a:rPr lang="ru-RU" sz="2000" dirty="0" smtClean="0">
                <a:effectLst/>
              </a:rPr>
              <a:t> </a:t>
            </a:r>
            <a:r>
              <a:rPr lang="ru-RU" sz="2000" dirty="0" err="1" smtClean="0">
                <a:effectLst/>
              </a:rPr>
              <a:t>ефективний</a:t>
            </a:r>
            <a:r>
              <a:rPr lang="ru-RU" sz="2000" dirty="0" smtClean="0">
                <a:effectLst/>
              </a:rPr>
              <a:t> </a:t>
            </a:r>
            <a:r>
              <a:rPr lang="ru-RU" sz="2000" dirty="0" err="1" smtClean="0">
                <a:effectLst/>
              </a:rPr>
              <a:t>засіб</a:t>
            </a:r>
            <a:r>
              <a:rPr lang="ru-RU" sz="2000" dirty="0" smtClean="0">
                <a:effectLst/>
              </a:rPr>
              <a:t> для </a:t>
            </a:r>
            <a:r>
              <a:rPr lang="ru-RU" sz="2000" dirty="0" err="1" smtClean="0">
                <a:effectLst/>
              </a:rPr>
              <a:t>лікування</a:t>
            </a:r>
            <a:r>
              <a:rPr lang="ru-RU" sz="2000" dirty="0" smtClean="0">
                <a:effectLst/>
              </a:rPr>
              <a:t> </a:t>
            </a:r>
            <a:r>
              <a:rPr lang="ru-RU" sz="2000" dirty="0" err="1" smtClean="0">
                <a:effectLst/>
              </a:rPr>
              <a:t>вираженої</a:t>
            </a:r>
            <a:r>
              <a:rPr lang="ru-RU" sz="2000" dirty="0" smtClean="0">
                <a:effectLst/>
              </a:rPr>
              <a:t> </a:t>
            </a:r>
            <a:r>
              <a:rPr lang="ru-RU" sz="2000" dirty="0" err="1" smtClean="0">
                <a:effectLst/>
              </a:rPr>
              <a:t>спастичності</a:t>
            </a:r>
            <a:r>
              <a:rPr lang="ru-RU" sz="2000" dirty="0" smtClean="0">
                <a:effectLst/>
              </a:rPr>
              <a:t> - </a:t>
            </a:r>
            <a:r>
              <a:rPr lang="ru-RU" sz="2000" dirty="0" err="1" smtClean="0">
                <a:effectLst/>
              </a:rPr>
              <a:t>інтратекальне</a:t>
            </a:r>
            <a:r>
              <a:rPr lang="ru-RU" sz="2000" dirty="0" smtClean="0">
                <a:effectLst/>
              </a:rPr>
              <a:t> </a:t>
            </a:r>
            <a:r>
              <a:rPr lang="ru-RU" sz="2000" dirty="0" err="1" smtClean="0">
                <a:effectLst/>
              </a:rPr>
              <a:t>застосування</a:t>
            </a:r>
            <a:r>
              <a:rPr lang="ru-RU" sz="2000" dirty="0" smtClean="0">
                <a:effectLst/>
              </a:rPr>
              <a:t> </a:t>
            </a:r>
            <a:r>
              <a:rPr lang="ru-RU" sz="2000" dirty="0" err="1" smtClean="0">
                <a:effectLst/>
              </a:rPr>
              <a:t>баклофену</a:t>
            </a:r>
            <a:r>
              <a:rPr lang="ru-RU" sz="2000" dirty="0" smtClean="0">
                <a:effectLst/>
              </a:rPr>
              <a:t> за </a:t>
            </a:r>
            <a:r>
              <a:rPr lang="ru-RU" sz="2000" dirty="0" err="1" smtClean="0">
                <a:effectLst/>
              </a:rPr>
              <a:t>допомогою</a:t>
            </a:r>
            <a:r>
              <a:rPr lang="ru-RU" sz="2000" dirty="0" smtClean="0">
                <a:effectLst/>
              </a:rPr>
              <a:t> </a:t>
            </a:r>
            <a:r>
              <a:rPr lang="ru-RU" sz="2000" dirty="0" err="1" smtClean="0">
                <a:effectLst/>
              </a:rPr>
              <a:t>підшкірно</a:t>
            </a:r>
            <a:r>
              <a:rPr lang="ru-RU" sz="2000" dirty="0" smtClean="0">
                <a:effectLst/>
              </a:rPr>
              <a:t> </a:t>
            </a:r>
            <a:r>
              <a:rPr lang="ru-RU" sz="2000" dirty="0" err="1" smtClean="0">
                <a:effectLst/>
              </a:rPr>
              <a:t>розташованої</a:t>
            </a:r>
            <a:r>
              <a:rPr lang="ru-RU" sz="2000" dirty="0" smtClean="0">
                <a:effectLst/>
              </a:rPr>
              <a:t> </a:t>
            </a:r>
            <a:r>
              <a:rPr lang="ru-RU" sz="2000" dirty="0" err="1" smtClean="0">
                <a:effectLst/>
              </a:rPr>
              <a:t>помпи</a:t>
            </a:r>
            <a:r>
              <a:rPr lang="ru-RU" sz="2000" dirty="0" smtClean="0">
                <a:effectLst/>
              </a:rPr>
              <a:t> </a:t>
            </a:r>
            <a:r>
              <a:rPr lang="ru-RU" sz="2000" dirty="0" err="1" smtClean="0">
                <a:effectLst/>
              </a:rPr>
              <a:t>і</a:t>
            </a:r>
            <a:r>
              <a:rPr lang="ru-RU" sz="2000" dirty="0" smtClean="0">
                <a:effectLst/>
              </a:rPr>
              <a:t> </a:t>
            </a:r>
            <a:r>
              <a:rPr lang="ru-RU" sz="2000" dirty="0" err="1" smtClean="0">
                <a:effectLst/>
              </a:rPr>
              <a:t>спеціального</a:t>
            </a:r>
            <a:r>
              <a:rPr lang="ru-RU" sz="2000" dirty="0" smtClean="0">
                <a:effectLst/>
              </a:rPr>
              <a:t> катетера. </a:t>
            </a:r>
            <a:r>
              <a:rPr lang="ru-RU" sz="2000" dirty="0" err="1" smtClean="0">
                <a:effectLst/>
              </a:rPr>
              <a:t>Ортопедична</a:t>
            </a:r>
            <a:r>
              <a:rPr lang="ru-RU" sz="2000" dirty="0" smtClean="0">
                <a:effectLst/>
              </a:rPr>
              <a:t> </a:t>
            </a:r>
            <a:r>
              <a:rPr lang="ru-RU" sz="2000" dirty="0" err="1" smtClean="0">
                <a:effectLst/>
              </a:rPr>
              <a:t>хірургія</a:t>
            </a:r>
            <a:r>
              <a:rPr lang="ru-RU" sz="2000" dirty="0" smtClean="0">
                <a:effectLst/>
              </a:rPr>
              <a:t> (</a:t>
            </a:r>
            <a:r>
              <a:rPr lang="ru-RU" sz="2000" dirty="0" err="1" smtClean="0">
                <a:effectLst/>
              </a:rPr>
              <a:t>наприклад</a:t>
            </a:r>
            <a:r>
              <a:rPr lang="ru-RU" sz="2000" dirty="0" smtClean="0">
                <a:effectLst/>
              </a:rPr>
              <a:t>, </a:t>
            </a:r>
            <a:r>
              <a:rPr lang="ru-RU" sz="2000" dirty="0" err="1" smtClean="0">
                <a:effectLst/>
              </a:rPr>
              <a:t>виведення</a:t>
            </a:r>
            <a:r>
              <a:rPr lang="ru-RU" sz="2000" dirty="0" smtClean="0">
                <a:effectLst/>
              </a:rPr>
              <a:t> </a:t>
            </a:r>
            <a:r>
              <a:rPr lang="ru-RU" sz="2000" dirty="0" err="1" smtClean="0">
                <a:effectLst/>
              </a:rPr>
              <a:t>або</a:t>
            </a:r>
            <a:r>
              <a:rPr lang="ru-RU" sz="2000" dirty="0" smtClean="0">
                <a:effectLst/>
              </a:rPr>
              <a:t> пересадка </a:t>
            </a:r>
            <a:r>
              <a:rPr lang="ru-RU" sz="2000" dirty="0" err="1" smtClean="0">
                <a:effectLst/>
              </a:rPr>
              <a:t>м'язового</a:t>
            </a:r>
            <a:r>
              <a:rPr lang="ru-RU" sz="2000" dirty="0" smtClean="0">
                <a:effectLst/>
              </a:rPr>
              <a:t> </a:t>
            </a:r>
            <a:r>
              <a:rPr lang="ru-RU" sz="2000" dirty="0" err="1" smtClean="0">
                <a:effectLst/>
              </a:rPr>
              <a:t>сухожилля</a:t>
            </a:r>
            <a:r>
              <a:rPr lang="ru-RU" sz="2000" dirty="0" smtClean="0">
                <a:effectLst/>
              </a:rPr>
              <a:t>) </a:t>
            </a:r>
            <a:r>
              <a:rPr lang="ru-RU" sz="2000" dirty="0" err="1" smtClean="0">
                <a:effectLst/>
              </a:rPr>
              <a:t>може</a:t>
            </a:r>
            <a:r>
              <a:rPr lang="ru-RU" sz="2000" dirty="0" smtClean="0">
                <a:effectLst/>
              </a:rPr>
              <a:t> </a:t>
            </a:r>
            <a:r>
              <a:rPr lang="ru-RU" sz="2000" dirty="0" err="1" smtClean="0">
                <a:effectLst/>
              </a:rPr>
              <a:t>допомогти</a:t>
            </a:r>
            <a:r>
              <a:rPr lang="ru-RU" sz="2000" dirty="0" smtClean="0">
                <a:effectLst/>
              </a:rPr>
              <a:t> </a:t>
            </a:r>
            <a:r>
              <a:rPr lang="ru-RU" sz="2000" dirty="0" err="1" smtClean="0">
                <a:effectLst/>
              </a:rPr>
              <a:t>зменшити</a:t>
            </a:r>
            <a:r>
              <a:rPr lang="ru-RU" sz="2000" dirty="0" smtClean="0">
                <a:effectLst/>
              </a:rPr>
              <a:t> </a:t>
            </a:r>
            <a:r>
              <a:rPr lang="ru-RU" sz="2000" dirty="0" err="1" smtClean="0">
                <a:effectLst/>
              </a:rPr>
              <a:t>обмежений</a:t>
            </a:r>
            <a:r>
              <a:rPr lang="ru-RU" sz="2000" dirty="0" smtClean="0">
                <a:effectLst/>
              </a:rPr>
              <a:t> </a:t>
            </a:r>
            <a:r>
              <a:rPr lang="ru-RU" sz="2000" dirty="0" err="1" smtClean="0">
                <a:effectLst/>
              </a:rPr>
              <a:t>рух</a:t>
            </a:r>
            <a:r>
              <a:rPr lang="ru-RU" sz="2000" dirty="0" smtClean="0">
                <a:effectLst/>
              </a:rPr>
              <a:t> </a:t>
            </a:r>
            <a:r>
              <a:rPr lang="ru-RU" sz="2000" dirty="0" err="1" smtClean="0">
                <a:effectLst/>
              </a:rPr>
              <a:t>або</a:t>
            </a:r>
            <a:r>
              <a:rPr lang="ru-RU" sz="2000" dirty="0" smtClean="0">
                <a:effectLst/>
              </a:rPr>
              <a:t> </a:t>
            </a:r>
            <a:r>
              <a:rPr lang="ru-RU" sz="2000" dirty="0" err="1" smtClean="0">
                <a:effectLst/>
              </a:rPr>
              <a:t>розбіжність</a:t>
            </a:r>
            <a:r>
              <a:rPr lang="ru-RU" sz="2000" dirty="0" smtClean="0">
                <a:effectLst/>
              </a:rPr>
              <a:t> </a:t>
            </a:r>
            <a:r>
              <a:rPr lang="ru-RU" sz="2000" dirty="0" err="1" smtClean="0">
                <a:effectLst/>
              </a:rPr>
              <a:t>суглоба</a:t>
            </a:r>
            <a:r>
              <a:rPr lang="ru-RU" sz="2000" dirty="0" smtClean="0">
                <a:effectLst/>
              </a:rPr>
              <a:t>. </a:t>
            </a:r>
            <a:r>
              <a:rPr lang="ru-RU" sz="2000" dirty="0" err="1" smtClean="0">
                <a:effectLst/>
              </a:rPr>
              <a:t>Селективна</a:t>
            </a:r>
            <a:r>
              <a:rPr lang="ru-RU" sz="2000" dirty="0" smtClean="0">
                <a:effectLst/>
              </a:rPr>
              <a:t> дорзальная </a:t>
            </a:r>
            <a:r>
              <a:rPr lang="ru-RU" sz="2000" dirty="0" err="1" smtClean="0">
                <a:effectLst/>
              </a:rPr>
              <a:t>різотомія</a:t>
            </a:r>
            <a:r>
              <a:rPr lang="ru-RU" sz="2000" dirty="0" smtClean="0">
                <a:effectLst/>
              </a:rPr>
              <a:t>, </a:t>
            </a:r>
            <a:r>
              <a:rPr lang="ru-RU" sz="2000" dirty="0" err="1" smtClean="0">
                <a:effectLst/>
              </a:rPr>
              <a:t>виконувана</a:t>
            </a:r>
            <a:r>
              <a:rPr lang="ru-RU" sz="2000" dirty="0" smtClean="0">
                <a:effectLst/>
              </a:rPr>
              <a:t> </a:t>
            </a:r>
            <a:r>
              <a:rPr lang="ru-RU" sz="2000" dirty="0" err="1" smtClean="0">
                <a:effectLst/>
              </a:rPr>
              <a:t>нейрохірургами</a:t>
            </a:r>
            <a:r>
              <a:rPr lang="ru-RU" sz="2000" dirty="0" smtClean="0">
                <a:effectLst/>
              </a:rPr>
              <a:t>, </a:t>
            </a:r>
            <a:r>
              <a:rPr lang="ru-RU" sz="2000" dirty="0" err="1" smtClean="0">
                <a:effectLst/>
              </a:rPr>
              <a:t>застосовується</a:t>
            </a:r>
            <a:r>
              <a:rPr lang="ru-RU" sz="2000" dirty="0" smtClean="0">
                <a:effectLst/>
              </a:rPr>
              <a:t> в тих </a:t>
            </a:r>
            <a:r>
              <a:rPr lang="ru-RU" sz="2000" dirty="0" err="1" smtClean="0">
                <a:effectLst/>
              </a:rPr>
              <a:t>випадках</a:t>
            </a:r>
            <a:r>
              <a:rPr lang="ru-RU" sz="2000" dirty="0" smtClean="0">
                <a:effectLst/>
              </a:rPr>
              <a:t>, коли </a:t>
            </a:r>
            <a:r>
              <a:rPr lang="ru-RU" sz="2000" dirty="0" err="1" smtClean="0">
                <a:effectLst/>
              </a:rPr>
              <a:t>спастичність</a:t>
            </a:r>
            <a:r>
              <a:rPr lang="ru-RU" sz="2000" dirty="0" smtClean="0">
                <a:effectLst/>
              </a:rPr>
              <a:t> </a:t>
            </a:r>
            <a:r>
              <a:rPr lang="ru-RU" sz="2000" dirty="0" err="1" smtClean="0">
                <a:effectLst/>
              </a:rPr>
              <a:t>вражає</a:t>
            </a:r>
            <a:r>
              <a:rPr lang="ru-RU" sz="2000" dirty="0" smtClean="0">
                <a:effectLst/>
              </a:rPr>
              <a:t> в першу </a:t>
            </a:r>
            <a:r>
              <a:rPr lang="ru-RU" sz="2000" dirty="0" err="1" smtClean="0">
                <a:effectLst/>
              </a:rPr>
              <a:t>чергу</a:t>
            </a:r>
            <a:r>
              <a:rPr lang="ru-RU" sz="2000" dirty="0" smtClean="0">
                <a:effectLst/>
              </a:rPr>
              <a:t> ноги.</a:t>
            </a:r>
            <a:endParaRPr lang="ru-RU" sz="2000" dirty="0">
              <a:effectLst/>
              <a:latin typeface="Arial" pitchFamily="34" charset="0"/>
              <a:cs typeface="Arial" pitchFamily="34" charset="0"/>
            </a:endParaRPr>
          </a:p>
        </p:txBody>
      </p:sp>
    </p:spTree>
    <p:extLst>
      <p:ext uri="{BB962C8B-B14F-4D97-AF65-F5344CB8AC3E}">
        <p14:creationId xmlns:p14="http://schemas.microsoft.com/office/powerpoint/2010/main" val="137608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3071810"/>
            <a:ext cx="7498080" cy="1143000"/>
          </a:xfrm>
        </p:spPr>
        <p:txBody>
          <a:bodyPr>
            <a:noAutofit/>
          </a:bodyPr>
          <a:lstStyle/>
          <a:p>
            <a:r>
              <a:rPr lang="ru-RU" sz="2400" dirty="0" smtClean="0">
                <a:effectLst/>
                <a:latin typeface="Times New Roman" panose="02020603050405020304" pitchFamily="18" charset="0"/>
                <a:cs typeface="Times New Roman" panose="02020603050405020304" pitchFamily="18" charset="0"/>
              </a:rPr>
              <a:t>У </a:t>
            </a:r>
            <a:r>
              <a:rPr lang="ru-RU" sz="2400" dirty="0" err="1" smtClean="0">
                <a:effectLst/>
                <a:latin typeface="Times New Roman" panose="02020603050405020304" pitchFamily="18" charset="0"/>
                <a:cs typeface="Times New Roman" panose="02020603050405020304" pitchFamily="18" charset="0"/>
              </a:rPr>
              <a:t>дітей</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раннього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віку</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високий</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потенціал</a:t>
            </a:r>
            <a:r>
              <a:rPr lang="ru-RU" sz="2400" dirty="0" smtClean="0">
                <a:effectLst/>
                <a:latin typeface="Times New Roman" panose="02020603050405020304" pitchFamily="18" charset="0"/>
                <a:cs typeface="Times New Roman" panose="02020603050405020304" pitchFamily="18" charset="0"/>
              </a:rPr>
              <a:t> головного </a:t>
            </a:r>
            <a:r>
              <a:rPr lang="ru-RU" sz="2400" dirty="0" err="1" smtClean="0">
                <a:effectLst/>
                <a:latin typeface="Times New Roman" panose="02020603050405020304" pitchFamily="18" charset="0"/>
                <a:cs typeface="Times New Roman" panose="02020603050405020304" pitchFamily="18" charset="0"/>
              </a:rPr>
              <a:t>мозку</a:t>
            </a:r>
            <a:r>
              <a:rPr lang="ru-RU" sz="2400" dirty="0" smtClean="0">
                <a:effectLst/>
                <a:latin typeface="Times New Roman" panose="02020603050405020304" pitchFamily="18" charset="0"/>
                <a:cs typeface="Times New Roman" panose="02020603050405020304" pitchFamily="18" charset="0"/>
              </a:rPr>
              <a:t> до </a:t>
            </a:r>
            <a:r>
              <a:rPr lang="ru-RU" sz="2400" dirty="0" err="1" smtClean="0">
                <a:effectLst/>
                <a:latin typeface="Times New Roman" panose="02020603050405020304" pitchFamily="18" charset="0"/>
                <a:cs typeface="Times New Roman" panose="02020603050405020304" pitchFamily="18" charset="0"/>
              </a:rPr>
              <a:t>регенерації</a:t>
            </a:r>
            <a:r>
              <a:rPr lang="ru-RU" sz="2400" dirty="0" smtClean="0">
                <a:effectLst/>
                <a:latin typeface="Times New Roman" panose="02020603050405020304" pitchFamily="18" charset="0"/>
                <a:cs typeface="Times New Roman" panose="02020603050405020304" pitchFamily="18" charset="0"/>
              </a:rPr>
              <a:t>, а тому </a:t>
            </a:r>
            <a:r>
              <a:rPr lang="ru-RU" sz="2400" dirty="0" err="1" smtClean="0">
                <a:effectLst/>
                <a:latin typeface="Times New Roman" panose="02020603050405020304" pitchFamily="18" charset="0"/>
                <a:cs typeface="Times New Roman" panose="02020603050405020304" pitchFamily="18" charset="0"/>
              </a:rPr>
              <a:t>лікування</a:t>
            </a:r>
            <a:r>
              <a:rPr lang="ru-RU" sz="2400" dirty="0" smtClean="0">
                <a:effectLst/>
                <a:latin typeface="Times New Roman" panose="02020603050405020304" pitchFamily="18" charset="0"/>
                <a:cs typeface="Times New Roman" panose="02020603050405020304" pitchFamily="18" charset="0"/>
              </a:rPr>
              <a:t> ДЦП </a:t>
            </a:r>
            <a:r>
              <a:rPr lang="ru-RU" sz="2400" dirty="0" err="1" smtClean="0">
                <a:effectLst/>
                <a:latin typeface="Times New Roman" panose="02020603050405020304" pitchFamily="18" charset="0"/>
                <a:cs typeface="Times New Roman" panose="02020603050405020304" pitchFamily="18" charset="0"/>
              </a:rPr>
              <a:t>необхідно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починати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якомога</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раніше</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Тільки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синергія</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зусиль</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багатопрофільної</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команди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фахівців</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різних</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галузей</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медицини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реабілітології</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і</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психології</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здатна</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максимізувати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ефект</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від</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лікування</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і</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допомогти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досягти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його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максимальних</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результатів</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Безперечно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це</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важка</a:t>
            </a:r>
            <a:r>
              <a:rPr lang="ru-RU" sz="2400" dirty="0" smtClean="0">
                <a:effectLst/>
                <a:latin typeface="Times New Roman" panose="02020603050405020304" pitchFamily="18" charset="0"/>
                <a:cs typeface="Times New Roman" panose="02020603050405020304" pitchFamily="18" charset="0"/>
              </a:rPr>
              <a:t>, комплексна і, </a:t>
            </a:r>
            <a:r>
              <a:rPr lang="ru-RU" sz="2400" dirty="0" err="1" smtClean="0">
                <a:effectLst/>
                <a:latin typeface="Times New Roman" panose="02020603050405020304" pitchFamily="18" charset="0"/>
                <a:cs typeface="Times New Roman" panose="02020603050405020304" pitchFamily="18" charset="0"/>
              </a:rPr>
              <a:t>що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важливо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високоспеціалізована</a:t>
            </a:r>
            <a:r>
              <a:rPr lang="ru-RU" sz="2400" dirty="0" smtClean="0">
                <a:effectLst/>
                <a:latin typeface="Times New Roman" panose="02020603050405020304" pitchFamily="18" charset="0"/>
                <a:cs typeface="Times New Roman" panose="02020603050405020304" pitchFamily="18" charset="0"/>
              </a:rPr>
              <a:t> робота, </a:t>
            </a:r>
            <a:r>
              <a:rPr lang="ru-RU" sz="2400" dirty="0" err="1" smtClean="0">
                <a:effectLst/>
                <a:latin typeface="Times New Roman" panose="02020603050405020304" pitchFamily="18" charset="0"/>
                <a:cs typeface="Times New Roman" panose="02020603050405020304" pitchFamily="18" charset="0"/>
              </a:rPr>
              <a:t>проте</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ні</a:t>
            </a:r>
            <a:r>
              <a:rPr lang="ru-RU" sz="2400" dirty="0" smtClean="0">
                <a:effectLst/>
                <a:latin typeface="Times New Roman" panose="02020603050405020304" pitchFamily="18" charset="0"/>
                <a:cs typeface="Times New Roman" panose="02020603050405020304" pitchFamily="18" charset="0"/>
              </a:rPr>
              <a:t> на </a:t>
            </a:r>
            <a:r>
              <a:rPr lang="ru-RU" sz="2400" dirty="0" err="1" smtClean="0">
                <a:effectLst/>
                <a:latin typeface="Times New Roman" panose="02020603050405020304" pitchFamily="18" charset="0"/>
                <a:cs typeface="Times New Roman" panose="02020603050405020304" pitchFamily="18" charset="0"/>
              </a:rPr>
              <a:t>хвилину</a:t>
            </a:r>
            <a:r>
              <a:rPr lang="ru-RU" sz="2400" dirty="0" smtClean="0">
                <a:effectLst/>
                <a:latin typeface="Times New Roman" panose="02020603050405020304" pitchFamily="18" charset="0"/>
                <a:cs typeface="Times New Roman" panose="02020603050405020304" pitchFamily="18" charset="0"/>
              </a:rPr>
              <a:t> не </a:t>
            </a:r>
            <a:r>
              <a:rPr lang="ru-RU" sz="2400" dirty="0" err="1" smtClean="0">
                <a:effectLst/>
                <a:latin typeface="Times New Roman" panose="02020603050405020304" pitchFamily="18" charset="0"/>
                <a:cs typeface="Times New Roman" panose="02020603050405020304" pitchFamily="18" charset="0"/>
              </a:rPr>
              <a:t>можна</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забувати</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що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головна</a:t>
            </a:r>
            <a:r>
              <a:rPr lang="ru-RU" sz="2400" dirty="0" smtClean="0">
                <a:effectLst/>
                <a:latin typeface="Times New Roman" panose="02020603050405020304" pitchFamily="18" charset="0"/>
                <a:cs typeface="Times New Roman" panose="02020603050405020304" pitchFamily="18" charset="0"/>
              </a:rPr>
              <a:t> мета </a:t>
            </a:r>
            <a:r>
              <a:rPr lang="ru-RU" sz="2400" dirty="0" err="1" smtClean="0">
                <a:effectLst/>
                <a:latin typeface="Times New Roman" panose="02020603050405020304" pitchFamily="18" charset="0"/>
                <a:cs typeface="Times New Roman" panose="02020603050405020304" pitchFamily="18" charset="0"/>
              </a:rPr>
              <a:t>лікування</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хворих</a:t>
            </a:r>
            <a:r>
              <a:rPr lang="ru-RU" sz="2400" dirty="0" smtClean="0">
                <a:effectLst/>
                <a:latin typeface="Times New Roman" panose="02020603050405020304" pitchFamily="18" charset="0"/>
                <a:cs typeface="Times New Roman" panose="02020603050405020304" pitchFamily="18" charset="0"/>
              </a:rPr>
              <a:t> з ДЦП - як </a:t>
            </a:r>
            <a:r>
              <a:rPr lang="ru-RU" sz="2400" dirty="0" err="1" smtClean="0">
                <a:effectLst/>
                <a:latin typeface="Times New Roman" panose="02020603050405020304" pitchFamily="18" charset="0"/>
                <a:cs typeface="Times New Roman" panose="02020603050405020304" pitchFamily="18" charset="0"/>
              </a:rPr>
              <a:t>поліпшення</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самопочуття</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або</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адаптація</a:t>
            </a:r>
            <a:r>
              <a:rPr lang="ru-RU" sz="2400" dirty="0" smtClean="0">
                <a:effectLst/>
                <a:latin typeface="Times New Roman" panose="02020603050405020304" pitchFamily="18" charset="0"/>
                <a:cs typeface="Times New Roman" panose="02020603050405020304" pitchFamily="18" charset="0"/>
              </a:rPr>
              <a:t> до </a:t>
            </a:r>
            <a:r>
              <a:rPr lang="ru-RU" sz="2400" dirty="0" err="1" smtClean="0">
                <a:effectLst/>
                <a:latin typeface="Times New Roman" panose="02020603050405020304" pitchFamily="18" charset="0"/>
                <a:cs typeface="Times New Roman" panose="02020603050405020304" pitchFamily="18" charset="0"/>
              </a:rPr>
              <a:t>вимог</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нашого</a:t>
            </a:r>
            <a:r>
              <a:rPr lang="ru-RU" sz="2400" dirty="0" smtClean="0">
                <a:effectLst/>
                <a:latin typeface="Times New Roman" panose="02020603050405020304" pitchFamily="18" charset="0"/>
                <a:cs typeface="Times New Roman" panose="02020603050405020304" pitchFamily="18" charset="0"/>
              </a:rPr>
              <a:t> часу, а й </a:t>
            </a:r>
            <a:r>
              <a:rPr lang="ru-RU" sz="2400" dirty="0" err="1" smtClean="0">
                <a:effectLst/>
                <a:latin typeface="Times New Roman" panose="02020603050405020304" pitchFamily="18" charset="0"/>
                <a:cs typeface="Times New Roman" panose="02020603050405020304" pitchFamily="18" charset="0"/>
              </a:rPr>
              <a:t>суттєве</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підвищення</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якості</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їх</a:t>
            </a: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життя</a:t>
            </a:r>
            <a:endParaRPr lang="ru-RU"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092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40512D-612E-4254-ACEB-36D8E5A8222A}"/>
              </a:ext>
            </a:extLst>
          </p:cNvPr>
          <p:cNvSpPr>
            <a:spLocks noGrp="1"/>
          </p:cNvSpPr>
          <p:nvPr>
            <p:ph type="title"/>
          </p:nvPr>
        </p:nvSpPr>
        <p:spPr>
          <a:xfrm>
            <a:off x="1187624" y="908720"/>
            <a:ext cx="7327726" cy="653206"/>
          </a:xfrm>
        </p:spPr>
        <p:txBody>
          <a:bodyPr>
            <a:normAutofit/>
          </a:bodyPr>
          <a:lstStyle/>
          <a:p>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Атаксія ( </a:t>
            </a:r>
            <a:r>
              <a:rPr lang="uk-UA" sz="2100" b="1" u="sng"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атанічно</a:t>
            </a:r>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-астатична форма)</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9C9299FA-85D6-4D00-82A4-817B20E325FF}"/>
              </a:ext>
            </a:extLst>
          </p:cNvPr>
          <p:cNvSpPr>
            <a:spLocks noGrp="1"/>
          </p:cNvSpPr>
          <p:nvPr>
            <p:ph idx="1"/>
          </p:nvPr>
        </p:nvSpPr>
        <p:spPr>
          <a:xfrm>
            <a:off x="1187624" y="1561926"/>
            <a:ext cx="7327726" cy="3928047"/>
          </a:xfrm>
        </p:spPr>
        <p:txBody>
          <a:bodyPr>
            <a:normAutofit/>
          </a:bodyPr>
          <a:lstStyle/>
          <a:p>
            <a:pPr marL="0" indent="0">
              <a:buNone/>
            </a:pPr>
            <a:r>
              <a:rPr lang="uk-UA" sz="1500" dirty="0">
                <a:latin typeface="Times New Roman" panose="02020603050405020304" pitchFamily="18" charset="0"/>
                <a:cs typeface="Times New Roman" panose="02020603050405020304" pitchFamily="18" charset="0"/>
              </a:rPr>
              <a:t>Діти, які страждають </a:t>
            </a:r>
            <a:r>
              <a:rPr lang="uk-UA" sz="1500" dirty="0" err="1">
                <a:latin typeface="Times New Roman" panose="02020603050405020304" pitchFamily="18" charset="0"/>
                <a:cs typeface="Times New Roman" panose="02020603050405020304" pitchFamily="18" charset="0"/>
              </a:rPr>
              <a:t>атоксією</a:t>
            </a:r>
            <a:r>
              <a:rPr lang="uk-UA" sz="1500" dirty="0">
                <a:latin typeface="Times New Roman" panose="02020603050405020304" pitchFamily="18" charset="0"/>
                <a:cs typeface="Times New Roman" panose="02020603050405020304" pitchFamily="18" charset="0"/>
              </a:rPr>
              <a:t>, не можуть правильно оцінити силу, ритм, обсяг і спрямування своїх рухів, необхідних для виконання конкретного цілеспрямованого руху. Вони рухаються невпевнено, повільно,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язовий</a:t>
            </a:r>
            <a:r>
              <a:rPr lang="uk-UA" sz="1500" dirty="0">
                <a:latin typeface="Times New Roman" panose="02020603050405020304" pitchFamily="18" charset="0"/>
                <a:cs typeface="Times New Roman" panose="02020603050405020304" pitchFamily="18" charset="0"/>
              </a:rPr>
              <a:t> тонус знижений. Це призводить до того, що діти погано утримують рівновагу у вертикальному положенні. Їхня ходьба характерна покачуванням з широко розставленими ногами. </a:t>
            </a:r>
            <a:endParaRPr lang="ru-RU" sz="15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069F0D50-1FDF-41AC-AC45-3E395B298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135812"/>
            <a:ext cx="4329491" cy="2354161"/>
          </a:xfrm>
          <a:prstGeom prst="rect">
            <a:avLst/>
          </a:prstGeom>
        </p:spPr>
      </p:pic>
      <p:pic>
        <p:nvPicPr>
          <p:cNvPr id="9" name="Рисунок 8">
            <a:extLst>
              <a:ext uri="{FF2B5EF4-FFF2-40B4-BE49-F238E27FC236}">
                <a16:creationId xmlns:a16="http://schemas.microsoft.com/office/drawing/2014/main" id="{E93EB185-7533-477A-99E0-AEB2A3C77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3212976"/>
            <a:ext cx="2579254" cy="1521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7167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C0FC0D-22D5-4F12-9CB3-F4104B258FC6}"/>
              </a:ext>
            </a:extLst>
          </p:cNvPr>
          <p:cNvSpPr>
            <a:spLocks noGrp="1"/>
          </p:cNvSpPr>
          <p:nvPr>
            <p:ph type="title"/>
          </p:nvPr>
        </p:nvSpPr>
        <p:spPr>
          <a:xfrm>
            <a:off x="1331640" y="829311"/>
            <a:ext cx="7471742" cy="691997"/>
          </a:xfrm>
        </p:spPr>
        <p:txBody>
          <a:bodyPr>
            <a:normAutofit/>
          </a:bodyPr>
          <a:lstStyle/>
          <a:p>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Неврологічні симптоми</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D89EB5A-2617-476E-8113-98C783CAA6C6}"/>
              </a:ext>
            </a:extLst>
          </p:cNvPr>
          <p:cNvSpPr>
            <a:spLocks noGrp="1"/>
          </p:cNvSpPr>
          <p:nvPr>
            <p:ph idx="1"/>
          </p:nvPr>
        </p:nvSpPr>
        <p:spPr>
          <a:xfrm>
            <a:off x="1043608" y="1844824"/>
            <a:ext cx="3379488" cy="3645148"/>
          </a:xfrm>
        </p:spPr>
        <p:txBody>
          <a:bodyPr>
            <a:normAutofit/>
          </a:bodyPr>
          <a:lstStyle/>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Захворювання зазвичай маніфестує появою незручності, невпевненості при ходьбі, хворі починають похитуватися, часто спотикаються;</a:t>
            </a:r>
          </a:p>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Незабаром до атаксії при ходьбі приєднуються </a:t>
            </a:r>
            <a:r>
              <a:rPr lang="uk-UA" sz="1500" dirty="0" err="1">
                <a:latin typeface="Times New Roman" panose="02020603050405020304" pitchFamily="18" charset="0"/>
                <a:cs typeface="Times New Roman" panose="02020603050405020304" pitchFamily="18" charset="0"/>
              </a:rPr>
              <a:t>дискоординація</a:t>
            </a:r>
            <a:r>
              <a:rPr lang="uk-UA" sz="1500" dirty="0">
                <a:latin typeface="Times New Roman" panose="02020603050405020304" pitchFamily="18" charset="0"/>
                <a:cs typeface="Times New Roman" panose="02020603050405020304" pitchFamily="18" charset="0"/>
              </a:rPr>
              <a:t> в руках, слабкість в ногах. Вже на самому початку захворювання може відзначатися дизартрія; </a:t>
            </a:r>
          </a:p>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Раннім і важливим диференційно діагностичною ознакою атаксії є зникнення сухожильних і надкісткових рефлексів.</a:t>
            </a:r>
            <a:endParaRPr lang="ru-RU" sz="15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4D10A61C-A2AA-4A08-BCF2-316A43BAE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237" y="1051900"/>
            <a:ext cx="1907969" cy="1413677"/>
          </a:xfrm>
          <a:prstGeom prst="rect">
            <a:avLst/>
          </a:prstGeom>
        </p:spPr>
      </p:pic>
      <p:pic>
        <p:nvPicPr>
          <p:cNvPr id="7" name="Рисунок 6">
            <a:extLst>
              <a:ext uri="{FF2B5EF4-FFF2-40B4-BE49-F238E27FC236}">
                <a16:creationId xmlns:a16="http://schemas.microsoft.com/office/drawing/2014/main" id="{AD2B5158-3C45-46EA-8CDB-09B81C82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237" y="2769842"/>
            <a:ext cx="1907969" cy="1192481"/>
          </a:xfrm>
          <a:prstGeom prst="rect">
            <a:avLst/>
          </a:prstGeom>
        </p:spPr>
      </p:pic>
      <p:pic>
        <p:nvPicPr>
          <p:cNvPr id="9" name="Рисунок 8">
            <a:extLst>
              <a:ext uri="{FF2B5EF4-FFF2-40B4-BE49-F238E27FC236}">
                <a16:creationId xmlns:a16="http://schemas.microsoft.com/office/drawing/2014/main" id="{E93814DD-327B-47B7-94B3-8285393187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3236" y="4257546"/>
            <a:ext cx="1907969" cy="1430977"/>
          </a:xfrm>
          <a:prstGeom prst="rect">
            <a:avLst/>
          </a:prstGeom>
        </p:spPr>
      </p:pic>
    </p:spTree>
    <p:extLst>
      <p:ext uri="{BB962C8B-B14F-4D97-AF65-F5344CB8AC3E}">
        <p14:creationId xmlns:p14="http://schemas.microsoft.com/office/powerpoint/2010/main" val="314238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D1631C-E300-4587-8A31-FBBD78E995B4}"/>
              </a:ext>
            </a:extLst>
          </p:cNvPr>
          <p:cNvSpPr>
            <a:spLocks noGrp="1"/>
          </p:cNvSpPr>
          <p:nvPr>
            <p:ph type="title"/>
          </p:nvPr>
        </p:nvSpPr>
        <p:spPr>
          <a:xfrm>
            <a:off x="1043608" y="908720"/>
            <a:ext cx="7471742" cy="459308"/>
          </a:xfrm>
        </p:spPr>
        <p:txBody>
          <a:bodyPr>
            <a:normAutofit/>
          </a:bodyPr>
          <a:lstStyle/>
          <a:p>
            <a:r>
              <a:rPr lang="uk-UA" sz="2100" b="1" u="sng"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Атонічно</a:t>
            </a:r>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-астатична форма</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BEBF4D9F-2786-4275-9956-EAE42D37C320}"/>
              </a:ext>
            </a:extLst>
          </p:cNvPr>
          <p:cNvSpPr>
            <a:spLocks noGrp="1"/>
          </p:cNvSpPr>
          <p:nvPr>
            <p:ph idx="1"/>
          </p:nvPr>
        </p:nvSpPr>
        <p:spPr>
          <a:xfrm>
            <a:off x="1043608" y="1628800"/>
            <a:ext cx="4109330" cy="3861173"/>
          </a:xfrm>
        </p:spPr>
        <p:txBody>
          <a:bodyPr>
            <a:normAutofit/>
          </a:bodyPr>
          <a:lstStyle/>
          <a:p>
            <a:pPr marL="0" indent="0">
              <a:buNone/>
            </a:pPr>
            <a:r>
              <a:rPr lang="uk-UA" sz="1500" dirty="0">
                <a:latin typeface="Times New Roman" panose="02020603050405020304" pitchFamily="18" charset="0"/>
                <a:cs typeface="Times New Roman" panose="02020603050405020304" pitchFamily="18" charset="0"/>
              </a:rPr>
              <a:t>Якщо ураження мозочка поєднується </a:t>
            </a:r>
            <a:r>
              <a:rPr lang="uk-UA" sz="1500" b="1" dirty="0">
                <a:latin typeface="Times New Roman" panose="02020603050405020304" pitchFamily="18" charset="0"/>
                <a:cs typeface="Times New Roman" panose="02020603050405020304" pitchFamily="18" charset="0"/>
              </a:rPr>
              <a:t>з лобових відділів дітей ураженням мозку,</a:t>
            </a:r>
            <a:r>
              <a:rPr lang="uk-UA" sz="1500" dirty="0">
                <a:latin typeface="Times New Roman" panose="02020603050405020304" pitchFamily="18" charset="0"/>
                <a:cs typeface="Times New Roman" panose="02020603050405020304" pitchFamily="18" charset="0"/>
              </a:rPr>
              <a:t> відзначається виражене недорозвинення пізнавальної діяльності, некритичність до свого дефекту, розгальмування, агресивність.</a:t>
            </a:r>
          </a:p>
          <a:p>
            <a:pPr marL="0" indent="0">
              <a:buNone/>
            </a:pPr>
            <a:endParaRPr lang="uk-UA" sz="1500" dirty="0">
              <a:latin typeface="Times New Roman" panose="02020603050405020304" pitchFamily="18" charset="0"/>
              <a:cs typeface="Times New Roman" panose="02020603050405020304" pitchFamily="18" charset="0"/>
            </a:endParaRPr>
          </a:p>
          <a:p>
            <a:pPr marL="0" indent="0">
              <a:buNone/>
            </a:pPr>
            <a:r>
              <a:rPr lang="uk-UA" sz="1500" dirty="0">
                <a:latin typeface="Times New Roman" panose="02020603050405020304" pitchFamily="18" charset="0"/>
                <a:cs typeface="Times New Roman" panose="02020603050405020304" pitchFamily="18" charset="0"/>
              </a:rPr>
              <a:t>У 55% випадків (за даними </a:t>
            </a:r>
            <a:r>
              <a:rPr lang="uk-UA" sz="1500" dirty="0" err="1">
                <a:latin typeface="Times New Roman" panose="02020603050405020304" pitchFamily="18" charset="0"/>
                <a:cs typeface="Times New Roman" panose="02020603050405020304" pitchFamily="18" charset="0"/>
              </a:rPr>
              <a:t>К.А.Семенової</a:t>
            </a:r>
            <a:r>
              <a:rPr lang="uk-UA" sz="1500" dirty="0">
                <a:latin typeface="Times New Roman" panose="02020603050405020304" pitchFamily="18" charset="0"/>
                <a:cs typeface="Times New Roman" panose="02020603050405020304" pitchFamily="18" charset="0"/>
              </a:rPr>
              <a:t>) крім важких рухових порушень у дітей </a:t>
            </a:r>
            <a:r>
              <a:rPr lang="uk-UA" sz="1500" dirty="0" err="1">
                <a:latin typeface="Times New Roman" panose="02020603050405020304" pitchFamily="18" charset="0"/>
                <a:cs typeface="Times New Roman" panose="02020603050405020304" pitchFamily="18" charset="0"/>
              </a:rPr>
              <a:t>атонічно</a:t>
            </a:r>
            <a:r>
              <a:rPr lang="uk-UA" sz="1500" dirty="0">
                <a:latin typeface="Times New Roman" panose="02020603050405020304" pitchFamily="18" charset="0"/>
                <a:cs typeface="Times New Roman" panose="02020603050405020304" pitchFamily="18" charset="0"/>
              </a:rPr>
              <a:t>- астатичної форми ДЦП, має місце важкий ступінь розумової відсталості. Такі діти направляються в установи Міністерства соціального захисту, так як не можуть оволодіти навичками самообслуговування та шкільними навиками.</a:t>
            </a:r>
            <a:endParaRPr lang="ru-RU" sz="15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40820739-9FE1-47D6-8ED6-5B05045B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0413" y="1368028"/>
            <a:ext cx="2927831" cy="1949981"/>
          </a:xfrm>
          <a:prstGeom prst="rect">
            <a:avLst/>
          </a:prstGeom>
        </p:spPr>
      </p:pic>
      <p:pic>
        <p:nvPicPr>
          <p:cNvPr id="11" name="Рисунок 10">
            <a:extLst>
              <a:ext uri="{FF2B5EF4-FFF2-40B4-BE49-F238E27FC236}">
                <a16:creationId xmlns:a16="http://schemas.microsoft.com/office/drawing/2014/main" id="{BD5F4868-0413-4B0D-B129-8B80C30C5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6576" y="3429000"/>
            <a:ext cx="3198753" cy="2182679"/>
          </a:xfrm>
          <a:prstGeom prst="rect">
            <a:avLst/>
          </a:prstGeom>
        </p:spPr>
      </p:pic>
    </p:spTree>
    <p:extLst>
      <p:ext uri="{BB962C8B-B14F-4D97-AF65-F5344CB8AC3E}">
        <p14:creationId xmlns:p14="http://schemas.microsoft.com/office/powerpoint/2010/main" val="2602934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66D34A-71F3-4264-BF96-96B95CB0F41D}"/>
              </a:ext>
            </a:extLst>
          </p:cNvPr>
          <p:cNvSpPr>
            <a:spLocks noGrp="1"/>
          </p:cNvSpPr>
          <p:nvPr>
            <p:ph type="title"/>
          </p:nvPr>
        </p:nvSpPr>
        <p:spPr>
          <a:xfrm>
            <a:off x="1187624" y="902452"/>
            <a:ext cx="7886700" cy="654341"/>
          </a:xfrm>
        </p:spPr>
        <p:txBody>
          <a:bodyPr>
            <a:normAutofit/>
          </a:bodyPr>
          <a:lstStyle/>
          <a:p>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що звернути увагу в ранньому дитинстві:</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43DE0B9-3007-4B5C-9BF6-3754567874A2}"/>
              </a:ext>
            </a:extLst>
          </p:cNvPr>
          <p:cNvSpPr>
            <a:spLocks noGrp="1"/>
          </p:cNvSpPr>
          <p:nvPr>
            <p:ph idx="1"/>
          </p:nvPr>
        </p:nvSpPr>
        <p:spPr>
          <a:xfrm>
            <a:off x="1043608" y="1844825"/>
            <a:ext cx="7471742" cy="3645148"/>
          </a:xfrm>
        </p:spPr>
        <p:txBody>
          <a:bodyPr>
            <a:normAutofit/>
          </a:bodyPr>
          <a:lstStyle/>
          <a:p>
            <a:r>
              <a:rPr lang="uk-UA" sz="1500" i="1" dirty="0" err="1">
                <a:latin typeface="Times New Roman" panose="02020603050405020304" pitchFamily="18" charset="0"/>
                <a:cs typeface="Times New Roman" panose="02020603050405020304" pitchFamily="18" charset="0"/>
              </a:rPr>
              <a:t>новонарождені</a:t>
            </a:r>
            <a:r>
              <a:rPr lang="uk-UA" sz="1500" i="1" dirty="0">
                <a:latin typeface="Times New Roman" panose="02020603050405020304" pitchFamily="18" charset="0"/>
                <a:cs typeface="Times New Roman" panose="02020603050405020304" pitchFamily="18" charset="0"/>
              </a:rPr>
              <a:t>: </a:t>
            </a:r>
            <a:r>
              <a:rPr lang="uk-UA" sz="1500" dirty="0">
                <a:latin typeface="Times New Roman" panose="02020603050405020304" pitchFamily="18" charset="0"/>
                <a:cs typeface="Times New Roman" panose="02020603050405020304" pitchFamily="18" charset="0"/>
              </a:rPr>
              <a:t>низький м</a:t>
            </a:r>
            <a:r>
              <a:rPr lang="en-US" sz="1500" dirty="0">
                <a:latin typeface="Times New Roman" panose="02020603050405020304" pitchFamily="18" charset="0"/>
                <a:cs typeface="Times New Roman" panose="02020603050405020304" pitchFamily="18" charset="0"/>
              </a:rPr>
              <a:t>`</a:t>
            </a:r>
            <a:r>
              <a:rPr lang="uk-UA" sz="1500" dirty="0" err="1" smtClean="0">
                <a:latin typeface="Times New Roman" panose="02020603050405020304" pitchFamily="18" charset="0"/>
                <a:cs typeface="Times New Roman" panose="02020603050405020304" pitchFamily="18" charset="0"/>
              </a:rPr>
              <a:t>яз</a:t>
            </a:r>
            <a:r>
              <a:rPr lang="LID8192" sz="1500" dirty="0" smtClean="0">
                <a:latin typeface="Times New Roman" panose="02020603050405020304" pitchFamily="18" charset="0"/>
                <a:cs typeface="Times New Roman" panose="02020603050405020304" pitchFamily="18" charset="0"/>
              </a:rPr>
              <a:t>ов</a:t>
            </a:r>
            <a:r>
              <a:rPr lang="uk-UA" sz="1500" dirty="0" err="1" smtClean="0">
                <a:latin typeface="Times New Roman" panose="02020603050405020304" pitchFamily="18" charset="0"/>
                <a:cs typeface="Times New Roman" panose="02020603050405020304" pitchFamily="18" charset="0"/>
              </a:rPr>
              <a:t>ий</a:t>
            </a:r>
            <a:r>
              <a:rPr lang="uk-UA" sz="1500" dirty="0" smtClean="0">
                <a:latin typeface="Times New Roman" panose="02020603050405020304" pitchFamily="18" charset="0"/>
                <a:cs typeface="Times New Roman" panose="02020603050405020304" pitchFamily="18" charset="0"/>
              </a:rPr>
              <a:t> </a:t>
            </a:r>
            <a:r>
              <a:rPr lang="uk-UA" sz="1500" dirty="0">
                <a:latin typeface="Times New Roman" panose="02020603050405020304" pitchFamily="18" charset="0"/>
                <a:cs typeface="Times New Roman" panose="02020603050405020304" pitchFamily="18" charset="0"/>
              </a:rPr>
              <a:t>тонус;</a:t>
            </a:r>
          </a:p>
          <a:p>
            <a:r>
              <a:rPr lang="uk-UA" sz="1500" i="1" dirty="0">
                <a:latin typeface="Times New Roman" panose="02020603050405020304" pitchFamily="18" charset="0"/>
                <a:cs typeface="Times New Roman" panose="02020603050405020304" pitchFamily="18" charset="0"/>
              </a:rPr>
              <a:t>2-3 місяці: </a:t>
            </a:r>
            <a:r>
              <a:rPr lang="uk-UA" sz="1500" dirty="0">
                <a:latin typeface="Times New Roman" panose="02020603050405020304" pitchFamily="18" charset="0"/>
                <a:cs typeface="Times New Roman" panose="02020603050405020304" pitchFamily="18" charset="0"/>
              </a:rPr>
              <a:t>не робить самостійних рухів;</a:t>
            </a:r>
          </a:p>
          <a:p>
            <a:r>
              <a:rPr lang="uk-UA" sz="1500" i="1" dirty="0">
                <a:latin typeface="Times New Roman" panose="02020603050405020304" pitchFamily="18" charset="0"/>
                <a:cs typeface="Times New Roman" panose="02020603050405020304" pitchFamily="18" charset="0"/>
              </a:rPr>
              <a:t>18 місяців </a:t>
            </a:r>
            <a:r>
              <a:rPr lang="uk-UA" sz="1500" dirty="0">
                <a:latin typeface="Times New Roman" panose="02020603050405020304" pitchFamily="18" charset="0"/>
                <a:cs typeface="Times New Roman" panose="02020603050405020304" pitchFamily="18" charset="0"/>
              </a:rPr>
              <a:t>– повзає, в 3-7 років можлива самостійна ходьба.</a:t>
            </a:r>
            <a:endParaRPr lang="ru-RU" sz="15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EF92FCA-35EA-48C3-AB7D-000924B62F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3396852"/>
            <a:ext cx="2800289" cy="2100217"/>
          </a:xfrm>
          <a:prstGeom prst="rect">
            <a:avLst/>
          </a:prstGeom>
        </p:spPr>
      </p:pic>
      <p:pic>
        <p:nvPicPr>
          <p:cNvPr id="7" name="Рисунок 6">
            <a:extLst>
              <a:ext uri="{FF2B5EF4-FFF2-40B4-BE49-F238E27FC236}">
                <a16:creationId xmlns:a16="http://schemas.microsoft.com/office/drawing/2014/main" id="{8273F61F-0A53-4D97-B834-0C314B3BF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282" y="2420888"/>
            <a:ext cx="2285084" cy="3180336"/>
          </a:xfrm>
          <a:prstGeom prst="rect">
            <a:avLst/>
          </a:prstGeom>
        </p:spPr>
      </p:pic>
    </p:spTree>
    <p:extLst>
      <p:ext uri="{BB962C8B-B14F-4D97-AF65-F5344CB8AC3E}">
        <p14:creationId xmlns:p14="http://schemas.microsoft.com/office/powerpoint/2010/main" val="1448259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2A0EC2-0B1C-43C9-ABF1-6A54ACCFBD12}"/>
              </a:ext>
            </a:extLst>
          </p:cNvPr>
          <p:cNvSpPr>
            <a:spLocks noGrp="1"/>
          </p:cNvSpPr>
          <p:nvPr>
            <p:ph type="title"/>
          </p:nvPr>
        </p:nvSpPr>
        <p:spPr>
          <a:xfrm>
            <a:off x="1187624" y="836713"/>
            <a:ext cx="7327726" cy="586796"/>
          </a:xfrm>
        </p:spPr>
        <p:txBody>
          <a:bodyPr>
            <a:normAutofit/>
          </a:bodyPr>
          <a:lstStyle/>
          <a:p>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Атетоз (</a:t>
            </a:r>
            <a:r>
              <a:rPr lang="uk-UA" sz="2100" b="1" u="sng"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гіперкінези</a:t>
            </a:r>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BA518AD8-65F1-4800-AC65-AD2C7FCC9556}"/>
              </a:ext>
            </a:extLst>
          </p:cNvPr>
          <p:cNvSpPr>
            <a:spLocks noGrp="1"/>
          </p:cNvSpPr>
          <p:nvPr>
            <p:ph idx="1"/>
          </p:nvPr>
        </p:nvSpPr>
        <p:spPr>
          <a:xfrm>
            <a:off x="1187624" y="1556792"/>
            <a:ext cx="7327726" cy="3933181"/>
          </a:xfrm>
        </p:spPr>
        <p:txBody>
          <a:bodyPr>
            <a:normAutofit/>
          </a:bodyPr>
          <a:lstStyle/>
          <a:p>
            <a:pPr marL="0" indent="0">
              <a:buNone/>
            </a:pPr>
            <a:r>
              <a:rPr lang="uk-UA" sz="1500" dirty="0">
                <a:latin typeface="Times New Roman" panose="02020603050405020304" pitchFamily="18" charset="0"/>
                <a:cs typeface="Times New Roman" panose="02020603050405020304" pitchFamily="18" charset="0"/>
              </a:rPr>
              <a:t> У дитини з атетозом часто відзначається виражене «рухове занепокоєння», (надлишкова, неконтрольована рухова активність). Це викликається швидкими непередбачуваними коливаннями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язового</a:t>
            </a:r>
            <a:r>
              <a:rPr lang="uk-UA" sz="1500" dirty="0">
                <a:latin typeface="Times New Roman" panose="02020603050405020304" pitchFamily="18" charset="0"/>
                <a:cs typeface="Times New Roman" panose="02020603050405020304" pitchFamily="18" charset="0"/>
              </a:rPr>
              <a:t> тонусу. </a:t>
            </a:r>
          </a:p>
          <a:p>
            <a:pPr marL="0" indent="0">
              <a:buNone/>
            </a:pPr>
            <a:r>
              <a:rPr lang="uk-UA" sz="1500" dirty="0">
                <a:latin typeface="Times New Roman" panose="02020603050405020304" pitchFamily="18" charset="0"/>
                <a:cs typeface="Times New Roman" panose="02020603050405020304" pitchFamily="18" charset="0"/>
              </a:rPr>
              <a:t>При цьому рухи неконтрольовані, розмашисті, химерні. Такі діти не можуть зберігати положення тіла, особливо важко підтримувати пози, в яких потрібно долати силу тяжіння.</a:t>
            </a:r>
            <a:endParaRPr lang="ru-RU" sz="15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7D30088E-0476-4EF8-BD45-C0C2F1EF7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3172611"/>
            <a:ext cx="3225567" cy="2419175"/>
          </a:xfrm>
          <a:prstGeom prst="rect">
            <a:avLst/>
          </a:prstGeom>
        </p:spPr>
      </p:pic>
      <p:pic>
        <p:nvPicPr>
          <p:cNvPr id="10" name="Рисунок 9">
            <a:extLst>
              <a:ext uri="{FF2B5EF4-FFF2-40B4-BE49-F238E27FC236}">
                <a16:creationId xmlns:a16="http://schemas.microsoft.com/office/drawing/2014/main" id="{BCEEEE39-D973-4299-AB18-E428B0812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713" y="3172611"/>
            <a:ext cx="1600200" cy="2278856"/>
          </a:xfrm>
          <a:prstGeom prst="rect">
            <a:avLst/>
          </a:prstGeom>
        </p:spPr>
      </p:pic>
    </p:spTree>
    <p:extLst>
      <p:ext uri="{BB962C8B-B14F-4D97-AF65-F5344CB8AC3E}">
        <p14:creationId xmlns:p14="http://schemas.microsoft.com/office/powerpoint/2010/main" val="161150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08720"/>
            <a:ext cx="7776864" cy="5184576"/>
          </a:xfrm>
        </p:spPr>
        <p:txBody>
          <a:bodyPr>
            <a:normAutofit/>
          </a:bodyPr>
          <a:lstStyle/>
          <a:p>
            <a:pPr fontAlgn="t"/>
            <a:r>
              <a:rPr lang="ru-RU" sz="2000" dirty="0" smtClean="0"/>
              <a:t/>
            </a:r>
            <a:br>
              <a:rPr lang="ru-RU" sz="2000" dirty="0" smtClean="0"/>
            </a:br>
            <a:r>
              <a:rPr lang="ru-RU" sz="2000" dirty="0" smtClean="0"/>
              <a:t> </a:t>
            </a:r>
            <a:r>
              <a:rPr lang="ru-RU" sz="2000" dirty="0" smtClean="0">
                <a:latin typeface="Times New Roman" panose="02020603050405020304" pitchFamily="18" charset="0"/>
                <a:cs typeface="Times New Roman" panose="02020603050405020304" pitchFamily="18" charset="0"/>
              </a:rPr>
              <a:t>Дитячий </a:t>
            </a:r>
            <a:r>
              <a:rPr lang="ru-RU" sz="2000" dirty="0" err="1" smtClean="0">
                <a:latin typeface="Times New Roman" panose="02020603050405020304" pitchFamily="18" charset="0"/>
                <a:cs typeface="Times New Roman" panose="02020603050405020304" pitchFamily="18" charset="0"/>
              </a:rPr>
              <a:t>церебральний</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параліч</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або</a:t>
            </a:r>
            <a:r>
              <a:rPr lang="ru-RU" sz="2000" dirty="0" smtClean="0">
                <a:latin typeface="Times New Roman" panose="02020603050405020304" pitchFamily="18" charset="0"/>
                <a:cs typeface="Times New Roman" panose="02020603050405020304" pitchFamily="18" charset="0"/>
              </a:rPr>
              <a:t> ДЦП - </a:t>
            </a:r>
            <a:r>
              <a:rPr lang="ru-RU" sz="2000" dirty="0" err="1" smtClean="0">
                <a:latin typeface="Times New Roman" panose="02020603050405020304" pitchFamily="18" charset="0"/>
                <a:cs typeface="Times New Roman" panose="02020603050405020304" pitchFamily="18" charset="0"/>
              </a:rPr>
              <a:t>це</a:t>
            </a:r>
            <a:r>
              <a:rPr lang="ru-RU" sz="2000" dirty="0" smtClean="0">
                <a:latin typeface="Times New Roman" panose="02020603050405020304" pitchFamily="18" charset="0"/>
                <a:cs typeface="Times New Roman" panose="02020603050405020304" pitchFamily="18" charset="0"/>
              </a:rPr>
              <a:t> комплекс </a:t>
            </a:r>
            <a:r>
              <a:rPr lang="ru-RU" sz="2000" dirty="0" err="1" smtClean="0">
                <a:latin typeface="Times New Roman" panose="02020603050405020304" pitchFamily="18" charset="0"/>
                <a:cs typeface="Times New Roman" panose="02020603050405020304" pitchFamily="18" charset="0"/>
              </a:rPr>
              <a:t>порушень</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що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впливають</a:t>
            </a:r>
            <a:r>
              <a:rPr lang="ru-RU" sz="2000" dirty="0" smtClean="0">
                <a:latin typeface="Times New Roman" panose="02020603050405020304" pitchFamily="18" charset="0"/>
                <a:cs typeface="Times New Roman" panose="02020603050405020304" pitchFamily="18" charset="0"/>
              </a:rPr>
              <a:t> на </a:t>
            </a:r>
            <a:r>
              <a:rPr lang="ru-RU" sz="2000" dirty="0" err="1" smtClean="0">
                <a:latin typeface="Times New Roman" panose="02020603050405020304" pitchFamily="18" charset="0"/>
                <a:cs typeface="Times New Roman" panose="02020603050405020304" pitchFamily="18" charset="0"/>
              </a:rPr>
              <a:t>здатність</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людини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рухатися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підтримувати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рівновагу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a:t>
            </a:r>
            <a:r>
              <a:rPr lang="ru-RU" sz="2000" dirty="0" smtClean="0">
                <a:latin typeface="Times New Roman" panose="02020603050405020304" pitchFamily="18" charset="0"/>
                <a:cs typeface="Times New Roman" panose="02020603050405020304" pitchFamily="18" charset="0"/>
              </a:rPr>
              <a:t> поставу. Слово «</a:t>
            </a:r>
            <a:r>
              <a:rPr lang="ru-RU" sz="2000" dirty="0" err="1" smtClean="0">
                <a:latin typeface="Times New Roman" panose="02020603050405020304" pitchFamily="18" charset="0"/>
                <a:cs typeface="Times New Roman" panose="02020603050405020304" pitchFamily="18" charset="0"/>
              </a:rPr>
              <a:t>церебральний</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вказує</a:t>
            </a:r>
            <a:r>
              <a:rPr lang="ru-RU" sz="2000" dirty="0" smtClean="0">
                <a:latin typeface="Times New Roman" panose="02020603050405020304" pitchFamily="18" charset="0"/>
                <a:cs typeface="Times New Roman" panose="02020603050405020304" pitchFamily="18" charset="0"/>
              </a:rPr>
              <a:t> на стан, </a:t>
            </a:r>
            <a:r>
              <a:rPr lang="ru-RU" sz="2000" dirty="0" err="1" smtClean="0">
                <a:latin typeface="Times New Roman" panose="02020603050405020304" pitchFamily="18" charset="0"/>
                <a:cs typeface="Times New Roman" panose="02020603050405020304" pitchFamily="18" charset="0"/>
              </a:rPr>
              <a:t>що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стосується</a:t>
            </a:r>
            <a:r>
              <a:rPr lang="ru-RU" sz="2000" dirty="0" smtClean="0">
                <a:latin typeface="Times New Roman" panose="02020603050405020304" pitchFamily="18" charset="0"/>
                <a:cs typeface="Times New Roman" panose="02020603050405020304" pitchFamily="18" charset="0"/>
              </a:rPr>
              <a:t> головного </a:t>
            </a:r>
            <a:r>
              <a:rPr lang="ru-RU" sz="2000" dirty="0" err="1" smtClean="0">
                <a:latin typeface="Times New Roman" panose="02020603050405020304" pitchFamily="18" charset="0"/>
                <a:cs typeface="Times New Roman" panose="02020603050405020304" pitchFamily="18" charset="0"/>
              </a:rPr>
              <a:t>мозку</a:t>
            </a:r>
            <a:r>
              <a:rPr lang="ru-RU" sz="2000" dirty="0" smtClean="0">
                <a:latin typeface="Times New Roman" panose="02020603050405020304" pitchFamily="18" charset="0"/>
                <a:cs typeface="Times New Roman" panose="02020603050405020304" pitchFamily="18" charset="0"/>
              </a:rPr>
              <a:t>, а «</a:t>
            </a:r>
            <a:r>
              <a:rPr lang="ru-RU" sz="2000" dirty="0" err="1" smtClean="0">
                <a:latin typeface="Times New Roman" panose="02020603050405020304" pitchFamily="18" charset="0"/>
                <a:cs typeface="Times New Roman" panose="02020603050405020304" pitchFamily="18" charset="0"/>
              </a:rPr>
              <a:t>параліч</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означає</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слабкість</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труднощі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a:t>
            </a:r>
            <a:r>
              <a:rPr lang="ru-RU" sz="2000" dirty="0" smtClean="0">
                <a:latin typeface="Times New Roman" panose="02020603050405020304" pitchFamily="18" charset="0"/>
                <a:cs typeface="Times New Roman" panose="02020603050405020304" pitchFamily="18" charset="0"/>
              </a:rPr>
              <a:t> контролем </a:t>
            </a:r>
            <a:r>
              <a:rPr lang="ru-RU" sz="2000" dirty="0" err="1" smtClean="0">
                <a:latin typeface="Times New Roman" panose="02020603050405020304" pitchFamily="18" charset="0"/>
                <a:cs typeface="Times New Roman" panose="02020603050405020304" pitchFamily="18" charset="0"/>
              </a:rPr>
              <a:t>м'язів</a:t>
            </a:r>
            <a:r>
              <a:rPr lang="ru-RU" sz="2000" dirty="0" smtClean="0">
                <a:latin typeface="Times New Roman" panose="02020603050405020304" pitchFamily="18" charset="0"/>
                <a:cs typeface="Times New Roman" panose="02020603050405020304" pitchFamily="18" charset="0"/>
              </a:rPr>
              <a:t>.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err="1" smtClean="0">
                <a:latin typeface="Times New Roman" panose="02020603050405020304" pitchFamily="18" charset="0"/>
                <a:cs typeface="Times New Roman" panose="02020603050405020304" pitchFamily="18" charset="0"/>
              </a:rPr>
              <a:t>Церебральний</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параліч</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розвивається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внаслідок</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порушення</a:t>
            </a:r>
            <a:r>
              <a:rPr lang="ru-RU" sz="2000" dirty="0" smtClean="0">
                <a:latin typeface="Times New Roman" panose="02020603050405020304" pitchFamily="18" charset="0"/>
                <a:cs typeface="Times New Roman" panose="02020603050405020304" pitchFamily="18" charset="0"/>
              </a:rPr>
              <a:t> нормального </a:t>
            </a:r>
            <a:r>
              <a:rPr lang="ru-RU" sz="2000" dirty="0" err="1" smtClean="0">
                <a:latin typeface="Times New Roman" panose="02020603050405020304" pitchFamily="18" charset="0"/>
                <a:cs typeface="Times New Roman" panose="02020603050405020304" pitchFamily="18" charset="0"/>
              </a:rPr>
              <a:t>розвитку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центральної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нервової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системи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або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пошкодження</a:t>
            </a:r>
            <a:r>
              <a:rPr lang="ru-RU" sz="2000" dirty="0" smtClean="0">
                <a:latin typeface="Times New Roman" panose="02020603050405020304" pitchFamily="18" charset="0"/>
                <a:cs typeface="Times New Roman" panose="02020603050405020304" pitchFamily="18" charset="0"/>
              </a:rPr>
              <a:t> головного </a:t>
            </a:r>
            <a:r>
              <a:rPr lang="ru-RU" sz="2000" dirty="0" err="1" smtClean="0">
                <a:latin typeface="Times New Roman" panose="02020603050405020304" pitchFamily="18" charset="0"/>
                <a:cs typeface="Times New Roman" panose="02020603050405020304" pitchFamily="18" charset="0"/>
              </a:rPr>
              <a:t>мозку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що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впливає</a:t>
            </a:r>
            <a:r>
              <a:rPr lang="ru-RU" sz="2000" dirty="0" smtClean="0">
                <a:latin typeface="Times New Roman" panose="02020603050405020304" pitchFamily="18" charset="0"/>
                <a:cs typeface="Times New Roman" panose="02020603050405020304" pitchFamily="18" charset="0"/>
              </a:rPr>
              <a:t> на </a:t>
            </a:r>
            <a:r>
              <a:rPr lang="ru-RU" sz="2000" dirty="0" err="1" smtClean="0">
                <a:latin typeface="Times New Roman" panose="02020603050405020304" pitchFamily="18" charset="0"/>
                <a:cs typeface="Times New Roman" panose="02020603050405020304" pitchFamily="18" charset="0"/>
              </a:rPr>
              <a:t>здатність</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контролювати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свої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м'язи</a:t>
            </a:r>
            <a:r>
              <a:rPr lang="ru-RU" sz="2000" dirty="0" smtClean="0">
                <a:latin typeface="Times New Roman" panose="02020603050405020304" pitchFamily="18" charset="0"/>
                <a:cs typeface="Times New Roman" panose="02020603050405020304" pitchFamily="18" charset="0"/>
              </a:rPr>
              <a:t>. Прояви </a:t>
            </a:r>
            <a:r>
              <a:rPr lang="ru-RU" sz="2000" dirty="0" err="1" smtClean="0">
                <a:latin typeface="Times New Roman" panose="02020603050405020304" pitchFamily="18" charset="0"/>
                <a:cs typeface="Times New Roman" panose="02020603050405020304" pitchFamily="18" charset="0"/>
              </a:rPr>
              <a:t>захворювання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різноманітні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відповідають</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тяжкості</a:t>
            </a:r>
            <a:r>
              <a:rPr lang="ru-RU" sz="2000" dirty="0" smtClean="0">
                <a:latin typeface="Times New Roman" panose="02020603050405020304" pitchFamily="18" charset="0"/>
                <a:cs typeface="Times New Roman" panose="02020603050405020304" pitchFamily="18" charset="0"/>
              </a:rPr>
              <a:t> стану </a:t>
            </a:r>
            <a:r>
              <a:rPr lang="ru-RU" sz="2000" dirty="0" err="1" smtClean="0">
                <a:latin typeface="Times New Roman" panose="02020603050405020304" pitchFamily="18" charset="0"/>
                <a:cs typeface="Times New Roman" panose="02020603050405020304" pitchFamily="18" charset="0"/>
              </a:rPr>
              <a:t>дитини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a:t>
            </a:r>
            <a:r>
              <a:rPr lang="ru-RU" sz="2000" dirty="0" smtClean="0">
                <a:latin typeface="Times New Roman" panose="02020603050405020304" pitchFamily="18" charset="0"/>
                <a:cs typeface="Times New Roman" panose="02020603050405020304" pitchFamily="18" charset="0"/>
              </a:rPr>
              <a:t> ДЦП: </a:t>
            </a:r>
            <a:r>
              <a:rPr lang="ru-RU" sz="2000" dirty="0" err="1" smtClean="0">
                <a:latin typeface="Times New Roman" panose="02020603050405020304" pitchFamily="18" charset="0"/>
                <a:cs typeface="Times New Roman" panose="02020603050405020304" pitchFamily="18" charset="0"/>
              </a:rPr>
              <a:t>від</a:t>
            </a:r>
            <a:r>
              <a:rPr lang="ru-RU" sz="2000" dirty="0" smtClean="0">
                <a:latin typeface="Times New Roman" panose="02020603050405020304" pitchFamily="18" charset="0"/>
                <a:cs typeface="Times New Roman" panose="02020603050405020304" pitchFamily="18" charset="0"/>
              </a:rPr>
              <a:t> потреби в </a:t>
            </a:r>
            <a:r>
              <a:rPr lang="ru-RU" sz="2000" dirty="0" err="1" smtClean="0">
                <a:latin typeface="Times New Roman" panose="02020603050405020304" pitchFamily="18" charset="0"/>
                <a:cs typeface="Times New Roman" panose="02020603050405020304" pitchFamily="18" charset="0"/>
              </a:rPr>
              <a:t>сторонньої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допомоги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протягом</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усього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життя</a:t>
            </a:r>
            <a:r>
              <a:rPr lang="ru-RU" sz="2000" dirty="0" smtClean="0">
                <a:latin typeface="Times New Roman" panose="02020603050405020304" pitchFamily="18" charset="0"/>
                <a:cs typeface="Times New Roman" panose="02020603050405020304" pitchFamily="18" charset="0"/>
              </a:rPr>
              <a:t>, до </a:t>
            </a:r>
            <a:r>
              <a:rPr lang="ru-RU" sz="2000" dirty="0" err="1" smtClean="0">
                <a:latin typeface="Times New Roman" panose="02020603050405020304" pitchFamily="18" charset="0"/>
                <a:cs typeface="Times New Roman" panose="02020603050405020304" pitchFamily="18" charset="0"/>
              </a:rPr>
              <a:t>здатності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ходити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використовуючи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спеціальні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засоби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або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навіть</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повністю</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самостійно</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016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923A19-13DA-41FF-9BAD-C3E166B8B2A0}"/>
              </a:ext>
            </a:extLst>
          </p:cNvPr>
          <p:cNvSpPr>
            <a:spLocks noGrp="1"/>
          </p:cNvSpPr>
          <p:nvPr>
            <p:ph type="title"/>
          </p:nvPr>
        </p:nvSpPr>
        <p:spPr>
          <a:xfrm>
            <a:off x="1259632" y="827129"/>
            <a:ext cx="7255718" cy="540900"/>
          </a:xfrm>
        </p:spPr>
        <p:txBody>
          <a:bodyPr>
            <a:normAutofit/>
          </a:bodyPr>
          <a:lstStyle/>
          <a:p>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Неврологічні симптоми</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D1936E17-25D8-41F2-9F0A-A6147B5A1B66}"/>
              </a:ext>
            </a:extLst>
          </p:cNvPr>
          <p:cNvSpPr>
            <a:spLocks noGrp="1"/>
          </p:cNvSpPr>
          <p:nvPr>
            <p:ph idx="1"/>
          </p:nvPr>
        </p:nvSpPr>
        <p:spPr>
          <a:xfrm>
            <a:off x="1259632" y="1772816"/>
            <a:ext cx="3312368" cy="3717157"/>
          </a:xfrm>
        </p:spPr>
        <p:txBody>
          <a:bodyPr>
            <a:normAutofit lnSpcReduction="10000"/>
          </a:bodyPr>
          <a:lstStyle/>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Рухи повільні, </a:t>
            </a:r>
            <a:r>
              <a:rPr lang="uk-UA" sz="1500" dirty="0" err="1">
                <a:latin typeface="Times New Roman" panose="02020603050405020304" pitchFamily="18" charset="0"/>
                <a:cs typeface="Times New Roman" panose="02020603050405020304" pitchFamily="18" charset="0"/>
              </a:rPr>
              <a:t>хробакоподібні</a:t>
            </a:r>
            <a:r>
              <a:rPr lang="uk-UA" sz="1500" dirty="0">
                <a:latin typeface="Times New Roman" panose="02020603050405020304" pitchFamily="18" charset="0"/>
                <a:cs typeface="Times New Roman" panose="02020603050405020304" pitchFamily="18" charset="0"/>
              </a:rPr>
              <a:t>, як наслідок поєднання </a:t>
            </a:r>
            <a:r>
              <a:rPr lang="uk-UA" sz="1500" dirty="0" err="1">
                <a:latin typeface="Times New Roman" panose="02020603050405020304" pitchFamily="18" charset="0"/>
                <a:cs typeface="Times New Roman" panose="02020603050405020304" pitchFamily="18" charset="0"/>
              </a:rPr>
              <a:t>флексорних</a:t>
            </a:r>
            <a:r>
              <a:rPr lang="uk-UA" sz="1500" dirty="0">
                <a:latin typeface="Times New Roman" panose="02020603050405020304" pitchFamily="18" charset="0"/>
                <a:cs typeface="Times New Roman" panose="02020603050405020304" pitchFamily="18" charset="0"/>
              </a:rPr>
              <a:t> і </a:t>
            </a:r>
            <a:r>
              <a:rPr lang="uk-UA" sz="1500" dirty="0" err="1">
                <a:latin typeface="Times New Roman" panose="02020603050405020304" pitchFamily="18" charset="0"/>
                <a:cs typeface="Times New Roman" panose="02020603050405020304" pitchFamily="18" charset="0"/>
              </a:rPr>
              <a:t>екстензорних</a:t>
            </a:r>
            <a:r>
              <a:rPr lang="uk-UA" sz="1500" dirty="0">
                <a:latin typeface="Times New Roman" panose="02020603050405020304" pitchFamily="18" charset="0"/>
                <a:cs typeface="Times New Roman" panose="02020603050405020304" pitchFamily="18" charset="0"/>
              </a:rPr>
              <a:t> рухів у різних комбінаціях;</a:t>
            </a:r>
          </a:p>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Рухи захоплюють дистальні відділи кінцівок;</a:t>
            </a:r>
          </a:p>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Атетоз може поєднуватися з підвищенням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язового</a:t>
            </a:r>
            <a:r>
              <a:rPr lang="uk-UA" sz="1500" dirty="0">
                <a:latin typeface="Times New Roman" panose="02020603050405020304" pitchFamily="18" charset="0"/>
                <a:cs typeface="Times New Roman" panose="02020603050405020304" pitchFamily="18" charset="0"/>
              </a:rPr>
              <a:t> тонусу, і якщо це відбувається у всіх групах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язів</a:t>
            </a:r>
            <a:r>
              <a:rPr lang="uk-UA" sz="1500" dirty="0">
                <a:latin typeface="Times New Roman" panose="02020603050405020304" pitchFamily="18" charset="0"/>
                <a:cs typeface="Times New Roman" panose="02020603050405020304" pitchFamily="18" charset="0"/>
              </a:rPr>
              <a:t> </a:t>
            </a:r>
            <a:r>
              <a:rPr lang="uk-UA" sz="1500" dirty="0" err="1">
                <a:latin typeface="Times New Roman" panose="02020603050405020304" pitchFamily="18" charset="0"/>
                <a:cs typeface="Times New Roman" panose="02020603050405020304" pitchFamily="18" charset="0"/>
              </a:rPr>
              <a:t>одночасно,то</a:t>
            </a:r>
            <a:r>
              <a:rPr lang="uk-UA" sz="1500" dirty="0">
                <a:latin typeface="Times New Roman" panose="02020603050405020304" pitchFamily="18" charset="0"/>
                <a:cs typeface="Times New Roman" panose="02020603050405020304" pitchFamily="18" charset="0"/>
              </a:rPr>
              <a:t> розвивається загальний тонічний спазм;</a:t>
            </a:r>
          </a:p>
          <a:p>
            <a:pPr>
              <a:buFont typeface="Wingdings" panose="05000000000000000000" pitchFamily="2" charset="2"/>
              <a:buChar char="v"/>
            </a:pPr>
            <a:r>
              <a:rPr lang="uk-UA" sz="1500" dirty="0">
                <a:latin typeface="Times New Roman" panose="02020603050405020304" pitchFamily="18" charset="0"/>
                <a:cs typeface="Times New Roman" panose="02020603050405020304" pitchFamily="18" charset="0"/>
              </a:rPr>
              <a:t>Припускають, що атетоз є результатом ураження хвостатого ядра.</a:t>
            </a:r>
            <a:endParaRPr lang="ru-RU" sz="15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8E6E175F-F577-426F-953D-3EADB7619A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470" y="1215879"/>
            <a:ext cx="2395057" cy="1796293"/>
          </a:xfrm>
          <a:prstGeom prst="rect">
            <a:avLst/>
          </a:prstGeom>
        </p:spPr>
      </p:pic>
      <p:pic>
        <p:nvPicPr>
          <p:cNvPr id="7" name="Рисунок 6">
            <a:extLst>
              <a:ext uri="{FF2B5EF4-FFF2-40B4-BE49-F238E27FC236}">
                <a16:creationId xmlns:a16="http://schemas.microsoft.com/office/drawing/2014/main" id="{FF953E64-396D-4229-860E-4DB9A87B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128" y="3400923"/>
            <a:ext cx="1351741" cy="2241198"/>
          </a:xfrm>
          <a:prstGeom prst="rect">
            <a:avLst/>
          </a:prstGeom>
        </p:spPr>
      </p:pic>
    </p:spTree>
    <p:extLst>
      <p:ext uri="{BB962C8B-B14F-4D97-AF65-F5344CB8AC3E}">
        <p14:creationId xmlns:p14="http://schemas.microsoft.com/office/powerpoint/2010/main" val="771405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63FCC1-8216-40CC-A837-E98FD7CED723}"/>
              </a:ext>
            </a:extLst>
          </p:cNvPr>
          <p:cNvSpPr>
            <a:spLocks noGrp="1"/>
          </p:cNvSpPr>
          <p:nvPr>
            <p:ph type="title"/>
          </p:nvPr>
        </p:nvSpPr>
        <p:spPr/>
        <p:txBody>
          <a:bodyPr>
            <a:normAutofit/>
          </a:bodyPr>
          <a:lstStyle/>
          <a:p>
            <a:endParaRPr lang="ru-RU" sz="1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6BC22C2-3BFD-4A4C-86FC-37325477F8F2}"/>
              </a:ext>
            </a:extLst>
          </p:cNvPr>
          <p:cNvSpPr>
            <a:spLocks noGrp="1"/>
          </p:cNvSpPr>
          <p:nvPr>
            <p:ph idx="1"/>
          </p:nvPr>
        </p:nvSpPr>
        <p:spPr>
          <a:xfrm>
            <a:off x="1043608" y="1417638"/>
            <a:ext cx="7657873" cy="4072335"/>
          </a:xfrm>
        </p:spPr>
        <p:txBody>
          <a:bodyPr>
            <a:normAutofit/>
          </a:bodyPr>
          <a:lstStyle/>
          <a:p>
            <a:pPr marL="0" indent="0">
              <a:buNone/>
            </a:pPr>
            <a:r>
              <a:rPr lang="uk-UA" sz="1800" dirty="0">
                <a:latin typeface="Times New Roman" panose="02020603050405020304" pitchFamily="18" charset="0"/>
                <a:cs typeface="Times New Roman" panose="02020603050405020304" pitchFamily="18" charset="0"/>
              </a:rPr>
              <a:t>У деяких випадках </a:t>
            </a:r>
            <a:r>
              <a:rPr lang="uk-UA" sz="1800" dirty="0" err="1">
                <a:latin typeface="Times New Roman" panose="02020603050405020304" pitchFamily="18" charset="0"/>
                <a:cs typeface="Times New Roman" panose="02020603050405020304" pitchFamily="18" charset="0"/>
              </a:rPr>
              <a:t>хореїческі</a:t>
            </a:r>
            <a:r>
              <a:rPr lang="uk-UA" sz="1800" dirty="0">
                <a:latin typeface="Times New Roman" panose="02020603050405020304" pitchFamily="18" charset="0"/>
                <a:cs typeface="Times New Roman" panose="02020603050405020304" pitchFamily="18" charset="0"/>
              </a:rPr>
              <a:t> </a:t>
            </a:r>
            <a:r>
              <a:rPr lang="uk-UA" sz="1800" dirty="0" err="1">
                <a:latin typeface="Times New Roman" panose="02020603050405020304" pitchFamily="18" charset="0"/>
                <a:cs typeface="Times New Roman" panose="02020603050405020304" pitchFamily="18" charset="0"/>
              </a:rPr>
              <a:t>гіперкінези</a:t>
            </a:r>
            <a:r>
              <a:rPr lang="uk-UA" sz="1800" dirty="0">
                <a:latin typeface="Times New Roman" panose="02020603050405020304" pitchFamily="18" charset="0"/>
                <a:cs typeface="Times New Roman" panose="02020603050405020304" pitchFamily="18" charset="0"/>
              </a:rPr>
              <a:t> поєднуються з атетозом – </a:t>
            </a:r>
            <a:r>
              <a:rPr lang="uk-UA" sz="1800" b="1" dirty="0" err="1">
                <a:latin typeface="Times New Roman" panose="02020603050405020304" pitchFamily="18" charset="0"/>
                <a:cs typeface="Times New Roman" panose="02020603050405020304" pitchFamily="18" charset="0"/>
              </a:rPr>
              <a:t>хореоатетоз</a:t>
            </a:r>
            <a:r>
              <a:rPr lang="uk-UA" sz="1800" dirty="0">
                <a:latin typeface="Times New Roman" panose="02020603050405020304" pitchFamily="18" charset="0"/>
                <a:cs typeface="Times New Roman" panose="02020603050405020304" pitchFamily="18" charset="0"/>
              </a:rPr>
              <a:t>. </a:t>
            </a:r>
          </a:p>
          <a:p>
            <a:pPr marL="0" indent="0">
              <a:buNone/>
            </a:pPr>
            <a:r>
              <a:rPr lang="uk-UA" sz="1800" dirty="0" err="1">
                <a:latin typeface="Times New Roman" panose="02020603050405020304" pitchFamily="18" charset="0"/>
                <a:cs typeface="Times New Roman" panose="02020603050405020304" pitchFamily="18" charset="0"/>
              </a:rPr>
              <a:t>Хореоатетоз</a:t>
            </a:r>
            <a:r>
              <a:rPr lang="uk-UA" sz="1800" dirty="0">
                <a:latin typeface="Times New Roman" panose="02020603050405020304" pitchFamily="18" charset="0"/>
                <a:cs typeface="Times New Roman" panose="02020603050405020304" pitchFamily="18" charset="0"/>
              </a:rPr>
              <a:t> може спостерігатися у хворих як постійно, так і у вигляді нападів – </a:t>
            </a:r>
            <a:r>
              <a:rPr lang="uk-UA" sz="1800" b="1" dirty="0">
                <a:latin typeface="Times New Roman" panose="02020603050405020304" pitchFamily="18" charset="0"/>
                <a:cs typeface="Times New Roman" panose="02020603050405020304" pitchFamily="18" charset="0"/>
              </a:rPr>
              <a:t>пароксизмальний </a:t>
            </a:r>
            <a:r>
              <a:rPr lang="uk-UA" sz="1800" b="1" dirty="0" err="1">
                <a:latin typeface="Times New Roman" panose="02020603050405020304" pitchFamily="18" charset="0"/>
                <a:cs typeface="Times New Roman" panose="02020603050405020304" pitchFamily="18" charset="0"/>
              </a:rPr>
              <a:t>хореоатетоз</a:t>
            </a:r>
            <a:r>
              <a:rPr lang="uk-UA" sz="1800" b="1" dirty="0">
                <a:latin typeface="Times New Roman" panose="02020603050405020304" pitchFamily="18" charset="0"/>
                <a:cs typeface="Times New Roman" panose="02020603050405020304" pitchFamily="18" charset="0"/>
              </a:rPr>
              <a:t>. </a:t>
            </a:r>
          </a:p>
          <a:p>
            <a:pPr marL="0" indent="0">
              <a:buNone/>
            </a:pPr>
            <a:r>
              <a:rPr lang="uk-UA" sz="1800" i="1" dirty="0">
                <a:latin typeface="Times New Roman" panose="02020603050405020304" pitchFamily="18" charset="0"/>
                <a:cs typeface="Times New Roman" panose="02020603050405020304" pitchFamily="18" charset="0"/>
              </a:rPr>
              <a:t>Симптоми:</a:t>
            </a:r>
          </a:p>
          <a:p>
            <a:pPr>
              <a:buFont typeface="Wingdings" panose="05000000000000000000" pitchFamily="2" charset="2"/>
              <a:buChar char="ü"/>
            </a:pPr>
            <a:r>
              <a:rPr lang="ru-RU" sz="1800" b="1" dirty="0">
                <a:latin typeface="Times New Roman" panose="02020603050405020304" pitchFamily="18" charset="0"/>
                <a:cs typeface="Times New Roman" panose="02020603050405020304" pitchFamily="18" charset="0"/>
              </a:rPr>
              <a:t>м</a:t>
            </a:r>
            <a:r>
              <a:rPr lang="en-US" sz="1800" b="1" dirty="0">
                <a:latin typeface="Times New Roman" panose="02020603050405020304" pitchFamily="18" charset="0"/>
                <a:cs typeface="Times New Roman" panose="02020603050405020304" pitchFamily="18" charset="0"/>
              </a:rPr>
              <a:t>`</a:t>
            </a:r>
            <a:r>
              <a:rPr lang="uk-UA" sz="1800" b="1" dirty="0" err="1">
                <a:latin typeface="Times New Roman" panose="02020603050405020304" pitchFamily="18" charset="0"/>
                <a:cs typeface="Times New Roman" panose="02020603050405020304" pitchFamily="18" charset="0"/>
              </a:rPr>
              <a:t>язова</a:t>
            </a:r>
            <a:r>
              <a:rPr lang="uk-UA" sz="1800" b="1" dirty="0">
                <a:latin typeface="Times New Roman" panose="02020603050405020304" pitchFamily="18" charset="0"/>
                <a:cs typeface="Times New Roman" panose="02020603050405020304" pitchFamily="18" charset="0"/>
              </a:rPr>
              <a:t> напруга;</a:t>
            </a:r>
          </a:p>
          <a:p>
            <a:pPr>
              <a:buFont typeface="Wingdings" panose="05000000000000000000" pitchFamily="2" charset="2"/>
              <a:buChar char="ü"/>
            </a:pPr>
            <a:r>
              <a:rPr lang="uk-UA" sz="1800" b="1" dirty="0">
                <a:latin typeface="Times New Roman" panose="02020603050405020304" pitchFamily="18" charset="0"/>
                <a:cs typeface="Times New Roman" panose="02020603050405020304" pitchFamily="18" charset="0"/>
              </a:rPr>
              <a:t>мимовільне сіпання;</a:t>
            </a:r>
          </a:p>
          <a:p>
            <a:pPr>
              <a:buFont typeface="Wingdings" panose="05000000000000000000" pitchFamily="2" charset="2"/>
              <a:buChar char="ü"/>
            </a:pPr>
            <a:r>
              <a:rPr lang="uk-UA" sz="1800" b="1" dirty="0">
                <a:latin typeface="Times New Roman" panose="02020603050405020304" pitchFamily="18" charset="0"/>
                <a:cs typeface="Times New Roman" panose="02020603050405020304" pitchFamily="18" charset="0"/>
              </a:rPr>
              <a:t>фіксована позиція руки;</a:t>
            </a:r>
          </a:p>
          <a:p>
            <a:pPr>
              <a:buFont typeface="Wingdings" panose="05000000000000000000" pitchFamily="2" charset="2"/>
              <a:buChar char="ü"/>
            </a:pPr>
            <a:r>
              <a:rPr lang="uk-UA" sz="1800" b="1" dirty="0">
                <a:latin typeface="Times New Roman" panose="02020603050405020304" pitchFamily="18" charset="0"/>
                <a:cs typeface="Times New Roman" panose="02020603050405020304" pitchFamily="18" charset="0"/>
              </a:rPr>
              <a:t>ненормальні рухи тіла.</a:t>
            </a:r>
            <a:endParaRPr lang="ru-RU" sz="1800"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D90C4D3-E579-4139-927A-C6E4C19B1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2762" y="2678316"/>
            <a:ext cx="3582624" cy="2686968"/>
          </a:xfrm>
          <a:prstGeom prst="rect">
            <a:avLst/>
          </a:prstGeom>
        </p:spPr>
      </p:pic>
    </p:spTree>
    <p:extLst>
      <p:ext uri="{BB962C8B-B14F-4D97-AF65-F5344CB8AC3E}">
        <p14:creationId xmlns:p14="http://schemas.microsoft.com/office/powerpoint/2010/main" val="1450050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9F0B4C-FFFA-48E3-8FBE-AC831A2ABD53}"/>
              </a:ext>
            </a:extLst>
          </p:cNvPr>
          <p:cNvSpPr>
            <a:spLocks noGrp="1"/>
          </p:cNvSpPr>
          <p:nvPr>
            <p:ph type="title"/>
          </p:nvPr>
        </p:nvSpPr>
        <p:spPr>
          <a:xfrm>
            <a:off x="1043608" y="836712"/>
            <a:ext cx="7471742" cy="769256"/>
          </a:xfrm>
        </p:spPr>
        <p:txBody>
          <a:bodyPr>
            <a:normAutofit/>
          </a:bodyPr>
          <a:lstStyle/>
          <a:p>
            <a:r>
              <a:rPr lang="uk-UA"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що звернути увагу в ранньому дитинстві:</a:t>
            </a:r>
            <a:endParaRPr lang="ru-RU" sz="21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52F9404-9CC9-49F0-B5CF-B2323C2057C1}"/>
              </a:ext>
            </a:extLst>
          </p:cNvPr>
          <p:cNvSpPr>
            <a:spLocks noGrp="1"/>
          </p:cNvSpPr>
          <p:nvPr>
            <p:ph idx="1"/>
          </p:nvPr>
        </p:nvSpPr>
        <p:spPr>
          <a:xfrm>
            <a:off x="1043608" y="1700808"/>
            <a:ext cx="7471742" cy="3789165"/>
          </a:xfrm>
        </p:spPr>
        <p:txBody>
          <a:bodyPr>
            <a:normAutofit/>
          </a:bodyPr>
          <a:lstStyle/>
          <a:p>
            <a:r>
              <a:rPr lang="uk-UA" sz="1500" i="1" dirty="0">
                <a:latin typeface="Times New Roman" panose="02020603050405020304" pitchFamily="18" charset="0"/>
                <a:cs typeface="Times New Roman" panose="02020603050405020304" pitchFamily="18" charset="0"/>
              </a:rPr>
              <a:t>новонароджені: </a:t>
            </a:r>
            <a:r>
              <a:rPr lang="uk-UA" sz="1500" dirty="0">
                <a:latin typeface="Times New Roman" panose="02020603050405020304" pitchFamily="18" charset="0"/>
                <a:cs typeface="Times New Roman" panose="02020603050405020304" pitchFamily="18" charset="0"/>
              </a:rPr>
              <a:t>вкрай полохливі, спостерігаються труднощі з годуванням, часта блювота, знижений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язовий</a:t>
            </a:r>
            <a:r>
              <a:rPr lang="uk-UA" sz="1500" dirty="0">
                <a:latin typeface="Times New Roman" panose="02020603050405020304" pitchFamily="18" charset="0"/>
                <a:cs typeface="Times New Roman" panose="02020603050405020304" pitchFamily="18" charset="0"/>
              </a:rPr>
              <a:t> тонус;</a:t>
            </a:r>
          </a:p>
          <a:p>
            <a:r>
              <a:rPr lang="uk-UA" sz="1500" dirty="0">
                <a:latin typeface="Times New Roman" panose="02020603050405020304" pitchFamily="18" charset="0"/>
                <a:cs typeface="Times New Roman" panose="02020603050405020304" pitchFamily="18" charset="0"/>
              </a:rPr>
              <a:t>4</a:t>
            </a:r>
            <a:r>
              <a:rPr lang="uk-UA" sz="1500" i="1" dirty="0">
                <a:latin typeface="Times New Roman" panose="02020603050405020304" pitchFamily="18" charset="0"/>
                <a:cs typeface="Times New Roman" panose="02020603050405020304" pitchFamily="18" charset="0"/>
              </a:rPr>
              <a:t>-6 місяців </a:t>
            </a:r>
            <a:r>
              <a:rPr lang="uk-UA" sz="1500" dirty="0">
                <a:latin typeface="Times New Roman" panose="02020603050405020304" pitchFamily="18" charset="0"/>
                <a:cs typeface="Times New Roman" panose="02020603050405020304" pitchFamily="18" charset="0"/>
              </a:rPr>
              <a:t>– перший прояв </a:t>
            </a:r>
            <a:r>
              <a:rPr lang="uk-UA" sz="1500" dirty="0" err="1">
                <a:latin typeface="Times New Roman" panose="02020603050405020304" pitchFamily="18" charset="0"/>
                <a:cs typeface="Times New Roman" panose="02020603050405020304" pitchFamily="18" charset="0"/>
              </a:rPr>
              <a:t>гіперкінезів</a:t>
            </a:r>
            <a:r>
              <a:rPr lang="uk-UA" sz="1500" dirty="0">
                <a:latin typeface="Times New Roman" panose="02020603050405020304" pitchFamily="18" charset="0"/>
                <a:cs typeface="Times New Roman" panose="02020603050405020304" pitchFamily="18" charset="0"/>
              </a:rPr>
              <a:t> в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язах</a:t>
            </a:r>
            <a:r>
              <a:rPr lang="uk-UA" sz="1500" dirty="0">
                <a:latin typeface="Times New Roman" panose="02020603050405020304" pitchFamily="18" charset="0"/>
                <a:cs typeface="Times New Roman" panose="02020603050405020304" pitchFamily="18" charset="0"/>
              </a:rPr>
              <a:t> язика;</a:t>
            </a:r>
          </a:p>
          <a:p>
            <a:r>
              <a:rPr lang="uk-UA" sz="1500" i="1" dirty="0">
                <a:latin typeface="Times New Roman" panose="02020603050405020304" pitchFamily="18" charset="0"/>
                <a:cs typeface="Times New Roman" panose="02020603050405020304" pitchFamily="18" charset="0"/>
              </a:rPr>
              <a:t>2-4 роки </a:t>
            </a:r>
            <a:r>
              <a:rPr lang="uk-UA" sz="1500" dirty="0">
                <a:latin typeface="Times New Roman" panose="02020603050405020304" pitchFamily="18" charset="0"/>
                <a:cs typeface="Times New Roman" panose="02020603050405020304" pitchFamily="18" charset="0"/>
              </a:rPr>
              <a:t>– починають утримувати голову, сідати, до 4-7 років – можливе самостійне пересування.</a:t>
            </a:r>
            <a:endParaRPr lang="ru-RU" sz="15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FAC259DC-8E35-442B-A60F-17122335E3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399" y="3474615"/>
            <a:ext cx="3258980" cy="2112767"/>
          </a:xfrm>
          <a:prstGeom prst="rect">
            <a:avLst/>
          </a:prstGeom>
        </p:spPr>
      </p:pic>
      <p:pic>
        <p:nvPicPr>
          <p:cNvPr id="8" name="Рисунок 7">
            <a:extLst>
              <a:ext uri="{FF2B5EF4-FFF2-40B4-BE49-F238E27FC236}">
                <a16:creationId xmlns:a16="http://schemas.microsoft.com/office/drawing/2014/main" id="{9E535F23-7A80-4155-90AA-DF84BCDDF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46950"/>
            <a:ext cx="3257233" cy="2168096"/>
          </a:xfrm>
          <a:prstGeom prst="rect">
            <a:avLst/>
          </a:prstGeom>
        </p:spPr>
      </p:pic>
    </p:spTree>
    <p:extLst>
      <p:ext uri="{BB962C8B-B14F-4D97-AF65-F5344CB8AC3E}">
        <p14:creationId xmlns:p14="http://schemas.microsoft.com/office/powerpoint/2010/main" val="369659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E7BA52-9170-4CF9-81DD-80279D82DA43}"/>
              </a:ext>
            </a:extLst>
          </p:cNvPr>
          <p:cNvSpPr>
            <a:spLocks noGrp="1"/>
          </p:cNvSpPr>
          <p:nvPr>
            <p:ph type="title"/>
          </p:nvPr>
        </p:nvSpPr>
        <p:spPr>
          <a:xfrm>
            <a:off x="1115616" y="836712"/>
            <a:ext cx="7399734" cy="599379"/>
          </a:xfrm>
        </p:spPr>
        <p:txBody>
          <a:bodyPr>
            <a:normAutofit/>
          </a:bodyPr>
          <a:lstStyle/>
          <a:p>
            <a:r>
              <a:rPr lang="uk-UA" sz="21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Висновки</a:t>
            </a:r>
            <a:endParaRPr lang="ru-RU" sz="21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78D031AE-3CD6-4612-B4FB-68ABD9FF1A2F}"/>
              </a:ext>
            </a:extLst>
          </p:cNvPr>
          <p:cNvSpPr>
            <a:spLocks noGrp="1"/>
          </p:cNvSpPr>
          <p:nvPr>
            <p:ph idx="1"/>
          </p:nvPr>
        </p:nvSpPr>
        <p:spPr>
          <a:xfrm>
            <a:off x="1115616" y="1436092"/>
            <a:ext cx="7399734" cy="4053882"/>
          </a:xfrm>
        </p:spPr>
        <p:txBody>
          <a:bodyPr>
            <a:normAutofit/>
          </a:bodyPr>
          <a:lstStyle/>
          <a:p>
            <a:pPr marL="0" indent="0">
              <a:buNone/>
            </a:pPr>
            <a:r>
              <a:rPr lang="uk-UA" sz="1500" dirty="0">
                <a:latin typeface="Times New Roman" panose="02020603050405020304" pitchFamily="18" charset="0"/>
                <a:cs typeface="Times New Roman" panose="02020603050405020304" pitchFamily="18" charset="0"/>
              </a:rPr>
              <a:t>Церебральні рухові порушення – це порушення контролю за рухами і позою, що виникають внаслідок пошкодження головного мозку. Діти зберігають рухові зразки і пози, характерні для 1-го року життя. Більш складні форми рухів порушені. Кожна форма ДЦП відрізняється специфікою рухового стану, однак є загальні для всіх порушення. </a:t>
            </a:r>
          </a:p>
          <a:p>
            <a:pPr marL="0" indent="0">
              <a:buNone/>
            </a:pPr>
            <a:r>
              <a:rPr lang="uk-UA" sz="1500" dirty="0">
                <a:latin typeface="Times New Roman" panose="02020603050405020304" pitchFamily="18" charset="0"/>
                <a:cs typeface="Times New Roman" panose="02020603050405020304" pitchFamily="18" charset="0"/>
              </a:rPr>
              <a:t>Найважливішими з них є: паралічі, парези, порушення м</a:t>
            </a:r>
            <a:r>
              <a:rPr lang="en-US" sz="1500" dirty="0">
                <a:latin typeface="Times New Roman" panose="02020603050405020304" pitchFamily="18" charset="0"/>
                <a:cs typeface="Times New Roman" panose="02020603050405020304" pitchFamily="18" charset="0"/>
              </a:rPr>
              <a:t>`</a:t>
            </a:r>
            <a:r>
              <a:rPr lang="uk-UA" sz="1500" dirty="0" err="1">
                <a:latin typeface="Times New Roman" panose="02020603050405020304" pitchFamily="18" charset="0"/>
                <a:cs typeface="Times New Roman" panose="02020603050405020304" pitchFamily="18" charset="0"/>
              </a:rPr>
              <a:t>язового</a:t>
            </a:r>
            <a:r>
              <a:rPr lang="uk-UA" sz="1500" dirty="0">
                <a:latin typeface="Times New Roman" panose="02020603050405020304" pitchFamily="18" charset="0"/>
                <a:cs typeface="Times New Roman" panose="02020603050405020304" pitchFamily="18" charset="0"/>
              </a:rPr>
              <a:t> тонусу, порушення рівноваги і координації. Патологічні рухові зразки і пози, а також численні рухи, зумовлені зміною тонусу, показані на малюнку. Такі «порочні» пози ведуть до аномальних рухів, перешкоджаючи нормальному розвитку рухів.</a:t>
            </a:r>
            <a:endParaRPr lang="ru-RU" sz="15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3695F3B-D77B-46A6-89A4-A7C901F4E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750" y="3717032"/>
            <a:ext cx="3379466" cy="2322043"/>
          </a:xfrm>
          <a:prstGeom prst="rect">
            <a:avLst/>
          </a:prstGeom>
        </p:spPr>
      </p:pic>
    </p:spTree>
    <p:extLst>
      <p:ext uri="{BB962C8B-B14F-4D97-AF65-F5344CB8AC3E}">
        <p14:creationId xmlns:p14="http://schemas.microsoft.com/office/powerpoint/2010/main" val="232344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flipH="1">
            <a:off x="5004048" y="723775"/>
            <a:ext cx="3293189" cy="21549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575" dirty="0">
                <a:solidFill>
                  <a:srgbClr val="202124"/>
                </a:solidFill>
                <a:latin typeface="Times New Roman" panose="02020603050405020304" pitchFamily="18" charset="0"/>
                <a:cs typeface="Times New Roman" panose="02020603050405020304" pitchFamily="18" charset="0"/>
              </a:rPr>
              <a:t>Дитячий церебральний параліч - термін, що поєднує групу хронічних </a:t>
            </a:r>
            <a:r>
              <a:rPr lang="uk-UA" altLang="ru-RU" sz="1575" dirty="0" err="1">
                <a:solidFill>
                  <a:srgbClr val="202124"/>
                </a:solidFill>
                <a:latin typeface="Times New Roman" panose="02020603050405020304" pitchFamily="18" charset="0"/>
                <a:cs typeface="Times New Roman" panose="02020603050405020304" pitchFamily="18" charset="0"/>
              </a:rPr>
              <a:t>непрогрессірующім</a:t>
            </a:r>
            <a:r>
              <a:rPr lang="uk-UA" altLang="ru-RU" sz="1575" dirty="0">
                <a:solidFill>
                  <a:srgbClr val="202124"/>
                </a:solidFill>
                <a:latin typeface="Times New Roman" panose="02020603050405020304" pitchFamily="18" charset="0"/>
                <a:cs typeface="Times New Roman" panose="02020603050405020304" pitchFamily="18" charset="0"/>
              </a:rPr>
              <a:t> </a:t>
            </a:r>
            <a:r>
              <a:rPr lang="uk-UA" altLang="ru-RU" sz="1575" dirty="0" err="1">
                <a:solidFill>
                  <a:srgbClr val="202124"/>
                </a:solidFill>
                <a:latin typeface="Times New Roman" panose="02020603050405020304" pitchFamily="18" charset="0"/>
                <a:cs typeface="Times New Roman" panose="02020603050405020304" pitchFamily="18" charset="0"/>
              </a:rPr>
              <a:t>сімптомокомплексов</a:t>
            </a:r>
            <a:r>
              <a:rPr lang="uk-UA" altLang="ru-RU" sz="1575" dirty="0">
                <a:solidFill>
                  <a:srgbClr val="202124"/>
                </a:solidFill>
                <a:latin typeface="Times New Roman" panose="02020603050405020304" pitchFamily="18" charset="0"/>
                <a:cs typeface="Times New Roman" panose="02020603050405020304" pitchFamily="18" charset="0"/>
              </a:rPr>
              <a:t> рухових порушень, вторинних по відношенню до поразок або аномалій головного мозку, що виникають у </a:t>
            </a:r>
            <a:r>
              <a:rPr lang="uk-UA" altLang="ru-RU" sz="1575" dirty="0" err="1">
                <a:solidFill>
                  <a:srgbClr val="202124"/>
                </a:solidFill>
                <a:latin typeface="Times New Roman" panose="02020603050405020304" pitchFamily="18" charset="0"/>
                <a:cs typeface="Times New Roman" panose="02020603050405020304" pitchFamily="18" charset="0"/>
              </a:rPr>
              <a:t>перинатальному</a:t>
            </a:r>
            <a:r>
              <a:rPr lang="uk-UA" altLang="ru-RU" sz="1575" dirty="0">
                <a:solidFill>
                  <a:srgbClr val="202124"/>
                </a:solidFill>
                <a:latin typeface="Times New Roman" panose="02020603050405020304" pitchFamily="18" charset="0"/>
                <a:cs typeface="Times New Roman" panose="02020603050405020304" pitchFamily="18" charset="0"/>
              </a:rPr>
              <a:t> (</a:t>
            </a:r>
            <a:r>
              <a:rPr lang="uk-UA" altLang="ru-RU" sz="1575" dirty="0" err="1">
                <a:solidFill>
                  <a:srgbClr val="202124"/>
                </a:solidFill>
                <a:latin typeface="Times New Roman" panose="02020603050405020304" pitchFamily="18" charset="0"/>
                <a:cs typeface="Times New Roman" panose="02020603050405020304" pitchFamily="18" charset="0"/>
              </a:rPr>
              <a:t>околородовом</a:t>
            </a:r>
            <a:r>
              <a:rPr lang="uk-UA" altLang="ru-RU" sz="1575" dirty="0">
                <a:solidFill>
                  <a:srgbClr val="202124"/>
                </a:solidFill>
                <a:latin typeface="Times New Roman" panose="02020603050405020304" pitchFamily="18" charset="0"/>
                <a:cs typeface="Times New Roman" panose="02020603050405020304" pitchFamily="18" charset="0"/>
              </a:rPr>
              <a:t>) періоді</a:t>
            </a:r>
            <a:r>
              <a:rPr lang="uk-UA" altLang="ru-RU" sz="825" dirty="0">
                <a:latin typeface="Times New Roman" panose="02020603050405020304" pitchFamily="18" charset="0"/>
                <a:cs typeface="Times New Roman" panose="02020603050405020304" pitchFamily="18" charset="0"/>
              </a:rPr>
              <a:t> </a:t>
            </a:r>
            <a:endParaRPr lang="uk-UA" altLang="ru-RU" sz="135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750796"/>
            <a:ext cx="2358737" cy="3144982"/>
          </a:xfrm>
          <a:prstGeom prst="rect">
            <a:avLst/>
          </a:prstGeom>
        </p:spPr>
      </p:pic>
    </p:spTree>
    <p:extLst>
      <p:ext uri="{BB962C8B-B14F-4D97-AF65-F5344CB8AC3E}">
        <p14:creationId xmlns:p14="http://schemas.microsoft.com/office/powerpoint/2010/main" val="984828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589809" y="1156534"/>
            <a:ext cx="6400800" cy="420933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575" dirty="0">
                <a:solidFill>
                  <a:srgbClr val="202124"/>
                </a:solidFill>
                <a:latin typeface="Times New Roman" panose="02020603050405020304" pitchFamily="18" charset="0"/>
                <a:cs typeface="Times New Roman" panose="02020603050405020304" pitchFamily="18" charset="0"/>
              </a:rPr>
              <a:t>Використання допоміжних засобів при спастичних формах </a:t>
            </a:r>
          </a:p>
          <a:p>
            <a:pPr lvl="0" eaLnBrk="0" fontAlgn="base" hangingPunct="0">
              <a:spcBef>
                <a:spcPct val="0"/>
              </a:spcBef>
              <a:spcAft>
                <a:spcPct val="0"/>
              </a:spcAft>
            </a:pPr>
            <a:r>
              <a:rPr lang="ru-RU" sz="825" dirty="0">
                <a:latin typeface="Times New Roman" panose="02020603050405020304" pitchFamily="18" charset="0"/>
                <a:cs typeface="Times New Roman" panose="02020603050405020304" pitchFamily="18" charset="0"/>
              </a:rPr>
              <a:t/>
            </a:r>
            <a:br>
              <a:rPr lang="ru-RU" sz="825" dirty="0">
                <a:latin typeface="Times New Roman" panose="02020603050405020304" pitchFamily="18" charset="0"/>
                <a:cs typeface="Times New Roman" panose="02020603050405020304" pitchFamily="18" charset="0"/>
              </a:rPr>
            </a:br>
            <a:r>
              <a:rPr lang="ru-RU" sz="1350" dirty="0" err="1">
                <a:latin typeface="Times New Roman" panose="02020603050405020304" pitchFamily="18" charset="0"/>
                <a:cs typeface="Times New Roman" panose="02020603050405020304" pitchFamily="18" charset="0"/>
              </a:rPr>
              <a:t>Використання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допоміжних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засобів</a:t>
            </a:r>
            <a:r>
              <a:rPr lang="ru-RU" sz="1350" dirty="0">
                <a:latin typeface="Times New Roman" panose="02020603050405020304" pitchFamily="18" charset="0"/>
                <a:cs typeface="Times New Roman" panose="02020603050405020304" pitchFamily="18" charset="0"/>
              </a:rPr>
              <a:t> при </a:t>
            </a:r>
            <a:r>
              <a:rPr lang="ru-RU" sz="1350" dirty="0" err="1">
                <a:latin typeface="Times New Roman" panose="02020603050405020304" pitchFamily="18" charset="0"/>
                <a:cs typeface="Times New Roman" panose="02020603050405020304" pitchFamily="18" charset="0"/>
              </a:rPr>
              <a:t>спастичних</a:t>
            </a:r>
            <a:r>
              <a:rPr lang="ru-RU" sz="1350" dirty="0">
                <a:latin typeface="Times New Roman" panose="02020603050405020304" pitchFamily="18" charset="0"/>
                <a:cs typeface="Times New Roman" panose="02020603050405020304" pitchFamily="18" charset="0"/>
              </a:rPr>
              <a:t> формах: </a:t>
            </a:r>
          </a:p>
          <a:p>
            <a:pPr lvl="0" eaLnBrk="0" fontAlgn="base" hangingPunct="0">
              <a:spcBef>
                <a:spcPct val="0"/>
              </a:spcBef>
              <a:spcAft>
                <a:spcPct val="0"/>
              </a:spcAft>
            </a:pP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велику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рухливість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допомагає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нормалізувати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м'язовий</a:t>
            </a:r>
            <a:r>
              <a:rPr lang="ru-RU" sz="1350" dirty="0">
                <a:latin typeface="Times New Roman" panose="02020603050405020304" pitchFamily="18" charset="0"/>
                <a:cs typeface="Times New Roman" panose="02020603050405020304" pitchFamily="18" charset="0"/>
              </a:rPr>
              <a:t> тонус; </a:t>
            </a:r>
          </a:p>
          <a:p>
            <a:pPr lvl="0" eaLnBrk="0" fontAlgn="base" hangingPunct="0">
              <a:spcBef>
                <a:spcPct val="0"/>
              </a:spcBef>
              <a:spcAft>
                <a:spcPct val="0"/>
              </a:spcAft>
            </a:pP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допомагає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освоїти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нові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рухи</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пози</a:t>
            </a:r>
            <a:r>
              <a:rPr lang="ru-RU" sz="135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покращує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відчуття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власного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тіла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Використання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допоміжних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засобів</a:t>
            </a:r>
            <a:r>
              <a:rPr lang="ru-RU" sz="1350" dirty="0">
                <a:latin typeface="Times New Roman" panose="02020603050405020304" pitchFamily="18" charset="0"/>
                <a:cs typeface="Times New Roman" panose="02020603050405020304" pitchFamily="18" charset="0"/>
              </a:rPr>
              <a:t> при </a:t>
            </a:r>
            <a:r>
              <a:rPr lang="ru-RU" sz="1350" dirty="0" err="1">
                <a:latin typeface="Times New Roman" panose="02020603050405020304" pitchFamily="18" charset="0"/>
                <a:cs typeface="Times New Roman" panose="02020603050405020304" pitchFamily="18" charset="0"/>
              </a:rPr>
              <a:t>атетозі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гіперкінезах</a:t>
            </a:r>
            <a:r>
              <a:rPr lang="ru-RU" sz="135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sz="1350" dirty="0">
                <a:latin typeface="Times New Roman" panose="02020603050405020304" pitchFamily="18" charset="0"/>
                <a:cs typeface="Times New Roman" panose="02020603050405020304" pitchFamily="18" charset="0"/>
              </a:rPr>
              <a:t> • </a:t>
            </a:r>
            <a:r>
              <a:rPr lang="ru-RU" sz="1350" dirty="0" err="1">
                <a:latin typeface="Times New Roman" panose="02020603050405020304" pitchFamily="18" charset="0"/>
                <a:cs typeface="Times New Roman" panose="02020603050405020304" pitchFamily="18" charset="0"/>
              </a:rPr>
              <a:t>покращує</a:t>
            </a:r>
            <a:r>
              <a:rPr lang="ru-RU" sz="1350" dirty="0">
                <a:latin typeface="Times New Roman" panose="02020603050405020304" pitchFamily="18" charset="0"/>
                <a:cs typeface="Times New Roman" panose="02020603050405020304" pitchFamily="18" charset="0"/>
              </a:rPr>
              <a:t> контроль за позою;</a:t>
            </a:r>
          </a:p>
          <a:p>
            <a:pPr lvl="0" eaLnBrk="0" fontAlgn="base" hangingPunct="0">
              <a:spcBef>
                <a:spcPct val="0"/>
              </a:spcBef>
              <a:spcAft>
                <a:spcPct val="0"/>
              </a:spcAft>
            </a:pP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стабільно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обмежує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надмірні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руху</a:t>
            </a:r>
            <a:r>
              <a:rPr lang="uk-UA" altLang="ru-RU" sz="825"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endParaRPr lang="uk-UA" altLang="ru-RU" sz="825"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Використання допоміжних засобів при </a:t>
            </a:r>
            <a:r>
              <a:rPr lang="uk-UA" altLang="ru-RU" sz="1350" dirty="0" err="1">
                <a:latin typeface="Times New Roman" panose="02020603050405020304" pitchFamily="18" charset="0"/>
                <a:cs typeface="Times New Roman" panose="02020603050405020304" pitchFamily="18" charset="0"/>
              </a:rPr>
              <a:t>атонически</a:t>
            </a:r>
            <a:r>
              <a:rPr lang="uk-UA" altLang="ru-RU" sz="1350" dirty="0">
                <a:latin typeface="Times New Roman" panose="02020603050405020304" pitchFamily="18" charset="0"/>
                <a:cs typeface="Times New Roman" panose="02020603050405020304" pitchFamily="18" charset="0"/>
              </a:rPr>
              <a:t>-астатичних формах:</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сприяє більш чіткому сприйняттю інформації від тіла (положення тіла в просторі);</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досягаються великі стабільність, ритм і точність рухів.</a:t>
            </a:r>
          </a:p>
          <a:p>
            <a:pPr lvl="0" eaLnBrk="0" fontAlgn="base" hangingPunct="0">
              <a:spcBef>
                <a:spcPct val="0"/>
              </a:spcBef>
              <a:spcAft>
                <a:spcPct val="0"/>
              </a:spcAft>
            </a:pPr>
            <a:endParaRPr lang="uk-UA" altLang="ru-RU" sz="135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Використання допоміжних засобів при важких множинних порушеннях:</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зменшує патологічні руху;</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перешкоджає патологічним положенням тіла;</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сприяє спілкуванню з навколишнім світом;</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дає можливість отримувати досвід руху і сприйняття </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 • стимулює власну фізичну активність.</a:t>
            </a:r>
          </a:p>
        </p:txBody>
      </p:sp>
    </p:spTree>
    <p:extLst>
      <p:ext uri="{BB962C8B-B14F-4D97-AF65-F5344CB8AC3E}">
        <p14:creationId xmlns:p14="http://schemas.microsoft.com/office/powerpoint/2010/main" val="1531227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87624" y="1340768"/>
            <a:ext cx="7096991" cy="37130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350" dirty="0">
                <a:solidFill>
                  <a:srgbClr val="202124"/>
                </a:solidFill>
                <a:latin typeface="Times New Roman" panose="02020603050405020304" pitchFamily="18" charset="0"/>
                <a:cs typeface="Times New Roman" panose="02020603050405020304" pitchFamily="18" charset="0"/>
              </a:rPr>
              <a:t>Допоміжні пристосування та спеціальне обладнання для надання пози сидячи </a:t>
            </a:r>
          </a:p>
          <a:p>
            <a:pPr defTabSz="685800" eaLnBrk="0" fontAlgn="base" hangingPunct="0">
              <a:spcBef>
                <a:spcPct val="0"/>
              </a:spcBef>
              <a:spcAft>
                <a:spcPct val="0"/>
              </a:spcAft>
            </a:pPr>
            <a:endParaRPr lang="uk-UA" altLang="ru-RU" sz="1350" dirty="0">
              <a:solidFill>
                <a:srgbClr val="202124"/>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uk-UA" altLang="ru-RU" sz="1350" dirty="0">
                <a:solidFill>
                  <a:srgbClr val="202124"/>
                </a:solidFill>
                <a:latin typeface="Times New Roman" panose="02020603050405020304" pitchFamily="18" charset="0"/>
                <a:cs typeface="Times New Roman" panose="02020603050405020304" pitchFamily="18" charset="0"/>
              </a:rPr>
              <a:t>Здорова дитина вільно сидить до 8-10 місяців життя. пряма постава в положенні сидячи є передумовою для багатьох функцій, в особливості для вільних цілеспрямованих дій. Багато дітей з порушеннями функцій опорно-рухового апарату, не завжди до цього віку можуть самостійно сидіти. Іноді не залишається нічого іншого, як підтримати пряму поставу пасивно, використовуючи стілець або спеціальне крісло</a:t>
            </a:r>
            <a:r>
              <a:rPr lang="uk-UA" altLang="ru-RU" sz="1350"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uk-UA" altLang="ru-RU" sz="1350" dirty="0">
                <a:latin typeface="Times New Roman" panose="02020603050405020304" pitchFamily="18" charset="0"/>
                <a:cs typeface="Times New Roman" panose="02020603050405020304" pitchFamily="18" charset="0"/>
              </a:rPr>
              <a:t>Вибір спеціального стільчика для дитини, що має порушення опорно-рухового апарату, супроводжується певними труднощами: вибір матеріалів, розмірів, особливостей конструкції, функціональністю, безпекою, зручністю, естетикою - це параметри, які враховуються в першу чергу. Але не варто забувати, що вибір пристосування для сидіння, перш за все, залежить від конкретних проблем дитини та її рухових можливостей, оскільки кожна модель забезпечує певну ступінь підтримки. тільки шляхом уважного спостереження та аналізу можна правильно підібрати дитячий стілець</a:t>
            </a:r>
          </a:p>
          <a:p>
            <a:pPr lvl="0" eaLnBrk="0" fontAlgn="base" hangingPunct="0">
              <a:spcBef>
                <a:spcPct val="0"/>
              </a:spcBef>
              <a:spcAft>
                <a:spcPct val="0"/>
              </a:spcAft>
            </a:pPr>
            <a:r>
              <a:rPr lang="ru-RU" altLang="ru-RU" sz="1350" dirty="0">
                <a:latin typeface="Times New Roman" panose="02020603050405020304" pitchFamily="18" charset="0"/>
                <a:cs typeface="Times New Roman" panose="02020603050405020304" pitchFamily="18" charset="0"/>
              </a:rPr>
              <a:t>Вони </a:t>
            </a:r>
            <a:r>
              <a:rPr lang="ru-RU" altLang="ru-RU" sz="1350" dirty="0" err="1">
                <a:latin typeface="Times New Roman" panose="02020603050405020304" pitchFamily="18" charset="0"/>
                <a:cs typeface="Times New Roman" panose="02020603050405020304" pitchFamily="18" charset="0"/>
              </a:rPr>
              <a:t>повинні</a:t>
            </a:r>
            <a:r>
              <a:rPr lang="ru-RU" altLang="ru-RU" sz="135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забезпечувати</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дитині</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стабільну</a:t>
            </a:r>
            <a:r>
              <a:rPr lang="ru-RU" altLang="ru-RU" sz="1350" dirty="0">
                <a:latin typeface="Times New Roman" panose="02020603050405020304" pitchFamily="18" charset="0"/>
                <a:cs typeface="Times New Roman" panose="02020603050405020304" pitchFamily="18" charset="0"/>
              </a:rPr>
              <a:t> опору в </a:t>
            </a:r>
            <a:r>
              <a:rPr lang="ru-RU" altLang="ru-RU" sz="1350" dirty="0" err="1">
                <a:latin typeface="Times New Roman" panose="02020603050405020304" pitchFamily="18" charset="0"/>
                <a:cs typeface="Times New Roman" panose="02020603050405020304" pitchFamily="18" charset="0"/>
              </a:rPr>
              <a:t>положенні</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сидячи</a:t>
            </a:r>
            <a:r>
              <a:rPr lang="ru-RU" altLang="ru-RU" sz="135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altLang="ru-RU" sz="1350" dirty="0">
                <a:latin typeface="Times New Roman" panose="02020603050405020304" pitchFamily="18" charset="0"/>
                <a:cs typeface="Times New Roman" panose="02020603050405020304" pitchFamily="18" charset="0"/>
              </a:rPr>
              <a:t> • легко </a:t>
            </a:r>
            <a:r>
              <a:rPr lang="ru-RU" altLang="ru-RU" sz="1350" dirty="0" err="1">
                <a:latin typeface="Times New Roman" panose="02020603050405020304" pitchFamily="18" charset="0"/>
                <a:cs typeface="Times New Roman" panose="02020603050405020304" pitchFamily="18" charset="0"/>
              </a:rPr>
              <a:t>регулюватися</a:t>
            </a:r>
            <a:r>
              <a:rPr lang="ru-RU" altLang="ru-RU" sz="1350"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ru-RU" altLang="ru-RU" sz="1350" dirty="0">
                <a:latin typeface="Times New Roman" panose="02020603050405020304" pitchFamily="18" charset="0"/>
                <a:cs typeface="Times New Roman" panose="02020603050405020304" pitchFamily="18" charset="0"/>
              </a:rPr>
              <a:t>• не </a:t>
            </a:r>
            <a:r>
              <a:rPr lang="ru-RU" altLang="ru-RU" sz="1350" dirty="0" err="1">
                <a:latin typeface="Times New Roman" panose="02020603050405020304" pitchFamily="18" charset="0"/>
                <a:cs typeface="Times New Roman" panose="02020603050405020304" pitchFamily="18" charset="0"/>
              </a:rPr>
              <a:t>перешкоджати</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дитині</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освоювати</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навик</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сидіння</a:t>
            </a:r>
            <a:r>
              <a:rPr lang="ru-RU" altLang="ru-RU" sz="1350" dirty="0">
                <a:latin typeface="Times New Roman" panose="02020603050405020304" pitchFamily="18" charset="0"/>
                <a:cs typeface="Times New Roman" panose="02020603050405020304" pitchFamily="18" charset="0"/>
              </a:rPr>
              <a:t> </a:t>
            </a:r>
            <a:r>
              <a:rPr lang="ru-RU" altLang="ru-RU" sz="1350" dirty="0" err="1">
                <a:latin typeface="Times New Roman" panose="02020603050405020304" pitchFamily="18" charset="0"/>
                <a:cs typeface="Times New Roman" panose="02020603050405020304" pitchFamily="18" charset="0"/>
              </a:rPr>
              <a:t>самостійно</a:t>
            </a:r>
            <a:endParaRPr lang="uk-UA" altLang="ru-RU" sz="13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835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1" y="1189758"/>
            <a:ext cx="114464" cy="300082"/>
          </a:xfrm>
          <a:prstGeom prst="rect">
            <a:avLst/>
          </a:prstGeom>
          <a:noFill/>
        </p:spPr>
        <p:txBody>
          <a:bodyPr wrap="square" rtlCol="0">
            <a:spAutoFit/>
          </a:bodyPr>
          <a:lstStyle/>
          <a:p>
            <a:endParaRPr lang="ru-RU" sz="1350" dirty="0"/>
          </a:p>
        </p:txBody>
      </p:sp>
      <p:sp>
        <p:nvSpPr>
          <p:cNvPr id="3" name="Rectangle 1"/>
          <p:cNvSpPr>
            <a:spLocks noChangeArrowheads="1"/>
          </p:cNvSpPr>
          <p:nvPr/>
        </p:nvSpPr>
        <p:spPr bwMode="auto">
          <a:xfrm>
            <a:off x="1331640" y="1334580"/>
            <a:ext cx="6222876" cy="343604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Допоміжні пристосування для додання вертикальної пози.</a:t>
            </a:r>
          </a:p>
          <a:p>
            <a:pPr lvl="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 Здорова дитина вже у віці близько року здатний зайняти вертикальне положення тіла. Це є найважливішим етапом розвитку людини: дитина починає більш активно вивчати навколишній світ, внутрішні органи і кістки займають фізіологічно правильне становище, підвищуючи самостійність і функціональність</a:t>
            </a:r>
            <a:r>
              <a:rPr lang="uk-UA" altLang="ru-RU" sz="1500" dirty="0">
                <a:latin typeface="Times New Roman" panose="02020603050405020304" pitchFamily="18" charset="0"/>
                <a:cs typeface="Times New Roman" panose="02020603050405020304" pitchFamily="18" charset="0"/>
              </a:rPr>
              <a:t>  .Деякі діти з порушеннями функцій опорно-рухового апарату ніколи самостійно не освоять положення стоячи. Тим не менш, ми повинні забезпечити дитині подальше руховий розвиток, і допоможуть в цьому пристосування для вертикалізації тіла - </a:t>
            </a:r>
            <a:r>
              <a:rPr lang="uk-UA" altLang="ru-RU" sz="1500" dirty="0" err="1">
                <a:latin typeface="Times New Roman" panose="02020603050405020304" pitchFamily="18" charset="0"/>
                <a:cs typeface="Times New Roman" panose="02020603050405020304" pitchFamily="18" charset="0"/>
              </a:rPr>
              <a:t>стендер</a:t>
            </a:r>
            <a:r>
              <a:rPr lang="uk-UA" altLang="ru-RU" sz="1500" dirty="0">
                <a:latin typeface="Times New Roman" panose="02020603050405020304" pitchFamily="18" charset="0"/>
                <a:cs typeface="Times New Roman" panose="02020603050405020304" pitchFamily="18" charset="0"/>
              </a:rPr>
              <a:t> (</a:t>
            </a:r>
            <a:r>
              <a:rPr lang="uk-UA" altLang="ru-RU" sz="1500" dirty="0" err="1">
                <a:latin typeface="Times New Roman" panose="02020603050405020304" pitchFamily="18" charset="0"/>
                <a:cs typeface="Times New Roman" panose="02020603050405020304" pitchFamily="18" charset="0"/>
              </a:rPr>
              <a:t>вертикалізатор</a:t>
            </a:r>
            <a:r>
              <a:rPr lang="uk-UA" altLang="ru-RU" sz="150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altLang="ru-RU" sz="1500" dirty="0">
                <a:latin typeface="Times New Roman" panose="02020603050405020304" pitchFamily="18" charset="0"/>
                <a:cs typeface="Times New Roman" panose="02020603050405020304" pitchFamily="18" charset="0"/>
              </a:rPr>
              <a:t>При </a:t>
            </a:r>
            <a:r>
              <a:rPr lang="ru-RU" altLang="ru-RU" sz="1500" dirty="0" err="1">
                <a:latin typeface="Times New Roman" panose="02020603050405020304" pitchFamily="18" charset="0"/>
                <a:cs typeface="Times New Roman" panose="02020603050405020304" pitchFamily="18" charset="0"/>
              </a:rPr>
              <a:t>асиметричному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положенні</a:t>
            </a:r>
            <a:r>
              <a:rPr lang="ru-RU" altLang="ru-RU" sz="1500" dirty="0">
                <a:latin typeface="Times New Roman" panose="02020603050405020304" pitchFamily="18" charset="0"/>
                <a:cs typeface="Times New Roman" panose="02020603050405020304" pitchFamily="18" charset="0"/>
              </a:rPr>
              <a:t> тазу </a:t>
            </a:r>
            <a:r>
              <a:rPr lang="ru-RU" altLang="ru-RU" sz="1500" dirty="0" err="1">
                <a:latin typeface="Times New Roman" panose="02020603050405020304" pitchFamily="18" charset="0"/>
                <a:cs typeface="Times New Roman" panose="02020603050405020304" pitchFamily="18" charset="0"/>
              </a:rPr>
              <a:t>використовувати</a:t>
            </a:r>
            <a:r>
              <a:rPr lang="ru-RU" altLang="ru-RU" sz="1500" dirty="0">
                <a:latin typeface="Times New Roman" panose="02020603050405020304" pitchFamily="18" charset="0"/>
                <a:cs typeface="Times New Roman" panose="02020603050405020304" pitchFamily="18" charset="0"/>
              </a:rPr>
              <a:t> стендер </a:t>
            </a:r>
            <a:r>
              <a:rPr lang="ru-RU" altLang="ru-RU" sz="1500" dirty="0" err="1">
                <a:latin typeface="Times New Roman" panose="02020603050405020304" pitchFamily="18" charset="0"/>
                <a:cs typeface="Times New Roman" panose="02020603050405020304" pitchFamily="18" charset="0"/>
              </a:rPr>
              <a:t>зі</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спеціальними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додатковими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ременями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або</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жорстким</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фіксатором</a:t>
            </a:r>
            <a:r>
              <a:rPr lang="ru-RU" altLang="ru-RU" sz="1500" dirty="0">
                <a:latin typeface="Times New Roman" panose="02020603050405020304" pitchFamily="18" charset="0"/>
                <a:cs typeface="Times New Roman" panose="02020603050405020304" pitchFamily="18" charset="0"/>
              </a:rPr>
              <a:t> таза; повинна бути </a:t>
            </a:r>
            <a:r>
              <a:rPr lang="ru-RU" altLang="ru-RU" sz="1500" dirty="0" err="1">
                <a:latin typeface="Times New Roman" panose="02020603050405020304" pitchFamily="18" charset="0"/>
                <a:cs typeface="Times New Roman" panose="02020603050405020304" pitchFamily="18" charset="0"/>
              </a:rPr>
              <a:t>можливість</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скоригувати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різну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довжину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ніг</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фіксатор</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колін</a:t>
            </a:r>
            <a:r>
              <a:rPr lang="ru-RU" altLang="ru-RU" sz="1500" dirty="0">
                <a:latin typeface="Times New Roman" panose="02020603050405020304" pitchFamily="18" charset="0"/>
                <a:cs typeface="Times New Roman" panose="02020603050405020304" pitchFamily="18" charset="0"/>
              </a:rPr>
              <a:t> повинен </a:t>
            </a:r>
            <a:r>
              <a:rPr lang="ru-RU" altLang="ru-RU" sz="1500" dirty="0" err="1">
                <a:latin typeface="Times New Roman" panose="02020603050405020304" pitchFamily="18" charset="0"/>
                <a:cs typeface="Times New Roman" panose="02020603050405020304" pitchFamily="18" charset="0"/>
              </a:rPr>
              <a:t>встановлюватися</a:t>
            </a:r>
            <a:r>
              <a:rPr lang="ru-RU" altLang="ru-RU" sz="1500" dirty="0">
                <a:latin typeface="Times New Roman" panose="02020603050405020304" pitchFamily="18" charset="0"/>
                <a:cs typeface="Times New Roman" panose="02020603050405020304" pitchFamily="18" charset="0"/>
              </a:rPr>
              <a:t> в </a:t>
            </a:r>
            <a:r>
              <a:rPr lang="ru-RU" altLang="ru-RU" sz="1500" dirty="0" err="1">
                <a:latin typeface="Times New Roman" panose="02020603050405020304" pitchFamily="18" charset="0"/>
                <a:cs typeface="Times New Roman" panose="02020603050405020304" pitchFamily="18" charset="0"/>
              </a:rPr>
              <a:t>залежності</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від</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бажаного</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розведення</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нижніх</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кінцівок</a:t>
            </a:r>
            <a:r>
              <a:rPr lang="ru-RU" altLang="ru-RU" sz="1500" dirty="0">
                <a:latin typeface="Times New Roman" panose="02020603050405020304" pitchFamily="18" charset="0"/>
                <a:cs typeface="Times New Roman" panose="02020603050405020304" pitchFamily="18" charset="0"/>
              </a:rPr>
              <a:t>; стендер повинен </a:t>
            </a:r>
            <a:r>
              <a:rPr lang="ru-RU" altLang="ru-RU" sz="1500" dirty="0" err="1">
                <a:latin typeface="Times New Roman" panose="02020603050405020304" pitchFamily="18" charset="0"/>
                <a:cs typeface="Times New Roman" panose="02020603050405020304" pitchFamily="18" charset="0"/>
              </a:rPr>
              <a:t>мати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фіксатор</a:t>
            </a:r>
            <a:r>
              <a:rPr lang="ru-RU" altLang="ru-RU" sz="1500" dirty="0">
                <a:latin typeface="Times New Roman" panose="02020603050405020304" pitchFamily="18" charset="0"/>
                <a:cs typeface="Times New Roman" panose="02020603050405020304" pitchFamily="18" charset="0"/>
              </a:rPr>
              <a:t> стоп, </a:t>
            </a:r>
            <a:r>
              <a:rPr lang="ru-RU" altLang="ru-RU" sz="1500" dirty="0" err="1">
                <a:latin typeface="Times New Roman" panose="02020603050405020304" pitchFamily="18" charset="0"/>
                <a:cs typeface="Times New Roman" panose="02020603050405020304" pitchFamily="18" charset="0"/>
              </a:rPr>
              <a:t>або</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направляючі</a:t>
            </a:r>
            <a:r>
              <a:rPr lang="ru-RU" altLang="ru-RU" sz="1500" dirty="0">
                <a:latin typeface="Times New Roman" panose="02020603050405020304" pitchFamily="18" charset="0"/>
                <a:cs typeface="Times New Roman" panose="02020603050405020304" pitchFamily="18" charset="0"/>
              </a:rPr>
              <a:t> для них, </a:t>
            </a:r>
            <a:r>
              <a:rPr lang="ru-RU" altLang="ru-RU" sz="1500" dirty="0" err="1">
                <a:latin typeface="Times New Roman" panose="02020603050405020304" pitchFamily="18" charset="0"/>
                <a:cs typeface="Times New Roman" panose="02020603050405020304" pitchFamily="18" charset="0"/>
              </a:rPr>
              <a:t>щоб</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забезпечити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правильне</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положення</a:t>
            </a:r>
            <a:r>
              <a:rPr lang="ru-RU" altLang="ru-RU" sz="1500" dirty="0">
                <a:latin typeface="Times New Roman" panose="02020603050405020304" pitchFamily="18" charset="0"/>
                <a:cs typeface="Times New Roman" panose="02020603050405020304" pitchFamily="18" charset="0"/>
              </a:rPr>
              <a:t>.</a:t>
            </a:r>
            <a:endParaRPr lang="uk-UA" alt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334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082" y="1272886"/>
            <a:ext cx="184731" cy="300082"/>
          </a:xfrm>
          <a:prstGeom prst="rect">
            <a:avLst/>
          </a:prstGeom>
          <a:noFill/>
        </p:spPr>
        <p:txBody>
          <a:bodyPr wrap="none" rtlCol="0">
            <a:spAutoFit/>
          </a:bodyPr>
          <a:lstStyle/>
          <a:p>
            <a:endParaRPr lang="ru-RU" sz="1350" dirty="0"/>
          </a:p>
        </p:txBody>
      </p:sp>
      <p:sp>
        <p:nvSpPr>
          <p:cNvPr id="3" name="Rectangle 1"/>
          <p:cNvSpPr>
            <a:spLocks noChangeArrowheads="1"/>
          </p:cNvSpPr>
          <p:nvPr/>
        </p:nvSpPr>
        <p:spPr bwMode="auto">
          <a:xfrm>
            <a:off x="1059873" y="1148660"/>
            <a:ext cx="6580368" cy="45902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Допоміжні пристосування для полегшення побуту і проведення занять. </a:t>
            </a:r>
          </a:p>
          <a:p>
            <a:pPr defTabSz="685800" eaLnBrk="0" fontAlgn="base" hangingPunct="0">
              <a:spcBef>
                <a:spcPct val="0"/>
              </a:spcBef>
              <a:spcAft>
                <a:spcPct val="0"/>
              </a:spcAft>
            </a:pPr>
            <a:r>
              <a:rPr lang="uk-UA" altLang="ru-RU" sz="1500" dirty="0" err="1">
                <a:solidFill>
                  <a:srgbClr val="202124"/>
                </a:solidFill>
                <a:latin typeface="Times New Roman" panose="02020603050405020304" pitchFamily="18" charset="0"/>
                <a:cs typeface="Times New Roman" panose="02020603050405020304" pitchFamily="18" charset="0"/>
              </a:rPr>
              <a:t>Фітбол</a:t>
            </a:r>
            <a:r>
              <a:rPr lang="uk-UA" altLang="ru-RU" sz="1500" dirty="0">
                <a:solidFill>
                  <a:srgbClr val="202124"/>
                </a:solidFill>
                <a:latin typeface="Times New Roman" panose="02020603050405020304" pitchFamily="18" charset="0"/>
                <a:cs typeface="Times New Roman" panose="02020603050405020304" pitchFamily="18" charset="0"/>
              </a:rPr>
              <a:t> є великий круглий гімнастичний м'яч, діаметром 1,2 м, надутий не до кінця (що дає можливість продавити в ньому руками досить велике поглиблення). Не до кінця надутий м'яч застосовується для спонукання до руху, розслаблення і поліпшення сприйняття власного тіла. Коли дитину з серйозними руховими порушеннями кладуть в поглиблення в м'ячі, він розслаблюється, концентрується на відчуттях свого тіла, на рухах тіла в просторі, він відчуває впевненість, безпеку.</a:t>
            </a:r>
            <a:r>
              <a:rPr lang="uk-UA" altLang="ru-RU" sz="1500" dirty="0">
                <a:latin typeface="Times New Roman" panose="02020603050405020304" pitchFamily="18" charset="0"/>
                <a:cs typeface="Times New Roman" panose="02020603050405020304" pitchFamily="18" charset="0"/>
              </a:rPr>
              <a:t> Це положення гальмує асиметричні спастичні рухи і пози. застосування </a:t>
            </a:r>
            <a:r>
              <a:rPr lang="uk-UA" altLang="ru-RU" sz="1500" dirty="0" err="1">
                <a:latin typeface="Times New Roman" panose="02020603050405020304" pitchFamily="18" charset="0"/>
                <a:cs typeface="Times New Roman" panose="02020603050405020304" pitchFamily="18" charset="0"/>
              </a:rPr>
              <a:t>фітболу</a:t>
            </a:r>
            <a:r>
              <a:rPr lang="uk-UA" altLang="ru-RU" sz="1500" dirty="0">
                <a:latin typeface="Times New Roman" panose="02020603050405020304" pitchFamily="18" charset="0"/>
                <a:cs typeface="Times New Roman" panose="02020603050405020304" pitchFamily="18" charset="0"/>
              </a:rPr>
              <a:t>, як своєрідного стільця, може полегшити проведення корекційних занять психолога, логопеда. </a:t>
            </a:r>
          </a:p>
          <a:p>
            <a:pPr defTabSz="685800" eaLnBrk="0" fontAlgn="base" hangingPunct="0">
              <a:spcBef>
                <a:spcPct val="0"/>
              </a:spcBef>
              <a:spcAft>
                <a:spcPct val="0"/>
              </a:spcAft>
            </a:pPr>
            <a:r>
              <a:rPr lang="en-US" altLang="ru-RU" sz="1500" dirty="0">
                <a:latin typeface="Times New Roman" panose="02020603050405020304" pitchFamily="18" charset="0"/>
                <a:cs typeface="Times New Roman" panose="02020603050405020304" pitchFamily="18" charset="0"/>
              </a:rPr>
              <a:t>U-</a:t>
            </a:r>
            <a:r>
              <a:rPr lang="uk-UA" altLang="ru-RU" sz="1500" dirty="0">
                <a:latin typeface="Times New Roman" panose="02020603050405020304" pitchFamily="18" charset="0"/>
                <a:cs typeface="Times New Roman" panose="02020603050405020304" pitchFamily="18" charset="0"/>
              </a:rPr>
              <a:t>подібна подушка виготовлена ​​з щільного поролону і обтягнута штучною шкірою. Розміри: 60/50 \ 18 \ 25. Використовувати подушку можна для підтримки певної пози дитини, особливо - для поліпшення контролю за положенням голови. </a:t>
            </a:r>
            <a:r>
              <a:rPr lang="ru-RU" altLang="ru-RU" sz="1500" dirty="0">
                <a:latin typeface="Times New Roman" panose="02020603050405020304" pitchFamily="18" charset="0"/>
                <a:cs typeface="Times New Roman" panose="02020603050405020304" pitchFamily="18" charset="0"/>
              </a:rPr>
              <a:t>Подушка </a:t>
            </a:r>
            <a:r>
              <a:rPr lang="ru-RU" altLang="ru-RU" sz="1500" dirty="0" err="1">
                <a:latin typeface="Times New Roman" panose="02020603050405020304" pitchFamily="18" charset="0"/>
                <a:cs typeface="Times New Roman" panose="02020603050405020304" pitchFamily="18" charset="0"/>
              </a:rPr>
              <a:t>дає</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дитині</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можливість</a:t>
            </a:r>
            <a:r>
              <a:rPr lang="ru-RU" altLang="ru-RU" sz="1500" dirty="0">
                <a:latin typeface="Times New Roman" panose="02020603050405020304" pitchFamily="18" charset="0"/>
                <a:cs typeface="Times New Roman" panose="02020603050405020304" pitchFamily="18" charset="0"/>
              </a:rPr>
              <a:t> в </a:t>
            </a:r>
            <a:r>
              <a:rPr lang="ru-RU" altLang="ru-RU" sz="1500" dirty="0" err="1">
                <a:latin typeface="Times New Roman" panose="02020603050405020304" pitchFamily="18" charset="0"/>
                <a:cs typeface="Times New Roman" panose="02020603050405020304" pitchFamily="18" charset="0"/>
              </a:rPr>
              <a:t>положенні</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сидячи</a:t>
            </a:r>
            <a:r>
              <a:rPr lang="ru-RU" altLang="ru-RU" sz="1500" dirty="0">
                <a:latin typeface="Times New Roman" panose="02020603050405020304" pitchFamily="18" charset="0"/>
                <a:cs typeface="Times New Roman" panose="02020603050405020304" pitchFamily="18" charset="0"/>
              </a:rPr>
              <a:t> на четвереньках, </a:t>
            </a:r>
            <a:r>
              <a:rPr lang="ru-RU" altLang="ru-RU" sz="1500" dirty="0" err="1">
                <a:latin typeface="Times New Roman" panose="02020603050405020304" pitchFamily="18" charset="0"/>
                <a:cs typeface="Times New Roman" panose="02020603050405020304" pitchFamily="18" charset="0"/>
              </a:rPr>
              <a:t>грати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проявляти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активність</a:t>
            </a:r>
            <a:r>
              <a:rPr lang="ru-RU" altLang="ru-RU" sz="1500" dirty="0">
                <a:latin typeface="Times New Roman" panose="02020603050405020304" pitchFamily="18" charset="0"/>
                <a:cs typeface="Times New Roman" panose="02020603050405020304" pitchFamily="18" charset="0"/>
              </a:rPr>
              <a:t>. За </a:t>
            </a:r>
            <a:r>
              <a:rPr lang="ru-RU" altLang="ru-RU" sz="1500" dirty="0" err="1">
                <a:latin typeface="Times New Roman" panose="02020603050405020304" pitchFamily="18" charset="0"/>
                <a:cs typeface="Times New Roman" panose="02020603050405020304" pitchFamily="18" charset="0"/>
              </a:rPr>
              <a:t>допомогою</a:t>
            </a:r>
            <a:r>
              <a:rPr lang="ru-RU" altLang="ru-RU" sz="1500" dirty="0">
                <a:latin typeface="Times New Roman" panose="02020603050405020304" pitchFamily="18" charset="0"/>
                <a:cs typeface="Times New Roman" panose="02020603050405020304" pitchFamily="18" charset="0"/>
              </a:rPr>
              <a:t> подушки, </a:t>
            </a:r>
            <a:r>
              <a:rPr lang="ru-RU" altLang="ru-RU" sz="1500" dirty="0" err="1">
                <a:latin typeface="Times New Roman" panose="02020603050405020304" pitchFamily="18" charset="0"/>
                <a:cs typeface="Times New Roman" panose="02020603050405020304" pitchFamily="18" charset="0"/>
              </a:rPr>
              <a:t>поставленої</a:t>
            </a:r>
            <a:r>
              <a:rPr lang="ru-RU" altLang="ru-RU" sz="1500" dirty="0">
                <a:latin typeface="Times New Roman" panose="02020603050405020304" pitchFamily="18" charset="0"/>
                <a:cs typeface="Times New Roman" panose="02020603050405020304" pitchFamily="18" charset="0"/>
              </a:rPr>
              <a:t> на </a:t>
            </a:r>
            <a:r>
              <a:rPr lang="ru-RU" altLang="ru-RU" sz="1500" dirty="0" err="1">
                <a:latin typeface="Times New Roman" panose="02020603050405020304" pitchFamily="18" charset="0"/>
                <a:cs typeface="Times New Roman" panose="02020603050405020304" pitchFamily="18" charset="0"/>
              </a:rPr>
              <a:t>бік</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можна</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тренувати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реакції</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підтримки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рівноваги</a:t>
            </a:r>
            <a:r>
              <a:rPr lang="ru-RU" altLang="ru-RU" sz="1500" dirty="0">
                <a:latin typeface="Times New Roman" panose="02020603050405020304" pitchFamily="18" charset="0"/>
                <a:cs typeface="Times New Roman" panose="02020603050405020304" pitchFamily="18" charset="0"/>
              </a:rPr>
              <a:t>, - </a:t>
            </a:r>
            <a:r>
              <a:rPr lang="ru-RU" altLang="ru-RU" sz="1500" dirty="0" err="1">
                <a:latin typeface="Times New Roman" panose="02020603050405020304" pitchFamily="18" charset="0"/>
                <a:cs typeface="Times New Roman" panose="02020603050405020304" pitchFamily="18" charset="0"/>
              </a:rPr>
              <a:t>дитини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що</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сидить</a:t>
            </a:r>
            <a:r>
              <a:rPr lang="ru-RU" altLang="ru-RU" sz="1500" dirty="0">
                <a:latin typeface="Times New Roman" panose="02020603050405020304" pitchFamily="18" charset="0"/>
                <a:cs typeface="Times New Roman" panose="02020603050405020304" pitchFamily="18" charset="0"/>
              </a:rPr>
              <a:t> в </a:t>
            </a:r>
            <a:r>
              <a:rPr lang="ru-RU" altLang="ru-RU" sz="1500" dirty="0" err="1">
                <a:latin typeface="Times New Roman" panose="02020603050405020304" pitchFamily="18" charset="0"/>
                <a:cs typeface="Times New Roman" panose="02020603050405020304" pitchFamily="18" charset="0"/>
              </a:rPr>
              <a:t>поглибленні</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можна</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переміщати</a:t>
            </a:r>
            <a:r>
              <a:rPr lang="ru-RU" altLang="ru-RU" sz="1500" dirty="0">
                <a:latin typeface="Times New Roman" panose="02020603050405020304" pitchFamily="18" charset="0"/>
                <a:cs typeface="Times New Roman" panose="02020603050405020304" pitchFamily="18" charset="0"/>
              </a:rPr>
              <a:t> в будь-</a:t>
            </a:r>
            <a:r>
              <a:rPr lang="ru-RU" altLang="ru-RU" sz="1500" dirty="0" err="1">
                <a:latin typeface="Times New Roman" panose="02020603050405020304" pitchFamily="18" charset="0"/>
                <a:cs typeface="Times New Roman" panose="02020603050405020304" pitchFamily="18" charset="0"/>
              </a:rPr>
              <a:t>яких</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напрямках</a:t>
            </a:r>
            <a:r>
              <a:rPr lang="ru-RU" altLang="ru-RU" sz="1500" dirty="0">
                <a:latin typeface="Times New Roman" panose="02020603050405020304" pitchFamily="18" charset="0"/>
                <a:cs typeface="Times New Roman" panose="02020603050405020304" pitchFamily="18" charset="0"/>
              </a:rPr>
              <a:t>. Особливо </a:t>
            </a:r>
            <a:r>
              <a:rPr lang="ru-RU" altLang="ru-RU" sz="1500" dirty="0" err="1">
                <a:latin typeface="Times New Roman" panose="02020603050405020304" pitchFamily="18" charset="0"/>
                <a:cs typeface="Times New Roman" panose="02020603050405020304" pitchFamily="18" charset="0"/>
              </a:rPr>
              <a:t>значиму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допомогу</a:t>
            </a:r>
            <a:r>
              <a:rPr lang="ru-RU" altLang="ru-RU" sz="1500" dirty="0">
                <a:latin typeface="Times New Roman" panose="02020603050405020304" pitchFamily="18" charset="0"/>
                <a:cs typeface="Times New Roman" panose="02020603050405020304" pitchFamily="18" charset="0"/>
              </a:rPr>
              <a:t> вона </a:t>
            </a:r>
            <a:r>
              <a:rPr lang="ru-RU" altLang="ru-RU" sz="1500" dirty="0" err="1">
                <a:latin typeface="Times New Roman" panose="02020603050405020304" pitchFamily="18" charset="0"/>
                <a:cs typeface="Times New Roman" panose="02020603050405020304" pitchFamily="18" charset="0"/>
              </a:rPr>
              <a:t>надає</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дітям</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які</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нестабільно</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сидять</a:t>
            </a:r>
            <a:r>
              <a:rPr lang="ru-RU" altLang="ru-RU" sz="1500" dirty="0">
                <a:latin typeface="Times New Roman" panose="02020603050405020304" pitchFamily="18" charset="0"/>
                <a:cs typeface="Times New Roman" panose="02020603050405020304" pitchFamily="18" charset="0"/>
              </a:rPr>
              <a:t> і бояться </a:t>
            </a:r>
            <a:r>
              <a:rPr lang="ru-RU" altLang="ru-RU" sz="1500" dirty="0" err="1">
                <a:latin typeface="Times New Roman" panose="02020603050405020304" pitchFamily="18" charset="0"/>
                <a:cs typeface="Times New Roman" panose="02020603050405020304" pitchFamily="18" charset="0"/>
              </a:rPr>
              <a:t>падати</a:t>
            </a:r>
            <a:r>
              <a:rPr lang="ru-RU" altLang="ru-RU" sz="1500" dirty="0">
                <a:latin typeface="Times New Roman" panose="02020603050405020304" pitchFamily="18" charset="0"/>
                <a:cs typeface="Times New Roman" panose="02020603050405020304" pitchFamily="18" charset="0"/>
              </a:rPr>
              <a:t> вперед. В </a:t>
            </a:r>
            <a:r>
              <a:rPr lang="ru-RU" altLang="ru-RU" sz="1500" dirty="0" err="1">
                <a:latin typeface="Times New Roman" panose="02020603050405020304" pitchFamily="18" charset="0"/>
                <a:cs typeface="Times New Roman" panose="02020603050405020304" pitchFamily="18" charset="0"/>
              </a:rPr>
              <a:t>цьому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випадку</a:t>
            </a:r>
            <a:r>
              <a:rPr lang="ru-RU" altLang="ru-RU" sz="1500" dirty="0">
                <a:latin typeface="Times New Roman" panose="02020603050405020304" pitchFamily="18" charset="0"/>
                <a:cs typeface="Times New Roman" panose="02020603050405020304" pitchFamily="18" charset="0"/>
              </a:rPr>
              <a:t> подушка </a:t>
            </a:r>
            <a:r>
              <a:rPr lang="ru-RU" altLang="ru-RU" sz="1500" dirty="0" err="1">
                <a:latin typeface="Times New Roman" panose="02020603050405020304" pitchFamily="18" charset="0"/>
                <a:cs typeface="Times New Roman" panose="02020603050405020304" pitchFamily="18" charset="0"/>
              </a:rPr>
              <a:t>оточує</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дитину</a:t>
            </a:r>
            <a:r>
              <a:rPr lang="ru-RU" altLang="ru-RU" sz="1500" dirty="0">
                <a:latin typeface="Times New Roman" panose="02020603050405020304" pitchFamily="18" charset="0"/>
                <a:cs typeface="Times New Roman" panose="02020603050405020304" pitchFamily="18" charset="0"/>
              </a:rPr>
              <a:t> з </a:t>
            </a:r>
            <a:r>
              <a:rPr lang="ru-RU" altLang="ru-RU" sz="1500" dirty="0" err="1">
                <a:latin typeface="Times New Roman" panose="02020603050405020304" pitchFamily="18" charset="0"/>
                <a:cs typeface="Times New Roman" panose="02020603050405020304" pitchFamily="18" charset="0"/>
              </a:rPr>
              <a:t>боків</a:t>
            </a:r>
            <a:r>
              <a:rPr lang="ru-RU" altLang="ru-RU" sz="1500" dirty="0">
                <a:latin typeface="Times New Roman" panose="02020603050405020304" pitchFamily="18" charset="0"/>
                <a:cs typeface="Times New Roman" panose="02020603050405020304" pitchFamily="18" charset="0"/>
              </a:rPr>
              <a:t> і </a:t>
            </a:r>
            <a:r>
              <a:rPr lang="ru-RU" altLang="ru-RU" sz="1500" dirty="0" err="1">
                <a:latin typeface="Times New Roman" panose="02020603050405020304" pitchFamily="18" charset="0"/>
                <a:cs typeface="Times New Roman" panose="02020603050405020304" pitchFamily="18" charset="0"/>
              </a:rPr>
              <a:t>спереду</a:t>
            </a:r>
            <a:r>
              <a:rPr lang="ru-RU" altLang="ru-RU" sz="1500" dirty="0">
                <a:latin typeface="Times New Roman" panose="02020603050405020304" pitchFamily="18" charset="0"/>
                <a:cs typeface="Times New Roman" panose="02020603050405020304" pitchFamily="18" charset="0"/>
              </a:rPr>
              <a:t>. На </a:t>
            </a:r>
            <a:r>
              <a:rPr lang="ru-RU" altLang="ru-RU" sz="1500" dirty="0" err="1">
                <a:latin typeface="Times New Roman" panose="02020603050405020304" pitchFamily="18" charset="0"/>
                <a:cs typeface="Times New Roman" panose="02020603050405020304" pitchFamily="18" charset="0"/>
              </a:rPr>
              <a:t>неї</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можна</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сідати</a:t>
            </a:r>
            <a:r>
              <a:rPr lang="ru-RU" altLang="ru-RU" sz="1500" dirty="0">
                <a:latin typeface="Times New Roman" panose="02020603050405020304" pitchFamily="18" charset="0"/>
                <a:cs typeface="Times New Roman" panose="02020603050405020304" pitchFamily="18" charset="0"/>
              </a:rPr>
              <a:t> верхи і, </a:t>
            </a:r>
            <a:r>
              <a:rPr lang="ru-RU" altLang="ru-RU" sz="1500" dirty="0" err="1">
                <a:latin typeface="Times New Roman" panose="02020603050405020304" pitchFamily="18" charset="0"/>
                <a:cs typeface="Times New Roman" panose="02020603050405020304" pitchFamily="18" charset="0"/>
              </a:rPr>
              <a:t>граючи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тренувати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рівновагу</a:t>
            </a:r>
            <a:endParaRPr lang="uk-UA" alt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182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5" y="1124744"/>
            <a:ext cx="7735491" cy="4662815"/>
          </a:xfrm>
          <a:prstGeom prst="rect">
            <a:avLst/>
          </a:prstGeom>
          <a:noFill/>
        </p:spPr>
        <p:txBody>
          <a:bodyPr wrap="square" rtlCol="0">
            <a:spAutoFit/>
          </a:bodyPr>
          <a:lstStyle/>
          <a:p>
            <a:r>
              <a:rPr lang="ru-RU" sz="1350" dirty="0"/>
              <a:t/>
            </a:r>
            <a:br>
              <a:rPr lang="ru-RU" sz="1350" dirty="0"/>
            </a:br>
            <a:r>
              <a:rPr lang="ru-RU" sz="1350" dirty="0" err="1">
                <a:latin typeface="Times New Roman" panose="02020603050405020304" pitchFamily="18" charset="0"/>
                <a:cs typeface="Times New Roman" panose="02020603050405020304" pitchFamily="18" charset="0"/>
              </a:rPr>
              <a:t>Допоміжні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пристосування</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додання</a:t>
            </a:r>
            <a:r>
              <a:rPr lang="ru-RU" sz="1350" dirty="0">
                <a:latin typeface="Times New Roman" panose="02020603050405020304" pitchFamily="18" charset="0"/>
                <a:cs typeface="Times New Roman" panose="02020603050405020304" pitchFamily="18" charset="0"/>
              </a:rPr>
              <a:t> правильного </a:t>
            </a:r>
            <a:r>
              <a:rPr lang="ru-RU" sz="1350" dirty="0" err="1">
                <a:latin typeface="Times New Roman" panose="02020603050405020304" pitchFamily="18" charset="0"/>
                <a:cs typeface="Times New Roman" panose="02020603050405020304" pitchFamily="18" charset="0"/>
              </a:rPr>
              <a:t>положення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тіла</a:t>
            </a:r>
            <a:r>
              <a:rPr lang="ru-RU" sz="1350" dirty="0">
                <a:latin typeface="Times New Roman" panose="02020603050405020304" pitchFamily="18" charset="0"/>
                <a:cs typeface="Times New Roman" panose="02020603050405020304" pitchFamily="18" charset="0"/>
              </a:rPr>
              <a:t>. </a:t>
            </a:r>
          </a:p>
          <a:p>
            <a:r>
              <a:rPr lang="ru-RU" sz="1350" dirty="0">
                <a:latin typeface="Times New Roman" panose="02020603050405020304" pitchFamily="18" charset="0"/>
                <a:cs typeface="Times New Roman" panose="02020603050405020304" pitchFamily="18" charset="0"/>
              </a:rPr>
              <a:t>«</a:t>
            </a:r>
            <a:r>
              <a:rPr lang="ru-RU" sz="1350" dirty="0" err="1">
                <a:latin typeface="Times New Roman" panose="02020603050405020304" pitchFamily="18" charset="0"/>
                <a:cs typeface="Times New Roman" panose="02020603050405020304" pitchFamily="18" charset="0"/>
              </a:rPr>
              <a:t>Рисова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змія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Маленька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рисова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змія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виготовляється</a:t>
            </a:r>
            <a:r>
              <a:rPr lang="ru-RU" sz="1350" dirty="0">
                <a:latin typeface="Times New Roman" panose="02020603050405020304" pitchFamily="18" charset="0"/>
                <a:cs typeface="Times New Roman" panose="02020603050405020304" pitchFamily="18" charset="0"/>
              </a:rPr>
              <a:t> з </a:t>
            </a:r>
            <a:r>
              <a:rPr lang="ru-RU" sz="1350" dirty="0" err="1">
                <a:latin typeface="Times New Roman" panose="02020603050405020304" pitchFamily="18" charset="0"/>
                <a:cs typeface="Times New Roman" panose="02020603050405020304" pitchFamily="18" charset="0"/>
              </a:rPr>
              <a:t>щільної</a:t>
            </a:r>
            <a:r>
              <a:rPr lang="ru-RU" sz="1350" dirty="0">
                <a:latin typeface="Times New Roman" panose="02020603050405020304" pitchFamily="18" charset="0"/>
                <a:cs typeface="Times New Roman" panose="02020603050405020304" pitchFamily="18" charset="0"/>
              </a:rPr>
              <a:t>, але </a:t>
            </a:r>
            <a:r>
              <a:rPr lang="ru-RU" sz="1350" dirty="0" err="1">
                <a:latin typeface="Times New Roman" panose="02020603050405020304" pitchFamily="18" charset="0"/>
                <a:cs typeface="Times New Roman" panose="02020603050405020304" pitchFamily="18" charset="0"/>
              </a:rPr>
              <a:t>еластичною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тканини</a:t>
            </a:r>
            <a:r>
              <a:rPr lang="ru-RU" sz="1350" dirty="0">
                <a:latin typeface="Times New Roman" panose="02020603050405020304" pitchFamily="18" charset="0"/>
                <a:cs typeface="Times New Roman" panose="02020603050405020304" pitchFamily="18" charset="0"/>
              </a:rPr>
              <a:t> (Трикотаж) за </a:t>
            </a:r>
            <a:r>
              <a:rPr lang="ru-RU" sz="1350" dirty="0" err="1">
                <a:latin typeface="Times New Roman" panose="02020603050405020304" pitchFamily="18" charset="0"/>
                <a:cs typeface="Times New Roman" panose="02020603050405020304" pitchFamily="18" charset="0"/>
              </a:rPr>
              <a:t>наступними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розмірами</a:t>
            </a:r>
            <a:r>
              <a:rPr lang="ru-RU" sz="1350" dirty="0">
                <a:latin typeface="Times New Roman" panose="02020603050405020304" pitchFamily="18" charset="0"/>
                <a:cs typeface="Times New Roman" panose="02020603050405020304" pitchFamily="18" charset="0"/>
              </a:rPr>
              <a:t>: ширина - 20см (25см з припусками на </a:t>
            </a:r>
            <a:r>
              <a:rPr lang="ru-RU" sz="1350" dirty="0" err="1">
                <a:latin typeface="Times New Roman" panose="02020603050405020304" pitchFamily="18" charset="0"/>
                <a:cs typeface="Times New Roman" panose="02020603050405020304" pitchFamily="18" charset="0"/>
              </a:rPr>
              <a:t>шви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довжина</a:t>
            </a:r>
            <a:r>
              <a:rPr lang="ru-RU" sz="1350" dirty="0">
                <a:latin typeface="Times New Roman" panose="02020603050405020304" pitchFamily="18" charset="0"/>
                <a:cs typeface="Times New Roman" panose="02020603050405020304" pitchFamily="18" charset="0"/>
              </a:rPr>
              <a:t> 115см (</a:t>
            </a:r>
            <a:r>
              <a:rPr lang="ru-RU" sz="1350" dirty="0" err="1">
                <a:latin typeface="Times New Roman" panose="02020603050405020304" pitchFamily="18" charset="0"/>
                <a:cs typeface="Times New Roman" panose="02020603050405020304" pitchFamily="18" charset="0"/>
              </a:rPr>
              <a:t>залежить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a:t>
            </a:r>
            <a:r>
              <a:rPr lang="ru-RU" sz="1350" dirty="0">
                <a:latin typeface="Times New Roman" panose="02020603050405020304" pitchFamily="18" charset="0"/>
                <a:cs typeface="Times New Roman" panose="02020603050405020304" pitchFamily="18" charset="0"/>
              </a:rPr>
              <a:t> росту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Зшивається</a:t>
            </a:r>
            <a:r>
              <a:rPr lang="ru-RU" sz="1350" dirty="0">
                <a:latin typeface="Times New Roman" panose="02020603050405020304" pitchFamily="18" charset="0"/>
                <a:cs typeface="Times New Roman" panose="02020603050405020304" pitchFamily="18" charset="0"/>
              </a:rPr>
              <a:t> по периметру, </a:t>
            </a:r>
            <a:r>
              <a:rPr lang="ru-RU" sz="1350" dirty="0" err="1">
                <a:latin typeface="Times New Roman" panose="02020603050405020304" pitchFamily="18" charset="0"/>
                <a:cs typeface="Times New Roman" panose="02020603050405020304" pitchFamily="18" charset="0"/>
              </a:rPr>
              <a:t>залишивши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отвір</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наповнювача</a:t>
            </a:r>
            <a:r>
              <a:rPr lang="ru-RU" sz="1350" dirty="0">
                <a:latin typeface="Times New Roman" panose="02020603050405020304" pitchFamily="18" charset="0"/>
                <a:cs typeface="Times New Roman" panose="02020603050405020304" pitchFamily="18" charset="0"/>
              </a:rPr>
              <a:t>. 4-5кг. рису </a:t>
            </a:r>
            <a:r>
              <a:rPr lang="ru-RU" sz="1350" dirty="0" err="1">
                <a:latin typeface="Times New Roman" panose="02020603050405020304" pitchFamily="18" charset="0"/>
                <a:cs typeface="Times New Roman" panose="02020603050405020304" pitchFamily="18" charset="0"/>
              </a:rPr>
              <a:t>або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піску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засипати</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змію</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зашити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отвір</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Слід</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звернути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увагу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що</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досягнення</a:t>
            </a:r>
            <a:r>
              <a:rPr lang="ru-RU" sz="1350" dirty="0">
                <a:latin typeface="Times New Roman" panose="02020603050405020304" pitchFamily="18" charset="0"/>
                <a:cs typeface="Times New Roman" panose="02020603050405020304" pitchFamily="18" charset="0"/>
              </a:rPr>
              <a:t> оптимального </a:t>
            </a:r>
            <a:r>
              <a:rPr lang="ru-RU" sz="1350" dirty="0" err="1">
                <a:latin typeface="Times New Roman" panose="02020603050405020304" pitchFamily="18" charset="0"/>
                <a:cs typeface="Times New Roman" panose="02020603050405020304" pitchFamily="18" charset="0"/>
              </a:rPr>
              <a:t>положення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пацієнта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змія</a:t>
            </a:r>
            <a:r>
              <a:rPr lang="ru-RU" sz="1350" dirty="0">
                <a:latin typeface="Times New Roman" panose="02020603050405020304" pitchFamily="18" charset="0"/>
                <a:cs typeface="Times New Roman" panose="02020603050405020304" pitchFamily="18" charset="0"/>
              </a:rPr>
              <a:t>» повинна бути </a:t>
            </a:r>
            <a:r>
              <a:rPr lang="ru-RU" sz="1350" dirty="0" err="1">
                <a:latin typeface="Times New Roman" panose="02020603050405020304" pitchFamily="18" charset="0"/>
                <a:cs typeface="Times New Roman" panose="02020603050405020304" pitchFamily="18" charset="0"/>
              </a:rPr>
              <a:t>наповнена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тільки</a:t>
            </a:r>
            <a:r>
              <a:rPr lang="ru-RU" sz="1350" dirty="0">
                <a:latin typeface="Times New Roman" panose="02020603050405020304" pitchFamily="18" charset="0"/>
                <a:cs typeface="Times New Roman" panose="02020603050405020304" pitchFamily="18" charset="0"/>
              </a:rPr>
              <a:t> на 2/3. Велика «</a:t>
            </a:r>
            <a:r>
              <a:rPr lang="ru-RU" sz="1350" dirty="0" err="1">
                <a:latin typeface="Times New Roman" panose="02020603050405020304" pitchFamily="18" charset="0"/>
                <a:cs typeface="Times New Roman" panose="02020603050405020304" pitchFamily="18" charset="0"/>
              </a:rPr>
              <a:t>рисова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змія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наступні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розміри</a:t>
            </a:r>
            <a:r>
              <a:rPr lang="ru-RU" sz="1350" dirty="0">
                <a:latin typeface="Times New Roman" panose="02020603050405020304" pitchFamily="18" charset="0"/>
                <a:cs typeface="Times New Roman" panose="02020603050405020304" pitchFamily="18" charset="0"/>
              </a:rPr>
              <a:t> без </a:t>
            </a:r>
            <a:r>
              <a:rPr lang="ru-RU" sz="1350" dirty="0" err="1">
                <a:latin typeface="Times New Roman" panose="02020603050405020304" pitchFamily="18" charset="0"/>
                <a:cs typeface="Times New Roman" panose="02020603050405020304" pitchFamily="18" charset="0"/>
              </a:rPr>
              <a:t>припусків</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шви</a:t>
            </a:r>
            <a:r>
              <a:rPr lang="ru-RU" sz="1350" dirty="0">
                <a:latin typeface="Times New Roman" panose="02020603050405020304" pitchFamily="18" charset="0"/>
                <a:cs typeface="Times New Roman" panose="02020603050405020304" pitchFamily="18" charset="0"/>
              </a:rPr>
              <a:t>: ширина 36 см, </a:t>
            </a:r>
            <a:r>
              <a:rPr lang="ru-RU" sz="1350" dirty="0" err="1">
                <a:latin typeface="Times New Roman" panose="02020603050405020304" pitchFamily="18" charset="0"/>
                <a:cs typeface="Times New Roman" panose="02020603050405020304" pitchFamily="18" charset="0"/>
              </a:rPr>
              <a:t>довжина</a:t>
            </a:r>
            <a:r>
              <a:rPr lang="ru-RU" sz="1350" dirty="0">
                <a:latin typeface="Times New Roman" panose="02020603050405020304" pitchFamily="18" charset="0"/>
                <a:cs typeface="Times New Roman" panose="02020603050405020304" pitchFamily="18" charset="0"/>
              </a:rPr>
              <a:t> - 135см, 8 кг. рису (</a:t>
            </a:r>
            <a:r>
              <a:rPr lang="ru-RU" sz="1350" dirty="0" err="1">
                <a:latin typeface="Times New Roman" panose="02020603050405020304" pitchFamily="18" charset="0"/>
                <a:cs typeface="Times New Roman" panose="02020603050405020304" pitchFamily="18" charset="0"/>
              </a:rPr>
              <a:t>піску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Змії</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можна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надавати</a:t>
            </a:r>
            <a:r>
              <a:rPr lang="ru-RU" sz="1350" dirty="0">
                <a:latin typeface="Times New Roman" panose="02020603050405020304" pitchFamily="18" charset="0"/>
                <a:cs typeface="Times New Roman" panose="02020603050405020304" pitchFamily="18" charset="0"/>
              </a:rPr>
              <a:t> форму кола, а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викладати</a:t>
            </a:r>
            <a:r>
              <a:rPr lang="ru-RU" sz="1350" dirty="0">
                <a:latin typeface="Times New Roman" panose="02020603050405020304" pitchFamily="18" charset="0"/>
                <a:cs typeface="Times New Roman" panose="02020603050405020304" pitchFamily="18" charset="0"/>
              </a:rPr>
              <a:t> поверх таким чином, </a:t>
            </a:r>
            <a:r>
              <a:rPr lang="ru-RU" sz="1350" dirty="0" err="1">
                <a:latin typeface="Times New Roman" panose="02020603050405020304" pitchFamily="18" charset="0"/>
                <a:cs typeface="Times New Roman" panose="02020603050405020304" pitchFamily="18" charset="0"/>
              </a:rPr>
              <a:t>щоб</a:t>
            </a:r>
            <a:r>
              <a:rPr lang="ru-RU" sz="1350" dirty="0">
                <a:latin typeface="Times New Roman" panose="02020603050405020304" pitchFamily="18" charset="0"/>
                <a:cs typeface="Times New Roman" panose="02020603050405020304" pitchFamily="18" charset="0"/>
              </a:rPr>
              <a:t> голова і </a:t>
            </a:r>
            <a:r>
              <a:rPr lang="ru-RU" sz="1350" dirty="0" err="1">
                <a:latin typeface="Times New Roman" panose="02020603050405020304" pitchFamily="18" charset="0"/>
                <a:cs typeface="Times New Roman" panose="02020603050405020304" pitchFamily="18" charset="0"/>
              </a:rPr>
              <a:t>коліна</a:t>
            </a:r>
            <a:r>
              <a:rPr lang="ru-RU" sz="1350" dirty="0">
                <a:latin typeface="Times New Roman" panose="02020603050405020304" pitchFamily="18" charset="0"/>
                <a:cs typeface="Times New Roman" panose="02020603050405020304" pitchFamily="18" charset="0"/>
              </a:rPr>
              <a:t> лежали на «</a:t>
            </a:r>
            <a:r>
              <a:rPr lang="ru-RU" sz="1350" dirty="0" err="1">
                <a:latin typeface="Times New Roman" panose="02020603050405020304" pitchFamily="18" charset="0"/>
                <a:cs typeface="Times New Roman" panose="02020603050405020304" pitchFamily="18" charset="0"/>
              </a:rPr>
              <a:t>змії</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Зручно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застосовувати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змію</a:t>
            </a:r>
            <a:r>
              <a:rPr lang="ru-RU" sz="1350" dirty="0">
                <a:latin typeface="Times New Roman" panose="02020603050405020304" pitchFamily="18" charset="0"/>
                <a:cs typeface="Times New Roman" panose="02020603050405020304" pitchFamily="18" charset="0"/>
              </a:rPr>
              <a:t> і для </a:t>
            </a:r>
            <a:r>
              <a:rPr lang="ru-RU" sz="1350" dirty="0" err="1">
                <a:latin typeface="Times New Roman" panose="02020603050405020304" pitchFamily="18" charset="0"/>
                <a:cs typeface="Times New Roman" panose="02020603050405020304" pitchFamily="18" charset="0"/>
              </a:rPr>
              <a:t>додання</a:t>
            </a:r>
            <a:r>
              <a:rPr lang="ru-RU" sz="1350" dirty="0">
                <a:latin typeface="Times New Roman" panose="02020603050405020304" pitchFamily="18" charset="0"/>
                <a:cs typeface="Times New Roman" panose="02020603050405020304" pitchFamily="18" charset="0"/>
              </a:rPr>
              <a:t> правильного </a:t>
            </a:r>
            <a:r>
              <a:rPr lang="ru-RU" sz="1350" dirty="0" err="1">
                <a:latin typeface="Times New Roman" panose="02020603050405020304" pitchFamily="18" charset="0"/>
                <a:cs typeface="Times New Roman" panose="02020603050405020304" pitchFamily="18" charset="0"/>
              </a:rPr>
              <a:t>положення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лежачи</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боці</a:t>
            </a:r>
            <a:r>
              <a:rPr lang="ru-RU" sz="1350" dirty="0">
                <a:latin typeface="Times New Roman" panose="02020603050405020304" pitchFamily="18" charset="0"/>
                <a:cs typeface="Times New Roman" panose="02020603050405020304" pitchFamily="18" charset="0"/>
              </a:rPr>
              <a:t>.</a:t>
            </a:r>
          </a:p>
          <a:p>
            <a:endParaRPr lang="ru-RU" sz="1350" dirty="0">
              <a:latin typeface="Times New Roman" panose="02020603050405020304" pitchFamily="18" charset="0"/>
              <a:cs typeface="Times New Roman" panose="02020603050405020304" pitchFamily="18" charset="0"/>
            </a:endParaRPr>
          </a:p>
          <a:p>
            <a:r>
              <a:rPr lang="ru-RU" sz="1350" dirty="0" err="1">
                <a:latin typeface="Times New Roman" panose="02020603050405020304" pitchFamily="18" charset="0"/>
                <a:cs typeface="Times New Roman" panose="02020603050405020304" pitchFamily="18" charset="0"/>
              </a:rPr>
              <a:t>Автомобільна</a:t>
            </a:r>
            <a:r>
              <a:rPr lang="ru-RU" sz="1350" dirty="0">
                <a:latin typeface="Times New Roman" panose="02020603050405020304" pitchFamily="18" charset="0"/>
                <a:cs typeface="Times New Roman" panose="02020603050405020304" pitchFamily="18" charset="0"/>
              </a:rPr>
              <a:t> камера </a:t>
            </a:r>
            <a:r>
              <a:rPr lang="ru-RU" sz="1350" dirty="0" err="1">
                <a:latin typeface="Times New Roman" panose="02020603050405020304" pitchFamily="18" charset="0"/>
                <a:cs typeface="Times New Roman" panose="02020603050405020304" pitchFamily="18" charset="0"/>
              </a:rPr>
              <a:t>або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надувний</a:t>
            </a:r>
            <a:r>
              <a:rPr lang="ru-RU" sz="1350" dirty="0">
                <a:latin typeface="Times New Roman" panose="02020603050405020304" pitchFamily="18" charset="0"/>
                <a:cs typeface="Times New Roman" panose="02020603050405020304" pitchFamily="18" charset="0"/>
              </a:rPr>
              <a:t> круг для </a:t>
            </a:r>
            <a:r>
              <a:rPr lang="ru-RU" sz="1350" dirty="0" err="1">
                <a:latin typeface="Times New Roman" panose="02020603050405020304" pitchFamily="18" charset="0"/>
                <a:cs typeface="Times New Roman" panose="02020603050405020304" pitchFamily="18" charset="0"/>
              </a:rPr>
              <a:t>плавання</a:t>
            </a:r>
            <a:r>
              <a:rPr lang="ru-RU" sz="1350" dirty="0">
                <a:latin typeface="Times New Roman" panose="02020603050405020304" pitchFamily="18" charset="0"/>
                <a:cs typeface="Times New Roman" panose="02020603050405020304" pitchFamily="18" charset="0"/>
              </a:rPr>
              <a:t> За </a:t>
            </a:r>
            <a:r>
              <a:rPr lang="ru-RU" sz="1350" dirty="0" err="1">
                <a:latin typeface="Times New Roman" panose="02020603050405020304" pitchFamily="18" charset="0"/>
                <a:cs typeface="Times New Roman" panose="02020603050405020304" pitchFamily="18" charset="0"/>
              </a:rPr>
              <a:t>допомогою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даних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пристроїв</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можна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створити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таке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положення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тіла</a:t>
            </a:r>
            <a:r>
              <a:rPr lang="ru-RU" sz="1350" dirty="0">
                <a:latin typeface="Times New Roman" panose="02020603050405020304" pitchFamily="18" charset="0"/>
                <a:cs typeface="Times New Roman" panose="02020603050405020304" pitchFamily="18" charset="0"/>
              </a:rPr>
              <a:t>, при </a:t>
            </a:r>
            <a:r>
              <a:rPr lang="ru-RU" sz="1350" dirty="0" err="1">
                <a:latin typeface="Times New Roman" panose="02020603050405020304" pitchFamily="18" charset="0"/>
                <a:cs typeface="Times New Roman" panose="02020603050405020304" pitchFamily="18" charset="0"/>
              </a:rPr>
              <a:t>якому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воно</a:t>
            </a:r>
            <a:r>
              <a:rPr lang="ru-RU" sz="1350" dirty="0">
                <a:latin typeface="Times New Roman" panose="02020603050405020304" pitchFamily="18" charset="0"/>
                <a:cs typeface="Times New Roman" panose="02020603050405020304" pitchFamily="18" charset="0"/>
              </a:rPr>
              <a:t> буде </a:t>
            </a:r>
            <a:r>
              <a:rPr lang="ru-RU" sz="1350" dirty="0" err="1">
                <a:latin typeface="Times New Roman" panose="02020603050405020304" pitchFamily="18" charset="0"/>
                <a:cs typeface="Times New Roman" panose="02020603050405020304" pitchFamily="18" charset="0"/>
              </a:rPr>
              <a:t>функціонально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зігнуте</a:t>
            </a:r>
            <a:r>
              <a:rPr lang="ru-RU" sz="1350" dirty="0">
                <a:latin typeface="Times New Roman" panose="02020603050405020304" pitchFamily="18" charset="0"/>
                <a:cs typeface="Times New Roman" panose="02020603050405020304" pitchFamily="18" charset="0"/>
              </a:rPr>
              <a:t> і при </a:t>
            </a:r>
            <a:r>
              <a:rPr lang="ru-RU" sz="1350" dirty="0" err="1">
                <a:latin typeface="Times New Roman" panose="02020603050405020304" pitchFamily="18" charset="0"/>
                <a:cs typeface="Times New Roman" panose="02020603050405020304" pitchFamily="18" charset="0"/>
              </a:rPr>
              <a:t>цьому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симетрично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що</a:t>
            </a:r>
            <a:r>
              <a:rPr lang="ru-RU" sz="1350" dirty="0">
                <a:latin typeface="Times New Roman" panose="02020603050405020304" pitchFamily="18" charset="0"/>
                <a:cs typeface="Times New Roman" panose="02020603050405020304" pitchFamily="18" charset="0"/>
              </a:rPr>
              <a:t> дозволить </a:t>
            </a:r>
            <a:r>
              <a:rPr lang="ru-RU" sz="1350" dirty="0" err="1">
                <a:latin typeface="Times New Roman" panose="02020603050405020304" pitchFamily="18" charset="0"/>
                <a:cs typeface="Times New Roman" panose="02020603050405020304" pitchFamily="18" charset="0"/>
              </a:rPr>
              <a:t>звести</a:t>
            </a:r>
            <a:r>
              <a:rPr lang="ru-RU" sz="1350" dirty="0">
                <a:latin typeface="Times New Roman" panose="02020603050405020304" pitchFamily="18" charset="0"/>
                <a:cs typeface="Times New Roman" panose="02020603050405020304" pitchFamily="18" charset="0"/>
              </a:rPr>
              <a:t> руки разом, </a:t>
            </a:r>
            <a:r>
              <a:rPr lang="ru-RU" sz="1350" dirty="0" err="1">
                <a:latin typeface="Times New Roman" panose="02020603050405020304" pitchFamily="18" charset="0"/>
                <a:cs typeface="Times New Roman" panose="02020603050405020304" pitchFamily="18" charset="0"/>
              </a:rPr>
              <a:t>досягти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розслаблення</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концентрації</a:t>
            </a:r>
            <a:r>
              <a:rPr lang="ru-RU" sz="1350" dirty="0">
                <a:latin typeface="Times New Roman" panose="02020603050405020304" pitchFamily="18" charset="0"/>
                <a:cs typeface="Times New Roman" panose="02020603050405020304" pitchFamily="18" charset="0"/>
              </a:rPr>
              <a:t> у </a:t>
            </a:r>
            <a:r>
              <a:rPr lang="ru-RU" sz="1350" dirty="0" err="1">
                <a:latin typeface="Times New Roman" panose="02020603050405020304" pitchFamily="18" charset="0"/>
                <a:cs typeface="Times New Roman" panose="02020603050405020304" pitchFamily="18" charset="0"/>
              </a:rPr>
              <a:t>дітей</a:t>
            </a:r>
            <a:r>
              <a:rPr lang="ru-RU" sz="1350" dirty="0">
                <a:latin typeface="Times New Roman" panose="02020603050405020304" pitchFamily="18" charset="0"/>
                <a:cs typeface="Times New Roman" panose="02020603050405020304" pitchFamily="18" charset="0"/>
              </a:rPr>
              <a:t> з </a:t>
            </a:r>
            <a:r>
              <a:rPr lang="ru-RU" sz="1350" dirty="0" err="1">
                <a:latin typeface="Times New Roman" panose="02020603050405020304" pitchFamily="18" charset="0"/>
                <a:cs typeface="Times New Roman" panose="02020603050405020304" pitchFamily="18" charset="0"/>
              </a:rPr>
              <a:t>підвищеним</a:t>
            </a:r>
            <a:r>
              <a:rPr lang="ru-RU" sz="1350" dirty="0">
                <a:latin typeface="Times New Roman" panose="02020603050405020304" pitchFamily="18" charset="0"/>
                <a:cs typeface="Times New Roman" panose="02020603050405020304" pitchFamily="18" charset="0"/>
              </a:rPr>
              <a:t> тонусом. Для </a:t>
            </a:r>
            <a:r>
              <a:rPr lang="ru-RU" sz="1350" dirty="0" err="1">
                <a:latin typeface="Times New Roman" panose="02020603050405020304" pitchFamily="18" charset="0"/>
                <a:cs typeface="Times New Roman" panose="02020603050405020304" pitchFamily="18" charset="0"/>
              </a:rPr>
              <a:t>цього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необхідно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надути</a:t>
            </a:r>
            <a:r>
              <a:rPr lang="ru-RU" sz="1350" dirty="0">
                <a:latin typeface="Times New Roman" panose="02020603050405020304" pitchFamily="18" charset="0"/>
                <a:cs typeface="Times New Roman" panose="02020603050405020304" pitchFamily="18" charset="0"/>
              </a:rPr>
              <a:t> камеру, </a:t>
            </a:r>
            <a:r>
              <a:rPr lang="ru-RU" sz="1350" dirty="0" err="1">
                <a:latin typeface="Times New Roman" panose="02020603050405020304" pitchFamily="18" charset="0"/>
                <a:cs typeface="Times New Roman" panose="02020603050405020304" pitchFamily="18" charset="0"/>
              </a:rPr>
              <a:t>зверху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накрити</a:t>
            </a:r>
            <a:r>
              <a:rPr lang="ru-RU" sz="1350" dirty="0">
                <a:latin typeface="Times New Roman" panose="02020603050405020304" pitchFamily="18" charset="0"/>
                <a:cs typeface="Times New Roman" panose="02020603050405020304" pitchFamily="18" charset="0"/>
              </a:rPr>
              <a:t> рушником і </a:t>
            </a:r>
            <a:r>
              <a:rPr lang="ru-RU" sz="1350" dirty="0" err="1">
                <a:latin typeface="Times New Roman" panose="02020603050405020304" pitchFamily="18" charset="0"/>
                <a:cs typeface="Times New Roman" panose="02020603050405020304" pitchFamily="18" charset="0"/>
              </a:rPr>
              <a:t>покласти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дитину</a:t>
            </a:r>
            <a:r>
              <a:rPr lang="ru-RU" sz="1350" dirty="0">
                <a:latin typeface="Times New Roman" panose="02020603050405020304" pitchFamily="18" charset="0"/>
                <a:cs typeface="Times New Roman" panose="02020603050405020304" pitchFamily="18" charset="0"/>
              </a:rPr>
              <a:t> таким чином, </a:t>
            </a:r>
            <a:r>
              <a:rPr lang="ru-RU" sz="1350" dirty="0" err="1">
                <a:latin typeface="Times New Roman" panose="02020603050405020304" pitchFamily="18" charset="0"/>
                <a:cs typeface="Times New Roman" panose="02020603050405020304" pitchFamily="18" charset="0"/>
              </a:rPr>
              <a:t>щоб</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коліна</a:t>
            </a:r>
            <a:r>
              <a:rPr lang="ru-RU" sz="1350" dirty="0">
                <a:latin typeface="Times New Roman" panose="02020603050405020304" pitchFamily="18" charset="0"/>
                <a:cs typeface="Times New Roman" panose="02020603050405020304" pitchFamily="18" charset="0"/>
              </a:rPr>
              <a:t> і голова </a:t>
            </a:r>
            <a:r>
              <a:rPr lang="ru-RU" sz="1350" dirty="0" err="1">
                <a:latin typeface="Times New Roman" panose="02020603050405020304" pitchFamily="18" charset="0"/>
                <a:cs typeface="Times New Roman" panose="02020603050405020304" pitchFamily="18" charset="0"/>
              </a:rPr>
              <a:t>були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підняті</a:t>
            </a:r>
            <a:r>
              <a:rPr lang="ru-RU" sz="1350" dirty="0">
                <a:latin typeface="Times New Roman" panose="02020603050405020304" pitchFamily="18" charset="0"/>
                <a:cs typeface="Times New Roman" panose="02020603050405020304" pitchFamily="18" charset="0"/>
              </a:rPr>
              <a:t>, а таз </a:t>
            </a:r>
            <a:r>
              <a:rPr lang="ru-RU" sz="1350" dirty="0" err="1">
                <a:latin typeface="Times New Roman" panose="02020603050405020304" pitchFamily="18" charset="0"/>
                <a:cs typeface="Times New Roman" panose="02020603050405020304" pitchFamily="18" charset="0"/>
              </a:rPr>
              <a:t>знаходився</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поглибленні</a:t>
            </a:r>
            <a:r>
              <a:rPr lang="ru-RU" sz="1350" dirty="0">
                <a:latin typeface="Times New Roman" panose="02020603050405020304" pitchFamily="18" charset="0"/>
                <a:cs typeface="Times New Roman" panose="02020603050405020304" pitchFamily="18" charset="0"/>
              </a:rPr>
              <a:t>.</a:t>
            </a:r>
          </a:p>
          <a:p>
            <a:endParaRPr lang="uk-UA" sz="1350" dirty="0">
              <a:latin typeface="Times New Roman" panose="02020603050405020304" pitchFamily="18" charset="0"/>
              <a:cs typeface="Times New Roman" panose="02020603050405020304" pitchFamily="18" charset="0"/>
            </a:endParaRPr>
          </a:p>
          <a:p>
            <a:r>
              <a:rPr lang="ru-RU" sz="1350" dirty="0" err="1">
                <a:latin typeface="Times New Roman" panose="02020603050405020304" pitchFamily="18" charset="0"/>
                <a:cs typeface="Times New Roman" panose="02020603050405020304" pitchFamily="18" charset="0"/>
              </a:rPr>
              <a:t>Функціональна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протипролежнева</a:t>
            </a:r>
            <a:r>
              <a:rPr lang="ru-RU" sz="1350" dirty="0">
                <a:latin typeface="Times New Roman" panose="02020603050405020304" pitchFamily="18" charset="0"/>
                <a:cs typeface="Times New Roman" panose="02020603050405020304" pitchFamily="18" charset="0"/>
              </a:rPr>
              <a:t> подушка </a:t>
            </a:r>
            <a:r>
              <a:rPr lang="ru-RU" sz="1350" dirty="0" err="1">
                <a:latin typeface="Times New Roman" panose="02020603050405020304" pitchFamily="18" charset="0"/>
                <a:cs typeface="Times New Roman" panose="02020603050405020304" pitchFamily="18" charset="0"/>
              </a:rPr>
              <a:t>Щоб</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самостійно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виготовити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таку</a:t>
            </a:r>
            <a:r>
              <a:rPr lang="ru-RU" sz="1350" dirty="0">
                <a:latin typeface="Times New Roman" panose="02020603050405020304" pitchFamily="18" charset="0"/>
                <a:cs typeface="Times New Roman" panose="02020603050405020304" pitchFamily="18" charset="0"/>
              </a:rPr>
              <a:t> подушку, </a:t>
            </a:r>
            <a:r>
              <a:rPr lang="ru-RU" sz="1350" dirty="0" err="1">
                <a:latin typeface="Times New Roman" panose="02020603050405020304" pitchFamily="18" charset="0"/>
                <a:cs typeface="Times New Roman" panose="02020603050405020304" pitchFamily="18" charset="0"/>
              </a:rPr>
              <a:t>необхідно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зшити</a:t>
            </a:r>
            <a:r>
              <a:rPr lang="ru-RU" sz="1350" dirty="0">
                <a:latin typeface="Times New Roman" panose="02020603050405020304" pitchFamily="18" charset="0"/>
                <a:cs typeface="Times New Roman" panose="02020603050405020304" pitchFamily="18" charset="0"/>
              </a:rPr>
              <a:t> наволочку </a:t>
            </a:r>
            <a:r>
              <a:rPr lang="ru-RU" sz="1350" dirty="0" err="1">
                <a:latin typeface="Times New Roman" panose="02020603050405020304" pitchFamily="18" charset="0"/>
                <a:cs typeface="Times New Roman" panose="02020603050405020304" pitchFamily="18" charset="0"/>
              </a:rPr>
              <a:t>необхідних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розмірів</a:t>
            </a:r>
            <a:r>
              <a:rPr lang="ru-RU" sz="1350" dirty="0">
                <a:latin typeface="Times New Roman" panose="02020603050405020304" pitchFamily="18" charset="0"/>
                <a:cs typeface="Times New Roman" panose="02020603050405020304" pitchFamily="18" charset="0"/>
              </a:rPr>
              <a:t> з будь-</a:t>
            </a:r>
            <a:r>
              <a:rPr lang="ru-RU" sz="1350" dirty="0" err="1">
                <a:latin typeface="Times New Roman" panose="02020603050405020304" pitchFamily="18" charset="0"/>
                <a:cs typeface="Times New Roman" panose="02020603050405020304" pitchFamily="18" charset="0"/>
              </a:rPr>
              <a:t>якого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матеріалу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нарізати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шматочки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щільного</a:t>
            </a:r>
            <a:r>
              <a:rPr lang="ru-RU" sz="1350" dirty="0">
                <a:latin typeface="Times New Roman" panose="02020603050405020304" pitchFamily="18" charset="0"/>
                <a:cs typeface="Times New Roman" panose="02020603050405020304" pitchFamily="18" charset="0"/>
              </a:rPr>
              <a:t> поролону (</a:t>
            </a:r>
            <a:r>
              <a:rPr lang="ru-RU" sz="1350" dirty="0" err="1">
                <a:latin typeface="Times New Roman" panose="02020603050405020304" pitchFamily="18" charset="0"/>
                <a:cs typeface="Times New Roman" panose="02020603050405020304" pitchFamily="18" charset="0"/>
              </a:rPr>
              <a:t>пірамідальної</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форми</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набити</a:t>
            </a:r>
            <a:r>
              <a:rPr lang="ru-RU" sz="1350" dirty="0">
                <a:latin typeface="Times New Roman" panose="02020603050405020304" pitchFamily="18" charset="0"/>
                <a:cs typeface="Times New Roman" panose="02020603050405020304" pitchFamily="18" charset="0"/>
              </a:rPr>
              <a:t> ними наволочку на 1 \ 3. </a:t>
            </a:r>
            <a:r>
              <a:rPr lang="ru-RU" sz="1350" dirty="0" err="1">
                <a:latin typeface="Times New Roman" panose="02020603050405020304" pitchFamily="18" charset="0"/>
                <a:cs typeface="Times New Roman" panose="02020603050405020304" pitchFamily="18" charset="0"/>
              </a:rPr>
              <a:t>Таку</a:t>
            </a:r>
            <a:r>
              <a:rPr lang="ru-RU" sz="1350" dirty="0">
                <a:latin typeface="Times New Roman" panose="02020603050405020304" pitchFamily="18" charset="0"/>
                <a:cs typeface="Times New Roman" panose="02020603050405020304" pitchFamily="18" charset="0"/>
              </a:rPr>
              <a:t> подушку </a:t>
            </a:r>
            <a:r>
              <a:rPr lang="ru-RU" sz="1350" dirty="0" err="1">
                <a:latin typeface="Times New Roman" panose="02020603050405020304" pitchFamily="18" charset="0"/>
                <a:cs typeface="Times New Roman" panose="02020603050405020304" pitchFamily="18" charset="0"/>
              </a:rPr>
              <a:t>можна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використовувати</a:t>
            </a:r>
            <a:r>
              <a:rPr lang="ru-RU" sz="1350" dirty="0">
                <a:latin typeface="Times New Roman" panose="02020603050405020304" pitchFamily="18" charset="0"/>
                <a:cs typeface="Times New Roman" panose="02020603050405020304" pitchFamily="18" charset="0"/>
              </a:rPr>
              <a:t> і для сну і для </a:t>
            </a:r>
            <a:r>
              <a:rPr lang="ru-RU" sz="1350" dirty="0" err="1">
                <a:latin typeface="Times New Roman" panose="02020603050405020304" pitchFamily="18" charset="0"/>
                <a:cs typeface="Times New Roman" panose="02020603050405020304" pitchFamily="18" charset="0"/>
              </a:rPr>
              <a:t>сидіння</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стільці</a:t>
            </a:r>
            <a:r>
              <a:rPr lang="ru-RU" sz="1350" dirty="0">
                <a:latin typeface="Times New Roman" panose="02020603050405020304" pitchFamily="18" charset="0"/>
                <a:cs typeface="Times New Roman" panose="02020603050405020304" pitchFamily="18" charset="0"/>
              </a:rPr>
              <a:t> і для </a:t>
            </a:r>
            <a:r>
              <a:rPr lang="ru-RU" sz="1350" dirty="0" err="1">
                <a:latin typeface="Times New Roman" panose="02020603050405020304" pitchFamily="18" charset="0"/>
                <a:cs typeface="Times New Roman" panose="02020603050405020304" pitchFamily="18" charset="0"/>
              </a:rPr>
              <a:t>додання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пози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лежачи</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животі</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останньому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випадку</a:t>
            </a:r>
            <a:r>
              <a:rPr lang="ru-RU" sz="1350" dirty="0">
                <a:latin typeface="Times New Roman" panose="02020603050405020304" pitchFamily="18" charset="0"/>
                <a:cs typeface="Times New Roman" panose="02020603050405020304" pitchFamily="18" charset="0"/>
              </a:rPr>
              <a:t>, подушку </a:t>
            </a:r>
            <a:r>
              <a:rPr lang="ru-RU" sz="1350" dirty="0" err="1">
                <a:latin typeface="Times New Roman" panose="02020603050405020304" pitchFamily="18" charset="0"/>
                <a:cs typeface="Times New Roman" panose="02020603050405020304" pitchFamily="18" charset="0"/>
              </a:rPr>
              <a:t>підкладають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під</a:t>
            </a:r>
            <a:r>
              <a:rPr lang="ru-RU" sz="1350" dirty="0">
                <a:latin typeface="Times New Roman" panose="02020603050405020304" pitchFamily="18" charset="0"/>
                <a:cs typeface="Times New Roman" panose="02020603050405020304" pitchFamily="18" charset="0"/>
              </a:rPr>
              <a:t> груди, як валик.</a:t>
            </a:r>
          </a:p>
        </p:txBody>
      </p:sp>
    </p:spTree>
    <p:extLst>
      <p:ext uri="{BB962C8B-B14F-4D97-AF65-F5344CB8AC3E}">
        <p14:creationId xmlns:p14="http://schemas.microsoft.com/office/powerpoint/2010/main" val="2591373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2786058"/>
            <a:ext cx="7498080" cy="1143000"/>
          </a:xfrm>
        </p:spPr>
        <p:txBody>
          <a:bodyPr>
            <a:normAutofit fontScale="90000"/>
          </a:bodyPr>
          <a:lstStyle/>
          <a:p>
            <a:pPr fontAlgn="t"/>
            <a:r>
              <a:rPr lang="ru-RU" sz="2400" dirty="0" smtClean="0">
                <a:latin typeface="Times New Roman" panose="02020603050405020304" pitchFamily="18" charset="0"/>
                <a:cs typeface="Times New Roman" panose="02020603050405020304" pitchFamily="18" charset="0"/>
              </a:rPr>
              <a:t>Дитячий </a:t>
            </a:r>
            <a:r>
              <a:rPr lang="ru-RU" sz="2400" dirty="0" err="1" smtClean="0">
                <a:latin typeface="Times New Roman" panose="02020603050405020304" pitchFamily="18" charset="0"/>
                <a:cs typeface="Times New Roman" panose="02020603050405020304" pitchFamily="18" charset="0"/>
              </a:rPr>
              <a:t>церебральний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параліч</a:t>
            </a:r>
            <a:r>
              <a:rPr lang="ru-RU" sz="2400" dirty="0" smtClean="0">
                <a:latin typeface="Times New Roman" panose="02020603050405020304" pitchFamily="18" charset="0"/>
                <a:cs typeface="Times New Roman" panose="02020603050405020304" pitchFamily="18" charset="0"/>
              </a:rPr>
              <a:t> (ДЦП) не </a:t>
            </a:r>
            <a:r>
              <a:rPr lang="ru-RU" sz="2400" dirty="0" err="1" smtClean="0">
                <a:latin typeface="Times New Roman" panose="02020603050405020304" pitchFamily="18" charset="0"/>
                <a:cs typeface="Times New Roman" panose="02020603050405020304" pitchFamily="18" charset="0"/>
              </a:rPr>
              <a:t>прогресує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a:t>
            </a:r>
            <a:r>
              <a:rPr lang="ru-RU" sz="2400" dirty="0" smtClean="0">
                <a:latin typeface="Times New Roman" panose="02020603050405020304" pitchFamily="18" charset="0"/>
                <a:cs typeface="Times New Roman" panose="02020603050405020304" pitchFamily="18" charset="0"/>
              </a:rPr>
              <a:t> часом, </a:t>
            </a:r>
            <a:r>
              <a:rPr lang="ru-RU" sz="2400" dirty="0" err="1" smtClean="0">
                <a:latin typeface="Times New Roman" panose="02020603050405020304" pitchFamily="18" charset="0"/>
                <a:cs typeface="Times New Roman" panose="02020603050405020304" pitchFamily="18" charset="0"/>
              </a:rPr>
              <a:t>однак</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окремі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симптоми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можуть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змінюватися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протягом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життя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якщо</a:t>
            </a:r>
            <a:r>
              <a:rPr lang="ru-RU" sz="2400" dirty="0" smtClean="0">
                <a:latin typeface="Times New Roman" panose="02020603050405020304" pitchFamily="18" charset="0"/>
                <a:cs typeface="Times New Roman" panose="02020603050405020304" pitchFamily="18" charset="0"/>
              </a:rPr>
              <a:t> не </a:t>
            </a:r>
            <a:r>
              <a:rPr lang="ru-RU" sz="2400" dirty="0" err="1" smtClean="0">
                <a:latin typeface="Times New Roman" panose="02020603050405020304" pitchFamily="18" charset="0"/>
                <a:cs typeface="Times New Roman" panose="02020603050405020304" pitchFamily="18" charset="0"/>
              </a:rPr>
              <a:t>проводити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лікування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дитини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a:t>
            </a:r>
            <a:r>
              <a:rPr lang="ru-RU" sz="2400" dirty="0" smtClean="0">
                <a:latin typeface="Times New Roman" panose="02020603050405020304" pitchFamily="18" charset="0"/>
                <a:cs typeface="Times New Roman" panose="02020603050405020304" pitchFamily="18" charset="0"/>
              </a:rPr>
              <a:t> ДЦП, </a:t>
            </a:r>
            <a:r>
              <a:rPr lang="ru-RU" sz="2400" dirty="0" err="1" smtClean="0">
                <a:latin typeface="Times New Roman" panose="02020603050405020304" pitchFamily="18" charset="0"/>
                <a:cs typeface="Times New Roman" panose="02020603050405020304" pitchFamily="18" charset="0"/>
              </a:rPr>
              <a:t>скорочення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м'язів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м'язова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жорсткість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можуть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посилитися</a:t>
            </a:r>
            <a:r>
              <a:rPr lang="ru-RU" sz="2400" dirty="0" smtClean="0">
                <a:latin typeface="Times New Roman" panose="02020603050405020304" pitchFamily="18" charset="0"/>
                <a:cs typeface="Times New Roman" panose="02020603050405020304" pitchFamily="18" charset="0"/>
              </a:rPr>
              <a:t>.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У </a:t>
            </a:r>
            <a:r>
              <a:rPr lang="ru-RU" sz="2400" dirty="0" err="1" smtClean="0">
                <a:latin typeface="Times New Roman" panose="02020603050405020304" pitchFamily="18" charset="0"/>
                <a:cs typeface="Times New Roman" panose="02020603050405020304" pitchFamily="18" charset="0"/>
              </a:rPr>
              <a:t>всіх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випадках</a:t>
            </a:r>
            <a:r>
              <a:rPr lang="ru-RU" sz="2400" dirty="0" smtClean="0">
                <a:latin typeface="Times New Roman" panose="02020603050405020304" pitchFamily="18" charset="0"/>
                <a:cs typeface="Times New Roman" panose="02020603050405020304" pitchFamily="18" charset="0"/>
              </a:rPr>
              <a:t> дитячий </a:t>
            </a:r>
            <a:r>
              <a:rPr lang="ru-RU" sz="2400" dirty="0" err="1" smtClean="0">
                <a:latin typeface="Times New Roman" panose="02020603050405020304" pitchFamily="18" charset="0"/>
                <a:cs typeface="Times New Roman" panose="02020603050405020304" pitchFamily="18" charset="0"/>
              </a:rPr>
              <a:t>церебральний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параліч</a:t>
            </a:r>
            <a:r>
              <a:rPr lang="ru-RU" sz="2400" dirty="0" smtClean="0">
                <a:latin typeface="Times New Roman" panose="02020603050405020304" pitchFamily="18" charset="0"/>
                <a:cs typeface="Times New Roman" panose="02020603050405020304" pitchFamily="18" charset="0"/>
              </a:rPr>
              <a:t> (ДЦП) </a:t>
            </a:r>
            <a:r>
              <a:rPr lang="ru-RU" sz="2400" dirty="0" err="1" smtClean="0">
                <a:latin typeface="Times New Roman" panose="02020603050405020304" pitchFamily="18" charset="0"/>
                <a:cs typeface="Times New Roman" panose="02020603050405020304" pitchFamily="18" charset="0"/>
              </a:rPr>
              <a:t>проявляється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руховими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порушеннями</a:t>
            </a:r>
            <a:r>
              <a:rPr lang="ru-RU" sz="2400" dirty="0" smtClean="0">
                <a:latin typeface="Times New Roman" panose="02020603050405020304" pitchFamily="18" charset="0"/>
                <a:cs typeface="Times New Roman" panose="02020603050405020304" pitchFamily="18" charset="0"/>
              </a:rPr>
              <a:t>. У </a:t>
            </a:r>
            <a:r>
              <a:rPr lang="ru-RU" sz="2400" dirty="0" err="1" smtClean="0">
                <a:latin typeface="Times New Roman" panose="02020603050405020304" pitchFamily="18" charset="0"/>
                <a:cs typeface="Times New Roman" panose="02020603050405020304" pitchFamily="18" charset="0"/>
              </a:rPr>
              <a:t>багатьох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також</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розвиваються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супутні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патологічні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стани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судоми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проблеми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зі</a:t>
            </a:r>
            <a:r>
              <a:rPr lang="ru-RU" sz="2400" dirty="0" smtClean="0">
                <a:latin typeface="Times New Roman" panose="02020603050405020304" pitchFamily="18" charset="0"/>
                <a:cs typeface="Times New Roman" panose="02020603050405020304" pitchFamily="18" charset="0"/>
              </a:rPr>
              <a:t> слухом, </a:t>
            </a:r>
            <a:r>
              <a:rPr lang="ru-RU" sz="2400" dirty="0" err="1" smtClean="0">
                <a:latin typeface="Times New Roman" panose="02020603050405020304" pitchFamily="18" charset="0"/>
                <a:cs typeface="Times New Roman" panose="02020603050405020304" pitchFamily="18" charset="0"/>
              </a:rPr>
              <a:t>зором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мовою</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розумова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відсталість</a:t>
            </a:r>
            <a:r>
              <a:rPr lang="ru-RU" sz="2400" dirty="0" smtClean="0">
                <a:latin typeface="Times New Roman" panose="02020603050405020304" pitchFamily="18" charset="0"/>
                <a:cs typeface="Times New Roman" panose="02020603050405020304" pitchFamily="18" charset="0"/>
              </a:rPr>
              <a:t> та </a:t>
            </a:r>
            <a:r>
              <a:rPr lang="ru-RU" sz="2400" dirty="0" err="1" smtClean="0">
                <a:latin typeface="Times New Roman" panose="02020603050405020304" pitchFamily="18" charset="0"/>
                <a:cs typeface="Times New Roman" panose="02020603050405020304" pitchFamily="18" charset="0"/>
              </a:rPr>
              <a:t>ін</a:t>
            </a:r>
            <a:r>
              <a:rPr lang="ru-RU" sz="2400" dirty="0" smtClean="0">
                <a:latin typeface="Times New Roman" panose="02020603050405020304" pitchFamily="18" charset="0"/>
                <a:cs typeface="Times New Roman" panose="02020603050405020304" pitchFamily="18" charset="0"/>
              </a:rPr>
              <a:t>. Дитячий </a:t>
            </a:r>
            <a:r>
              <a:rPr lang="ru-RU" sz="2400" dirty="0" err="1" smtClean="0">
                <a:latin typeface="Times New Roman" panose="02020603050405020304" pitchFamily="18" charset="0"/>
                <a:cs typeface="Times New Roman" panose="02020603050405020304" pitchFamily="18" charset="0"/>
              </a:rPr>
              <a:t>церебральний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параліч</a:t>
            </a:r>
            <a:r>
              <a:rPr lang="ru-RU" sz="2400" dirty="0" smtClean="0">
                <a:latin typeface="Times New Roman" panose="02020603050405020304" pitchFamily="18" charset="0"/>
                <a:cs typeface="Times New Roman" panose="02020603050405020304" pitchFamily="18" charset="0"/>
              </a:rPr>
              <a:t> (ДЦП) </a:t>
            </a:r>
            <a:r>
              <a:rPr lang="ru-RU" sz="2400" dirty="0" err="1" smtClean="0">
                <a:latin typeface="Times New Roman" panose="02020603050405020304" pitchFamily="18" charset="0"/>
                <a:cs typeface="Times New Roman" panose="02020603050405020304" pitchFamily="18" charset="0"/>
              </a:rPr>
              <a:t>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однією</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найбільш</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частих</a:t>
            </a:r>
            <a:r>
              <a:rPr lang="ru-RU" sz="2400" dirty="0" smtClean="0">
                <a:latin typeface="Times New Roman" panose="02020603050405020304" pitchFamily="18" charset="0"/>
                <a:cs typeface="Times New Roman" panose="02020603050405020304" pitchFamily="18" charset="0"/>
              </a:rPr>
              <a:t> причин </a:t>
            </a:r>
            <a:r>
              <a:rPr lang="ru-RU" sz="2400" dirty="0" err="1" smtClean="0">
                <a:latin typeface="Times New Roman" panose="02020603050405020304" pitchFamily="18" charset="0"/>
                <a:cs typeface="Times New Roman" panose="02020603050405020304" pitchFamily="18" charset="0"/>
              </a:rPr>
              <a:t>інвалідності</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дитячому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віці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поширення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Україні</a:t>
            </a:r>
            <a:r>
              <a:rPr lang="ru-RU" sz="2400" dirty="0" smtClean="0">
                <a:latin typeface="Times New Roman" panose="02020603050405020304" pitchFamily="18" charset="0"/>
                <a:cs typeface="Times New Roman" panose="02020603050405020304" pitchFamily="18" charset="0"/>
              </a:rPr>
              <a:t> та </a:t>
            </a:r>
            <a:r>
              <a:rPr lang="ru-RU" sz="2400" dirty="0" err="1" smtClean="0">
                <a:latin typeface="Times New Roman" panose="02020603050405020304" pitchFamily="18" charset="0"/>
                <a:cs typeface="Times New Roman" panose="02020603050405020304" pitchFamily="18" charset="0"/>
              </a:rPr>
              <a:t>Європі</a:t>
            </a:r>
            <a:r>
              <a:rPr lang="ru-RU" sz="2400" dirty="0" smtClean="0">
                <a:latin typeface="Times New Roman" panose="02020603050405020304" pitchFamily="18" charset="0"/>
                <a:cs typeface="Times New Roman" panose="02020603050405020304" pitchFamily="18" charset="0"/>
              </a:rPr>
              <a:t> становить 2-3 на 1000 </a:t>
            </a:r>
            <a:r>
              <a:rPr lang="ru-RU" sz="2400" dirty="0" err="1" smtClean="0">
                <a:latin typeface="Times New Roman" panose="02020603050405020304" pitchFamily="18" charset="0"/>
                <a:cs typeface="Times New Roman" panose="02020603050405020304" pitchFamily="18" charset="0"/>
              </a:rPr>
              <a:t>живих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новонароджених</a:t>
            </a:r>
            <a:r>
              <a:rPr lang="ru-RU" sz="2400" dirty="0" smtClean="0">
                <a:latin typeface="Times New Roman" panose="02020603050405020304" pitchFamily="18" charset="0"/>
                <a:cs typeface="Times New Roman" panose="02020603050405020304" pitchFamily="18" charset="0"/>
              </a:rPr>
              <a:t>, а </a:t>
            </a:r>
            <a:r>
              <a:rPr lang="ru-RU" sz="2400" dirty="0" err="1" smtClean="0">
                <a:latin typeface="Times New Roman" panose="02020603050405020304" pitchFamily="18" charset="0"/>
                <a:cs typeface="Times New Roman" panose="02020603050405020304" pitchFamily="18" charset="0"/>
              </a:rPr>
              <a:t>серед</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глибоко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недоношених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дітей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досягає</a:t>
            </a:r>
            <a:r>
              <a:rPr lang="ru-RU" sz="2400" dirty="0" smtClean="0">
                <a:latin typeface="Times New Roman" panose="02020603050405020304" pitchFamily="18" charset="0"/>
                <a:cs typeface="Times New Roman" panose="02020603050405020304" pitchFamily="18" charset="0"/>
              </a:rPr>
              <a:t> 40-100 на 1000 </a:t>
            </a:r>
            <a:r>
              <a:rPr lang="ru-RU" sz="2400" dirty="0" err="1" smtClean="0">
                <a:latin typeface="Times New Roman" panose="02020603050405020304" pitchFamily="18" charset="0"/>
                <a:cs typeface="Times New Roman" panose="02020603050405020304" pitchFamily="18" charset="0"/>
              </a:rPr>
              <a:t>живих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новонароджених</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4437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259632" y="980728"/>
            <a:ext cx="6666929" cy="18202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Про що слід задуматися, </a:t>
            </a:r>
            <a:r>
              <a:rPr lang="uk-UA" altLang="ru-RU" sz="1500" dirty="0" err="1">
                <a:solidFill>
                  <a:srgbClr val="202124"/>
                </a:solidFill>
                <a:latin typeface="Times New Roman" panose="02020603050405020304" pitchFamily="18" charset="0"/>
                <a:cs typeface="Times New Roman" panose="02020603050405020304" pitchFamily="18" charset="0"/>
              </a:rPr>
              <a:t>підбіраючі</a:t>
            </a:r>
            <a:r>
              <a:rPr lang="uk-UA" altLang="ru-RU" sz="1500" dirty="0">
                <a:solidFill>
                  <a:srgbClr val="202124"/>
                </a:solidFill>
                <a:latin typeface="Times New Roman" panose="02020603050405020304" pitchFamily="18" charset="0"/>
                <a:cs typeface="Times New Roman" panose="02020603050405020304" pitchFamily="18" charset="0"/>
              </a:rPr>
              <a:t> допоміжні засоби и </a:t>
            </a:r>
            <a:r>
              <a:rPr lang="uk-UA" altLang="ru-RU" sz="1500" dirty="0" err="1">
                <a:solidFill>
                  <a:srgbClr val="202124"/>
                </a:solidFill>
                <a:latin typeface="Times New Roman" panose="02020603050405020304" pitchFamily="18" charset="0"/>
                <a:cs typeface="Times New Roman" panose="02020603050405020304" pitchFamily="18" charset="0"/>
              </a:rPr>
              <a:t>прістосування</a:t>
            </a:r>
            <a:r>
              <a:rPr lang="uk-UA" altLang="ru-RU" sz="1500" dirty="0">
                <a:solidFill>
                  <a:srgbClr val="202124"/>
                </a:solidFill>
                <a:latin typeface="Times New Roman" panose="02020603050405020304" pitchFamily="18" charset="0"/>
                <a:cs typeface="Times New Roman" panose="02020603050405020304" pitchFamily="18" charset="0"/>
              </a:rPr>
              <a:t> </a:t>
            </a:r>
          </a:p>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 Смороду </a:t>
            </a:r>
            <a:r>
              <a:rPr lang="uk-UA" altLang="ru-RU" sz="1500" dirty="0" err="1">
                <a:solidFill>
                  <a:srgbClr val="202124"/>
                </a:solidFill>
                <a:latin typeface="Times New Roman" panose="02020603050405020304" pitchFamily="18" charset="0"/>
                <a:cs typeface="Times New Roman" panose="02020603050405020304" pitchFamily="18" charset="0"/>
              </a:rPr>
              <a:t>повінні</a:t>
            </a:r>
            <a:r>
              <a:rPr lang="uk-UA" altLang="ru-RU" sz="1500" dirty="0">
                <a:solidFill>
                  <a:srgbClr val="202124"/>
                </a:solidFill>
                <a:latin typeface="Times New Roman" panose="02020603050405020304" pitchFamily="18" charset="0"/>
                <a:cs typeface="Times New Roman" panose="02020603050405020304" pitchFamily="18" charset="0"/>
              </a:rPr>
              <a:t> </a:t>
            </a:r>
            <a:r>
              <a:rPr lang="uk-UA" altLang="ru-RU" sz="1500" dirty="0" err="1">
                <a:solidFill>
                  <a:srgbClr val="202124"/>
                </a:solidFill>
                <a:latin typeface="Times New Roman" panose="02020603050405020304" pitchFamily="18" charset="0"/>
                <a:cs typeface="Times New Roman" panose="02020603050405020304" pitchFamily="18" charset="0"/>
              </a:rPr>
              <a:t>перешкоджаті</a:t>
            </a:r>
            <a:r>
              <a:rPr lang="uk-UA" altLang="ru-RU" sz="1500" dirty="0">
                <a:solidFill>
                  <a:srgbClr val="202124"/>
                </a:solidFill>
                <a:latin typeface="Times New Roman" panose="02020603050405020304" pitchFamily="18" charset="0"/>
                <a:cs typeface="Times New Roman" panose="02020603050405020304" pitchFamily="18" charset="0"/>
              </a:rPr>
              <a:t> розвитку вторинно ускладнень (контрактур и деформацій).</a:t>
            </a:r>
          </a:p>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 • </a:t>
            </a:r>
            <a:r>
              <a:rPr lang="uk-UA" altLang="ru-RU" sz="1500" dirty="0" err="1">
                <a:solidFill>
                  <a:srgbClr val="202124"/>
                </a:solidFill>
                <a:latin typeface="Times New Roman" panose="02020603050405020304" pitchFamily="18" charset="0"/>
                <a:cs typeface="Times New Roman" panose="02020603050405020304" pitchFamily="18" charset="0"/>
              </a:rPr>
              <a:t>Компенсуваті</a:t>
            </a:r>
            <a:r>
              <a:rPr lang="uk-UA" altLang="ru-RU" sz="1500" dirty="0">
                <a:solidFill>
                  <a:srgbClr val="202124"/>
                </a:solidFill>
                <a:latin typeface="Times New Roman" panose="02020603050405020304" pitchFamily="18" charset="0"/>
                <a:cs typeface="Times New Roman" panose="02020603050405020304" pitchFamily="18" charset="0"/>
              </a:rPr>
              <a:t> Фізичні обмеження дитини. </a:t>
            </a:r>
          </a:p>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 </a:t>
            </a:r>
            <a:r>
              <a:rPr lang="uk-UA" altLang="ru-RU" sz="1500" dirty="0" err="1">
                <a:solidFill>
                  <a:srgbClr val="202124"/>
                </a:solidFill>
                <a:latin typeface="Times New Roman" panose="02020603050405020304" pitchFamily="18" charset="0"/>
                <a:cs typeface="Times New Roman" panose="02020603050405020304" pitchFamily="18" charset="0"/>
              </a:rPr>
              <a:t>Зменшуваті</a:t>
            </a:r>
            <a:r>
              <a:rPr lang="uk-UA" altLang="ru-RU" sz="1500" dirty="0">
                <a:solidFill>
                  <a:srgbClr val="202124"/>
                </a:solidFill>
                <a:latin typeface="Times New Roman" panose="02020603050405020304" pitchFamily="18" charset="0"/>
                <a:cs typeface="Times New Roman" panose="02020603050405020304" pitchFamily="18" charset="0"/>
              </a:rPr>
              <a:t> Вплив або </a:t>
            </a:r>
            <a:r>
              <a:rPr lang="uk-UA" altLang="ru-RU" sz="1500" dirty="0" err="1">
                <a:solidFill>
                  <a:srgbClr val="202124"/>
                </a:solidFill>
                <a:latin typeface="Times New Roman" panose="02020603050405020304" pitchFamily="18" charset="0"/>
                <a:cs typeface="Times New Roman" panose="02020603050405020304" pitchFamily="18" charset="0"/>
              </a:rPr>
              <a:t>перешкоджаті</a:t>
            </a:r>
            <a:r>
              <a:rPr lang="uk-UA" altLang="ru-RU" sz="1500" dirty="0">
                <a:solidFill>
                  <a:srgbClr val="202124"/>
                </a:solidFill>
                <a:latin typeface="Times New Roman" panose="02020603050405020304" pitchFamily="18" charset="0"/>
                <a:cs typeface="Times New Roman" panose="02020603050405020304" pitchFamily="18" charset="0"/>
              </a:rPr>
              <a:t> </a:t>
            </a:r>
            <a:r>
              <a:rPr lang="uk-UA" altLang="ru-RU" sz="1500" dirty="0" err="1">
                <a:solidFill>
                  <a:srgbClr val="202124"/>
                </a:solidFill>
                <a:latin typeface="Times New Roman" panose="02020603050405020304" pitchFamily="18" charset="0"/>
                <a:cs typeface="Times New Roman" panose="02020603050405020304" pitchFamily="18" charset="0"/>
              </a:rPr>
              <a:t>виникниння</a:t>
            </a:r>
            <a:r>
              <a:rPr lang="uk-UA" altLang="ru-RU" sz="1500" dirty="0">
                <a:solidFill>
                  <a:srgbClr val="202124"/>
                </a:solidFill>
                <a:latin typeface="Times New Roman" panose="02020603050405020304" pitchFamily="18" charset="0"/>
                <a:cs typeface="Times New Roman" panose="02020603050405020304" pitchFamily="18" charset="0"/>
              </a:rPr>
              <a:t>  </a:t>
            </a:r>
            <a:r>
              <a:rPr lang="uk-UA" altLang="ru-RU" sz="1500" dirty="0" err="1">
                <a:solidFill>
                  <a:srgbClr val="202124"/>
                </a:solidFill>
                <a:latin typeface="Times New Roman" panose="02020603050405020304" pitchFamily="18" charset="0"/>
                <a:cs typeface="Times New Roman" panose="02020603050405020304" pitchFamily="18" charset="0"/>
              </a:rPr>
              <a:t>патологічніх</a:t>
            </a:r>
            <a:r>
              <a:rPr lang="uk-UA" altLang="ru-RU" sz="1500" dirty="0">
                <a:solidFill>
                  <a:srgbClr val="202124"/>
                </a:solidFill>
                <a:latin typeface="Times New Roman" panose="02020603050405020304" pitchFamily="18" charset="0"/>
                <a:cs typeface="Times New Roman" panose="02020603050405020304" pitchFamily="18" charset="0"/>
              </a:rPr>
              <a:t> рухів зразків.</a:t>
            </a:r>
          </a:p>
          <a:p>
            <a:pPr lvl="0" eaLnBrk="0" fontAlgn="base" hangingPunct="0">
              <a:spcBef>
                <a:spcPct val="0"/>
              </a:spcBef>
              <a:spcAft>
                <a:spcPct val="0"/>
              </a:spcAft>
            </a:pP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Сприяти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розвитку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фізіологічних</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рухових</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зразків</a:t>
            </a:r>
            <a:r>
              <a:rPr lang="ru-RU" altLang="ru-RU" sz="150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Полегшувати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руху</a:t>
            </a:r>
            <a:r>
              <a:rPr lang="ru-RU" altLang="ru-RU" sz="150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Надавати</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допомогу</a:t>
            </a:r>
            <a:r>
              <a:rPr lang="ru-RU" altLang="ru-RU" sz="1500" dirty="0">
                <a:latin typeface="Times New Roman" panose="02020603050405020304" pitchFamily="18" charset="0"/>
                <a:cs typeface="Times New Roman" panose="02020603050405020304" pitchFamily="18" charset="0"/>
              </a:rPr>
              <a:t> в </a:t>
            </a:r>
            <a:r>
              <a:rPr lang="ru-RU" altLang="ru-RU" sz="1500" dirty="0" err="1">
                <a:latin typeface="Times New Roman" panose="02020603050405020304" pitchFamily="18" charset="0"/>
                <a:cs typeface="Times New Roman" panose="02020603050405020304" pitchFamily="18" charset="0"/>
              </a:rPr>
              <a:t>повсякденному</a:t>
            </a:r>
            <a:r>
              <a:rPr lang="ru-RU" altLang="ru-RU" sz="1500" dirty="0">
                <a:latin typeface="Times New Roman" panose="02020603050405020304" pitchFamily="18" charset="0"/>
                <a:cs typeface="Times New Roman" panose="02020603050405020304" pitchFamily="18" charset="0"/>
              </a:rPr>
              <a:t> </a:t>
            </a:r>
            <a:r>
              <a:rPr lang="ru-RU" altLang="ru-RU" sz="1500" dirty="0" err="1">
                <a:latin typeface="Times New Roman" panose="02020603050405020304" pitchFamily="18" charset="0"/>
                <a:cs typeface="Times New Roman" panose="02020603050405020304" pitchFamily="18" charset="0"/>
              </a:rPr>
              <a:t>житті</a:t>
            </a:r>
            <a:r>
              <a:rPr lang="ru-RU" altLang="ru-RU" sz="1500" dirty="0">
                <a:latin typeface="Times New Roman" panose="02020603050405020304" pitchFamily="18" charset="0"/>
                <a:cs typeface="Times New Roman" panose="02020603050405020304" pitchFamily="18" charset="0"/>
              </a:rPr>
              <a:t>.</a:t>
            </a:r>
            <a:r>
              <a:rPr lang="uk-UA" altLang="ru-RU" sz="1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60958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87624" y="1412776"/>
            <a:ext cx="7003473" cy="320521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093" rIns="0" bIns="-13093" numCol="1" anchor="ctr" anchorCtr="0" compatLnSpc="1">
            <a:prstTxWarp prst="textNoShape">
              <a:avLst/>
            </a:prstTxWarp>
            <a:spAutoFit/>
          </a:bodyPr>
          <a:lstStyle/>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Загальні правила підбору </a:t>
            </a:r>
          </a:p>
          <a:p>
            <a:pPr defTabSz="685800" eaLnBrk="0" fontAlgn="base" hangingPunct="0">
              <a:spcBef>
                <a:spcPct val="0"/>
              </a:spcBef>
              <a:spcAft>
                <a:spcPct val="0"/>
              </a:spcAft>
            </a:pPr>
            <a:r>
              <a:rPr lang="uk-UA" altLang="ru-RU" sz="1500" dirty="0">
                <a:solidFill>
                  <a:srgbClr val="202124"/>
                </a:solidFill>
                <a:latin typeface="Times New Roman" panose="02020603050405020304" pitchFamily="18" charset="0"/>
                <a:cs typeface="Times New Roman" panose="02020603050405020304" pitchFamily="18" charset="0"/>
              </a:rPr>
              <a:t>Підбираючи пристосування для дитини з ДЦП, потрібно пам'ятати про те, що вони повинні, перш за все, компенсувати фізичну обмеженість, викликану захворюванням, перешкоджати появі вторинних ускладнень, формувати правильні рухові зразки, полегшувати руху і покращувати повсякденне життя дитини. Використання допоміжного обладнання необхідно на будь-якій стадії розвитку дитини, і воно повинно «рости» разом з малюком - як за розміром, так і за призначенням використання. Форма, колір, дизайн, матеріал не повинні викликати негативних емоцій і стресу</a:t>
            </a:r>
            <a:r>
              <a:rPr lang="uk-UA" altLang="ru-RU" sz="1500" dirty="0">
                <a:latin typeface="Times New Roman" panose="02020603050405020304" pitchFamily="18" charset="0"/>
                <a:cs typeface="Times New Roman" panose="02020603050405020304" pitchFamily="18" charset="0"/>
              </a:rPr>
              <a:t> </a:t>
            </a:r>
          </a:p>
          <a:p>
            <a:pPr defTabSz="685800" eaLnBrk="0" fontAlgn="base" hangingPunct="0">
              <a:spcBef>
                <a:spcPct val="0"/>
              </a:spcBef>
              <a:spcAft>
                <a:spcPct val="0"/>
              </a:spcAft>
            </a:pPr>
            <a:endParaRPr lang="uk-UA" altLang="ru-RU" sz="15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uk-UA" altLang="ru-RU" sz="1500" dirty="0">
                <a:latin typeface="Times New Roman" panose="02020603050405020304" pitchFamily="18" charset="0"/>
                <a:cs typeface="Times New Roman" panose="02020603050405020304" pitchFamily="18" charset="0"/>
              </a:rPr>
              <a:t>При підборі спеціальних пристосувань важливо пам'ятати, що вони повинні забезпечувати оптимальну фіксацію положення тіла дитини, проте рівно в тій мірі, в якій це необхідно - потрібно залишати дитині якомога більше можливостей для активних рухів</a:t>
            </a:r>
          </a:p>
        </p:txBody>
      </p:sp>
    </p:spTree>
    <p:extLst>
      <p:ext uri="{BB962C8B-B14F-4D97-AF65-F5344CB8AC3E}">
        <p14:creationId xmlns:p14="http://schemas.microsoft.com/office/powerpoint/2010/main" val="3653435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1113972"/>
            <a:ext cx="7406640" cy="1472184"/>
          </a:xfrm>
        </p:spPr>
        <p:txBody>
          <a:bodyPr>
            <a:noAutofit/>
          </a:bodyPr>
          <a:lstStyle/>
          <a:p>
            <a:r>
              <a:rPr lang="ru-RU" sz="3200" b="1" dirty="0" err="1" smtClean="0">
                <a:latin typeface="Times New Roman" pitchFamily="18" charset="0"/>
                <a:cs typeface="Times New Roman" pitchFamily="18" charset="0"/>
              </a:rPr>
              <a:t>Свідчення</a:t>
            </a:r>
            <a:r>
              <a:rPr lang="ru-RU" sz="3200" b="1" dirty="0" smtClean="0">
                <a:latin typeface="Times New Roman" pitchFamily="18" charset="0"/>
                <a:cs typeface="Times New Roman" pitchFamily="18" charset="0"/>
              </a:rPr>
              <a:t> для </a:t>
            </a:r>
            <a:r>
              <a:rPr lang="ru-RU" sz="3200" b="1" dirty="0" err="1" smtClean="0">
                <a:latin typeface="Times New Roman" pitchFamily="18" charset="0"/>
                <a:cs typeface="Times New Roman" pitchFamily="18" charset="0"/>
              </a:rPr>
              <a:t>використання</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допоміжних</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засобів</a:t>
            </a:r>
            <a:r>
              <a:rPr lang="ru-RU" sz="3200" b="1" dirty="0" smtClean="0">
                <a:latin typeface="Times New Roman" pitchFamily="18" charset="0"/>
                <a:cs typeface="Times New Roman" pitchFamily="18" charset="0"/>
              </a:rPr>
              <a:t> і </a:t>
            </a:r>
            <a:r>
              <a:rPr lang="ru-RU" sz="3200" b="1" dirty="0" err="1" smtClean="0">
                <a:latin typeface="Times New Roman" pitchFamily="18" charset="0"/>
                <a:cs typeface="Times New Roman" pitchFamily="18" charset="0"/>
              </a:rPr>
              <a:t>пристосувань</a:t>
            </a:r>
            <a:r>
              <a:rPr lang="ru-RU" sz="3200" b="1" dirty="0" smtClean="0">
                <a:latin typeface="Times New Roman" pitchFamily="18" charset="0"/>
                <a:cs typeface="Times New Roman" pitchFamily="18" charset="0"/>
              </a:rPr>
              <a:t>,</a:t>
            </a:r>
            <a:r>
              <a:rPr lang="LID8192" sz="3200" b="1"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а так само </a:t>
            </a:r>
            <a:r>
              <a:rPr lang="ru-RU" sz="3200" b="1" dirty="0" err="1" smtClean="0">
                <a:latin typeface="Times New Roman" pitchFamily="18" charset="0"/>
                <a:cs typeface="Times New Roman" pitchFamily="18" charset="0"/>
              </a:rPr>
              <a:t>що</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важливо</a:t>
            </a:r>
            <a:r>
              <a:rPr lang="ru-RU" sz="3200" b="1" dirty="0" smtClean="0">
                <a:latin typeface="Times New Roman" pitchFamily="18" charset="0"/>
                <a:cs typeface="Times New Roman" pitchFamily="18" charset="0"/>
              </a:rPr>
              <a:t> знати про </a:t>
            </a:r>
            <a:r>
              <a:rPr lang="ru-RU" sz="3200" b="1" dirty="0" err="1" smtClean="0">
                <a:latin typeface="Times New Roman" pitchFamily="18" charset="0"/>
                <a:cs typeface="Times New Roman" pitchFamily="18" charset="0"/>
              </a:rPr>
              <a:t>використання</a:t>
            </a:r>
            <a:endParaRPr lang="ru-RU"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374260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435608" y="1417638"/>
            <a:ext cx="7498080" cy="4800600"/>
          </a:xfrm>
        </p:spPr>
        <p:txBody>
          <a:bodyPr>
            <a:normAutofit fontScale="47500" lnSpcReduction="20000"/>
          </a:bodyPr>
          <a:lstStyle/>
          <a:p>
            <a:pPr>
              <a:buNone/>
            </a:pPr>
            <a:r>
              <a:rPr lang="ru-RU" dirty="0" smtClean="0">
                <a:latin typeface="Times New Roman" pitchFamily="18" charset="0"/>
                <a:cs typeface="Times New Roman" pitchFamily="18" charset="0"/>
              </a:rPr>
              <a:t>      У </a:t>
            </a:r>
            <a:r>
              <a:rPr lang="ru-RU" dirty="0" err="1" smtClean="0">
                <a:latin typeface="Times New Roman" pitchFamily="18" charset="0"/>
                <a:cs typeface="Times New Roman" pitchFamily="18" charset="0"/>
              </a:rPr>
              <a:t>основі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використання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спеціального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устаткування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допоміжних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засобів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лежить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нейрофізіологічна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концепція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Бобат</a:t>
            </a:r>
            <a:r>
              <a:rPr lang="ru-RU" dirty="0" smtClean="0">
                <a:latin typeface="Times New Roman" pitchFamily="18" charset="0"/>
                <a:cs typeface="Times New Roman" pitchFamily="18" charset="0"/>
              </a:rPr>
              <a:t>. На початку 40-х </a:t>
            </a:r>
            <a:r>
              <a:rPr lang="ru-RU" dirty="0" err="1" smtClean="0">
                <a:latin typeface="Times New Roman" pitchFamily="18" charset="0"/>
                <a:cs typeface="Times New Roman" pitchFamily="18" charset="0"/>
              </a:rPr>
              <a:t>рр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минулого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століття</a:t>
            </a:r>
            <a:r>
              <a:rPr lang="ru-RU" dirty="0" smtClean="0">
                <a:latin typeface="Times New Roman" pitchFamily="18" charset="0"/>
                <a:cs typeface="Times New Roman" pitchFamily="18" charset="0"/>
              </a:rPr>
              <a:t> доктор-невропатолог Карл </a:t>
            </a:r>
            <a:r>
              <a:rPr lang="ru-RU" dirty="0" err="1" smtClean="0">
                <a:latin typeface="Times New Roman" pitchFamily="18" charset="0"/>
                <a:cs typeface="Times New Roman" pitchFamily="18" charset="0"/>
              </a:rPr>
              <a:t>Бобат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його</a:t>
            </a:r>
            <a:r>
              <a:rPr lang="ru-RU" dirty="0" smtClean="0">
                <a:latin typeface="Times New Roman" pitchFamily="18" charset="0"/>
                <a:cs typeface="Times New Roman" pitchFamily="18" charset="0"/>
              </a:rPr>
              <a:t> дружина, </a:t>
            </a:r>
            <a:r>
              <a:rPr lang="ru-RU" dirty="0" err="1" smtClean="0">
                <a:latin typeface="Times New Roman" pitchFamily="18" charset="0"/>
                <a:cs typeface="Times New Roman" pitchFamily="18" charset="0"/>
              </a:rPr>
              <a:t>фізичний</a:t>
            </a:r>
            <a:r>
              <a:rPr lang="ru-RU" dirty="0" smtClean="0">
                <a:latin typeface="Times New Roman" pitchFamily="18" charset="0"/>
                <a:cs typeface="Times New Roman" pitchFamily="18" charset="0"/>
              </a:rPr>
              <a:t> терапевт Берта </a:t>
            </a:r>
            <a:r>
              <a:rPr lang="ru-RU" dirty="0" err="1" smtClean="0">
                <a:latin typeface="Times New Roman" pitchFamily="18" charset="0"/>
                <a:cs typeface="Times New Roman" pitchFamily="18" charset="0"/>
              </a:rPr>
              <a:t>висунули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практично </a:t>
            </a:r>
            <a:r>
              <a:rPr lang="ru-RU" dirty="0" err="1" smtClean="0">
                <a:latin typeface="Times New Roman" pitchFamily="18" charset="0"/>
                <a:cs typeface="Times New Roman" pitchFamily="18" charset="0"/>
              </a:rPr>
              <a:t>підтвердили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ідею</a:t>
            </a:r>
            <a:r>
              <a:rPr lang="ru-RU" dirty="0" smtClean="0">
                <a:latin typeface="Times New Roman" pitchFamily="18" charset="0"/>
                <a:cs typeface="Times New Roman" pitchFamily="18" charset="0"/>
              </a:rPr>
              <a:t> про </a:t>
            </a:r>
            <a:r>
              <a:rPr lang="ru-RU" dirty="0" err="1" smtClean="0">
                <a:latin typeface="Times New Roman" pitchFamily="18" charset="0"/>
                <a:cs typeface="Times New Roman" pitchFamily="18" charset="0"/>
              </a:rPr>
              <a:t>вплив</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центральну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нервову</a:t>
            </a:r>
            <a:r>
              <a:rPr lang="ru-RU" dirty="0" smtClean="0">
                <a:latin typeface="Times New Roman" pitchFamily="18" charset="0"/>
                <a:cs typeface="Times New Roman" pitchFamily="18" charset="0"/>
              </a:rPr>
              <a:t> систему </a:t>
            </a:r>
            <a:r>
              <a:rPr lang="ru-RU" dirty="0" err="1" smtClean="0">
                <a:latin typeface="Times New Roman" pitchFamily="18" charset="0"/>
                <a:cs typeface="Times New Roman" pitchFamily="18" charset="0"/>
              </a:rPr>
              <a:t>змін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положень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тіла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призводять</a:t>
            </a:r>
            <a:r>
              <a:rPr lang="ru-RU" dirty="0" smtClean="0">
                <a:latin typeface="Times New Roman" pitchFamily="18" charset="0"/>
                <a:cs typeface="Times New Roman" pitchFamily="18" charset="0"/>
              </a:rPr>
              <a:t> до </a:t>
            </a:r>
            <a:r>
              <a:rPr lang="ru-RU" dirty="0" err="1" smtClean="0">
                <a:latin typeface="Times New Roman" pitchFamily="18" charset="0"/>
                <a:cs typeface="Times New Roman" pitchFamily="18" charset="0"/>
              </a:rPr>
              <a:t>підтримки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рівноваги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тіла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формування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довільних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Людський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мозок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дуже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пластичний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тобто</a:t>
            </a:r>
            <a:r>
              <a:rPr lang="ru-RU" dirty="0" smtClean="0">
                <a:latin typeface="Times New Roman" pitchFamily="18" charset="0"/>
                <a:cs typeface="Times New Roman" pitchFamily="18" charset="0"/>
              </a:rPr>
              <a:t> у нас </a:t>
            </a:r>
            <a:r>
              <a:rPr lang="ru-RU" dirty="0" err="1" smtClean="0">
                <a:latin typeface="Times New Roman" pitchFamily="18" charset="0"/>
                <a:cs typeface="Times New Roman" pitchFamily="18" charset="0"/>
              </a:rPr>
              <a:t>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можливість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навчатися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упродовж</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усього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життя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незважаючи</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ушкодження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центральної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нервової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системи</a:t>
            </a:r>
            <a:r>
              <a:rPr lang="ru-RU" dirty="0" smtClean="0">
                <a:latin typeface="Times New Roman" pitchFamily="18" charset="0"/>
                <a:cs typeface="Times New Roman" pitchFamily="18" charset="0"/>
              </a:rPr>
              <a:t>, за </a:t>
            </a:r>
            <a:r>
              <a:rPr lang="ru-RU" dirty="0" err="1" smtClean="0">
                <a:latin typeface="Times New Roman" pitchFamily="18" charset="0"/>
                <a:cs typeface="Times New Roman" pitchFamily="18" charset="0"/>
              </a:rPr>
              <a:t>допомогою</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сприйняття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подразників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поступають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довкілля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власного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організму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Дружини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Бобат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встановили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наступне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ненормальні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положення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тіла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руху</a:t>
            </a:r>
            <a:r>
              <a:rPr lang="ru-RU" dirty="0" smtClean="0">
                <a:latin typeface="Times New Roman" pitchFamily="18" charset="0"/>
                <a:cs typeface="Times New Roman" pitchFamily="18" charset="0"/>
              </a:rPr>
              <a:t> при церебральному </a:t>
            </a:r>
            <a:r>
              <a:rPr lang="ru-RU" dirty="0" err="1" smtClean="0">
                <a:latin typeface="Times New Roman" pitchFamily="18" charset="0"/>
                <a:cs typeface="Times New Roman" pitchFamily="18" charset="0"/>
              </a:rPr>
              <a:t>паралічі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визначаються</a:t>
            </a:r>
            <a:r>
              <a:rPr lang="ru-RU" dirty="0" smtClean="0">
                <a:latin typeface="Times New Roman" pitchFamily="18" charset="0"/>
                <a:cs typeface="Times New Roman" pitchFamily="18" charset="0"/>
              </a:rPr>
              <a:t> тонусом,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відхиляється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норми</a:t>
            </a:r>
            <a:r>
              <a:rPr lang="ru-RU" dirty="0" smtClean="0">
                <a:latin typeface="Times New Roman" pitchFamily="18" charset="0"/>
                <a:cs typeface="Times New Roman" pitchFamily="18" charset="0"/>
              </a:rPr>
              <a:t>, так само як </a:t>
            </a:r>
            <a:r>
              <a:rPr lang="ru-RU" dirty="0" err="1" smtClean="0">
                <a:latin typeface="Times New Roman" pitchFamily="18" charset="0"/>
                <a:cs typeface="Times New Roman" pitchFamily="18" charset="0"/>
              </a:rPr>
              <a:t>нормальні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обумовлені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нормальним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м'язовим</a:t>
            </a:r>
            <a:r>
              <a:rPr lang="ru-RU" dirty="0" smtClean="0">
                <a:latin typeface="Times New Roman" pitchFamily="18" charset="0"/>
                <a:cs typeface="Times New Roman" pitchFamily="18" charset="0"/>
              </a:rPr>
              <a:t> тонусом. При </a:t>
            </a:r>
            <a:r>
              <a:rPr lang="ru-RU" dirty="0" err="1" smtClean="0">
                <a:latin typeface="Times New Roman" pitchFamily="18" charset="0"/>
                <a:cs typeface="Times New Roman" pitchFamily="18" charset="0"/>
              </a:rPr>
              <a:t>цьому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нормальні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положення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тіла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формуються</a:t>
            </a:r>
            <a:r>
              <a:rPr lang="ru-RU" dirty="0" smtClean="0">
                <a:latin typeface="Times New Roman" pitchFamily="18" charset="0"/>
                <a:cs typeface="Times New Roman" pitchFamily="18" charset="0"/>
              </a:rPr>
              <a:t> у </a:t>
            </a:r>
            <a:r>
              <a:rPr lang="ru-RU" dirty="0" err="1" smtClean="0">
                <a:latin typeface="Times New Roman" pitchFamily="18" charset="0"/>
                <a:cs typeface="Times New Roman" pitchFamily="18" charset="0"/>
              </a:rPr>
              <a:t>дитини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під</a:t>
            </a:r>
            <a:r>
              <a:rPr lang="ru-RU" dirty="0" smtClean="0">
                <a:latin typeface="Times New Roman" pitchFamily="18" charset="0"/>
                <a:cs typeface="Times New Roman" pitchFamily="18" charset="0"/>
              </a:rPr>
              <a:t> час </a:t>
            </a:r>
            <a:r>
              <a:rPr lang="ru-RU" dirty="0" err="1" smtClean="0">
                <a:latin typeface="Times New Roman" pitchFamily="18" charset="0"/>
                <a:cs typeface="Times New Roman" pitchFamily="18" charset="0"/>
              </a:rPr>
              <a:t>зайняття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у </a:t>
            </a:r>
            <a:r>
              <a:rPr lang="ru-RU" dirty="0" err="1" smtClean="0">
                <a:latin typeface="Times New Roman" pitchFamily="18" charset="0"/>
                <a:cs typeface="Times New Roman" pitchFamily="18" charset="0"/>
              </a:rPr>
              <a:t>буденному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житті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нормалізую</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м'язовий</a:t>
            </a:r>
            <a:r>
              <a:rPr lang="ru-RU" dirty="0" smtClean="0">
                <a:latin typeface="Times New Roman" pitchFamily="18" charset="0"/>
                <a:cs typeface="Times New Roman" pitchFamily="18" charset="0"/>
              </a:rPr>
              <a:t> тонус. </a:t>
            </a:r>
            <a:r>
              <a:rPr lang="ru-RU" dirty="0" err="1" smtClean="0">
                <a:latin typeface="Times New Roman" pitchFamily="18" charset="0"/>
                <a:cs typeface="Times New Roman" pitchFamily="18" charset="0"/>
              </a:rPr>
              <a:t>Виходячи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того,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ДЦП - </a:t>
            </a:r>
            <a:r>
              <a:rPr lang="ru-RU" dirty="0" err="1" smtClean="0">
                <a:latin typeface="Times New Roman" pitchFamily="18" charset="0"/>
                <a:cs typeface="Times New Roman" pitchFamily="18" charset="0"/>
              </a:rPr>
              <a:t>це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сенсрмоторне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порушення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під</a:t>
            </a:r>
            <a:r>
              <a:rPr lang="ru-RU" dirty="0" smtClean="0">
                <a:latin typeface="Times New Roman" pitchFamily="18" charset="0"/>
                <a:cs typeface="Times New Roman" pitchFamily="18" charset="0"/>
              </a:rPr>
              <a:t> час </a:t>
            </a:r>
            <a:r>
              <a:rPr lang="ru-RU" dirty="0" err="1" smtClean="0">
                <a:latin typeface="Times New Roman" pitchFamily="18" charset="0"/>
                <a:cs typeface="Times New Roman" pitchFamily="18" charset="0"/>
              </a:rPr>
              <a:t>роботи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дитиною</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йому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прищеплюються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рухи</a:t>
            </a:r>
            <a:r>
              <a:rPr lang="ru-RU" dirty="0" smtClean="0">
                <a:latin typeface="Times New Roman" pitchFamily="18" charset="0"/>
                <a:cs typeface="Times New Roman" pitchFamily="18" charset="0"/>
              </a:rPr>
              <a:t>, максимально </a:t>
            </a:r>
            <a:r>
              <a:rPr lang="ru-RU" dirty="0" err="1" smtClean="0">
                <a:latin typeface="Times New Roman" pitchFamily="18" charset="0"/>
                <a:cs typeface="Times New Roman" pitchFamily="18" charset="0"/>
              </a:rPr>
              <a:t>наближені</a:t>
            </a:r>
            <a:r>
              <a:rPr lang="ru-RU" dirty="0" smtClean="0">
                <a:latin typeface="Times New Roman" pitchFamily="18" charset="0"/>
                <a:cs typeface="Times New Roman" pitchFamily="18" charset="0"/>
              </a:rPr>
              <a:t> до </a:t>
            </a:r>
            <a:r>
              <a:rPr lang="ru-RU" dirty="0" err="1" smtClean="0">
                <a:latin typeface="Times New Roman" pitchFamily="18" charset="0"/>
                <a:cs typeface="Times New Roman" pitchFamily="18" charset="0"/>
              </a:rPr>
              <a:t>нормальних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рухів</a:t>
            </a:r>
            <a:r>
              <a:rPr lang="ru-RU" dirty="0" smtClean="0">
                <a:latin typeface="Times New Roman" pitchFamily="18" charset="0"/>
                <a:cs typeface="Times New Roman" pitchFamily="18" charset="0"/>
              </a:rPr>
              <a:t> в реальному </a:t>
            </a:r>
            <a:r>
              <a:rPr lang="ru-RU" dirty="0" err="1" smtClean="0">
                <a:latin typeface="Times New Roman" pitchFamily="18" charset="0"/>
                <a:cs typeface="Times New Roman" pitchFamily="18" charset="0"/>
              </a:rPr>
              <a:t>житті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Виникненню</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фізіологічно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правильних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поз у </a:t>
            </a:r>
            <a:r>
              <a:rPr lang="ru-RU" dirty="0" err="1" smtClean="0">
                <a:latin typeface="Times New Roman" pitchFamily="18" charset="0"/>
                <a:cs typeface="Times New Roman" pitchFamily="18" charset="0"/>
              </a:rPr>
              <a:t>дитини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сприяє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те, </a:t>
            </a:r>
            <a:r>
              <a:rPr lang="ru-RU" dirty="0" err="1" smtClean="0">
                <a:latin typeface="Times New Roman" pitchFamily="18" charset="0"/>
                <a:cs typeface="Times New Roman" pitchFamily="18" charset="0"/>
              </a:rPr>
              <a:t>що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суглоби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знаходяться</a:t>
            </a:r>
            <a:r>
              <a:rPr lang="ru-RU" dirty="0" smtClean="0">
                <a:latin typeface="Times New Roman" pitchFamily="18" charset="0"/>
                <a:cs typeface="Times New Roman" pitchFamily="18" charset="0"/>
              </a:rPr>
              <a:t> у </a:t>
            </a:r>
            <a:r>
              <a:rPr lang="ru-RU" dirty="0" err="1" smtClean="0">
                <a:latin typeface="Times New Roman" pitchFamily="18" charset="0"/>
                <a:cs typeface="Times New Roman" pitchFamily="18" charset="0"/>
              </a:rPr>
              <a:t>фізіологічно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правильних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положеннях</a:t>
            </a:r>
            <a:r>
              <a:rPr lang="ru-RU" dirty="0" smtClean="0">
                <a:latin typeface="Times New Roman" pitchFamily="18" charset="0"/>
                <a:cs typeface="Times New Roman" pitchFamily="18" charset="0"/>
              </a:rPr>
              <a:t> по </a:t>
            </a:r>
            <a:r>
              <a:rPr lang="ru-RU" dirty="0" err="1" smtClean="0">
                <a:latin typeface="Times New Roman" pitchFamily="18" charset="0"/>
                <a:cs typeface="Times New Roman" pitchFamily="18" charset="0"/>
              </a:rPr>
              <a:t>відношенню</a:t>
            </a:r>
            <a:r>
              <a:rPr lang="ru-RU" dirty="0" smtClean="0">
                <a:latin typeface="Times New Roman" pitchFamily="18" charset="0"/>
                <a:cs typeface="Times New Roman" pitchFamily="18" charset="0"/>
              </a:rPr>
              <a:t> один до одного. У </a:t>
            </a:r>
            <a:r>
              <a:rPr lang="ru-RU" dirty="0" err="1" smtClean="0">
                <a:latin typeface="Times New Roman" pitchFamily="18" charset="0"/>
                <a:cs typeface="Times New Roman" pitchFamily="18" charset="0"/>
              </a:rPr>
              <a:t>цій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теорії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важливе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сприйняття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дитини</a:t>
            </a:r>
            <a:r>
              <a:rPr lang="ru-RU" dirty="0" smtClean="0">
                <a:latin typeface="Times New Roman" pitchFamily="18" charset="0"/>
                <a:cs typeface="Times New Roman" pitchFamily="18" charset="0"/>
              </a:rPr>
              <a:t>, як </a:t>
            </a:r>
            <a:r>
              <a:rPr lang="ru-RU" dirty="0" err="1" smtClean="0">
                <a:latin typeface="Times New Roman" pitchFamily="18" charset="0"/>
                <a:cs typeface="Times New Roman" pitchFamily="18" charset="0"/>
              </a:rPr>
              <a:t>цілісній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особі</a:t>
            </a:r>
            <a:r>
              <a:rPr lang="ru-RU" dirty="0" smtClean="0">
                <a:latin typeface="Times New Roman" pitchFamily="18" charset="0"/>
                <a:cs typeface="Times New Roman" pitchFamily="18" charset="0"/>
              </a:rPr>
              <a:t>. Не </a:t>
            </a:r>
            <a:r>
              <a:rPr lang="ru-RU" dirty="0" err="1" smtClean="0">
                <a:latin typeface="Times New Roman" pitchFamily="18" charset="0"/>
                <a:cs typeface="Times New Roman" pitchFamily="18" charset="0"/>
              </a:rPr>
              <a:t>функціонування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окремих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м'язів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знаходиться</a:t>
            </a:r>
            <a:r>
              <a:rPr lang="ru-RU" dirty="0" smtClean="0">
                <a:latin typeface="Times New Roman" pitchFamily="18" charset="0"/>
                <a:cs typeface="Times New Roman" pitchFamily="18" charset="0"/>
              </a:rPr>
              <a:t> в </a:t>
            </a:r>
            <a:r>
              <a:rPr lang="ru-RU" dirty="0" err="1" smtClean="0">
                <a:latin typeface="Times New Roman" pitchFamily="18" charset="0"/>
                <a:cs typeface="Times New Roman" pitchFamily="18" charset="0"/>
              </a:rPr>
              <a:t>центрі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уваги</a:t>
            </a:r>
            <a:r>
              <a:rPr lang="ru-RU" dirty="0" smtClean="0">
                <a:latin typeface="Times New Roman" pitchFamily="18" charset="0"/>
                <a:cs typeface="Times New Roman" pitchFamily="18" charset="0"/>
              </a:rPr>
              <a:t>, а </a:t>
            </a:r>
            <a:r>
              <a:rPr lang="ru-RU" dirty="0" err="1" smtClean="0">
                <a:latin typeface="Times New Roman" pitchFamily="18" charset="0"/>
                <a:cs typeface="Times New Roman" pitchFamily="18" charset="0"/>
              </a:rPr>
              <a:t>загальна</a:t>
            </a:r>
            <a:r>
              <a:rPr lang="ru-RU" dirty="0" smtClean="0">
                <a:latin typeface="Times New Roman" pitchFamily="18" charset="0"/>
                <a:cs typeface="Times New Roman" pitchFamily="18" charset="0"/>
              </a:rPr>
              <a:t> моторика, </a:t>
            </a:r>
            <a:r>
              <a:rPr lang="ru-RU" dirty="0" err="1" smtClean="0">
                <a:latin typeface="Times New Roman" pitchFamily="18" charset="0"/>
                <a:cs typeface="Times New Roman" pitchFamily="18" charset="0"/>
              </a:rPr>
              <a:t>положення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тіла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утворюють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єдине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ціле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Прості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рухи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утворюють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складні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дії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Дія</a:t>
            </a:r>
            <a:r>
              <a:rPr lang="ru-RU" dirty="0" smtClean="0">
                <a:latin typeface="Times New Roman" pitchFamily="18" charset="0"/>
                <a:cs typeface="Times New Roman" pitchFamily="18" charset="0"/>
              </a:rPr>
              <a:t> на </a:t>
            </a:r>
            <a:r>
              <a:rPr lang="ru-RU" dirty="0" err="1" smtClean="0">
                <a:latin typeface="Times New Roman" pitchFamily="18" charset="0"/>
                <a:cs typeface="Times New Roman" pitchFamily="18" charset="0"/>
              </a:rPr>
              <a:t>загальну</a:t>
            </a:r>
            <a:r>
              <a:rPr lang="ru-RU" dirty="0" smtClean="0">
                <a:latin typeface="Times New Roman" pitchFamily="18" charset="0"/>
                <a:cs typeface="Times New Roman" pitchFamily="18" charset="0"/>
              </a:rPr>
              <a:t> моторику </a:t>
            </a:r>
            <a:r>
              <a:rPr lang="ru-RU" dirty="0" err="1" smtClean="0">
                <a:latin typeface="Times New Roman" pitchFamily="18" charset="0"/>
                <a:cs typeface="Times New Roman" pitchFamily="18" charset="0"/>
              </a:rPr>
              <a:t>дитини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веде</a:t>
            </a:r>
            <a:r>
              <a:rPr lang="ru-RU" dirty="0" smtClean="0">
                <a:latin typeface="Times New Roman" pitchFamily="18" charset="0"/>
                <a:cs typeface="Times New Roman" pitchFamily="18" charset="0"/>
              </a:rPr>
              <a:t> до </a:t>
            </a:r>
            <a:r>
              <a:rPr lang="ru-RU" dirty="0" err="1" smtClean="0">
                <a:latin typeface="Times New Roman" pitchFamily="18" charset="0"/>
                <a:cs typeface="Times New Roman" pitchFamily="18" charset="0"/>
              </a:rPr>
              <a:t>поліпшення</a:t>
            </a:r>
            <a:r>
              <a:rPr lang="ru-RU" dirty="0" smtClean="0">
                <a:latin typeface="Times New Roman" pitchFamily="18" charset="0"/>
                <a:cs typeface="Times New Roman" pitchFamily="18" charset="0"/>
              </a:rPr>
              <a:t> контролю над </a:t>
            </a:r>
            <a:r>
              <a:rPr lang="ru-RU" dirty="0" err="1" smtClean="0">
                <a:latin typeface="Times New Roman" pitchFamily="18" charset="0"/>
                <a:cs typeface="Times New Roman" pitchFamily="18" charset="0"/>
              </a:rPr>
              <a:t>положенням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голови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тіла</a:t>
            </a:r>
            <a:r>
              <a:rPr lang="ru-RU" dirty="0" smtClean="0">
                <a:latin typeface="Times New Roman" pitchFamily="18" charset="0"/>
                <a:cs typeface="Times New Roman" pitchFamily="18" charset="0"/>
              </a:rPr>
              <a:t>, позитивно </a:t>
            </a:r>
            <a:r>
              <a:rPr lang="ru-RU" dirty="0" err="1" smtClean="0">
                <a:latin typeface="Times New Roman" pitchFamily="18" charset="0"/>
                <a:cs typeface="Times New Roman" pitchFamily="18" charset="0"/>
              </a:rPr>
              <a:t>впливає</a:t>
            </a:r>
            <a:r>
              <a:rPr lang="ru-RU" dirty="0" smtClean="0">
                <a:latin typeface="Times New Roman" pitchFamily="18" charset="0"/>
                <a:cs typeface="Times New Roman" pitchFamily="18" charset="0"/>
              </a:rPr>
              <a:t> на моторику рота. Таким чином, </a:t>
            </a:r>
            <a:r>
              <a:rPr lang="ru-RU" dirty="0" err="1" smtClean="0">
                <a:latin typeface="Times New Roman" pitchFamily="18" charset="0"/>
                <a:cs typeface="Times New Roman" pitchFamily="18" charset="0"/>
              </a:rPr>
              <a:t>він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дістає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можливість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набувати</a:t>
            </a:r>
            <a:r>
              <a:rPr lang="ru-RU" dirty="0" smtClean="0">
                <a:latin typeface="Times New Roman" pitchFamily="18" charset="0"/>
                <a:cs typeface="Times New Roman" pitchFamily="18" charset="0"/>
              </a:rPr>
              <a:t> нового </a:t>
            </a:r>
            <a:r>
              <a:rPr lang="ru-RU" dirty="0" err="1" smtClean="0">
                <a:latin typeface="Times New Roman" pitchFamily="18" charset="0"/>
                <a:cs typeface="Times New Roman" pitchFamily="18" charset="0"/>
              </a:rPr>
              <a:t>сенсрмоторного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досвіду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самостійність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тим</a:t>
            </a:r>
            <a:r>
              <a:rPr lang="ru-RU" dirty="0" smtClean="0">
                <a:latin typeface="Times New Roman" pitchFamily="18" charset="0"/>
                <a:cs typeface="Times New Roman" pitchFamily="18" charset="0"/>
              </a:rPr>
              <a:t> самим </a:t>
            </a:r>
            <a:r>
              <a:rPr lang="ru-RU" dirty="0" err="1" smtClean="0">
                <a:latin typeface="Times New Roman" pitchFamily="18" charset="0"/>
                <a:cs typeface="Times New Roman" pitchFamily="18" charset="0"/>
              </a:rPr>
              <a:t>створюються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передумови</a:t>
            </a:r>
            <a:r>
              <a:rPr lang="ru-RU" dirty="0" smtClean="0">
                <a:latin typeface="Times New Roman" pitchFamily="18" charset="0"/>
                <a:cs typeface="Times New Roman" pitchFamily="18" charset="0"/>
              </a:rPr>
              <a:t> для </a:t>
            </a:r>
            <a:r>
              <a:rPr lang="ru-RU" dirty="0" err="1" smtClean="0">
                <a:latin typeface="Times New Roman" pitchFamily="18" charset="0"/>
                <a:cs typeface="Times New Roman" pitchFamily="18" charset="0"/>
              </a:rPr>
              <a:t>подальшого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розвитку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Використання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допоміжних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засобів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пристосувань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дають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дитині</a:t>
            </a:r>
            <a:r>
              <a:rPr lang="ru-RU" dirty="0" smtClean="0">
                <a:latin typeface="Times New Roman" pitchFamily="18" charset="0"/>
                <a:cs typeface="Times New Roman" pitchFamily="18" charset="0"/>
              </a:rPr>
              <a:t> одну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таких </a:t>
            </a:r>
            <a:r>
              <a:rPr lang="ru-RU" dirty="0" err="1" smtClean="0">
                <a:latin typeface="Times New Roman" pitchFamily="18" charset="0"/>
                <a:cs typeface="Times New Roman" pitchFamily="18" charset="0"/>
              </a:rPr>
              <a:t>можливостей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в </a:t>
            </a:r>
            <a:r>
              <a:rPr lang="ru-RU" dirty="0" err="1" smtClean="0">
                <a:latin typeface="Times New Roman" pitchFamily="18" charset="0"/>
                <a:cs typeface="Times New Roman" pitchFamily="18" charset="0"/>
              </a:rPr>
              <a:t>школі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вдома</a:t>
            </a:r>
            <a:r>
              <a:rPr lang="ru-RU" dirty="0" smtClean="0">
                <a:latin typeface="Times New Roman" pitchFamily="18" charset="0"/>
                <a:cs typeface="Times New Roman" pitchFamily="18" charset="0"/>
              </a:rPr>
              <a:t>.</a:t>
            </a:r>
          </a:p>
          <a:p>
            <a:pPr>
              <a:buNone/>
            </a:pPr>
            <a:endParaRPr lang="ru-RU" dirty="0"/>
          </a:p>
        </p:txBody>
      </p:sp>
    </p:spTree>
    <p:extLst>
      <p:ext uri="{BB962C8B-B14F-4D97-AF65-F5344CB8AC3E}">
        <p14:creationId xmlns:p14="http://schemas.microsoft.com/office/powerpoint/2010/main" val="1761786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Autofit/>
          </a:bodyPr>
          <a:lstStyle/>
          <a:p>
            <a:pPr>
              <a:buNone/>
            </a:pPr>
            <a:r>
              <a:rPr lang="ru-RU" sz="1600" dirty="0" smtClean="0">
                <a:latin typeface="Times New Roman" pitchFamily="18" charset="0"/>
                <a:cs typeface="Times New Roman" pitchFamily="18" charset="0"/>
              </a:rPr>
              <a:t>     З метою </a:t>
            </a:r>
            <a:r>
              <a:rPr lang="ru-RU" sz="1600" dirty="0" err="1" smtClean="0">
                <a:latin typeface="Times New Roman" pitchFamily="18" charset="0"/>
                <a:cs typeface="Times New Roman" pitchFamily="18" charset="0"/>
              </a:rPr>
              <a:t>профілактики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формування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патологічних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стереотипів</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положень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рухів</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роботі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дітьми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порушеннями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функцій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опорно-рухового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апарату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використовуються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різні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допоміжні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пристосування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спеціальне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устаткування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які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підбираються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індивідуально</a:t>
            </a:r>
            <a:r>
              <a:rPr lang="ru-RU" sz="1600" dirty="0" smtClean="0">
                <a:latin typeface="Times New Roman" pitchFamily="18" charset="0"/>
                <a:cs typeface="Times New Roman" pitchFamily="18" charset="0"/>
              </a:rPr>
              <a:t>, а </a:t>
            </a:r>
            <a:r>
              <a:rPr lang="ru-RU" sz="1600" dirty="0" err="1" smtClean="0">
                <a:latin typeface="Times New Roman" pitchFamily="18" charset="0"/>
                <a:cs typeface="Times New Roman" pitchFamily="18" charset="0"/>
              </a:rPr>
              <a:t>їх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призначення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використання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відбувається</a:t>
            </a:r>
            <a:r>
              <a:rPr lang="ru-RU" sz="1600" dirty="0" smtClean="0">
                <a:latin typeface="Times New Roman" pitchFamily="18" charset="0"/>
                <a:cs typeface="Times New Roman" pitchFamily="18" charset="0"/>
              </a:rPr>
              <a:t> за </a:t>
            </a:r>
            <a:r>
              <a:rPr lang="ru-RU" sz="1600" dirty="0" err="1" smtClean="0">
                <a:latin typeface="Times New Roman" pitchFamily="18" charset="0"/>
                <a:cs typeface="Times New Roman" pitchFamily="18" charset="0"/>
              </a:rPr>
              <a:t>чітко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певними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свідченнями</a:t>
            </a:r>
            <a:r>
              <a:rPr lang="ru-RU" sz="1600" dirty="0" smtClean="0">
                <a:latin typeface="Times New Roman" pitchFamily="18" charset="0"/>
                <a:cs typeface="Times New Roman" pitchFamily="18" charset="0"/>
              </a:rPr>
              <a:t>. </a:t>
            </a:r>
          </a:p>
          <a:p>
            <a:pPr>
              <a:buNone/>
            </a:pP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Допоміжні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пристосування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спеціальне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устаткування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повинні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відповідати</a:t>
            </a:r>
            <a:r>
              <a:rPr lang="ru-RU" sz="1600" dirty="0" smtClean="0">
                <a:latin typeface="Times New Roman" pitchFamily="18" charset="0"/>
                <a:cs typeface="Times New Roman" pitchFamily="18" charset="0"/>
              </a:rPr>
              <a:t> точно </a:t>
            </a:r>
            <a:r>
              <a:rPr lang="ru-RU" sz="1600" dirty="0" err="1" smtClean="0">
                <a:latin typeface="Times New Roman" pitchFamily="18" charset="0"/>
                <a:cs typeface="Times New Roman" pitchFamily="18" charset="0"/>
              </a:rPr>
              <a:t>встановленим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критеріям</a:t>
            </a:r>
            <a:r>
              <a:rPr lang="ru-RU" sz="1600" dirty="0" smtClean="0">
                <a:latin typeface="Times New Roman" pitchFamily="18" charset="0"/>
                <a:cs typeface="Times New Roman" pitchFamily="18" charset="0"/>
              </a:rPr>
              <a:t>: </a:t>
            </a:r>
          </a:p>
          <a:p>
            <a:pPr>
              <a:buFontTx/>
              <a:buChar char="-"/>
            </a:pPr>
            <a:r>
              <a:rPr lang="ru-RU" sz="1600" dirty="0" err="1" smtClean="0">
                <a:latin typeface="Times New Roman" pitchFamily="18" charset="0"/>
                <a:cs typeface="Times New Roman" pitchFamily="18" charset="0"/>
              </a:rPr>
              <a:t>перешкоджати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розвитку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загрозливих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вторинних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ускладнень</a:t>
            </a:r>
            <a:r>
              <a:rPr lang="ru-RU" sz="1600" dirty="0" smtClean="0">
                <a:latin typeface="Times New Roman" pitchFamily="18" charset="0"/>
                <a:cs typeface="Times New Roman" pitchFamily="18" charset="0"/>
              </a:rPr>
              <a:t>;</a:t>
            </a:r>
          </a:p>
          <a:p>
            <a:pPr>
              <a:buFontTx/>
              <a:buChar char="-"/>
            </a:pPr>
            <a:r>
              <a:rPr lang="ru-RU" sz="1600" dirty="0" smtClean="0">
                <a:latin typeface="Times New Roman" pitchFamily="18" charset="0"/>
                <a:cs typeface="Times New Roman" pitchFamily="18" charset="0"/>
              </a:rPr>
              <a:t> - </a:t>
            </a:r>
            <a:r>
              <a:rPr lang="ru-RU" sz="1600" dirty="0" err="1" smtClean="0">
                <a:latin typeface="Times New Roman" pitchFamily="18" charset="0"/>
                <a:cs typeface="Times New Roman" pitchFamily="18" charset="0"/>
              </a:rPr>
              <a:t>компенсувати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фізичні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обмеження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дитини</a:t>
            </a:r>
            <a:r>
              <a:rPr lang="ru-RU" sz="1600" dirty="0" smtClean="0">
                <a:latin typeface="Times New Roman" pitchFamily="18" charset="0"/>
                <a:cs typeface="Times New Roman" pitchFamily="18" charset="0"/>
              </a:rPr>
              <a:t>; </a:t>
            </a:r>
          </a:p>
          <a:p>
            <a:pPr>
              <a:buFontTx/>
              <a:buChar char="-"/>
            </a:pP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підтримувати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нейрофізіологічну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дію</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грунтовану</a:t>
            </a:r>
            <a:r>
              <a:rPr lang="ru-RU" sz="1600" dirty="0" smtClean="0">
                <a:latin typeface="Times New Roman" pitchFamily="18" charset="0"/>
                <a:cs typeface="Times New Roman" pitchFamily="18" charset="0"/>
              </a:rPr>
              <a:t> на </a:t>
            </a:r>
            <a:r>
              <a:rPr lang="ru-RU" sz="1600" dirty="0" err="1" smtClean="0">
                <a:latin typeface="Times New Roman" pitchFamily="18" charset="0"/>
                <a:cs typeface="Times New Roman" pitchFamily="18" charset="0"/>
              </a:rPr>
              <a:t>концепції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Бобат</a:t>
            </a:r>
            <a:r>
              <a:rPr lang="ru-RU" sz="1600" dirty="0" smtClean="0">
                <a:latin typeface="Times New Roman" pitchFamily="18" charset="0"/>
                <a:cs typeface="Times New Roman" pitchFamily="18" charset="0"/>
              </a:rPr>
              <a:t>, т. е;</a:t>
            </a:r>
          </a:p>
          <a:p>
            <a:pPr>
              <a:buFontTx/>
              <a:buChar char="-"/>
            </a:pPr>
            <a:r>
              <a:rPr lang="ru-RU" sz="1600" dirty="0" smtClean="0">
                <a:latin typeface="Times New Roman" pitchFamily="18" charset="0"/>
                <a:cs typeface="Times New Roman" pitchFamily="18" charset="0"/>
              </a:rPr>
              <a:t> -уменьшать </a:t>
            </a:r>
            <a:r>
              <a:rPr lang="ru-RU" sz="1600" dirty="0" err="1" smtClean="0">
                <a:latin typeface="Times New Roman" pitchFamily="18" charset="0"/>
                <a:cs typeface="Times New Roman" pitchFamily="18" charset="0"/>
              </a:rPr>
              <a:t>вплив</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або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перешкоджати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виникненню</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патологічних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рухових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або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постуральних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зразків</a:t>
            </a:r>
            <a:r>
              <a:rPr lang="ru-RU" sz="1600" dirty="0" smtClean="0">
                <a:latin typeface="Times New Roman" pitchFamily="18" charset="0"/>
                <a:cs typeface="Times New Roman" pitchFamily="18" charset="0"/>
              </a:rPr>
              <a:t>;</a:t>
            </a:r>
          </a:p>
          <a:p>
            <a:pPr>
              <a:buFontTx/>
              <a:buChar char="-"/>
            </a:pPr>
            <a:r>
              <a:rPr lang="ru-RU" sz="1600" dirty="0" smtClean="0">
                <a:latin typeface="Times New Roman" pitchFamily="18" charset="0"/>
                <a:cs typeface="Times New Roman" pitchFamily="18" charset="0"/>
              </a:rPr>
              <a:t> - </a:t>
            </a:r>
            <a:r>
              <a:rPr lang="ru-RU" sz="1600" dirty="0" err="1" smtClean="0">
                <a:latin typeface="Times New Roman" pitchFamily="18" charset="0"/>
                <a:cs typeface="Times New Roman" pitchFamily="18" charset="0"/>
              </a:rPr>
              <a:t>сприяти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розвитку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фізіологічних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рухових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постуральних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зразків</a:t>
            </a:r>
            <a:r>
              <a:rPr lang="ru-RU" sz="1600" dirty="0" smtClean="0">
                <a:latin typeface="Times New Roman" pitchFamily="18" charset="0"/>
                <a:cs typeface="Times New Roman" pitchFamily="18" charset="0"/>
              </a:rPr>
              <a:t>;</a:t>
            </a:r>
          </a:p>
          <a:p>
            <a:pPr>
              <a:buFontTx/>
              <a:buChar char="-"/>
            </a:pPr>
            <a:r>
              <a:rPr lang="ru-RU" sz="1600" dirty="0" smtClean="0">
                <a:latin typeface="Times New Roman" pitchFamily="18" charset="0"/>
                <a:cs typeface="Times New Roman" pitchFamily="18" charset="0"/>
              </a:rPr>
              <a:t> - </a:t>
            </a:r>
            <a:r>
              <a:rPr lang="ru-RU" sz="1600" dirty="0" err="1" smtClean="0">
                <a:latin typeface="Times New Roman" pitchFamily="18" charset="0"/>
                <a:cs typeface="Times New Roman" pitchFamily="18" charset="0"/>
              </a:rPr>
              <a:t>полегшувати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рух</a:t>
            </a:r>
            <a:r>
              <a:rPr lang="ru-RU" sz="1600" dirty="0" smtClean="0">
                <a:latin typeface="Times New Roman" pitchFamily="18" charset="0"/>
                <a:cs typeface="Times New Roman" pitchFamily="18" charset="0"/>
              </a:rPr>
              <a:t>;</a:t>
            </a:r>
          </a:p>
          <a:p>
            <a:pPr>
              <a:buFontTx/>
              <a:buChar char="-"/>
            </a:pPr>
            <a:r>
              <a:rPr lang="ru-RU" sz="1600" dirty="0" smtClean="0">
                <a:latin typeface="Times New Roman" pitchFamily="18" charset="0"/>
                <a:cs typeface="Times New Roman" pitchFamily="18" charset="0"/>
              </a:rPr>
              <a:t> -оказывать </a:t>
            </a:r>
            <a:r>
              <a:rPr lang="ru-RU" sz="1600" dirty="0" err="1" smtClean="0">
                <a:latin typeface="Times New Roman" pitchFamily="18" charset="0"/>
                <a:cs typeface="Times New Roman" pitchFamily="18" charset="0"/>
              </a:rPr>
              <a:t>допомога</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повсякденному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житті</a:t>
            </a:r>
            <a:r>
              <a:rPr lang="ru-RU" sz="1600" dirty="0" smtClean="0">
                <a:latin typeface="Times New Roman" pitchFamily="18" charset="0"/>
                <a:cs typeface="Times New Roman" pitchFamily="18" charset="0"/>
              </a:rPr>
              <a:t>.</a:t>
            </a:r>
          </a:p>
          <a:p>
            <a:pPr>
              <a:buNone/>
            </a:pP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Вживані</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роботі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дітьми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порушеннями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функцій</a:t>
            </a:r>
            <a:r>
              <a:rPr lang="ru-RU" sz="1600" dirty="0" smtClean="0">
                <a:latin typeface="Times New Roman" pitchFamily="18" charset="0"/>
                <a:cs typeface="Times New Roman" pitchFamily="18" charset="0"/>
              </a:rPr>
              <a:t> ОДА </a:t>
            </a:r>
            <a:r>
              <a:rPr lang="ru-RU" sz="1600" dirty="0" err="1" smtClean="0">
                <a:latin typeface="Times New Roman" pitchFamily="18" charset="0"/>
                <a:cs typeface="Times New Roman" pitchFamily="18" charset="0"/>
              </a:rPr>
              <a:t>спеціальне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устаткування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допоміжні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пристосування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повинні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також</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відповідати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трьом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базовим</a:t>
            </a:r>
            <a:r>
              <a:rPr lang="ru-RU" sz="1600" dirty="0" smtClean="0">
                <a:latin typeface="Times New Roman" pitchFamily="18" charset="0"/>
                <a:cs typeface="Times New Roman" pitchFamily="18" charset="0"/>
              </a:rPr>
              <a:t> принципам </a:t>
            </a:r>
            <a:r>
              <a:rPr lang="ru-RU" sz="1600" dirty="0" err="1" smtClean="0">
                <a:latin typeface="Times New Roman" pitchFamily="18" charset="0"/>
                <a:cs typeface="Times New Roman" pitchFamily="18" charset="0"/>
              </a:rPr>
              <a:t>концепції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Бобат</a:t>
            </a:r>
            <a:r>
              <a:rPr lang="ru-RU" sz="1600" dirty="0" smtClean="0">
                <a:latin typeface="Times New Roman" pitchFamily="18" charset="0"/>
                <a:cs typeface="Times New Roman" pitchFamily="18" charset="0"/>
              </a:rPr>
              <a:t> : </a:t>
            </a:r>
            <a:r>
              <a:rPr lang="ru-RU" sz="1600" dirty="0" err="1" smtClean="0">
                <a:latin typeface="Times New Roman" pitchFamily="18" charset="0"/>
                <a:cs typeface="Times New Roman" pitchFamily="18" charset="0"/>
              </a:rPr>
              <a:t>інгібіції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фасилитации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стимуляції</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479435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914400" y="1556792"/>
            <a:ext cx="8229600" cy="4525963"/>
          </a:xfrm>
        </p:spPr>
        <p:txBody>
          <a:bodyPr>
            <a:normAutofit/>
          </a:bodyPr>
          <a:lstStyle/>
          <a:p>
            <a:pPr>
              <a:buNone/>
            </a:pPr>
            <a:r>
              <a:rPr lang="ru-RU"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Повинні</a:t>
            </a:r>
            <a:r>
              <a:rPr lang="ru-RU" sz="2200" dirty="0" smtClean="0">
                <a:latin typeface="Times New Roman" pitchFamily="18" charset="0"/>
                <a:cs typeface="Times New Roman" pitchFamily="18" charset="0"/>
              </a:rPr>
              <a:t> знати: - </a:t>
            </a:r>
            <a:r>
              <a:rPr lang="ru-RU" sz="2200" dirty="0" err="1" smtClean="0">
                <a:latin typeface="Times New Roman" pitchFamily="18" charset="0"/>
                <a:cs typeface="Times New Roman" pitchFamily="18" charset="0"/>
              </a:rPr>
              <a:t>свідчення</a:t>
            </a:r>
            <a:r>
              <a:rPr lang="ru-RU" sz="2200" dirty="0" smtClean="0">
                <a:latin typeface="Times New Roman" pitchFamily="18" charset="0"/>
                <a:cs typeface="Times New Roman" pitchFamily="18" charset="0"/>
              </a:rPr>
              <a:t> для </a:t>
            </a:r>
            <a:r>
              <a:rPr lang="ru-RU" sz="2200" dirty="0" err="1" smtClean="0">
                <a:latin typeface="Times New Roman" pitchFamily="18" charset="0"/>
                <a:cs typeface="Times New Roman" pitchFamily="18" charset="0"/>
              </a:rPr>
              <a:t>використання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призначення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спеціальних</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засобів</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пристосувань</a:t>
            </a:r>
            <a:r>
              <a:rPr lang="ru-RU" sz="2200" dirty="0" smtClean="0">
                <a:latin typeface="Times New Roman" pitchFamily="18" charset="0"/>
                <a:cs typeface="Times New Roman" pitchFamily="18" charset="0"/>
              </a:rPr>
              <a:t>; - </a:t>
            </a:r>
            <a:r>
              <a:rPr lang="ru-RU" sz="2200" dirty="0" err="1" smtClean="0">
                <a:latin typeface="Times New Roman" pitchFamily="18" charset="0"/>
                <a:cs typeface="Times New Roman" pitchFamily="18" charset="0"/>
              </a:rPr>
              <a:t>спеціальні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пристосування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спеціальне</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устаткування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для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надання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пози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сидячи</a:t>
            </a:r>
            <a:r>
              <a:rPr lang="ru-RU" sz="2200" dirty="0" smtClean="0">
                <a:latin typeface="Times New Roman" pitchFamily="18" charset="0"/>
                <a:cs typeface="Times New Roman" pitchFamily="18" charset="0"/>
              </a:rPr>
              <a:t>"; - </a:t>
            </a:r>
            <a:r>
              <a:rPr lang="ru-RU" sz="2200" dirty="0" err="1" smtClean="0">
                <a:latin typeface="Times New Roman" pitchFamily="18" charset="0"/>
                <a:cs typeface="Times New Roman" pitchFamily="18" charset="0"/>
              </a:rPr>
              <a:t>спеціальні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пристосування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для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надання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вертикальної</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пози</a:t>
            </a:r>
            <a:r>
              <a:rPr lang="ru-RU" sz="2200" dirty="0" smtClean="0">
                <a:latin typeface="Times New Roman" pitchFamily="18" charset="0"/>
                <a:cs typeface="Times New Roman" pitchFamily="18" charset="0"/>
              </a:rPr>
              <a:t>; - </a:t>
            </a:r>
            <a:r>
              <a:rPr lang="ru-RU" sz="2200" dirty="0" err="1" smtClean="0">
                <a:latin typeface="Times New Roman" pitchFamily="18" charset="0"/>
                <a:cs typeface="Times New Roman" pitchFamily="18" charset="0"/>
              </a:rPr>
              <a:t>допоміжні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пристосування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для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пересування</a:t>
            </a:r>
            <a:r>
              <a:rPr lang="ru-RU" sz="2200" dirty="0" smtClean="0">
                <a:latin typeface="Times New Roman" pitchFamily="18" charset="0"/>
                <a:cs typeface="Times New Roman" pitchFamily="18" charset="0"/>
              </a:rPr>
              <a:t>; - </a:t>
            </a:r>
            <a:r>
              <a:rPr lang="ru-RU" sz="2200" dirty="0" err="1" smtClean="0">
                <a:latin typeface="Times New Roman" pitchFamily="18" charset="0"/>
                <a:cs typeface="Times New Roman" pitchFamily="18" charset="0"/>
              </a:rPr>
              <a:t>допоміжні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пристосування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для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полегшення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побуту</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проведення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зайняття</a:t>
            </a:r>
            <a:r>
              <a:rPr lang="ru-RU" sz="2200" dirty="0" smtClean="0">
                <a:latin typeface="Times New Roman" pitchFamily="18" charset="0"/>
                <a:cs typeface="Times New Roman" pitchFamily="18" charset="0"/>
              </a:rPr>
              <a:t> </a:t>
            </a:r>
          </a:p>
          <a:p>
            <a:pPr>
              <a:buNone/>
            </a:pPr>
            <a:r>
              <a:rPr lang="ru-RU" sz="2200" dirty="0" err="1" smtClean="0">
                <a:latin typeface="Times New Roman" pitchFamily="18" charset="0"/>
                <a:cs typeface="Times New Roman" pitchFamily="18" charset="0"/>
              </a:rPr>
              <a:t>Повинні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уміти</a:t>
            </a:r>
            <a:r>
              <a:rPr lang="ru-RU" sz="2200" dirty="0" smtClean="0">
                <a:latin typeface="Times New Roman" pitchFamily="18" charset="0"/>
                <a:cs typeface="Times New Roman" pitchFamily="18" charset="0"/>
              </a:rPr>
              <a:t>: - </a:t>
            </a:r>
            <a:r>
              <a:rPr lang="ru-RU" sz="2200" dirty="0" err="1" smtClean="0">
                <a:latin typeface="Times New Roman" pitchFamily="18" charset="0"/>
                <a:cs typeface="Times New Roman" pitchFamily="18" charset="0"/>
              </a:rPr>
              <a:t>здійснювати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підбір</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допоміжних</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засобів</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урахуванням</a:t>
            </a:r>
            <a:r>
              <a:rPr lang="ru-RU" sz="2200" dirty="0" smtClean="0">
                <a:latin typeface="Times New Roman" pitchFamily="18" charset="0"/>
                <a:cs typeface="Times New Roman" pitchFamily="18" charset="0"/>
              </a:rPr>
              <a:t> форм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ступеня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тяжкості</a:t>
            </a:r>
            <a:r>
              <a:rPr lang="ru-RU" sz="2200" dirty="0" smtClean="0">
                <a:latin typeface="Times New Roman" pitchFamily="18" charset="0"/>
                <a:cs typeface="Times New Roman" pitchFamily="18" charset="0"/>
              </a:rPr>
              <a:t> ДЦП; - </a:t>
            </a:r>
            <a:r>
              <a:rPr lang="ru-RU" sz="2200" dirty="0" err="1" smtClean="0">
                <a:latin typeface="Times New Roman" pitchFamily="18" charset="0"/>
                <a:cs typeface="Times New Roman" pitchFamily="18" charset="0"/>
              </a:rPr>
              <a:t>виготовляти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малі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допоміжні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засоби</a:t>
            </a:r>
            <a:r>
              <a:rPr lang="ru-RU" sz="2200" dirty="0" smtClean="0">
                <a:latin typeface="Times New Roman" pitchFamily="18" charset="0"/>
                <a:cs typeface="Times New Roman" pitchFamily="18" charset="0"/>
              </a:rPr>
              <a:t> для </a:t>
            </a:r>
            <a:r>
              <a:rPr lang="ru-RU" sz="2200" dirty="0" err="1" smtClean="0">
                <a:latin typeface="Times New Roman" pitchFamily="18" charset="0"/>
                <a:cs typeface="Times New Roman" pitchFamily="18" charset="0"/>
              </a:rPr>
              <a:t>полегшення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побуту</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проведення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зайняття</a:t>
            </a:r>
            <a:endParaRPr lang="ru-RU" sz="2200" dirty="0">
              <a:latin typeface="Times New Roman" pitchFamily="18" charset="0"/>
              <a:cs typeface="Times New Roman" pitchFamily="18" charset="0"/>
            </a:endParaRPr>
          </a:p>
        </p:txBody>
      </p:sp>
    </p:spTree>
    <p:extLst>
      <p:ext uri="{BB962C8B-B14F-4D97-AF65-F5344CB8AC3E}">
        <p14:creationId xmlns:p14="http://schemas.microsoft.com/office/powerpoint/2010/main" val="129125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5" name="Содержимое 4" descr="images.jpg"/>
          <p:cNvPicPr>
            <a:picLocks noGrp="1" noChangeAspect="1"/>
          </p:cNvPicPr>
          <p:nvPr>
            <p:ph idx="1"/>
          </p:nvPr>
        </p:nvPicPr>
        <p:blipFill>
          <a:blip r:embed="rId2" cstate="print"/>
          <a:stretch>
            <a:fillRect/>
          </a:stretch>
        </p:blipFill>
        <p:spPr>
          <a:xfrm>
            <a:off x="6876256" y="1556792"/>
            <a:ext cx="2208894" cy="2160240"/>
          </a:xfrm>
        </p:spPr>
      </p:pic>
      <p:sp>
        <p:nvSpPr>
          <p:cNvPr id="6" name="Прямоугольник 5"/>
          <p:cNvSpPr/>
          <p:nvPr/>
        </p:nvSpPr>
        <p:spPr>
          <a:xfrm>
            <a:off x="1116233" y="1414571"/>
            <a:ext cx="5742384" cy="4616648"/>
          </a:xfrm>
          <a:prstGeom prst="rect">
            <a:avLst/>
          </a:prstGeom>
        </p:spPr>
        <p:txBody>
          <a:bodyPr wrap="square">
            <a:spAutoFit/>
          </a:bodyPr>
          <a:lstStyle/>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r>
              <a:rPr lang="ru-RU" sz="1400" dirty="0" smtClean="0">
                <a:latin typeface="Times New Roman" pitchFamily="18" charset="0"/>
                <a:cs typeface="Times New Roman" pitchFamily="18" charset="0"/>
              </a:rPr>
              <a:t> 1) </a:t>
            </a:r>
            <a:r>
              <a:rPr lang="ru-RU" sz="1400" dirty="0" err="1" smtClean="0">
                <a:latin typeface="Times New Roman" pitchFamily="18" charset="0"/>
                <a:cs typeface="Times New Roman" pitchFamily="18" charset="0"/>
              </a:rPr>
              <a:t>Спеціальне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устаткування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допоміжні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необхідно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використати</a:t>
            </a:r>
            <a:r>
              <a:rPr lang="ru-RU" sz="1400" dirty="0" smtClean="0">
                <a:latin typeface="Times New Roman" pitchFamily="18" charset="0"/>
                <a:cs typeface="Times New Roman" pitchFamily="18" charset="0"/>
              </a:rPr>
              <a:t> на </a:t>
            </a:r>
            <a:r>
              <a:rPr lang="ru-RU" sz="1400" dirty="0" err="1" smtClean="0">
                <a:latin typeface="Times New Roman" pitchFamily="18" charset="0"/>
                <a:cs typeface="Times New Roman" pitchFamily="18" charset="0"/>
              </a:rPr>
              <a:t>будь-якій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стадії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розвитку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у </a:t>
            </a:r>
            <a:r>
              <a:rPr lang="ru-RU" sz="1400" dirty="0" err="1" smtClean="0">
                <a:latin typeface="Times New Roman" pitchFamily="18" charset="0"/>
                <a:cs typeface="Times New Roman" pitchFamily="18" charset="0"/>
              </a:rPr>
              <a:t>будь-якому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віці</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якщо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тільки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терапевтичної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наприклад</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нейророзвиваючої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терапії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грунтованої</a:t>
            </a:r>
            <a:r>
              <a:rPr lang="ru-RU" sz="1400" dirty="0" smtClean="0">
                <a:latin typeface="Times New Roman" pitchFamily="18" charset="0"/>
                <a:cs typeface="Times New Roman" pitchFamily="18" charset="0"/>
              </a:rPr>
              <a:t> на </a:t>
            </a:r>
            <a:r>
              <a:rPr lang="ru-RU" sz="1400" dirty="0" err="1" smtClean="0">
                <a:latin typeface="Times New Roman" pitchFamily="18" charset="0"/>
                <a:cs typeface="Times New Roman" pitchFamily="18" charset="0"/>
              </a:rPr>
              <a:t>концепції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Бобат</a:t>
            </a:r>
            <a:r>
              <a:rPr lang="ru-RU" sz="1400" dirty="0" smtClean="0">
                <a:latin typeface="Times New Roman" pitchFamily="18" charset="0"/>
                <a:cs typeface="Times New Roman" pitchFamily="18" charset="0"/>
              </a:rPr>
              <a:t>, буде </a:t>
            </a:r>
            <a:r>
              <a:rPr lang="ru-RU" sz="1400" dirty="0" err="1" smtClean="0">
                <a:latin typeface="Times New Roman" pitchFamily="18" charset="0"/>
                <a:cs typeface="Times New Roman" pitchFamily="18" charset="0"/>
              </a:rPr>
              <a:t>недостатньо</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якщо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внаслідок</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інтенсивної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спрямованої</a:t>
            </a:r>
            <a:r>
              <a:rPr lang="ru-RU" sz="1400" dirty="0" smtClean="0">
                <a:latin typeface="Times New Roman" pitchFamily="18" charset="0"/>
                <a:cs typeface="Times New Roman" pitchFamily="18" charset="0"/>
              </a:rPr>
              <a:t> на </a:t>
            </a:r>
            <a:r>
              <a:rPr lang="ru-RU" sz="1400" dirty="0" err="1" smtClean="0">
                <a:latin typeface="Times New Roman" pitchFamily="18" charset="0"/>
                <a:cs typeface="Times New Roman" pitchFamily="18" charset="0"/>
              </a:rPr>
              <a:t>розвиток</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бракуючих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або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обмежених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рухових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функцій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у </a:t>
            </a:r>
            <a:r>
              <a:rPr lang="ru-RU" sz="1400" dirty="0" err="1" smtClean="0">
                <a:latin typeface="Times New Roman" pitchFamily="18" charset="0"/>
                <a:cs typeface="Times New Roman" pitchFamily="18" charset="0"/>
              </a:rPr>
              <a:t>нього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може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погіршати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загальний</a:t>
            </a:r>
            <a:r>
              <a:rPr lang="ru-RU" sz="1400" dirty="0" smtClean="0">
                <a:latin typeface="Times New Roman" pitchFamily="18" charset="0"/>
                <a:cs typeface="Times New Roman" pitchFamily="18" charset="0"/>
              </a:rPr>
              <a:t> стан. 2. </a:t>
            </a:r>
            <a:r>
              <a:rPr lang="ru-RU" sz="1400" dirty="0" err="1" smtClean="0">
                <a:latin typeface="Times New Roman" pitchFamily="18" charset="0"/>
                <a:cs typeface="Times New Roman" pitchFamily="18" charset="0"/>
              </a:rPr>
              <a:t>Будь-які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повинні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покращувати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положення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тіла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 - </a:t>
            </a:r>
            <a:r>
              <a:rPr lang="ru-RU" sz="1400" dirty="0" err="1" smtClean="0">
                <a:latin typeface="Times New Roman" pitchFamily="18" charset="0"/>
                <a:cs typeface="Times New Roman" pitchFamily="18" charset="0"/>
              </a:rPr>
              <a:t>можливості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повинні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рости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оскільки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зменшення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кількості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патологічних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рухів</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сприяє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збільшенню</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самостійної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активності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Наприклад</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правильніше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положення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голови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дозволяє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стежити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поглядом</a:t>
            </a:r>
            <a:r>
              <a:rPr lang="ru-RU" sz="1400" dirty="0" smtClean="0">
                <a:latin typeface="Times New Roman" pitchFamily="18" charset="0"/>
                <a:cs typeface="Times New Roman" pitchFamily="18" charset="0"/>
              </a:rPr>
              <a:t> РЕПОЗИТОРІЙ БГПУ за предметами, а </a:t>
            </a:r>
            <a:r>
              <a:rPr lang="ru-RU" sz="1400" dirty="0" err="1" smtClean="0">
                <a:latin typeface="Times New Roman" pitchFamily="18" charset="0"/>
                <a:cs typeface="Times New Roman" pitchFamily="18" charset="0"/>
              </a:rPr>
              <a:t>це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передусім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можливість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грати</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спеціальне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устаткування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або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допоміжне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не </a:t>
            </a:r>
            <a:r>
              <a:rPr lang="ru-RU" sz="1400" dirty="0" err="1" smtClean="0">
                <a:latin typeface="Times New Roman" pitchFamily="18" charset="0"/>
                <a:cs typeface="Times New Roman" pitchFamily="18" charset="0"/>
              </a:rPr>
              <a:t>повинні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утрудняти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фізіологічну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активність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або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перешкоджати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їй</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устаткування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має</a:t>
            </a:r>
            <a:r>
              <a:rPr lang="ru-RU" sz="1400" dirty="0" smtClean="0">
                <a:latin typeface="Times New Roman" pitchFamily="18" charset="0"/>
                <a:cs typeface="Times New Roman" pitchFamily="18" charset="0"/>
              </a:rPr>
              <a:t> бути </a:t>
            </a:r>
            <a:r>
              <a:rPr lang="ru-RU" sz="1400" dirty="0" err="1" smtClean="0">
                <a:latin typeface="Times New Roman" pitchFamily="18" charset="0"/>
                <a:cs typeface="Times New Roman" pitchFamily="18" charset="0"/>
              </a:rPr>
              <a:t>підігнане</a:t>
            </a:r>
            <a:r>
              <a:rPr lang="ru-RU" sz="1400" dirty="0" smtClean="0">
                <a:latin typeface="Times New Roman" pitchFamily="18" charset="0"/>
                <a:cs typeface="Times New Roman" pitchFamily="18" charset="0"/>
              </a:rPr>
              <a:t> так, </a:t>
            </a:r>
            <a:r>
              <a:rPr lang="ru-RU" sz="1400" dirty="0" err="1" smtClean="0">
                <a:latin typeface="Times New Roman" pitchFamily="18" charset="0"/>
                <a:cs typeface="Times New Roman" pitchFamily="18" charset="0"/>
              </a:rPr>
              <a:t>щоб</a:t>
            </a:r>
            <a:r>
              <a:rPr lang="ru-RU" sz="1400" dirty="0" smtClean="0">
                <a:latin typeface="Times New Roman" pitchFamily="18" charset="0"/>
                <a:cs typeface="Times New Roman" pitchFamily="18" charset="0"/>
              </a:rPr>
              <a:t> не </a:t>
            </a:r>
            <a:r>
              <a:rPr lang="ru-RU" sz="1400" dirty="0" err="1" smtClean="0">
                <a:latin typeface="Times New Roman" pitchFamily="18" charset="0"/>
                <a:cs typeface="Times New Roman" pitchFamily="18" charset="0"/>
              </a:rPr>
              <a:t>викликати</a:t>
            </a:r>
            <a:r>
              <a:rPr lang="ru-RU" sz="1400" dirty="0" smtClean="0">
                <a:latin typeface="Times New Roman" pitchFamily="18" charset="0"/>
                <a:cs typeface="Times New Roman" pitchFamily="18" charset="0"/>
              </a:rPr>
              <a:t> у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виникнення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ортопедичних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ускладнень</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сколіозу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вивиху</a:t>
            </a:r>
            <a:r>
              <a:rPr lang="ru-RU" sz="1400" dirty="0" smtClean="0">
                <a:latin typeface="Times New Roman" pitchFamily="18" charset="0"/>
                <a:cs typeface="Times New Roman" pitchFamily="18" charset="0"/>
              </a:rPr>
              <a:t> стегна . </a:t>
            </a:r>
            <a:r>
              <a:rPr lang="ru-RU" sz="1400" dirty="0" err="1" smtClean="0">
                <a:latin typeface="Times New Roman" pitchFamily="18" charset="0"/>
                <a:cs typeface="Times New Roman" pitchFamily="18" charset="0"/>
              </a:rPr>
              <a:t>Кожен</a:t>
            </a:r>
            <a:r>
              <a:rPr lang="ru-RU" sz="1400" dirty="0" smtClean="0">
                <a:latin typeface="Times New Roman" pitchFamily="18" charset="0"/>
                <a:cs typeface="Times New Roman" pitchFamily="18" charset="0"/>
              </a:rPr>
              <a:t> вид </a:t>
            </a:r>
            <a:r>
              <a:rPr lang="ru-RU" sz="1400" dirty="0" err="1" smtClean="0">
                <a:latin typeface="Times New Roman" pitchFamily="18" charset="0"/>
                <a:cs typeface="Times New Roman" pitchFamily="18" charset="0"/>
              </a:rPr>
              <a:t>спеціального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устаткування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допоміжних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має</a:t>
            </a:r>
            <a:r>
              <a:rPr lang="ru-RU" sz="1400" dirty="0" smtClean="0">
                <a:latin typeface="Times New Roman" pitchFamily="18" charset="0"/>
                <a:cs typeface="Times New Roman" pitchFamily="18" charset="0"/>
              </a:rPr>
              <a:t> бути </a:t>
            </a:r>
            <a:r>
              <a:rPr lang="ru-RU" sz="1400" dirty="0" err="1" smtClean="0">
                <a:latin typeface="Times New Roman" pitchFamily="18" charset="0"/>
                <a:cs typeface="Times New Roman" pitchFamily="18" charset="0"/>
              </a:rPr>
              <a:t>обмежений</a:t>
            </a:r>
            <a:r>
              <a:rPr lang="ru-RU" sz="1400" dirty="0" smtClean="0">
                <a:latin typeface="Times New Roman" pitchFamily="18" charset="0"/>
                <a:cs typeface="Times New Roman" pitchFamily="18" charset="0"/>
              </a:rPr>
              <a:t> в </a:t>
            </a:r>
            <a:r>
              <a:rPr lang="ru-RU" sz="1400" dirty="0" err="1" smtClean="0">
                <a:latin typeface="Times New Roman" pitchFamily="18" charset="0"/>
                <a:cs typeface="Times New Roman" pitchFamily="18" charset="0"/>
              </a:rPr>
              <a:t>часі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використання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оскільки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занадто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довге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використання</a:t>
            </a:r>
            <a:r>
              <a:rPr lang="ru-RU" sz="1400" dirty="0" smtClean="0">
                <a:latin typeface="Times New Roman" pitchFamily="18" charset="0"/>
                <a:cs typeface="Times New Roman" pitchFamily="18" charset="0"/>
              </a:rPr>
              <a:t> одного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того ж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може</a:t>
            </a:r>
            <a:r>
              <a:rPr lang="ru-RU" sz="1400" dirty="0" smtClean="0">
                <a:latin typeface="Times New Roman" pitchFamily="18" charset="0"/>
                <a:cs typeface="Times New Roman" pitchFamily="18" charset="0"/>
              </a:rPr>
              <a:t> привести до </a:t>
            </a:r>
            <a:r>
              <a:rPr lang="ru-RU" sz="1400" dirty="0" err="1" smtClean="0">
                <a:latin typeface="Times New Roman" pitchFamily="18" charset="0"/>
                <a:cs typeface="Times New Roman" pitchFamily="18" charset="0"/>
              </a:rPr>
              <a:t>обмеження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рухових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функцій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дитину</a:t>
            </a:r>
            <a:r>
              <a:rPr lang="ru-RU" sz="1400"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3823912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err="1" smtClean="0">
                <a:latin typeface="Times New Roman" pitchFamily="18" charset="0"/>
                <a:cs typeface="Times New Roman" pitchFamily="18" charset="0"/>
              </a:rPr>
              <a:t>Допоміжні</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засоби</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і</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пристосування</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забезпечують</a:t>
            </a:r>
            <a:r>
              <a:rPr lang="ru-RU" sz="3200" b="1" dirty="0" smtClean="0">
                <a:latin typeface="Times New Roman" pitchFamily="18" charset="0"/>
                <a:cs typeface="Times New Roman" pitchFamily="18" charset="0"/>
              </a:rPr>
              <a:t>:</a:t>
            </a:r>
            <a:endParaRPr lang="ru-RU" sz="3200" b="1" dirty="0">
              <a:latin typeface="Times New Roman" pitchFamily="18" charset="0"/>
              <a:cs typeface="Times New Roman" pitchFamily="18" charset="0"/>
            </a:endParaRPr>
          </a:p>
        </p:txBody>
      </p:sp>
      <p:pic>
        <p:nvPicPr>
          <p:cNvPr id="6" name="Содержимое 5" descr="images (1).jpg"/>
          <p:cNvPicPr>
            <a:picLocks noGrp="1" noChangeAspect="1"/>
          </p:cNvPicPr>
          <p:nvPr>
            <p:ph idx="1"/>
          </p:nvPr>
        </p:nvPicPr>
        <p:blipFill>
          <a:blip r:embed="rId2" cstate="print"/>
          <a:stretch>
            <a:fillRect/>
          </a:stretch>
        </p:blipFill>
        <p:spPr>
          <a:xfrm>
            <a:off x="6372200" y="1556792"/>
            <a:ext cx="2660755" cy="1249257"/>
          </a:xfrm>
        </p:spPr>
      </p:pic>
      <p:sp>
        <p:nvSpPr>
          <p:cNvPr id="7" name="Прямоугольник 6"/>
          <p:cNvSpPr/>
          <p:nvPr/>
        </p:nvSpPr>
        <p:spPr>
          <a:xfrm>
            <a:off x="1115616" y="1417638"/>
            <a:ext cx="5256584" cy="4832092"/>
          </a:xfrm>
          <a:prstGeom prst="rect">
            <a:avLst/>
          </a:prstGeom>
        </p:spPr>
        <p:txBody>
          <a:bodyPr wrap="square">
            <a:spAutoFit/>
          </a:bodyPr>
          <a:lstStyle/>
          <a:p>
            <a:pPr marL="342900" indent="-342900">
              <a:buAutoNum type="arabicPeriod"/>
            </a:pPr>
            <a:r>
              <a:rPr lang="ru-RU" sz="1400" dirty="0" err="1" smtClean="0">
                <a:latin typeface="Times New Roman" pitchFamily="18" charset="0"/>
                <a:cs typeface="Times New Roman" pitchFamily="18" charset="0"/>
              </a:rPr>
              <a:t>Створення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обмежень</a:t>
            </a:r>
            <a:r>
              <a:rPr lang="ru-RU" sz="1400" dirty="0" smtClean="0">
                <a:latin typeface="Times New Roman" pitchFamily="18" charset="0"/>
                <a:cs typeface="Times New Roman" pitchFamily="18" charset="0"/>
              </a:rPr>
              <a:t> .З одного боку, </a:t>
            </a:r>
            <a:r>
              <a:rPr lang="ru-RU" sz="1400" dirty="0" err="1" smtClean="0">
                <a:latin typeface="Times New Roman" pitchFamily="18" charset="0"/>
                <a:cs typeface="Times New Roman" pitchFamily="18" charset="0"/>
              </a:rPr>
              <a:t>такі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створюють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обмеження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іншого</a:t>
            </a:r>
            <a:r>
              <a:rPr lang="ru-RU" sz="1400" dirty="0" smtClean="0">
                <a:latin typeface="Times New Roman" pitchFamily="18" charset="0"/>
                <a:cs typeface="Times New Roman" pitchFamily="18" charset="0"/>
              </a:rPr>
              <a:t> боку, у рамках </a:t>
            </a:r>
            <a:r>
              <a:rPr lang="ru-RU" sz="1400" dirty="0" err="1" smtClean="0">
                <a:latin typeface="Times New Roman" pitchFamily="18" charset="0"/>
                <a:cs typeface="Times New Roman" pitchFamily="18" charset="0"/>
              </a:rPr>
              <a:t>цих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обмежень</a:t>
            </a:r>
            <a:r>
              <a:rPr lang="ru-RU" sz="1400" dirty="0" smtClean="0">
                <a:latin typeface="Times New Roman" pitchFamily="18" charset="0"/>
                <a:cs typeface="Times New Roman" pitchFamily="18" charset="0"/>
              </a:rPr>
              <a:t> вони </a:t>
            </a:r>
            <a:r>
              <a:rPr lang="ru-RU" sz="1400" dirty="0" err="1" smtClean="0">
                <a:latin typeface="Times New Roman" pitchFamily="18" charset="0"/>
                <a:cs typeface="Times New Roman" pitchFamily="18" charset="0"/>
              </a:rPr>
              <a:t>дозволяють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здійснювати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градуйовані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рухи</a:t>
            </a:r>
            <a:r>
              <a:rPr lang="ru-RU" sz="1400" dirty="0" smtClean="0">
                <a:latin typeface="Times New Roman" pitchFamily="18" charset="0"/>
                <a:cs typeface="Times New Roman" pitchFamily="18" charset="0"/>
              </a:rPr>
              <a:t>. </a:t>
            </a:r>
          </a:p>
          <a:p>
            <a:pPr marL="342900" indent="-342900">
              <a:buAutoNum type="arabicPeriod"/>
            </a:pPr>
            <a:r>
              <a:rPr lang="ru-RU" sz="1400" dirty="0" smtClean="0">
                <a:latin typeface="Times New Roman" pitchFamily="18" charset="0"/>
                <a:cs typeface="Times New Roman" pitchFamily="18" charset="0"/>
              </a:rPr>
              <a:t>.</a:t>
            </a:r>
            <a:r>
              <a:rPr lang="ru-RU" sz="1400" dirty="0" err="1" smtClean="0">
                <a:latin typeface="Times New Roman" pitchFamily="18" charset="0"/>
                <a:cs typeface="Times New Roman" pitchFamily="18" charset="0"/>
              </a:rPr>
              <a:t>Зменшення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напруги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Безпосередній</a:t>
            </a:r>
            <a:r>
              <a:rPr lang="ru-RU" sz="1400" dirty="0" smtClean="0">
                <a:latin typeface="Times New Roman" pitchFamily="18" charset="0"/>
                <a:cs typeface="Times New Roman" pitchFamily="18" charset="0"/>
              </a:rPr>
              <a:t> контакт </a:t>
            </a:r>
            <a:r>
              <a:rPr lang="ru-RU" sz="1400" dirty="0" err="1" smtClean="0">
                <a:latin typeface="Times New Roman" pitchFamily="18" charset="0"/>
                <a:cs typeface="Times New Roman" pitchFamily="18" charset="0"/>
              </a:rPr>
              <a:t>з</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тілом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дитини</a:t>
            </a:r>
            <a:r>
              <a:rPr lang="ru-RU" sz="1400" dirty="0" smtClean="0">
                <a:latin typeface="Times New Roman" pitchFamily="18" charset="0"/>
                <a:cs typeface="Times New Roman" pitchFamily="18" charset="0"/>
              </a:rPr>
              <a:t>, в яку </a:t>
            </a:r>
            <a:r>
              <a:rPr lang="ru-RU" sz="1400" dirty="0" err="1" smtClean="0">
                <a:latin typeface="Times New Roman" pitchFamily="18" charset="0"/>
                <a:cs typeface="Times New Roman" pitchFamily="18" charset="0"/>
              </a:rPr>
              <a:t>вступає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устаткування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або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призводить</a:t>
            </a:r>
            <a:r>
              <a:rPr lang="ru-RU" sz="1400" dirty="0" smtClean="0">
                <a:latin typeface="Times New Roman" pitchFamily="18" charset="0"/>
                <a:cs typeface="Times New Roman" pitchFamily="18" charset="0"/>
              </a:rPr>
              <a:t> до </a:t>
            </a:r>
            <a:r>
              <a:rPr lang="ru-RU" sz="1400" dirty="0" err="1" smtClean="0">
                <a:latin typeface="Times New Roman" pitchFamily="18" charset="0"/>
                <a:cs typeface="Times New Roman" pitchFamily="18" charset="0"/>
              </a:rPr>
              <a:t>поліпшення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сприйняття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власного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тіла</a:t>
            </a:r>
            <a:r>
              <a:rPr lang="ru-RU" sz="1400" dirty="0" smtClean="0">
                <a:latin typeface="Times New Roman" pitchFamily="18" charset="0"/>
                <a:cs typeface="Times New Roman" pitchFamily="18" charset="0"/>
              </a:rPr>
              <a:t>, а </a:t>
            </a:r>
            <a:r>
              <a:rPr lang="ru-RU" sz="1400" dirty="0" err="1" smtClean="0">
                <a:latin typeface="Times New Roman" pitchFamily="18" charset="0"/>
                <a:cs typeface="Times New Roman" pitchFamily="18" charset="0"/>
              </a:rPr>
              <a:t>це</a:t>
            </a:r>
            <a:r>
              <a:rPr lang="ru-RU" sz="1400" dirty="0" smtClean="0">
                <a:latin typeface="Times New Roman" pitchFamily="18" charset="0"/>
                <a:cs typeface="Times New Roman" pitchFamily="18" charset="0"/>
              </a:rPr>
              <a:t>, у свою </a:t>
            </a:r>
            <a:r>
              <a:rPr lang="ru-RU" sz="1400" dirty="0" err="1" smtClean="0">
                <a:latin typeface="Times New Roman" pitchFamily="18" charset="0"/>
                <a:cs typeface="Times New Roman" pitchFamily="18" charset="0"/>
              </a:rPr>
              <a:t>чергу</a:t>
            </a:r>
            <a:r>
              <a:rPr lang="ru-RU" sz="1400" dirty="0" smtClean="0">
                <a:latin typeface="Times New Roman" pitchFamily="18" charset="0"/>
                <a:cs typeface="Times New Roman" pitchFamily="18" charset="0"/>
              </a:rPr>
              <a:t>, - до </a:t>
            </a:r>
            <a:r>
              <a:rPr lang="ru-RU" sz="1400" dirty="0" err="1" smtClean="0">
                <a:latin typeface="Times New Roman" pitchFamily="18" charset="0"/>
                <a:cs typeface="Times New Roman" pitchFamily="18" charset="0"/>
              </a:rPr>
              <a:t>поліпшення</a:t>
            </a:r>
            <a:r>
              <a:rPr lang="ru-RU" sz="1400" dirty="0" smtClean="0">
                <a:latin typeface="Times New Roman" pitchFamily="18" charset="0"/>
                <a:cs typeface="Times New Roman" pitchFamily="18" charset="0"/>
              </a:rPr>
              <a:t> контролю за </a:t>
            </a:r>
            <a:r>
              <a:rPr lang="ru-RU" sz="1400" dirty="0" err="1" smtClean="0">
                <a:latin typeface="Times New Roman" pitchFamily="18" charset="0"/>
                <a:cs typeface="Times New Roman" pitchFamily="18" charset="0"/>
              </a:rPr>
              <a:t>положенням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голови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досягає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кращого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випрямлення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тулуба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збереженням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більше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симетричного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положення</a:t>
            </a:r>
            <a:r>
              <a:rPr lang="ru-RU" sz="1400" dirty="0" smtClean="0">
                <a:latin typeface="Times New Roman" pitchFamily="18" charset="0"/>
                <a:cs typeface="Times New Roman" pitchFamily="18" charset="0"/>
              </a:rPr>
              <a:t>. В той же час </a:t>
            </a:r>
            <a:r>
              <a:rPr lang="ru-RU" sz="1400" dirty="0" err="1" smtClean="0">
                <a:latin typeface="Times New Roman" pitchFamily="18" charset="0"/>
                <a:cs typeface="Times New Roman" pitchFamily="18" charset="0"/>
              </a:rPr>
              <a:t>зменшується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кількість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патологічних</a:t>
            </a:r>
            <a:r>
              <a:rPr lang="ru-RU" sz="1400" dirty="0" smtClean="0">
                <a:latin typeface="Times New Roman" pitchFamily="18" charset="0"/>
                <a:cs typeface="Times New Roman" pitchFamily="18" charset="0"/>
              </a:rPr>
              <a:t> поз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неправильних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рухів</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голови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шиї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кінцівок</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Реактивна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частина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підвищеного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м'язового</a:t>
            </a:r>
            <a:r>
              <a:rPr lang="ru-RU" sz="1400" dirty="0" smtClean="0">
                <a:latin typeface="Times New Roman" pitchFamily="18" charset="0"/>
                <a:cs typeface="Times New Roman" pitchFamily="18" charset="0"/>
              </a:rPr>
              <a:t> тонусу </a:t>
            </a:r>
            <a:r>
              <a:rPr lang="ru-RU" sz="1400" dirty="0" err="1" smtClean="0">
                <a:latin typeface="Times New Roman" pitchFamily="18" charset="0"/>
                <a:cs typeface="Times New Roman" pitchFamily="18" charset="0"/>
              </a:rPr>
              <a:t>зменшується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дістає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нові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рухові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можливості</a:t>
            </a:r>
            <a:r>
              <a:rPr lang="ru-RU" sz="1400" dirty="0" smtClean="0">
                <a:latin typeface="Times New Roman" pitchFamily="18" charset="0"/>
                <a:cs typeface="Times New Roman" pitchFamily="18" charset="0"/>
              </a:rPr>
              <a:t>.</a:t>
            </a:r>
          </a:p>
          <a:p>
            <a:pPr marL="342900" indent="-342900">
              <a:buAutoNum type="arabicPeriod"/>
            </a:pPr>
            <a:r>
              <a:rPr lang="ru-RU" sz="1400" dirty="0" err="1" smtClean="0">
                <a:latin typeface="Times New Roman" pitchFamily="18" charset="0"/>
                <a:cs typeface="Times New Roman" pitchFamily="18" charset="0"/>
              </a:rPr>
              <a:t>Підтримка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життєвих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функцій.Застосовуючи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пристосування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спеціальне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устаткування</a:t>
            </a:r>
            <a:r>
              <a:rPr lang="ru-RU" sz="1400" dirty="0" smtClean="0">
                <a:latin typeface="Times New Roman" pitchFamily="18" charset="0"/>
                <a:cs typeface="Times New Roman" pitchFamily="18" charset="0"/>
              </a:rPr>
              <a:t>, ми </a:t>
            </a:r>
            <a:r>
              <a:rPr lang="ru-RU" sz="1400" dirty="0" err="1" smtClean="0">
                <a:latin typeface="Times New Roman" pitchFamily="18" charset="0"/>
                <a:cs typeface="Times New Roman" pitchFamily="18" charset="0"/>
              </a:rPr>
              <a:t>можемо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поліпшити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виконання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життєвих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функцій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Допоміжні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засоби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повинні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збільшувати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підтримку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тулуба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тобто</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давати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відчуття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стабільності</a:t>
            </a:r>
            <a:r>
              <a:rPr lang="ru-RU" sz="1400" dirty="0" smtClean="0">
                <a:latin typeface="Times New Roman" pitchFamily="18" charset="0"/>
                <a:cs typeface="Times New Roman" pitchFamily="18" charset="0"/>
              </a:rPr>
              <a:t>. При </a:t>
            </a:r>
            <a:r>
              <a:rPr lang="ru-RU" sz="1400" dirty="0" err="1" smtClean="0">
                <a:latin typeface="Times New Roman" pitchFamily="18" charset="0"/>
                <a:cs typeface="Times New Roman" pitchFamily="18" charset="0"/>
              </a:rPr>
              <a:t>цьому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відбувається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зменшення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частини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патологічних</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рухів</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поз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формуються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передумови</a:t>
            </a:r>
            <a:r>
              <a:rPr lang="ru-RU" sz="1400" dirty="0" smtClean="0">
                <a:latin typeface="Times New Roman" pitchFamily="18" charset="0"/>
                <a:cs typeface="Times New Roman" pitchFamily="18" charset="0"/>
              </a:rPr>
              <a:t> до </a:t>
            </a:r>
            <a:r>
              <a:rPr lang="ru-RU" sz="1400" dirty="0" err="1" smtClean="0">
                <a:latin typeface="Times New Roman" pitchFamily="18" charset="0"/>
                <a:cs typeface="Times New Roman" pitchFamily="18" charset="0"/>
              </a:rPr>
              <a:t>стабілізації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пози</a:t>
            </a:r>
            <a:r>
              <a:rPr lang="ru-RU" sz="1400" dirty="0" smtClean="0">
                <a:latin typeface="Times New Roman" pitchFamily="18" charset="0"/>
                <a:cs typeface="Times New Roman" pitchFamily="18" charset="0"/>
              </a:rPr>
              <a:t> по </a:t>
            </a:r>
            <a:r>
              <a:rPr lang="ru-RU" sz="1400" dirty="0" err="1" smtClean="0">
                <a:latin typeface="Times New Roman" pitchFamily="18" charset="0"/>
                <a:cs typeface="Times New Roman" pitchFamily="18" charset="0"/>
              </a:rPr>
              <a:t>середній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лінії</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тіла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Поліпшення</a:t>
            </a:r>
            <a:r>
              <a:rPr lang="ru-RU" sz="1400" dirty="0" smtClean="0">
                <a:latin typeface="Times New Roman" pitchFamily="18" charset="0"/>
                <a:cs typeface="Times New Roman" pitchFamily="18" charset="0"/>
              </a:rPr>
              <a:t> контролю за </a:t>
            </a:r>
            <a:r>
              <a:rPr lang="ru-RU" sz="1400" dirty="0" err="1" smtClean="0">
                <a:latin typeface="Times New Roman" pitchFamily="18" charset="0"/>
                <a:cs typeface="Times New Roman" pitchFamily="18" charset="0"/>
              </a:rPr>
              <a:t>положенням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тулуба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можливість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почувати</a:t>
            </a:r>
            <a:r>
              <a:rPr lang="ru-RU" sz="1400" dirty="0" smtClean="0">
                <a:latin typeface="Times New Roman" pitchFamily="18" charset="0"/>
                <a:cs typeface="Times New Roman" pitchFamily="18" charset="0"/>
              </a:rPr>
              <a:t> себе </a:t>
            </a:r>
            <a:r>
              <a:rPr lang="ru-RU" sz="1400" dirty="0" err="1" smtClean="0">
                <a:latin typeface="Times New Roman" pitchFamily="18" charset="0"/>
                <a:cs typeface="Times New Roman" pitchFamily="18" charset="0"/>
              </a:rPr>
              <a:t>розслабленішим</a:t>
            </a:r>
            <a:r>
              <a:rPr lang="ru-RU" sz="1400" dirty="0" smtClean="0">
                <a:latin typeface="Times New Roman" pitchFamily="18" charset="0"/>
                <a:cs typeface="Times New Roman" pitchFamily="18" charset="0"/>
              </a:rPr>
              <a:t> в </a:t>
            </a:r>
            <a:r>
              <a:rPr lang="ru-RU" sz="1400" dirty="0" err="1" smtClean="0">
                <a:latin typeface="Times New Roman" pitchFamily="18" charset="0"/>
                <a:cs typeface="Times New Roman" pitchFamily="18" charset="0"/>
              </a:rPr>
              <a:t>положенні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лежачи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напруга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тіла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спадає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дитина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дістає</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можливість</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сприймати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свій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власний</a:t>
            </a:r>
            <a:r>
              <a:rPr lang="ru-RU" sz="1400" dirty="0" smtClean="0">
                <a:latin typeface="Times New Roman" pitchFamily="18" charset="0"/>
                <a:cs typeface="Times New Roman" pitchFamily="18" charset="0"/>
              </a:rPr>
              <a:t> ритм.</a:t>
            </a:r>
          </a:p>
        </p:txBody>
      </p:sp>
    </p:spTree>
    <p:extLst>
      <p:ext uri="{BB962C8B-B14F-4D97-AF65-F5344CB8AC3E}">
        <p14:creationId xmlns:p14="http://schemas.microsoft.com/office/powerpoint/2010/main" val="62801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ages (2).jpg"/>
          <p:cNvPicPr>
            <a:picLocks noGrp="1" noChangeAspect="1"/>
          </p:cNvPicPr>
          <p:nvPr>
            <p:ph idx="1"/>
          </p:nvPr>
        </p:nvPicPr>
        <p:blipFill>
          <a:blip r:embed="rId2" cstate="print"/>
          <a:stretch>
            <a:fillRect/>
          </a:stretch>
        </p:blipFill>
        <p:spPr>
          <a:xfrm>
            <a:off x="6876256" y="764704"/>
            <a:ext cx="1962150" cy="2333625"/>
          </a:xfrm>
        </p:spPr>
      </p:pic>
      <p:sp>
        <p:nvSpPr>
          <p:cNvPr id="5" name="Прямоугольник 4"/>
          <p:cNvSpPr/>
          <p:nvPr/>
        </p:nvSpPr>
        <p:spPr>
          <a:xfrm>
            <a:off x="1061864" y="274638"/>
            <a:ext cx="5814392" cy="6001643"/>
          </a:xfrm>
          <a:prstGeom prst="rect">
            <a:avLst/>
          </a:prstGeom>
        </p:spPr>
        <p:txBody>
          <a:bodyPr wrap="square">
            <a:spAutoFit/>
          </a:bodyPr>
          <a:lstStyle/>
          <a:p>
            <a:pPr>
              <a:buNone/>
            </a:pPr>
            <a:r>
              <a:rPr lang="ru-RU" sz="1600" dirty="0" smtClean="0">
                <a:latin typeface="Times New Roman" pitchFamily="18" charset="0"/>
                <a:cs typeface="Times New Roman" pitchFamily="18" charset="0"/>
              </a:rPr>
              <a:t>4 . </a:t>
            </a:r>
            <a:r>
              <a:rPr lang="ru-RU" sz="1600" dirty="0" err="1" smtClean="0">
                <a:latin typeface="Times New Roman" pitchFamily="18" charset="0"/>
                <a:cs typeface="Times New Roman" pitchFamily="18" charset="0"/>
              </a:rPr>
              <a:t>Стабільність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Дитина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тетрапарезом</a:t>
            </a:r>
            <a:r>
              <a:rPr lang="ru-RU" sz="1600" dirty="0" smtClean="0">
                <a:latin typeface="Times New Roman" pitchFamily="18" charset="0"/>
                <a:cs typeface="Times New Roman" pitchFamily="18" charset="0"/>
              </a:rPr>
              <a:t> при </a:t>
            </a:r>
            <a:r>
              <a:rPr lang="ru-RU" sz="1600" dirty="0" err="1" smtClean="0">
                <a:latin typeface="Times New Roman" pitchFamily="18" charset="0"/>
                <a:cs typeface="Times New Roman" pitchFamily="18" charset="0"/>
              </a:rPr>
              <a:t>надійній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фіксації</a:t>
            </a:r>
            <a:r>
              <a:rPr lang="ru-RU" sz="1600" dirty="0" smtClean="0">
                <a:latin typeface="Times New Roman" pitchFamily="18" charset="0"/>
                <a:cs typeface="Times New Roman" pitchFamily="18" charset="0"/>
              </a:rPr>
              <a:t> на </a:t>
            </a:r>
            <a:r>
              <a:rPr lang="ru-RU" sz="1600" dirty="0" err="1" smtClean="0">
                <a:latin typeface="Times New Roman" pitchFamily="18" charset="0"/>
                <a:cs typeface="Times New Roman" pitchFamily="18" charset="0"/>
              </a:rPr>
              <a:t>терапевтичному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стільці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може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самостійно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випрямляти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верхню</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частину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свого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тулуба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що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означає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появу</a:t>
            </a:r>
            <a:r>
              <a:rPr lang="ru-RU" sz="1600" dirty="0" smtClean="0">
                <a:latin typeface="Times New Roman" pitchFamily="18" charset="0"/>
                <a:cs typeface="Times New Roman" pitchFamily="18" charset="0"/>
              </a:rPr>
              <a:t> активного контролю за </a:t>
            </a:r>
            <a:r>
              <a:rPr lang="ru-RU" sz="1600" dirty="0" err="1" smtClean="0">
                <a:latin typeface="Times New Roman" pitchFamily="18" charset="0"/>
                <a:cs typeface="Times New Roman" pitchFamily="18" charset="0"/>
              </a:rPr>
              <a:t>положенням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голови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тіла</a:t>
            </a:r>
            <a:r>
              <a:rPr lang="ru-RU" sz="1600" dirty="0" smtClean="0">
                <a:latin typeface="Times New Roman" pitchFamily="18" charset="0"/>
                <a:cs typeface="Times New Roman" pitchFamily="18" charset="0"/>
              </a:rPr>
              <a:t>. За </a:t>
            </a:r>
            <a:r>
              <a:rPr lang="ru-RU" sz="1600" dirty="0" err="1" smtClean="0">
                <a:latin typeface="Times New Roman" pitchFamily="18" charset="0"/>
                <a:cs typeface="Times New Roman" pitchFamily="18" charset="0"/>
              </a:rPr>
              <a:t>рахунок</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поліпшеного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випрямлення</a:t>
            </a:r>
            <a:r>
              <a:rPr lang="ru-RU" sz="1600" dirty="0" smtClean="0">
                <a:latin typeface="Times New Roman" pitchFamily="18" charset="0"/>
                <a:cs typeface="Times New Roman" pitchFamily="18" charset="0"/>
              </a:rPr>
              <a:t> тазу </a:t>
            </a:r>
            <a:r>
              <a:rPr lang="ru-RU" sz="1600" dirty="0" err="1" smtClean="0">
                <a:latin typeface="Times New Roman" pitchFamily="18" charset="0"/>
                <a:cs typeface="Times New Roman" pitchFamily="18" charset="0"/>
              </a:rPr>
              <a:t>гра</a:t>
            </a:r>
            <a:r>
              <a:rPr lang="ru-RU" sz="1600" dirty="0" smtClean="0">
                <a:latin typeface="Times New Roman" pitchFamily="18" charset="0"/>
                <a:cs typeface="Times New Roman" pitchFamily="18" charset="0"/>
              </a:rPr>
              <a:t> руками не </a:t>
            </a:r>
            <a:r>
              <a:rPr lang="ru-RU" sz="1600" dirty="0" err="1" smtClean="0">
                <a:latin typeface="Times New Roman" pitchFamily="18" charset="0"/>
                <a:cs typeface="Times New Roman" pitchFamily="18" charset="0"/>
              </a:rPr>
              <a:t>призводить</a:t>
            </a:r>
            <a:r>
              <a:rPr lang="ru-RU" sz="1600" dirty="0" smtClean="0">
                <a:latin typeface="Times New Roman" pitchFamily="18" charset="0"/>
                <a:cs typeface="Times New Roman" pitchFamily="18" charset="0"/>
              </a:rPr>
              <a:t> до </a:t>
            </a:r>
            <a:r>
              <a:rPr lang="ru-RU" sz="1600" dirty="0" err="1" smtClean="0">
                <a:latin typeface="Times New Roman" pitchFamily="18" charset="0"/>
                <a:cs typeface="Times New Roman" pitchFamily="18" charset="0"/>
              </a:rPr>
              <a:t>появи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посилення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асоціативних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реакцій</a:t>
            </a:r>
            <a:r>
              <a:rPr lang="ru-RU" sz="1600" dirty="0" smtClean="0">
                <a:latin typeface="Times New Roman" pitchFamily="18" charset="0"/>
                <a:cs typeface="Times New Roman" pitchFamily="18" charset="0"/>
              </a:rPr>
              <a:t> в ногах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руках.</a:t>
            </a:r>
          </a:p>
          <a:p>
            <a:pPr>
              <a:buNone/>
            </a:pPr>
            <a:r>
              <a:rPr lang="ru-RU" sz="1600" dirty="0" smtClean="0">
                <a:latin typeface="Times New Roman" pitchFamily="18" charset="0"/>
                <a:cs typeface="Times New Roman" pitchFamily="18" charset="0"/>
              </a:rPr>
              <a:t> 5. </a:t>
            </a:r>
            <a:r>
              <a:rPr lang="ru-RU" sz="1600" dirty="0" err="1" smtClean="0">
                <a:latin typeface="Times New Roman" pitchFamily="18" charset="0"/>
                <a:cs typeface="Times New Roman" pitchFamily="18" charset="0"/>
              </a:rPr>
              <a:t>Надання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тілу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більш</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високих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становищ.Завдяки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цьому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полегшуються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рухи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пози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Високі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початкові</a:t>
            </a:r>
            <a:r>
              <a:rPr lang="ru-RU" sz="1600" dirty="0" smtClean="0">
                <a:latin typeface="Times New Roman" pitchFamily="18" charset="0"/>
                <a:cs typeface="Times New Roman" pitchFamily="18" charset="0"/>
              </a:rPr>
              <a:t> становища </a:t>
            </a:r>
            <a:r>
              <a:rPr lang="ru-RU" sz="1600" dirty="0" err="1" smtClean="0">
                <a:latin typeface="Times New Roman" pitchFamily="18" charset="0"/>
                <a:cs typeface="Times New Roman" pitchFamily="18" charset="0"/>
              </a:rPr>
              <a:t>іноді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полегшують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механізми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випрямлення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тулуба</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нижчих</a:t>
            </a:r>
            <a:r>
              <a:rPr lang="ru-RU" sz="1600" dirty="0" smtClean="0">
                <a:latin typeface="Times New Roman" pitchFamily="18" charset="0"/>
                <a:cs typeface="Times New Roman" pitchFamily="18" charset="0"/>
              </a:rPr>
              <a:t>" позах. </a:t>
            </a:r>
            <a:r>
              <a:rPr lang="ru-RU" sz="1600" dirty="0" err="1" smtClean="0">
                <a:latin typeface="Times New Roman" pitchFamily="18" charset="0"/>
                <a:cs typeface="Times New Roman" pitchFamily="18" charset="0"/>
              </a:rPr>
              <a:t>Якщо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наприклад</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дитини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атетозом </a:t>
            </a:r>
            <a:r>
              <a:rPr lang="ru-RU" sz="1600" dirty="0" err="1" smtClean="0">
                <a:latin typeface="Times New Roman" pitchFamily="18" charset="0"/>
                <a:cs typeface="Times New Roman" pitchFamily="18" charset="0"/>
              </a:rPr>
              <a:t>поставити</a:t>
            </a:r>
            <a:r>
              <a:rPr lang="ru-RU" sz="1600" dirty="0" smtClean="0">
                <a:latin typeface="Times New Roman" pitchFamily="18" charset="0"/>
                <a:cs typeface="Times New Roman" pitchFamily="18" charset="0"/>
              </a:rPr>
              <a:t> в стендер (</a:t>
            </a:r>
            <a:r>
              <a:rPr lang="ru-RU" sz="1600" dirty="0" err="1" smtClean="0">
                <a:latin typeface="Times New Roman" pitchFamily="18" charset="0"/>
                <a:cs typeface="Times New Roman" pitchFamily="18" charset="0"/>
              </a:rPr>
              <a:t>вертикализатор</a:t>
            </a:r>
            <a:r>
              <a:rPr lang="ru-RU" sz="1600" dirty="0" smtClean="0">
                <a:latin typeface="Times New Roman" pitchFamily="18" charset="0"/>
                <a:cs typeface="Times New Roman" pitchFamily="18" charset="0"/>
              </a:rPr>
              <a:t>), то </a:t>
            </a:r>
            <a:r>
              <a:rPr lang="ru-RU" sz="1600" dirty="0" err="1" smtClean="0">
                <a:latin typeface="Times New Roman" pitchFamily="18" charset="0"/>
                <a:cs typeface="Times New Roman" pitchFamily="18" charset="0"/>
              </a:rPr>
              <a:t>це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дасть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його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тілу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можливість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прийняти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симетричне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положення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Воно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зберігається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завдяки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фіксації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дозволяє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здійснити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симетричне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випрямлення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тулуба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тобто</a:t>
            </a:r>
            <a:r>
              <a:rPr lang="ru-RU" sz="1600" dirty="0" smtClean="0">
                <a:latin typeface="Times New Roman" pitchFamily="18" charset="0"/>
                <a:cs typeface="Times New Roman" pitchFamily="18" charset="0"/>
              </a:rPr>
              <a:t> контроль за </a:t>
            </a:r>
            <a:r>
              <a:rPr lang="ru-RU" sz="1600" dirty="0" err="1" smtClean="0">
                <a:latin typeface="Times New Roman" pitchFamily="18" charset="0"/>
                <a:cs typeface="Times New Roman" pitchFamily="18" charset="0"/>
              </a:rPr>
              <a:t>положенням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голови</a:t>
            </a:r>
            <a:r>
              <a:rPr lang="ru-RU" sz="1600" dirty="0" smtClean="0">
                <a:latin typeface="Times New Roman" pitchFamily="18" charset="0"/>
                <a:cs typeface="Times New Roman" pitchFamily="18" charset="0"/>
              </a:rPr>
              <a:t>. До </a:t>
            </a:r>
            <a:r>
              <a:rPr lang="ru-RU" sz="1600" dirty="0" err="1" smtClean="0">
                <a:latin typeface="Times New Roman" pitchFamily="18" charset="0"/>
                <a:cs typeface="Times New Roman" pitchFamily="18" charset="0"/>
              </a:rPr>
              <a:t>вертикализатору</a:t>
            </a:r>
            <a:r>
              <a:rPr lang="ru-RU" sz="1600" dirty="0" smtClean="0">
                <a:latin typeface="Times New Roman" pitchFamily="18" charset="0"/>
                <a:cs typeface="Times New Roman" pitchFamily="18" charset="0"/>
              </a:rPr>
              <a:t> повинен </a:t>
            </a:r>
            <a:r>
              <a:rPr lang="ru-RU" sz="1600" dirty="0" err="1" smtClean="0">
                <a:latin typeface="Times New Roman" pitchFamily="18" charset="0"/>
                <a:cs typeface="Times New Roman" pitchFamily="18" charset="0"/>
              </a:rPr>
              <a:t>додаватися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вбудований</a:t>
            </a:r>
            <a:r>
              <a:rPr lang="ru-RU" sz="1600" dirty="0" smtClean="0">
                <a:latin typeface="Times New Roman" pitchFamily="18" charset="0"/>
                <a:cs typeface="Times New Roman" pitchFamily="18" charset="0"/>
              </a:rPr>
              <a:t> столик. </a:t>
            </a:r>
            <a:r>
              <a:rPr lang="ru-RU" sz="1600" dirty="0" err="1" smtClean="0">
                <a:latin typeface="Times New Roman" pitchFamily="18" charset="0"/>
                <a:cs typeface="Times New Roman" pitchFamily="18" charset="0"/>
              </a:rPr>
              <a:t>Він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допомагає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дитині</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подальшому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тренуванні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симетричного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положення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рук.Симетрія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придбана</a:t>
            </a:r>
            <a:r>
              <a:rPr lang="ru-RU" sz="1600" dirty="0" smtClean="0">
                <a:latin typeface="Times New Roman" pitchFamily="18" charset="0"/>
                <a:cs typeface="Times New Roman" pitchFamily="18" charset="0"/>
              </a:rPr>
              <a:t> таким шляхом, </a:t>
            </a:r>
            <a:r>
              <a:rPr lang="ru-RU" sz="1600" dirty="0" err="1" smtClean="0">
                <a:latin typeface="Times New Roman" pitchFamily="18" charset="0"/>
                <a:cs typeface="Times New Roman" pitchFamily="18" charset="0"/>
              </a:rPr>
              <a:t>сприяє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поліпшенню</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дихання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допомагає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тримати</a:t>
            </a:r>
            <a:r>
              <a:rPr lang="ru-RU" sz="1600" dirty="0" smtClean="0">
                <a:latin typeface="Times New Roman" pitchFamily="18" charset="0"/>
                <a:cs typeface="Times New Roman" pitchFamily="18" charset="0"/>
              </a:rPr>
              <a:t> рот </a:t>
            </a:r>
            <a:r>
              <a:rPr lang="ru-RU" sz="1600" dirty="0" err="1" smtClean="0">
                <a:latin typeface="Times New Roman" pitchFamily="18" charset="0"/>
                <a:cs typeface="Times New Roman" pitchFamily="18" charset="0"/>
              </a:rPr>
              <a:t>закритим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контролювати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рухи</a:t>
            </a:r>
            <a:r>
              <a:rPr lang="ru-RU" sz="1600" dirty="0" smtClean="0">
                <a:latin typeface="Times New Roman" pitchFamily="18" charset="0"/>
                <a:cs typeface="Times New Roman" pitchFamily="18" charset="0"/>
              </a:rPr>
              <a:t> очей. </a:t>
            </a:r>
            <a:r>
              <a:rPr lang="ru-RU" sz="1600" dirty="0" err="1" smtClean="0">
                <a:latin typeface="Times New Roman" pitchFamily="18" charset="0"/>
                <a:cs typeface="Times New Roman" pitchFamily="18" charset="0"/>
              </a:rPr>
              <a:t>Спеціальне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устаткування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або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пристосування</a:t>
            </a:r>
            <a:r>
              <a:rPr lang="ru-RU" sz="1600" dirty="0" smtClean="0">
                <a:latin typeface="Times New Roman" pitchFamily="18" charset="0"/>
                <a:cs typeface="Times New Roman" pitchFamily="18" charset="0"/>
              </a:rPr>
              <a:t> служить </a:t>
            </a:r>
            <a:r>
              <a:rPr lang="ru-RU" sz="1600" dirty="0" err="1" smtClean="0">
                <a:latin typeface="Times New Roman" pitchFamily="18" charset="0"/>
                <a:cs typeface="Times New Roman" pitchFamily="18" charset="0"/>
              </a:rPr>
              <a:t>ще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для того, </a:t>
            </a:r>
            <a:r>
              <a:rPr lang="ru-RU" sz="1600" dirty="0" err="1" smtClean="0">
                <a:latin typeface="Times New Roman" pitchFamily="18" charset="0"/>
                <a:cs typeface="Times New Roman" pitchFamily="18" charset="0"/>
              </a:rPr>
              <a:t>щоб</a:t>
            </a:r>
            <a:r>
              <a:rPr lang="ru-RU" sz="1600" dirty="0" smtClean="0">
                <a:latin typeface="Times New Roman" pitchFamily="18" charset="0"/>
                <a:cs typeface="Times New Roman" pitchFamily="18" charset="0"/>
              </a:rPr>
              <a:t> у </a:t>
            </a:r>
            <a:r>
              <a:rPr lang="ru-RU" sz="1600" dirty="0" err="1" smtClean="0">
                <a:latin typeface="Times New Roman" pitchFamily="18" charset="0"/>
                <a:cs typeface="Times New Roman" pitchFamily="18" charset="0"/>
              </a:rPr>
              <a:t>більш</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високій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позиції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продовжувати</a:t>
            </a:r>
            <a:r>
              <a:rPr lang="ru-RU" sz="1600" dirty="0" smtClean="0">
                <a:latin typeface="Times New Roman" pitchFamily="18" charset="0"/>
                <a:cs typeface="Times New Roman" pitchFamily="18" charset="0"/>
              </a:rPr>
              <a:t> роботу над </a:t>
            </a:r>
            <a:r>
              <a:rPr lang="ru-RU" sz="1600" dirty="0" err="1" smtClean="0">
                <a:latin typeface="Times New Roman" pitchFamily="18" charset="0"/>
                <a:cs typeface="Times New Roman" pitchFamily="18" charset="0"/>
              </a:rPr>
              <a:t>базисними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функціями</a:t>
            </a:r>
            <a:r>
              <a:rPr lang="ru-RU" sz="1600" dirty="0" smtClean="0">
                <a:latin typeface="Times New Roman" pitchFamily="18" charset="0"/>
                <a:cs typeface="Times New Roman" pitchFamily="18" charset="0"/>
              </a:rPr>
              <a:t>;</a:t>
            </a:r>
          </a:p>
          <a:p>
            <a:pPr>
              <a:buNone/>
            </a:pPr>
            <a:r>
              <a:rPr lang="ru-RU" sz="1600" dirty="0" smtClean="0">
                <a:latin typeface="Times New Roman" pitchFamily="18" charset="0"/>
                <a:cs typeface="Times New Roman" pitchFamily="18" charset="0"/>
              </a:rPr>
              <a:t> 6. </a:t>
            </a:r>
            <a:r>
              <a:rPr lang="ru-RU" sz="1600" dirty="0" err="1" smtClean="0">
                <a:latin typeface="Times New Roman" pitchFamily="18" charset="0"/>
                <a:cs typeface="Times New Roman" pitchFamily="18" charset="0"/>
              </a:rPr>
              <a:t>Перешкода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розвитку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вторинних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ускладнень</a:t>
            </a:r>
            <a:r>
              <a:rPr lang="ru-RU" sz="1600" dirty="0" smtClean="0">
                <a:latin typeface="Times New Roman" pitchFamily="18" charset="0"/>
                <a:cs typeface="Times New Roman" pitchFamily="18" charset="0"/>
              </a:rPr>
              <a:t> (контрактур </a:t>
            </a:r>
            <a:r>
              <a:rPr lang="ru-RU" sz="1600" dirty="0" err="1" smtClean="0">
                <a:latin typeface="Times New Roman" pitchFamily="18" charset="0"/>
                <a:cs typeface="Times New Roman" pitchFamily="18" charset="0"/>
              </a:rPr>
              <a:t>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деформацій</a:t>
            </a:r>
            <a:r>
              <a:rPr lang="ru-RU" sz="1600" dirty="0" smtClean="0">
                <a:latin typeface="Times New Roman" pitchFamily="18" charset="0"/>
                <a:cs typeface="Times New Roman" pitchFamily="18" charset="0"/>
              </a:rPr>
              <a:t>).</a:t>
            </a:r>
          </a:p>
          <a:p>
            <a:pPr>
              <a:buNone/>
            </a:pPr>
            <a:endParaRPr lang="ru-RU" sz="1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44666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849597" y="3131468"/>
            <a:ext cx="7406640" cy="1752600"/>
          </a:xfrm>
        </p:spPr>
        <p:txBody>
          <a:bodyPr/>
          <a:lstStyle/>
          <a:p>
            <a:r>
              <a:rPr lang="LID8192" dirty="0" smtClean="0">
                <a:latin typeface="Times New Roman" panose="02020603050405020304" pitchFamily="18" charset="0"/>
                <a:cs typeface="Times New Roman" panose="02020603050405020304" pitchFamily="18" charset="0"/>
              </a:rPr>
              <a:t>Доп</a:t>
            </a:r>
            <a:r>
              <a:rPr lang="ru-RU" dirty="0" smtClean="0">
                <a:latin typeface="Times New Roman" panose="02020603050405020304" pitchFamily="18" charset="0"/>
                <a:cs typeface="Times New Roman" panose="02020603050405020304" pitchFamily="18" charset="0"/>
              </a:rPr>
              <a:t>ом</a:t>
            </a:r>
            <a:r>
              <a:rPr lang="uk-UA" dirty="0" err="1" smtClean="0">
                <a:latin typeface="Times New Roman" panose="02020603050405020304" pitchFamily="18" charset="0"/>
                <a:cs typeface="Times New Roman" panose="02020603050405020304" pitchFamily="18" charset="0"/>
              </a:rPr>
              <a:t>іжні</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спеціальне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обладнання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надання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пози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сидячи</a:t>
            </a:r>
            <a:r>
              <a:rPr lang="ru-RU" dirty="0">
                <a:latin typeface="Times New Roman" panose="02020603050405020304" pitchFamily="18" charset="0"/>
                <a:cs typeface="Times New Roman" panose="02020603050405020304" pitchFamily="18" charset="0"/>
              </a:rPr>
              <a:t>»</a:t>
            </a:r>
          </a:p>
        </p:txBody>
      </p:sp>
      <p:sp>
        <p:nvSpPr>
          <p:cNvPr id="5" name="Заголовок 4"/>
          <p:cNvSpPr>
            <a:spLocks noGrp="1"/>
          </p:cNvSpPr>
          <p:nvPr>
            <p:ph type="ctrTitle"/>
          </p:nvPr>
        </p:nvSpPr>
        <p:spPr>
          <a:xfrm>
            <a:off x="1849597" y="1340768"/>
            <a:ext cx="6858000" cy="1790700"/>
          </a:xfrm>
        </p:spPr>
        <p:txBody>
          <a:bodyPr>
            <a:normAutofit fontScale="90000"/>
          </a:bodyPr>
          <a:lstStyle/>
          <a:p>
            <a:r>
              <a:rPr lang="ru-RU" dirty="0" err="1" smtClean="0">
                <a:latin typeface="Times New Roman" panose="02020603050405020304" pitchFamily="18" charset="0"/>
                <a:cs typeface="Times New Roman" panose="02020603050405020304" pitchFamily="18" charset="0"/>
              </a:rPr>
              <a:t>Огляд</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допоміжних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пристосувань</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спеціального</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о</a:t>
            </a:r>
            <a:r>
              <a:rPr lang="LID8192" dirty="0" smtClean="0">
                <a:latin typeface="Times New Roman" panose="02020603050405020304" pitchFamily="18" charset="0"/>
                <a:cs typeface="Times New Roman" panose="02020603050405020304" pitchFamily="18" charset="0"/>
              </a:rPr>
              <a:t>бладнання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82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3143248"/>
            <a:ext cx="7498080" cy="1143000"/>
          </a:xfrm>
        </p:spPr>
        <p:txBody>
          <a:bodyPr>
            <a:normAutofit fontScale="90000"/>
          </a:bodyPr>
          <a:lstStyle/>
          <a:p>
            <a:pPr fontAlgn="t"/>
            <a:r>
              <a:rPr lang="ru-RU" sz="2400" b="1" dirty="0" err="1" smtClean="0">
                <a:latin typeface="Times New Roman" panose="02020603050405020304" pitchFamily="18" charset="0"/>
                <a:cs typeface="Times New Roman" panose="02020603050405020304" pitchFamily="18" charset="0"/>
              </a:rPr>
              <a:t>Форми</a:t>
            </a:r>
            <a:r>
              <a:rPr lang="ru-RU" sz="2400" b="1" dirty="0" smtClean="0">
                <a:latin typeface="Times New Roman" panose="02020603050405020304" pitchFamily="18" charset="0"/>
                <a:cs typeface="Times New Roman" panose="02020603050405020304" pitchFamily="18" charset="0"/>
              </a:rPr>
              <a:t> ДЦП</a:t>
            </a:r>
            <a:br>
              <a:rPr lang="ru-RU" sz="2400" b="1"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Виділяють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чотири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основних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форми</a:t>
            </a:r>
            <a:r>
              <a:rPr lang="ru-RU" sz="2400" dirty="0" smtClean="0">
                <a:latin typeface="Times New Roman" panose="02020603050405020304" pitchFamily="18" charset="0"/>
                <a:cs typeface="Times New Roman" panose="02020603050405020304" pitchFamily="18" charset="0"/>
              </a:rPr>
              <a:t> ДЦП в </a:t>
            </a:r>
            <a:r>
              <a:rPr lang="ru-RU" sz="2400" dirty="0" err="1" smtClean="0">
                <a:latin typeface="Times New Roman" panose="02020603050405020304" pitchFamily="18" charset="0"/>
                <a:cs typeface="Times New Roman" panose="02020603050405020304" pitchFamily="18" charset="0"/>
              </a:rPr>
              <a:t>залежності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порушень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м'язового</a:t>
            </a:r>
            <a:r>
              <a:rPr lang="ru-RU" sz="2400" dirty="0" smtClean="0">
                <a:latin typeface="Times New Roman" panose="02020603050405020304" pitchFamily="18" charset="0"/>
                <a:cs typeface="Times New Roman" panose="02020603050405020304" pitchFamily="18" charset="0"/>
              </a:rPr>
              <a:t> тонусу:</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1. </a:t>
            </a:r>
            <a:r>
              <a:rPr lang="ru-RU" sz="2400" b="1" dirty="0" smtClean="0">
                <a:latin typeface="Times New Roman" panose="02020603050405020304" pitchFamily="18" charset="0"/>
                <a:cs typeface="Times New Roman" panose="02020603050405020304" pitchFamily="18" charset="0"/>
              </a:rPr>
              <a:t>Спастическая форма </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напружені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м'язи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Спастичний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церебральний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параліч</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найбільш</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поширеним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a:t>
            </a:r>
            <a:r>
              <a:rPr lang="ru-RU" sz="2400" dirty="0" smtClean="0">
                <a:latin typeface="Times New Roman" panose="02020603050405020304" pitchFamily="18" charset="0"/>
                <a:cs typeface="Times New Roman" panose="02020603050405020304" pitchFamily="18" charset="0"/>
              </a:rPr>
              <a:t> становить 80% </a:t>
            </a:r>
            <a:r>
              <a:rPr lang="ru-RU" sz="2400" dirty="0" err="1" smtClean="0">
                <a:latin typeface="Times New Roman" panose="02020603050405020304" pitchFamily="18" charset="0"/>
                <a:cs typeface="Times New Roman" panose="02020603050405020304" pitchFamily="18" charset="0"/>
              </a:rPr>
              <a:t>всіх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випадків</a:t>
            </a:r>
            <a:r>
              <a:rPr lang="ru-RU" sz="2400" dirty="0" smtClean="0">
                <a:latin typeface="Times New Roman" panose="02020603050405020304" pitchFamily="18" charset="0"/>
                <a:cs typeface="Times New Roman" panose="02020603050405020304" pitchFamily="18" charset="0"/>
              </a:rPr>
              <a:t>. Тонус </a:t>
            </a:r>
            <a:r>
              <a:rPr lang="ru-RU" sz="2400" dirty="0" err="1" smtClean="0">
                <a:latin typeface="Times New Roman" panose="02020603050405020304" pitchFamily="18" charset="0"/>
                <a:cs typeface="Times New Roman" panose="02020603050405020304" pitchFamily="18" charset="0"/>
              </a:rPr>
              <a:t>м'язів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підвищений</a:t>
            </a:r>
            <a:r>
              <a:rPr lang="ru-RU" sz="2400" dirty="0" smtClean="0">
                <a:latin typeface="Times New Roman" panose="02020603050405020304" pitchFamily="18" charset="0"/>
                <a:cs typeface="Times New Roman" panose="02020603050405020304" pitchFamily="18" charset="0"/>
              </a:rPr>
              <a:t>, вони </a:t>
            </a:r>
            <a:r>
              <a:rPr lang="ru-RU" sz="2400" dirty="0" err="1" smtClean="0">
                <a:latin typeface="Times New Roman" panose="02020603050405020304" pitchFamily="18" charset="0"/>
                <a:cs typeface="Times New Roman" panose="02020603050405020304" pitchFamily="18" charset="0"/>
              </a:rPr>
              <a:t>постійно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перебувають</a:t>
            </a:r>
            <a:r>
              <a:rPr lang="ru-RU" sz="2400" dirty="0" smtClean="0">
                <a:latin typeface="Times New Roman" panose="02020603050405020304" pitchFamily="18" charset="0"/>
                <a:cs typeface="Times New Roman" panose="02020603050405020304" pitchFamily="18" charset="0"/>
              </a:rPr>
              <a:t> у </a:t>
            </a:r>
            <a:r>
              <a:rPr lang="ru-RU" sz="2400" dirty="0" err="1" smtClean="0">
                <a:latin typeface="Times New Roman" panose="02020603050405020304" pitchFamily="18" charset="0"/>
                <a:cs typeface="Times New Roman" panose="02020603050405020304" pitchFamily="18" charset="0"/>
              </a:rPr>
              <a:t>стані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скорочення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що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ускладнює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діяльність</a:t>
            </a:r>
            <a:r>
              <a:rPr lang="ru-RU" sz="2400" dirty="0" smtClean="0">
                <a:latin typeface="Times New Roman" panose="02020603050405020304" pitchFamily="18" charset="0"/>
                <a:cs typeface="Times New Roman" panose="02020603050405020304" pitchFamily="18" charset="0"/>
              </a:rPr>
              <a:t>.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2. </a:t>
            </a:r>
            <a:r>
              <a:rPr lang="ru-RU" sz="2400" b="1" dirty="0" err="1" smtClean="0">
                <a:latin typeface="Times New Roman" panose="02020603050405020304" pitchFamily="18" charset="0"/>
                <a:cs typeface="Times New Roman" panose="02020603050405020304" pitchFamily="18" charset="0"/>
              </a:rPr>
              <a:t>Атактична</a:t>
            </a:r>
            <a:r>
              <a:rPr lang="ru-RU" sz="2400" b="1" dirty="0" smtClean="0">
                <a:latin typeface="Times New Roman" panose="02020603050405020304" pitchFamily="18" charset="0"/>
                <a:cs typeface="Times New Roman" panose="02020603050405020304" pitchFamily="18" charset="0"/>
              </a:rPr>
              <a:t> форма </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порушення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рівноваги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координації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атактіческой</a:t>
            </a:r>
            <a:r>
              <a:rPr lang="ru-RU" sz="2400" dirty="0" smtClean="0">
                <a:latin typeface="Times New Roman" panose="02020603050405020304" pitchFamily="18" charset="0"/>
                <a:cs typeface="Times New Roman" panose="02020603050405020304" pitchFamily="18" charset="0"/>
              </a:rPr>
              <a:t> формою церебрального </a:t>
            </a:r>
            <a:r>
              <a:rPr lang="ru-RU" sz="2400" dirty="0" err="1" smtClean="0">
                <a:latin typeface="Times New Roman" panose="02020603050405020304" pitchFamily="18" charset="0"/>
                <a:cs typeface="Times New Roman" panose="02020603050405020304" pitchFamily="18" charset="0"/>
              </a:rPr>
              <a:t>паралічу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зазнають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труднощів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рівновагою</a:t>
            </a:r>
            <a:r>
              <a:rPr lang="ru-RU" sz="2400" dirty="0" smtClean="0">
                <a:latin typeface="Times New Roman" panose="02020603050405020304" pitchFamily="18" charset="0"/>
                <a:cs typeface="Times New Roman" panose="02020603050405020304" pitchFamily="18" charset="0"/>
              </a:rPr>
              <a:t> та </a:t>
            </a:r>
            <a:r>
              <a:rPr lang="ru-RU" sz="2400" dirty="0" err="1" smtClean="0">
                <a:latin typeface="Times New Roman" panose="02020603050405020304" pitchFamily="18" charset="0"/>
                <a:cs typeface="Times New Roman" panose="02020603050405020304" pitchFamily="18" charset="0"/>
              </a:rPr>
              <a:t>координацією</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Це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проявляється</a:t>
            </a:r>
            <a:r>
              <a:rPr lang="ru-RU" sz="2400" dirty="0" smtClean="0">
                <a:latin typeface="Times New Roman" panose="02020603050405020304" pitchFamily="18" charset="0"/>
                <a:cs typeface="Times New Roman" panose="02020603050405020304" pitchFamily="18" charset="0"/>
              </a:rPr>
              <a:t> проблемами при </a:t>
            </a:r>
            <a:r>
              <a:rPr lang="ru-RU" sz="2400" dirty="0" err="1" smtClean="0">
                <a:latin typeface="Times New Roman" panose="02020603050405020304" pitchFamily="18" charset="0"/>
                <a:cs typeface="Times New Roman" panose="02020603050405020304" pitchFamily="18" charset="0"/>
              </a:rPr>
              <a:t>ходьбі</a:t>
            </a:r>
            <a:r>
              <a:rPr lang="ru-RU" sz="2400" dirty="0" smtClean="0">
                <a:latin typeface="Times New Roman" panose="02020603050405020304" pitchFamily="18" charset="0"/>
                <a:cs typeface="Times New Roman" panose="02020603050405020304" pitchFamily="18" charset="0"/>
              </a:rPr>
              <a:t>, а </a:t>
            </a:r>
            <a:r>
              <a:rPr lang="ru-RU" sz="2400" dirty="0" err="1" smtClean="0">
                <a:latin typeface="Times New Roman" panose="02020603050405020304" pitchFamily="18" charset="0"/>
                <a:cs typeface="Times New Roman" panose="02020603050405020304" pitchFamily="18" charset="0"/>
              </a:rPr>
              <a:t>також</a:t>
            </a:r>
            <a:r>
              <a:rPr lang="ru-RU" sz="2400" dirty="0" smtClean="0">
                <a:latin typeface="Times New Roman" panose="02020603050405020304" pitchFamily="18" charset="0"/>
                <a:cs typeface="Times New Roman" panose="02020603050405020304" pitchFamily="18" charset="0"/>
              </a:rPr>
              <a:t> при </a:t>
            </a:r>
            <a:r>
              <a:rPr lang="ru-RU" sz="2400" dirty="0" err="1" smtClean="0">
                <a:latin typeface="Times New Roman" panose="02020603050405020304" pitchFamily="18" charset="0"/>
                <a:cs typeface="Times New Roman" panose="02020603050405020304" pitchFamily="18" charset="0"/>
              </a:rPr>
              <a:t>швидкому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русі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або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що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вимагає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концентрації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a:t>
            </a:r>
            <a:r>
              <a:rPr lang="ru-RU" sz="2400" dirty="0" smtClean="0">
                <a:latin typeface="Times New Roman" panose="02020603050405020304" pitchFamily="18" charset="0"/>
                <a:cs typeface="Times New Roman" panose="02020603050405020304" pitchFamily="18" charset="0"/>
              </a:rPr>
              <a:t> контролю (</a:t>
            </a:r>
            <a:r>
              <a:rPr lang="ru-RU" sz="2400" dirty="0" err="1" smtClean="0">
                <a:latin typeface="Times New Roman" panose="02020603050405020304" pitchFamily="18" charset="0"/>
                <a:cs typeface="Times New Roman" panose="02020603050405020304" pitchFamily="18" charset="0"/>
              </a:rPr>
              <a:t>наприклад</a:t>
            </a:r>
            <a:r>
              <a:rPr lang="ru-RU" sz="2400" dirty="0" smtClean="0">
                <a:latin typeface="Times New Roman" panose="02020603050405020304" pitchFamily="18" charset="0"/>
                <a:cs typeface="Times New Roman" panose="02020603050405020304" pitchFamily="18" charset="0"/>
              </a:rPr>
              <a:t>, лист). </a:t>
            </a:r>
            <a:r>
              <a:rPr lang="ru-RU" sz="2700" dirty="0" smtClean="0"/>
              <a:t/>
            </a:r>
            <a:br>
              <a:rPr lang="ru-RU" sz="2700" dirty="0" smtClean="0"/>
            </a:br>
            <a:r>
              <a:rPr lang="ru-RU" sz="2400" dirty="0" smtClean="0"/>
              <a:t/>
            </a:r>
            <a:br>
              <a:rPr lang="ru-RU" sz="2400" dirty="0" smtClean="0"/>
            </a:br>
            <a:r>
              <a:rPr lang="ru-RU" sz="2400" dirty="0" smtClean="0"/>
              <a:t/>
            </a:r>
            <a:br>
              <a:rPr lang="ru-RU" sz="2400" dirty="0" smtClean="0"/>
            </a:br>
            <a:endParaRPr lang="ru-RU" sz="2400" dirty="0">
              <a:latin typeface="Arial" pitchFamily="34" charset="0"/>
              <a:cs typeface="Arial" pitchFamily="34" charset="0"/>
            </a:endParaRPr>
          </a:p>
        </p:txBody>
      </p:sp>
    </p:spTree>
    <p:extLst>
      <p:ext uri="{BB962C8B-B14F-4D97-AF65-F5344CB8AC3E}">
        <p14:creationId xmlns:p14="http://schemas.microsoft.com/office/powerpoint/2010/main" val="2719204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7467" y="6000751"/>
            <a:ext cx="7886700" cy="994172"/>
          </a:xfrm>
        </p:spPr>
        <p:txBody>
          <a:bodyPr/>
          <a:lstStyle/>
          <a:p>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54859" y="1090963"/>
            <a:ext cx="4701373" cy="4740302"/>
          </a:xfrm>
        </p:spPr>
        <p:txBody>
          <a:bodyPr>
            <a:normAutofit fontScale="47500" lnSpcReduction="20000"/>
          </a:bodyPr>
          <a:lstStyle/>
          <a:p>
            <a:pPr marL="0" indent="0">
              <a:buNone/>
            </a:pPr>
            <a:r>
              <a:rPr lang="ru-RU" dirty="0">
                <a:latin typeface="Times New Roman" panose="02020603050405020304" pitchFamily="18" charset="0"/>
                <a:cs typeface="Times New Roman" panose="02020603050405020304" pitchFamily="18" charset="0"/>
              </a:rPr>
              <a:t>Здорова </a:t>
            </a:r>
            <a:r>
              <a:rPr lang="ru-RU" dirty="0" err="1">
                <a:latin typeface="Times New Roman" panose="02020603050405020304" pitchFamily="18" charset="0"/>
                <a:cs typeface="Times New Roman" panose="02020603050405020304" pitchFamily="18" charset="0"/>
              </a:rPr>
              <a:t>дитина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вільно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сидить</a:t>
            </a:r>
            <a:r>
              <a:rPr lang="ru-RU" dirty="0">
                <a:latin typeface="Times New Roman" panose="02020603050405020304" pitchFamily="18" charset="0"/>
                <a:cs typeface="Times New Roman" panose="02020603050405020304" pitchFamily="18" charset="0"/>
              </a:rPr>
              <a:t> до 8-10 </a:t>
            </a:r>
            <a:r>
              <a:rPr lang="ru-RU" dirty="0" err="1">
                <a:latin typeface="Times New Roman" panose="02020603050405020304" pitchFamily="18" charset="0"/>
                <a:cs typeface="Times New Roman" panose="02020603050405020304" pitchFamily="18" charset="0"/>
              </a:rPr>
              <a:t>місяців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життя</a:t>
            </a:r>
            <a:r>
              <a:rPr lang="ru-RU" dirty="0">
                <a:latin typeface="Times New Roman" panose="02020603050405020304" pitchFamily="18" charset="0"/>
                <a:cs typeface="Times New Roman" panose="02020603050405020304" pitchFamily="18" charset="0"/>
              </a:rPr>
              <a:t>. Пряма </a:t>
            </a:r>
            <a:r>
              <a:rPr lang="ru-RU" dirty="0" err="1">
                <a:latin typeface="Times New Roman" panose="02020603050405020304" pitchFamily="18" charset="0"/>
                <a:cs typeface="Times New Roman" panose="02020603050405020304" pitchFamily="18" charset="0"/>
              </a:rPr>
              <a:t>осан</a:t>
            </a:r>
            <a:r>
              <a:rPr lang="ru-RU" dirty="0">
                <a:latin typeface="Times New Roman" panose="02020603050405020304" pitchFamily="18" charset="0"/>
                <a:cs typeface="Times New Roman" panose="02020603050405020304" pitchFamily="18" charset="0"/>
              </a:rPr>
              <a:t>-ка в </a:t>
            </a:r>
            <a:r>
              <a:rPr lang="ru-RU" dirty="0" err="1">
                <a:latin typeface="Times New Roman" panose="02020603050405020304" pitchFamily="18" charset="0"/>
                <a:cs typeface="Times New Roman" panose="02020603050405020304" pitchFamily="18" charset="0"/>
              </a:rPr>
              <a:t>положенні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сидячи</a:t>
            </a:r>
            <a:r>
              <a:rPr lang="ru-RU" dirty="0">
                <a:latin typeface="Times New Roman" panose="02020603050405020304" pitchFamily="18" charset="0"/>
                <a:cs typeface="Times New Roman" panose="02020603050405020304" pitchFamily="18" charset="0"/>
              </a:rPr>
              <a:t> є </a:t>
            </a:r>
            <a:r>
              <a:rPr lang="ru-RU" dirty="0" err="1">
                <a:latin typeface="Times New Roman" panose="02020603050405020304" pitchFamily="18" charset="0"/>
                <a:cs typeface="Times New Roman" panose="02020603050405020304" pitchFamily="18" charset="0"/>
              </a:rPr>
              <a:t>передумовою</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багатьох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функцій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особен</a:t>
            </a:r>
            <a:r>
              <a:rPr lang="ru-RU" dirty="0">
                <a:latin typeface="Times New Roman" panose="02020603050405020304" pitchFamily="18" charset="0"/>
                <a:cs typeface="Times New Roman" panose="02020603050405020304" pitchFamily="18" charset="0"/>
              </a:rPr>
              <a:t>-но для </a:t>
            </a:r>
            <a:r>
              <a:rPr lang="ru-RU" dirty="0" err="1">
                <a:latin typeface="Times New Roman" panose="02020603050405020304" pitchFamily="18" charset="0"/>
                <a:cs typeface="Times New Roman" panose="02020603050405020304" pitchFamily="18" charset="0"/>
              </a:rPr>
              <a:t>вільних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цілеспрямованих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нарушени-ями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функцій</a:t>
            </a:r>
            <a:r>
              <a:rPr lang="ru-RU" dirty="0">
                <a:latin typeface="Times New Roman" panose="02020603050405020304" pitchFamily="18" charset="0"/>
                <a:cs typeface="Times New Roman" panose="02020603050405020304" pitchFamily="18" charset="0"/>
              </a:rPr>
              <a:t> опорно-</a:t>
            </a:r>
            <a:r>
              <a:rPr lang="ru-RU" dirty="0" err="1">
                <a:latin typeface="Times New Roman" panose="02020603050405020304" pitchFamily="18" charset="0"/>
                <a:cs typeface="Times New Roman" panose="02020603050405020304" pitchFamily="18" charset="0"/>
              </a:rPr>
              <a:t>рухового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апарату</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завжди</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цього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можуть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самостійно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Іноді</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залишається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нічого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іншого</a:t>
            </a:r>
            <a:r>
              <a:rPr lang="ru-RU" dirty="0">
                <a:latin typeface="Times New Roman" panose="02020603050405020304" pitchFamily="18" charset="0"/>
                <a:cs typeface="Times New Roman" panose="02020603050405020304" pitchFamily="18" charset="0"/>
              </a:rPr>
              <a:t>, як под-</a:t>
            </a:r>
            <a:r>
              <a:rPr lang="ru-RU" dirty="0" err="1">
                <a:latin typeface="Times New Roman" panose="02020603050405020304" pitchFamily="18" charset="0"/>
                <a:cs typeface="Times New Roman" panose="02020603050405020304" pitchFamily="18" charset="0"/>
              </a:rPr>
              <a:t>держивать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пряму</a:t>
            </a:r>
            <a:r>
              <a:rPr lang="ru-RU" dirty="0">
                <a:latin typeface="Times New Roman" panose="02020603050405020304" pitchFamily="18" charset="0"/>
                <a:cs typeface="Times New Roman" panose="02020603050405020304" pitchFamily="18" charset="0"/>
              </a:rPr>
              <a:t> осанку, </a:t>
            </a:r>
            <a:r>
              <a:rPr lang="ru-RU" dirty="0" err="1">
                <a:latin typeface="Times New Roman" panose="02020603050405020304" pitchFamily="18" charset="0"/>
                <a:cs typeface="Times New Roman" panose="02020603050405020304" pitchFamily="18" charset="0"/>
              </a:rPr>
              <a:t>використовуючи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спеціальне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крісло.Вибір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спеціального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стільчика</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порушення</a:t>
            </a:r>
            <a:r>
              <a:rPr lang="ru-RU" dirty="0">
                <a:latin typeface="Times New Roman" panose="02020603050405020304" pitchFamily="18" charset="0"/>
                <a:cs typeface="Times New Roman" panose="02020603050405020304" pitchFamily="18" charset="0"/>
              </a:rPr>
              <a:t> опорно-</a:t>
            </a:r>
            <a:r>
              <a:rPr lang="ru-RU" dirty="0" err="1">
                <a:latin typeface="Times New Roman" panose="02020603050405020304" pitchFamily="18" charset="0"/>
                <a:cs typeface="Times New Roman" panose="02020603050405020304" pitchFamily="18" charset="0"/>
              </a:rPr>
              <a:t>рухового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апарату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супроводжується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певними</a:t>
            </a:r>
            <a:r>
              <a:rPr lang="ru-RU" dirty="0">
                <a:latin typeface="Times New Roman" panose="02020603050405020304" pitchFamily="18" charset="0"/>
                <a:cs typeface="Times New Roman" panose="02020603050405020304" pitchFamily="18" charset="0"/>
              </a:rPr>
              <a:t> трудно-</a:t>
            </a:r>
            <a:r>
              <a:rPr lang="ru-RU" dirty="0" err="1">
                <a:latin typeface="Times New Roman" panose="02020603050405020304" pitchFamily="18" charset="0"/>
                <a:cs typeface="Times New Roman" panose="02020603050405020304" pitchFamily="18" charset="0"/>
              </a:rPr>
              <a:t>стями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матеріали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особливості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конструкції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функціональність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безпека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зручність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естетика</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параметри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враховуються</a:t>
            </a:r>
            <a:r>
              <a:rPr lang="ru-RU" dirty="0">
                <a:latin typeface="Times New Roman" panose="02020603050405020304" pitchFamily="18" charset="0"/>
                <a:cs typeface="Times New Roman" panose="02020603050405020304" pitchFamily="18" charset="0"/>
              </a:rPr>
              <a:t> в першу </a:t>
            </a:r>
            <a:r>
              <a:rPr lang="ru-RU" dirty="0" err="1">
                <a:latin typeface="Times New Roman" panose="02020603050405020304" pitchFamily="18" charset="0"/>
                <a:cs typeface="Times New Roman" panose="02020603050405020304" pitchFamily="18" charset="0"/>
              </a:rPr>
              <a:t>чергу</a:t>
            </a:r>
            <a:r>
              <a:rPr lang="ru-RU" dirty="0">
                <a:latin typeface="Times New Roman" panose="02020603050405020304" pitchFamily="18" charset="0"/>
                <a:cs typeface="Times New Roman" panose="02020603050405020304" pitchFamily="18" charset="0"/>
              </a:rPr>
              <a:t>. Але не </a:t>
            </a:r>
            <a:r>
              <a:rPr lang="ru-RU" dirty="0" err="1">
                <a:latin typeface="Times New Roman" panose="02020603050405020304" pitchFamily="18" charset="0"/>
                <a:cs typeface="Times New Roman" panose="02020603050405020304" pitchFamily="18" charset="0"/>
              </a:rPr>
              <a:t>варто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забувати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передусім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залежить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конкретних</a:t>
            </a:r>
            <a:r>
              <a:rPr lang="ru-RU" dirty="0">
                <a:latin typeface="Times New Roman" panose="02020603050405020304" pitchFamily="18" charset="0"/>
                <a:cs typeface="Times New Roman" panose="02020603050405020304" pitchFamily="18" charset="0"/>
              </a:rPr>
              <a:t> проблем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дви-гательных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можливостей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оскільки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кожна</a:t>
            </a:r>
            <a:r>
              <a:rPr lang="ru-RU" dirty="0">
                <a:latin typeface="Times New Roman" panose="02020603050405020304" pitchFamily="18" charset="0"/>
                <a:cs typeface="Times New Roman" panose="02020603050405020304" pitchFamily="18" charset="0"/>
              </a:rPr>
              <a:t> модель </a:t>
            </a:r>
            <a:r>
              <a:rPr lang="ru-RU" dirty="0" err="1">
                <a:latin typeface="Times New Roman" panose="02020603050405020304" pitchFamily="18" charset="0"/>
                <a:cs typeface="Times New Roman" panose="02020603050405020304" pitchFamily="18" charset="0"/>
              </a:rPr>
              <a:t>забезпечує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опре</a:t>
            </a:r>
            <a:r>
              <a:rPr lang="ru-RU" dirty="0">
                <a:latin typeface="Times New Roman" panose="02020603050405020304" pitchFamily="18" charset="0"/>
                <a:cs typeface="Times New Roman" panose="02020603050405020304" pitchFamily="18" charset="0"/>
              </a:rPr>
              <a:t>-деленную </a:t>
            </a:r>
            <a:r>
              <a:rPr lang="ru-RU" dirty="0" err="1">
                <a:latin typeface="Times New Roman" panose="02020603050405020304" pitchFamily="18" charset="0"/>
                <a:cs typeface="Times New Roman" panose="02020603050405020304" pitchFamily="18" charset="0"/>
              </a:rPr>
              <a:t>міру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підтримки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Тільки</a:t>
            </a:r>
            <a:r>
              <a:rPr lang="ru-RU" dirty="0">
                <a:latin typeface="Times New Roman" panose="02020603050405020304" pitchFamily="18" charset="0"/>
                <a:cs typeface="Times New Roman" panose="02020603050405020304" pitchFamily="18" charset="0"/>
              </a:rPr>
              <a:t> шляхом </a:t>
            </a:r>
            <a:r>
              <a:rPr lang="ru-RU" dirty="0" err="1">
                <a:latin typeface="Times New Roman" panose="02020603050405020304" pitchFamily="18" charset="0"/>
                <a:cs typeface="Times New Roman" panose="02020603050405020304" pitchFamily="18" charset="0"/>
              </a:rPr>
              <a:t>уважного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спостереження</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аналізу</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можна</a:t>
            </a:r>
            <a:r>
              <a:rPr lang="ru-RU" dirty="0" smtClean="0">
                <a:latin typeface="Times New Roman" panose="02020603050405020304" pitchFamily="18" charset="0"/>
                <a:cs typeface="Times New Roman" panose="02020603050405020304" pitchFamily="18" charset="0"/>
              </a:rPr>
              <a:t> правильно </a:t>
            </a:r>
            <a:r>
              <a:rPr lang="ru-RU" dirty="0" err="1" smtClean="0">
                <a:latin typeface="Times New Roman" panose="02020603050405020304" pitchFamily="18" charset="0"/>
                <a:cs typeface="Times New Roman" panose="02020603050405020304" pitchFamily="18" charset="0"/>
              </a:rPr>
              <a:t>підібрати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стілець</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981" y="1090963"/>
            <a:ext cx="3316002" cy="2487002"/>
          </a:xfrm>
          <a:prstGeom prst="rect">
            <a:avLst/>
          </a:prstGeom>
        </p:spPr>
      </p:pic>
    </p:spTree>
    <p:extLst>
      <p:ext uri="{BB962C8B-B14F-4D97-AF65-F5344CB8AC3E}">
        <p14:creationId xmlns:p14="http://schemas.microsoft.com/office/powerpoint/2010/main" val="1691294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187624" y="1833972"/>
            <a:ext cx="4229100" cy="2880493"/>
          </a:xfrm>
        </p:spPr>
        <p:txBody>
          <a:bodyPr>
            <a:normAutofit fontScale="55000" lnSpcReduction="20000"/>
          </a:bodyPr>
          <a:lstStyle/>
          <a:p>
            <a:pPr marL="0" indent="0">
              <a:buNone/>
            </a:pPr>
            <a:r>
              <a:rPr lang="ru-RU" dirty="0">
                <a:latin typeface="Times New Roman" panose="02020603050405020304" pitchFamily="18" charset="0"/>
                <a:cs typeface="Times New Roman" panose="02020603050405020304" pitchFamily="18" charset="0"/>
              </a:rPr>
              <a:t>На </a:t>
            </a:r>
            <a:r>
              <a:rPr lang="ru-RU" dirty="0" err="1">
                <a:latin typeface="Times New Roman" panose="02020603050405020304" pitchFamily="18" charset="0"/>
                <a:cs typeface="Times New Roman" panose="02020603050405020304" pitchFamily="18" charset="0"/>
              </a:rPr>
              <a:t>підставі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численних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клінічних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досліджень</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були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винайдені</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основні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вимоги</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універсальних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дитячих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сидінь</a:t>
            </a:r>
            <a:r>
              <a:rPr lang="ru-RU"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та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стільців</a:t>
            </a:r>
            <a:r>
              <a:rPr lang="ru-RU" dirty="0" smtClean="0">
                <a:latin typeface="Times New Roman" panose="02020603050405020304" pitchFamily="18" charset="0"/>
                <a:cs typeface="Times New Roman" panose="02020603050405020304" pitchFamily="18" charset="0"/>
              </a:rPr>
              <a:t>. </a:t>
            </a:r>
          </a:p>
          <a:p>
            <a:pPr marL="0" indent="0">
              <a:buNone/>
            </a:pPr>
            <a:r>
              <a:rPr lang="ru-RU" dirty="0">
                <a:latin typeface="Times New Roman" panose="02020603050405020304" pitchFamily="18" charset="0"/>
                <a:cs typeface="Times New Roman" panose="02020603050405020304" pitchFamily="18" charset="0"/>
              </a:rPr>
              <a:t>Вони </a:t>
            </a:r>
            <a:r>
              <a:rPr lang="ru-RU" dirty="0" err="1">
                <a:latin typeface="Times New Roman" panose="02020603050405020304" pitchFamily="18" charset="0"/>
                <a:cs typeface="Times New Roman" panose="02020603050405020304" pitchFamily="18" charset="0"/>
              </a:rPr>
              <a:t>повинні</a:t>
            </a:r>
            <a:r>
              <a:rPr lang="ru-RU" dirty="0" smtClean="0">
                <a:latin typeface="Times New Roman" panose="02020603050405020304" pitchFamily="18" charset="0"/>
                <a:cs typeface="Times New Roman" panose="02020603050405020304" pitchFamily="18" charset="0"/>
              </a:rPr>
              <a:t>:</a:t>
            </a:r>
          </a:p>
          <a:p>
            <a:r>
              <a:rPr lang="ru-RU" dirty="0" err="1" smtClean="0">
                <a:latin typeface="Times New Roman" panose="02020603050405020304" pitchFamily="18" charset="0"/>
                <a:cs typeface="Times New Roman" panose="02020603050405020304" pitchFamily="18" charset="0"/>
              </a:rPr>
              <a:t>забезпечувати</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стабільну</a:t>
            </a:r>
            <a:r>
              <a:rPr lang="ru-RU" dirty="0">
                <a:latin typeface="Times New Roman" panose="02020603050405020304" pitchFamily="18" charset="0"/>
                <a:cs typeface="Times New Roman" panose="02020603050405020304" pitchFamily="18" charset="0"/>
              </a:rPr>
              <a:t> опору в </a:t>
            </a:r>
            <a:r>
              <a:rPr lang="ru-RU" dirty="0" err="1">
                <a:latin typeface="Times New Roman" panose="02020603050405020304" pitchFamily="18" charset="0"/>
                <a:cs typeface="Times New Roman" panose="02020603050405020304" pitchFamily="18" charset="0"/>
              </a:rPr>
              <a:t>положенні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сидячи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легко </a:t>
            </a:r>
            <a:r>
              <a:rPr lang="ru-RU" dirty="0" err="1">
                <a:latin typeface="Times New Roman" panose="02020603050405020304" pitchFamily="18" charset="0"/>
                <a:cs typeface="Times New Roman" panose="02020603050405020304" pitchFamily="18" charset="0"/>
              </a:rPr>
              <a:t>регулюватися</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не </a:t>
            </a:r>
            <a:r>
              <a:rPr lang="ru-RU" dirty="0" err="1">
                <a:latin typeface="Times New Roman" panose="02020603050405020304" pitchFamily="18" charset="0"/>
                <a:cs typeface="Times New Roman" panose="02020603050405020304" pitchFamily="18" charset="0"/>
              </a:rPr>
              <a:t>перешкоджати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освоювати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навичку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самостійно</a:t>
            </a:r>
            <a:r>
              <a:rPr lang="ru-RU"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383" y="1772816"/>
            <a:ext cx="3583372" cy="3583372"/>
          </a:xfrm>
          <a:prstGeom prst="rect">
            <a:avLst/>
          </a:prstGeom>
        </p:spPr>
      </p:pic>
    </p:spTree>
    <p:extLst>
      <p:ext uri="{BB962C8B-B14F-4D97-AF65-F5344CB8AC3E}">
        <p14:creationId xmlns:p14="http://schemas.microsoft.com/office/powerpoint/2010/main" val="425692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46988" y="1844824"/>
            <a:ext cx="7886700" cy="3263504"/>
          </a:xfrm>
        </p:spPr>
        <p:txBody>
          <a:bodyPr>
            <a:normAutofit fontScale="62500" lnSpcReduction="20000"/>
          </a:bodyPr>
          <a:lstStyle/>
          <a:p>
            <a:pPr marL="0" indent="0">
              <a:buNone/>
            </a:pPr>
            <a:r>
              <a:rPr lang="ru-RU" dirty="0" err="1">
                <a:latin typeface="Times New Roman" panose="02020603050405020304" pitchFamily="18" charset="0"/>
                <a:cs typeface="Times New Roman" panose="02020603050405020304" pitchFamily="18" charset="0"/>
              </a:rPr>
              <a:t>Слід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увазі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нерухомі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необхідно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час </a:t>
            </a:r>
            <a:r>
              <a:rPr lang="ru-RU" dirty="0" err="1">
                <a:latin typeface="Times New Roman" panose="02020603050405020304" pitchFamily="18" charset="0"/>
                <a:cs typeface="Times New Roman" panose="02020603050405020304" pitchFamily="18" charset="0"/>
              </a:rPr>
              <a:t>їди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рідше</a:t>
            </a:r>
            <a:r>
              <a:rPr lang="ru-RU" dirty="0">
                <a:latin typeface="Times New Roman" panose="02020603050405020304" pitchFamily="18" charset="0"/>
                <a:cs typeface="Times New Roman" panose="02020603050405020304" pitchFamily="18" charset="0"/>
              </a:rPr>
              <a:t> - на </a:t>
            </a:r>
            <a:r>
              <a:rPr lang="ru-RU" dirty="0" err="1">
                <a:latin typeface="Times New Roman" panose="02020603050405020304" pitchFamily="18" charset="0"/>
                <a:cs typeface="Times New Roman" panose="02020603050405020304" pitchFamily="18" charset="0"/>
              </a:rPr>
              <a:t>зайнятті</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проміжках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між</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їжою</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спеціальні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треба </a:t>
            </a:r>
            <a:r>
              <a:rPr lang="ru-RU" dirty="0" err="1">
                <a:latin typeface="Times New Roman" panose="02020603050405020304" pitchFamily="18" charset="0"/>
                <a:cs typeface="Times New Roman" panose="02020603050405020304" pitchFamily="18" charset="0"/>
              </a:rPr>
              <a:t>застосовувати</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обережністю</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надавати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якомога</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більше</a:t>
            </a:r>
            <a:r>
              <a:rPr lang="ru-RU" dirty="0">
                <a:latin typeface="Times New Roman" panose="02020603050405020304" pitchFamily="18" charset="0"/>
                <a:cs typeface="Times New Roman" panose="02020603050405020304" pitchFamily="18" charset="0"/>
              </a:rPr>
              <a:t> часу і </a:t>
            </a:r>
            <a:r>
              <a:rPr lang="ru-RU" dirty="0" err="1">
                <a:latin typeface="Times New Roman" panose="02020603050405020304" pitchFamily="18" charset="0"/>
                <a:cs typeface="Times New Roman" panose="02020603050405020304" pitchFamily="18" charset="0"/>
              </a:rPr>
              <a:t>можливостей</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активних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рухів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дитину</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 </a:t>
            </a:r>
            <a:r>
              <a:rPr lang="ru-RU" dirty="0" err="1">
                <a:latin typeface="Times New Roman" panose="02020603050405020304" pitchFamily="18" charset="0"/>
                <a:cs typeface="Times New Roman" panose="02020603050405020304" pitchFamily="18" charset="0"/>
              </a:rPr>
              <a:t>важкими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порушеннями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цілях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безпеки</a:t>
            </a:r>
            <a:r>
              <a:rPr lang="ru-RU" dirty="0">
                <a:latin typeface="Times New Roman" panose="02020603050405020304" pitchFamily="18" charset="0"/>
                <a:cs typeface="Times New Roman" panose="02020603050405020304" pitchFamily="18" charset="0"/>
              </a:rPr>
              <a:t> увесь час </a:t>
            </a:r>
            <a:r>
              <a:rPr lang="ru-RU" dirty="0" err="1">
                <a:latin typeface="Times New Roman" panose="02020603050405020304" pitchFamily="18" charset="0"/>
                <a:cs typeface="Times New Roman" panose="02020603050405020304" pitchFamily="18" charset="0"/>
              </a:rPr>
              <a:t>тримати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стільчику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повністю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підтримує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тіло</a:t>
            </a:r>
            <a:r>
              <a:rPr lang="ru-RU" dirty="0">
                <a:latin typeface="Times New Roman" panose="02020603050405020304" pitchFamily="18" charset="0"/>
                <a:cs typeface="Times New Roman" panose="02020603050405020304" pitchFamily="18" charset="0"/>
              </a:rPr>
              <a:t>, то </a:t>
            </a:r>
            <a:r>
              <a:rPr lang="ru-RU" dirty="0" err="1">
                <a:latin typeface="Times New Roman" panose="02020603050405020304" pitchFamily="18" charset="0"/>
                <a:cs typeface="Times New Roman" panose="02020603050405020304" pitchFamily="18" charset="0"/>
              </a:rPr>
              <a:t>надалі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тільки</a:t>
            </a:r>
            <a:r>
              <a:rPr lang="ru-RU" dirty="0">
                <a:latin typeface="Times New Roman" panose="02020603050405020304" pitchFamily="18" charset="0"/>
                <a:cs typeface="Times New Roman" panose="02020603050405020304" pitchFamily="18" charset="0"/>
              </a:rPr>
              <a:t> з такою ж максимальною </a:t>
            </a:r>
            <a:r>
              <a:rPr lang="ru-RU" dirty="0" err="1">
                <a:latin typeface="Times New Roman" panose="02020603050405020304" pitchFamily="18" charset="0"/>
                <a:cs typeface="Times New Roman" panose="02020603050405020304" pitchFamily="18" charset="0"/>
              </a:rPr>
              <a:t>підтримкою</a:t>
            </a:r>
            <a:r>
              <a:rPr lang="ru-RU" dirty="0">
                <a:latin typeface="Times New Roman" panose="02020603050405020304" pitchFamily="18" charset="0"/>
                <a:cs typeface="Times New Roman" panose="02020603050405020304" pitchFamily="18" charset="0"/>
              </a:rPr>
              <a:t>. Очевидно,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дитина</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нерухома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впродовж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декількох</a:t>
            </a:r>
            <a:r>
              <a:rPr lang="ru-RU" dirty="0">
                <a:latin typeface="Times New Roman" panose="02020603050405020304" pitchFamily="18" charset="0"/>
                <a:cs typeface="Times New Roman" panose="02020603050405020304" pitchFamily="18" charset="0"/>
              </a:rPr>
              <a:t> годин, не </a:t>
            </a:r>
            <a:r>
              <a:rPr lang="ru-RU" dirty="0" err="1">
                <a:latin typeface="Times New Roman" panose="02020603050405020304" pitchFamily="18" charset="0"/>
                <a:cs typeface="Times New Roman" panose="02020603050405020304" pitchFamily="18" charset="0"/>
              </a:rPr>
              <a:t>лише</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навчиться</a:t>
            </a:r>
            <a:r>
              <a:rPr lang="ru-RU" dirty="0">
                <a:latin typeface="Times New Roman" panose="02020603050405020304" pitchFamily="18" charset="0"/>
                <a:cs typeface="Times New Roman" panose="02020603050405020304" pitchFamily="18" charset="0"/>
              </a:rPr>
              <a:t> добре </a:t>
            </a:r>
            <a:r>
              <a:rPr lang="ru-RU" dirty="0" err="1">
                <a:latin typeface="Times New Roman" panose="02020603050405020304" pitchFamily="18" charset="0"/>
                <a:cs typeface="Times New Roman" panose="02020603050405020304" pitchFamily="18" charset="0"/>
              </a:rPr>
              <a:t>рухатися</a:t>
            </a:r>
            <a:r>
              <a:rPr lang="ru-RU" dirty="0">
                <a:latin typeface="Times New Roman" panose="02020603050405020304" pitchFamily="18" charset="0"/>
                <a:cs typeface="Times New Roman" panose="02020603050405020304" pitchFamily="18" charset="0"/>
              </a:rPr>
              <a:t>, але у </a:t>
            </a:r>
            <a:r>
              <a:rPr lang="ru-RU" dirty="0" err="1">
                <a:latin typeface="Times New Roman" panose="02020603050405020304" pitchFamily="18" charset="0"/>
                <a:cs typeface="Times New Roman" panose="02020603050405020304" pitchFamily="18" charset="0"/>
              </a:rPr>
              <a:t>нього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можуть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виникнути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деформації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кісток</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контрактури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суглобів</a:t>
            </a:r>
            <a:r>
              <a:rPr lang="ru-RU" dirty="0">
                <a:latin typeface="Times New Roman" panose="02020603050405020304" pitchFamily="18" charset="0"/>
                <a:cs typeface="Times New Roman" panose="02020603050405020304" pitchFamily="18" charset="0"/>
              </a:rPr>
              <a:t>. Перш </a:t>
            </a:r>
            <a:r>
              <a:rPr lang="ru-RU" dirty="0" err="1">
                <a:latin typeface="Times New Roman" panose="02020603050405020304" pitchFamily="18" charset="0"/>
                <a:cs typeface="Times New Roman" panose="02020603050405020304" pitchFamily="18" charset="0"/>
              </a:rPr>
              <a:t>ніж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зупинити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вибір</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певній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моделі</a:t>
            </a:r>
            <a:r>
              <a:rPr lang="ru-RU" dirty="0">
                <a:latin typeface="Times New Roman" panose="02020603050405020304" pitchFamily="18" charset="0"/>
                <a:cs typeface="Times New Roman" panose="02020603050405020304" pitchFamily="18" charset="0"/>
              </a:rPr>
              <a:t>, подумайте, в </a:t>
            </a:r>
            <a:r>
              <a:rPr lang="ru-RU" dirty="0" err="1">
                <a:latin typeface="Times New Roman" panose="02020603050405020304" pitchFamily="18" charset="0"/>
                <a:cs typeface="Times New Roman" panose="02020603050405020304" pitchFamily="18" charset="0"/>
              </a:rPr>
              <a:t>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випадках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дитина</a:t>
            </a:r>
            <a:r>
              <a:rPr lang="ru-RU" dirty="0">
                <a:latin typeface="Times New Roman" panose="02020603050405020304" pitchFamily="18" charset="0"/>
                <a:cs typeface="Times New Roman" panose="02020603050405020304" pitchFamily="18" charset="0"/>
              </a:rPr>
              <a:t> буде </a:t>
            </a:r>
            <a:r>
              <a:rPr lang="ru-RU" dirty="0" err="1">
                <a:latin typeface="Times New Roman" panose="02020603050405020304" pitchFamily="18" charset="0"/>
                <a:cs typeface="Times New Roman" panose="02020603050405020304" pitchFamily="18" charset="0"/>
              </a:rPr>
              <a:t>пользо-ваться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стільцем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Обов'язково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знадобиться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високий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для </a:t>
            </a:r>
            <a:r>
              <a:rPr lang="ru-RU" dirty="0" err="1" smtClean="0">
                <a:latin typeface="Times New Roman" panose="02020603050405020304" pitchFamily="18" charset="0"/>
                <a:cs typeface="Times New Roman" panose="02020603050405020304" pitchFamily="18" charset="0"/>
              </a:rPr>
              <a:t>їжі</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для </a:t>
            </a:r>
            <a:r>
              <a:rPr lang="ru-RU" dirty="0" err="1">
                <a:latin typeface="Times New Roman" panose="02020603050405020304" pitchFamily="18" charset="0"/>
                <a:cs typeface="Times New Roman" panose="02020603050405020304" pitchFamily="18" charset="0"/>
              </a:rPr>
              <a:t>одягання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роздягання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ігор</a:t>
            </a:r>
            <a:r>
              <a:rPr lang="ru-RU" dirty="0">
                <a:latin typeface="Times New Roman" panose="02020603050405020304" pitchFamily="18" charset="0"/>
                <a:cs typeface="Times New Roman" panose="02020603050405020304" pitchFamily="18" charset="0"/>
              </a:rPr>
              <a:t> і </a:t>
            </a:r>
            <a:r>
              <a:rPr lang="ru-RU" dirty="0" err="1" smtClean="0">
                <a:latin typeface="Times New Roman" panose="02020603050405020304" pitchFamily="18" charset="0"/>
                <a:cs typeface="Times New Roman" panose="02020603050405020304" pitchFamily="18" charset="0"/>
              </a:rPr>
              <a:t>занятть</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854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259632" y="1556792"/>
            <a:ext cx="4890083" cy="4248472"/>
          </a:xfrm>
        </p:spPr>
        <p:txBody>
          <a:bodyPr>
            <a:normAutofit fontScale="70000" lnSpcReduction="20000"/>
          </a:bodyPr>
          <a:lstStyle/>
          <a:p>
            <a:pPr marL="0" indent="0">
              <a:buNone/>
            </a:pPr>
            <a:r>
              <a:rPr lang="ru-RU" dirty="0" err="1">
                <a:latin typeface="Times New Roman" panose="02020603050405020304" pitchFamily="18" charset="0"/>
                <a:cs typeface="Times New Roman" panose="02020603050405020304" pitchFamily="18" charset="0"/>
              </a:rPr>
              <a:t>Багато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спираючись</a:t>
            </a:r>
            <a:r>
              <a:rPr lang="ru-RU" dirty="0">
                <a:latin typeface="Times New Roman" panose="02020603050405020304" pitchFamily="18" charset="0"/>
                <a:cs typeface="Times New Roman" panose="02020603050405020304" pitchFamily="18" charset="0"/>
              </a:rPr>
              <a:t> на руки, </a:t>
            </a:r>
            <a:r>
              <a:rPr lang="ru-RU" dirty="0" err="1">
                <a:latin typeface="Times New Roman" panose="02020603050405020304" pitchFamily="18" charset="0"/>
                <a:cs typeface="Times New Roman" panose="02020603050405020304" pitchFamily="18" charset="0"/>
              </a:rPr>
              <a:t>можуть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самостійно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час перегляду телепередач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читання</a:t>
            </a:r>
            <a:r>
              <a:rPr lang="ru-RU" dirty="0">
                <a:latin typeface="Times New Roman" panose="02020603050405020304" pitchFamily="18" charset="0"/>
                <a:cs typeface="Times New Roman" panose="02020603050405020304" pitchFamily="18" charset="0"/>
              </a:rPr>
              <a:t>, але у них </a:t>
            </a:r>
            <a:r>
              <a:rPr lang="ru-RU" dirty="0" err="1">
                <a:latin typeface="Times New Roman" panose="02020603050405020304" pitchFamily="18" charset="0"/>
                <a:cs typeface="Times New Roman" panose="02020603050405020304" pitchFamily="18" charset="0"/>
              </a:rPr>
              <a:t>недостатньо</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розвинена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рівновага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для </a:t>
            </a:r>
            <a:r>
              <a:rPr lang="ru-RU" dirty="0" err="1">
                <a:latin typeface="Times New Roman" panose="02020603050405020304" pitchFamily="18" charset="0"/>
                <a:cs typeface="Times New Roman" panose="02020603050405020304" pitchFamily="18" charset="0"/>
              </a:rPr>
              <a:t>діяльності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вимагає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обох</a:t>
            </a:r>
            <a:r>
              <a:rPr lang="ru-RU" dirty="0">
                <a:latin typeface="Times New Roman" panose="02020603050405020304" pitchFamily="18" charset="0"/>
                <a:cs typeface="Times New Roman" panose="02020603050405020304" pitchFamily="18" charset="0"/>
              </a:rPr>
              <a:t> рук, </a:t>
            </a:r>
            <a:r>
              <a:rPr lang="ru-RU" dirty="0" err="1">
                <a:latin typeface="Times New Roman" panose="02020603050405020304" pitchFamily="18" charset="0"/>
                <a:cs typeface="Times New Roman" panose="02020603050405020304" pitchFamily="18" charset="0"/>
              </a:rPr>
              <a:t>наприклад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їжі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одягання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самостійного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одягання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роздягання</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найбільше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підходить</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низький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трикутний</a:t>
            </a:r>
            <a:r>
              <a:rPr lang="ru-RU" dirty="0">
                <a:latin typeface="Times New Roman" panose="02020603050405020304" pitchFamily="18" charset="0"/>
                <a:cs typeface="Times New Roman" panose="02020603050405020304" pitchFamily="18" charset="0"/>
              </a:rPr>
              <a:t> табурет, лавка, поставлена в кутку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низький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підлокітниками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моделі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забезпечують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велику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площу</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самостійної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підтримки</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також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діти</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відчувають</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себе </a:t>
            </a:r>
            <a:r>
              <a:rPr lang="ru-RU" dirty="0" err="1" smtClean="0">
                <a:latin typeface="Times New Roman" panose="02020603050405020304" pitchFamily="18" charset="0"/>
                <a:cs typeface="Times New Roman" panose="02020603050405020304" pitchFamily="18" charset="0"/>
              </a:rPr>
              <a:t>впевненіше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маючи</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стійку</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опору для </a:t>
            </a:r>
            <a:r>
              <a:rPr lang="ru-RU" dirty="0" err="1">
                <a:latin typeface="Times New Roman" panose="02020603050405020304" pitchFamily="18" charset="0"/>
                <a:cs typeface="Times New Roman" panose="02020603050405020304" pitchFamily="18" charset="0"/>
              </a:rPr>
              <a:t>ніг</a:t>
            </a:r>
            <a:r>
              <a:rPr lang="ru-RU"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715" y="2125266"/>
            <a:ext cx="2365635" cy="2365635"/>
          </a:xfrm>
          <a:prstGeom prst="rect">
            <a:avLst/>
          </a:prstGeom>
        </p:spPr>
      </p:pic>
    </p:spTree>
    <p:extLst>
      <p:ext uri="{BB962C8B-B14F-4D97-AF65-F5344CB8AC3E}">
        <p14:creationId xmlns:p14="http://schemas.microsoft.com/office/powerpoint/2010/main" val="1388246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43608" y="1556792"/>
            <a:ext cx="4802556" cy="5112568"/>
          </a:xfrm>
        </p:spPr>
        <p:txBody>
          <a:bodyPr>
            <a:normAutofit fontScale="55000" lnSpcReduction="20000"/>
          </a:bodyPr>
          <a:lstStyle/>
          <a:p>
            <a:pPr marL="82296" indent="0">
              <a:buNone/>
            </a:pP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яка не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сидіти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стільці</a:t>
            </a:r>
            <a:r>
              <a:rPr lang="ru-RU" dirty="0">
                <a:latin typeface="Times New Roman" panose="02020603050405020304" pitchFamily="18" charset="0"/>
                <a:cs typeface="Times New Roman" panose="02020603050405020304" pitchFamily="18" charset="0"/>
              </a:rPr>
              <a:t> через те,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голова, </a:t>
            </a:r>
            <a:r>
              <a:rPr lang="ru-RU" dirty="0" err="1">
                <a:latin typeface="Times New Roman" panose="02020603050405020304" pitchFamily="18" charset="0"/>
                <a:cs typeface="Times New Roman" panose="02020603050405020304" pitchFamily="18" charset="0"/>
              </a:rPr>
              <a:t>плечі</a:t>
            </a:r>
            <a:r>
              <a:rPr lang="ru-RU" dirty="0">
                <a:latin typeface="Times New Roman" panose="02020603050405020304" pitchFamily="18" charset="0"/>
                <a:cs typeface="Times New Roman" panose="02020603050405020304" pitchFamily="18" charset="0"/>
              </a:rPr>
              <a:t>, руки і </a:t>
            </a:r>
            <a:r>
              <a:rPr lang="ru-RU" dirty="0" err="1">
                <a:latin typeface="Times New Roman" panose="02020603050405020304" pitchFamily="18" charset="0"/>
                <a:cs typeface="Times New Roman" panose="02020603050405020304" pitchFamily="18" charset="0"/>
              </a:rPr>
              <a:t>тулуб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відводяться</a:t>
            </a:r>
            <a:r>
              <a:rPr lang="ru-RU" dirty="0">
                <a:latin typeface="Times New Roman" panose="02020603050405020304" pitchFamily="18" charset="0"/>
                <a:cs typeface="Times New Roman" panose="02020603050405020304" pitchFamily="18" charset="0"/>
              </a:rPr>
              <a:t> назад, </a:t>
            </a:r>
            <a:r>
              <a:rPr lang="ru-RU" dirty="0" err="1">
                <a:latin typeface="Times New Roman" panose="02020603050405020304" pitchFamily="18" charset="0"/>
                <a:cs typeface="Times New Roman" panose="02020603050405020304" pitchFamily="18" charset="0"/>
              </a:rPr>
              <a:t>дуже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потрібний</a:t>
            </a:r>
            <a:r>
              <a:rPr lang="ru-RU" dirty="0">
                <a:latin typeface="Times New Roman" panose="02020603050405020304" pitchFamily="18" charset="0"/>
                <a:cs typeface="Times New Roman" panose="02020603050405020304" pitchFamily="18" charset="0"/>
              </a:rPr>
              <a:t> контроль </a:t>
            </a:r>
            <a:r>
              <a:rPr lang="ru-RU" dirty="0" err="1">
                <a:latin typeface="Times New Roman" panose="02020603050405020304" pitchFamily="18" charset="0"/>
                <a:cs typeface="Times New Roman" panose="02020603050405020304" pitchFamily="18" charset="0"/>
              </a:rPr>
              <a:t>голови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плечей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Такий</a:t>
            </a:r>
            <a:r>
              <a:rPr lang="ru-RU" dirty="0">
                <a:latin typeface="Times New Roman" panose="02020603050405020304" pitchFamily="18" charset="0"/>
                <a:cs typeface="Times New Roman" panose="02020603050405020304" pitchFamily="18" charset="0"/>
              </a:rPr>
              <a:t> контроль </a:t>
            </a:r>
            <a:r>
              <a:rPr lang="ru-RU" dirty="0" err="1">
                <a:latin typeface="Times New Roman" panose="02020603050405020304" pitchFamily="18" charset="0"/>
                <a:cs typeface="Times New Roman" panose="02020603050405020304" pitchFamily="18" charset="0"/>
              </a:rPr>
              <a:t>забезпечується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додатковими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фіксувальними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ременями</a:t>
            </a:r>
            <a:r>
              <a:rPr lang="ru-RU" dirty="0">
                <a:latin typeface="Times New Roman" panose="02020603050405020304" pitchFamily="18" charset="0"/>
                <a:cs typeface="Times New Roman" panose="02020603050405020304" pitchFamily="18" charset="0"/>
              </a:rPr>
              <a:t>, рушником, широкими </a:t>
            </a:r>
            <a:r>
              <a:rPr lang="ru-RU" dirty="0" err="1">
                <a:latin typeface="Times New Roman" panose="02020603050405020304" pitchFamily="18" charset="0"/>
                <a:cs typeface="Times New Roman" panose="02020603050405020304" pitchFamily="18" charset="0"/>
              </a:rPr>
              <a:t>еластичними</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ле</a:t>
            </a:r>
            <a:r>
              <a:rPr lang="LID8192" dirty="0" smtClean="0">
                <a:latin typeface="Times New Roman" panose="02020603050405020304" pitchFamily="18" charset="0"/>
                <a:cs typeface="Times New Roman" panose="02020603050405020304" pitchFamily="18" charset="0"/>
              </a:rPr>
              <a:t>нтами</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постійно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завалюється</a:t>
            </a:r>
            <a:r>
              <a:rPr lang="ru-RU" dirty="0">
                <a:latin typeface="Times New Roman" panose="02020603050405020304" pitchFamily="18" charset="0"/>
                <a:cs typeface="Times New Roman" panose="02020603050405020304" pitchFamily="18" charset="0"/>
              </a:rPr>
              <a:t> на один </a:t>
            </a:r>
            <a:r>
              <a:rPr lang="ru-RU" dirty="0" err="1">
                <a:latin typeface="Times New Roman" panose="02020603050405020304" pitchFamily="18" charset="0"/>
                <a:cs typeface="Times New Roman" panose="02020603050405020304" pitchFamily="18" charset="0"/>
              </a:rPr>
              <a:t>бік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потрібна</a:t>
            </a:r>
            <a:r>
              <a:rPr lang="ru-RU" dirty="0">
                <a:latin typeface="Times New Roman" panose="02020603050405020304" pitchFamily="18" charset="0"/>
                <a:cs typeface="Times New Roman" panose="02020603050405020304" pitchFamily="18" charset="0"/>
              </a:rPr>
              <a:t> под-</a:t>
            </a:r>
            <a:r>
              <a:rPr lang="ru-RU" dirty="0" err="1">
                <a:latin typeface="Times New Roman" panose="02020603050405020304" pitchFamily="18" charset="0"/>
                <a:cs typeface="Times New Roman" panose="02020603050405020304" pitchFamily="18" charset="0"/>
              </a:rPr>
              <a:t>держка</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двох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напрямах</a:t>
            </a:r>
            <a:r>
              <a:rPr lang="ru-RU" dirty="0">
                <a:latin typeface="Times New Roman" panose="02020603050405020304" pitchFamily="18" charset="0"/>
                <a:cs typeface="Times New Roman" panose="02020603050405020304" pitchFamily="18" charset="0"/>
              </a:rPr>
              <a:t>. Для того, </a:t>
            </a: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допомогти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рівно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по-наблюдайте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він</a:t>
            </a:r>
            <a:r>
              <a:rPr lang="ru-RU" dirty="0">
                <a:latin typeface="Times New Roman" panose="02020603050405020304" pitchFamily="18" charset="0"/>
                <a:cs typeface="Times New Roman" panose="02020603050405020304" pitchFamily="18" charset="0"/>
              </a:rPr>
              <a:t> переносить свою вагу, і </a:t>
            </a:r>
            <a:r>
              <a:rPr lang="ru-RU" dirty="0" err="1">
                <a:latin typeface="Times New Roman" panose="02020603050405020304" pitchFamily="18" charset="0"/>
                <a:cs typeface="Times New Roman" panose="02020603050405020304" pitchFamily="18" charset="0"/>
              </a:rPr>
              <a:t>відчуйте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якою</a:t>
            </a:r>
            <a:r>
              <a:rPr lang="ru-RU" dirty="0">
                <a:latin typeface="Times New Roman" panose="02020603050405020304" pitchFamily="18" charset="0"/>
                <a:cs typeface="Times New Roman" panose="02020603050405020304" pitchFamily="18" charset="0"/>
              </a:rPr>
              <a:t> рукою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відчуваєте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більший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тиск</a:t>
            </a:r>
            <a:r>
              <a:rPr lang="ru-RU" dirty="0">
                <a:latin typeface="Times New Roman" panose="02020603050405020304" pitchFamily="18" charset="0"/>
                <a:cs typeface="Times New Roman" panose="02020603050405020304" pitchFamily="18" charset="0"/>
              </a:rPr>
              <a:t> вниз. </a:t>
            </a:r>
            <a:r>
              <a:rPr lang="ru-RU" dirty="0" err="1">
                <a:latin typeface="Times New Roman" panose="02020603050405020304" pitchFamily="18" charset="0"/>
                <a:cs typeface="Times New Roman" panose="02020603050405020304" pitchFamily="18" charset="0"/>
              </a:rPr>
              <a:t>Скоректувати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положення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допоможуть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мішечки</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піском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подушки для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изго-товить</a:t>
            </a:r>
            <a:r>
              <a:rPr lang="ru-RU" dirty="0">
                <a:latin typeface="Times New Roman" panose="02020603050405020304" pitchFamily="18" charset="0"/>
                <a:cs typeface="Times New Roman" panose="02020603050405020304" pitchFamily="18" charset="0"/>
              </a:rPr>
              <a:t> самим : </a:t>
            </a:r>
            <a:r>
              <a:rPr lang="ru-RU" dirty="0" err="1">
                <a:latin typeface="Times New Roman" panose="02020603050405020304" pitchFamily="18" charset="0"/>
                <a:cs typeface="Times New Roman" panose="02020603050405020304" pitchFamily="18" charset="0"/>
              </a:rPr>
              <a:t>необхідно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зшити</a:t>
            </a:r>
            <a:r>
              <a:rPr lang="ru-RU" dirty="0">
                <a:latin typeface="Times New Roman" panose="02020603050405020304" pitchFamily="18" charset="0"/>
                <a:cs typeface="Times New Roman" panose="02020603050405020304" pitchFamily="18" charset="0"/>
              </a:rPr>
              <a:t> наволочку по </a:t>
            </a:r>
            <a:r>
              <a:rPr lang="ru-RU" dirty="0" err="1">
                <a:latin typeface="Times New Roman" panose="02020603050405020304" pitchFamily="18" charset="0"/>
                <a:cs typeface="Times New Roman" panose="02020603050405020304" pitchFamily="18" charset="0"/>
              </a:rPr>
              <a:t>індивідуальних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розмірах</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наповнити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шматочками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жорсткого</a:t>
            </a:r>
            <a:r>
              <a:rPr lang="ru-RU" dirty="0">
                <a:latin typeface="Times New Roman" panose="02020603050405020304" pitchFamily="18" charset="0"/>
                <a:cs typeface="Times New Roman" panose="02020603050405020304" pitchFamily="18" charset="0"/>
              </a:rPr>
              <a:t> поролону </a:t>
            </a:r>
            <a:r>
              <a:rPr lang="ru-RU" dirty="0" err="1">
                <a:latin typeface="Times New Roman" panose="02020603050405020304" pitchFamily="18" charset="0"/>
                <a:cs typeface="Times New Roman" panose="02020603050405020304" pitchFamily="18" charset="0"/>
              </a:rPr>
              <a:t>пірамідальної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форми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Такі</a:t>
            </a:r>
            <a:r>
              <a:rPr lang="ru-RU" dirty="0">
                <a:latin typeface="Times New Roman" panose="02020603050405020304" pitchFamily="18" charset="0"/>
                <a:cs typeface="Times New Roman" panose="02020603050405020304" pitchFamily="18" charset="0"/>
              </a:rPr>
              <a:t> подушки, </a:t>
            </a:r>
            <a:r>
              <a:rPr lang="ru-RU" dirty="0" err="1">
                <a:latin typeface="Times New Roman" panose="02020603050405020304" pitchFamily="18" charset="0"/>
                <a:cs typeface="Times New Roman" panose="02020603050405020304" pitchFamily="18" charset="0"/>
              </a:rPr>
              <a:t>підкладені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сідниці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прикріплені</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стільця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дозволяють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симетричну</a:t>
            </a:r>
            <a:r>
              <a:rPr lang="ru-RU" dirty="0">
                <a:latin typeface="Times New Roman" panose="02020603050405020304" pitchFamily="18" charset="0"/>
                <a:cs typeface="Times New Roman" panose="02020603050405020304" pitchFamily="18" charset="0"/>
              </a:rPr>
              <a:t> позу, не </a:t>
            </a:r>
            <a:r>
              <a:rPr lang="ru-RU" dirty="0" err="1">
                <a:latin typeface="Times New Roman" panose="02020603050405020304" pitchFamily="18" charset="0"/>
                <a:cs typeface="Times New Roman" panose="02020603050405020304" pitchFamily="18" charset="0"/>
              </a:rPr>
              <a:t>утрудняючи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руху</a:t>
            </a:r>
            <a:r>
              <a:rPr lang="ru-RU" dirty="0">
                <a:latin typeface="Times New Roman" panose="02020603050405020304" pitchFamily="18" charset="0"/>
                <a:cs typeface="Times New Roman" panose="02020603050405020304" pitchFamily="18" charset="0"/>
              </a:rPr>
              <a:t> рук і торсу.</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64" y="2125266"/>
            <a:ext cx="2282253" cy="2282253"/>
          </a:xfrm>
          <a:prstGeom prst="rect">
            <a:avLst/>
          </a:prstGeom>
        </p:spPr>
      </p:pic>
    </p:spTree>
    <p:extLst>
      <p:ext uri="{BB962C8B-B14F-4D97-AF65-F5344CB8AC3E}">
        <p14:creationId xmlns:p14="http://schemas.microsoft.com/office/powerpoint/2010/main" val="1916751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131094"/>
            <a:ext cx="7886700" cy="693022"/>
          </a:xfrm>
        </p:spPr>
        <p:txBody>
          <a:bodyPr>
            <a:normAutofit fontScale="90000"/>
          </a:bodyPr>
          <a:lstStyle/>
          <a:p>
            <a:r>
              <a:rPr lang="ru-RU" dirty="0" err="1" smtClean="0">
                <a:latin typeface="Times New Roman" panose="02020603050405020304" pitchFamily="18" charset="0"/>
                <a:cs typeface="Times New Roman" panose="02020603050405020304" pitchFamily="18" charset="0"/>
              </a:rPr>
              <a:t>Різні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можливі</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посадки </a:t>
            </a:r>
            <a:r>
              <a:rPr lang="ru-RU" dirty="0" err="1">
                <a:latin typeface="Times New Roman" panose="02020603050405020304" pitchFamily="18" charset="0"/>
                <a:cs typeface="Times New Roman" panose="02020603050405020304" pitchFamily="18" charset="0"/>
              </a:rPr>
              <a:t>дитини</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3916937"/>
            <a:ext cx="2957747" cy="1968246"/>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300" y="1824116"/>
            <a:ext cx="2957747" cy="1968246"/>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287" y="1824116"/>
            <a:ext cx="2304738" cy="3076944"/>
          </a:xfrm>
          <a:prstGeom prst="rect">
            <a:avLst/>
          </a:prstGeom>
        </p:spPr>
      </p:pic>
    </p:spTree>
    <p:extLst>
      <p:ext uri="{BB962C8B-B14F-4D97-AF65-F5344CB8AC3E}">
        <p14:creationId xmlns:p14="http://schemas.microsoft.com/office/powerpoint/2010/main" val="2398931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131095"/>
            <a:ext cx="7886700" cy="456927"/>
          </a:xfrm>
        </p:spPr>
        <p:txBody>
          <a:bodyPr>
            <a:normAutofit fontScale="90000"/>
          </a:bodyPr>
          <a:lstStyle/>
          <a:p>
            <a:r>
              <a:rPr lang="ru-RU" dirty="0" err="1">
                <a:latin typeface="Times New Roman" panose="02020603050405020304" pitchFamily="18" charset="0"/>
                <a:cs typeface="Times New Roman" panose="02020603050405020304" pitchFamily="18" charset="0"/>
              </a:rPr>
              <a:t>Різні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можливі</a:t>
            </a:r>
            <a:r>
              <a:rPr lang="ru-RU" dirty="0">
                <a:latin typeface="Times New Roman" panose="02020603050405020304" pitchFamily="18" charset="0"/>
                <a:cs typeface="Times New Roman" panose="02020603050405020304" pitchFamily="18" charset="0"/>
              </a:rPr>
              <a:t> посадки </a:t>
            </a:r>
            <a:r>
              <a:rPr lang="ru-RU" dirty="0" err="1">
                <a:latin typeface="Times New Roman" panose="02020603050405020304" pitchFamily="18" charset="0"/>
                <a:cs typeface="Times New Roman" panose="02020603050405020304" pitchFamily="18" charset="0"/>
              </a:rPr>
              <a:t>дитини</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0430" y="1588021"/>
            <a:ext cx="2609391" cy="326350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062" y="1589464"/>
            <a:ext cx="3028950" cy="302895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993" y="1588021"/>
            <a:ext cx="1622631" cy="2897555"/>
          </a:xfrm>
          <a:prstGeom prst="rect">
            <a:avLst/>
          </a:prstGeom>
        </p:spPr>
      </p:pic>
    </p:spTree>
    <p:extLst>
      <p:ext uri="{BB962C8B-B14F-4D97-AF65-F5344CB8AC3E}">
        <p14:creationId xmlns:p14="http://schemas.microsoft.com/office/powerpoint/2010/main" val="3303595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435607" y="1700808"/>
            <a:ext cx="5028901" cy="4824536"/>
          </a:xfrm>
        </p:spPr>
        <p:txBody>
          <a:bodyPr>
            <a:normAutofit fontScale="55000" lnSpcReduction="20000"/>
          </a:bodyPr>
          <a:lstStyle/>
          <a:p>
            <a:pPr marL="0" indent="0">
              <a:buNone/>
            </a:pPr>
            <a:r>
              <a:rPr lang="ru-RU" dirty="0" err="1">
                <a:latin typeface="Times New Roman" panose="02020603050405020304" pitchFamily="18" charset="0"/>
                <a:cs typeface="Times New Roman" panose="02020603050405020304" pitchFamily="18" charset="0"/>
              </a:rPr>
              <a:t>Розглянемо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моделі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стільців</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подробнее.</a:t>
            </a:r>
          </a:p>
          <a:p>
            <a:pPr marL="0" indent="0">
              <a:buNone/>
            </a:pPr>
            <a:r>
              <a:rPr lang="ru-RU" dirty="0" err="1" smtClean="0">
                <a:latin typeface="Times New Roman" panose="02020603050405020304" pitchFamily="18" charset="0"/>
                <a:cs typeface="Times New Roman" panose="02020603050405020304" pitchFamily="18" charset="0"/>
              </a:rPr>
              <a:t>Стіл-мішок</a:t>
            </a:r>
            <a:r>
              <a:rPr lang="ru-RU" dirty="0" smtClean="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Призначений</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важкими</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множинними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порушеннями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наповнений</a:t>
            </a:r>
            <a:r>
              <a:rPr lang="ru-RU" dirty="0">
                <a:latin typeface="Times New Roman" panose="02020603050405020304" pitchFamily="18" charset="0"/>
                <a:cs typeface="Times New Roman" panose="02020603050405020304" pitchFamily="18" charset="0"/>
              </a:rPr>
              <a:t> кульками </a:t>
            </a:r>
            <a:r>
              <a:rPr lang="ru-RU" dirty="0" err="1">
                <a:latin typeface="Times New Roman" panose="02020603050405020304" pitchFamily="18" charset="0"/>
                <a:cs typeface="Times New Roman" panose="02020603050405020304" pitchFamily="18" charset="0"/>
              </a:rPr>
              <a:t>полістиролу</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шматочками</a:t>
            </a:r>
            <a:r>
              <a:rPr lang="ru-RU" dirty="0">
                <a:latin typeface="Times New Roman" panose="02020603050405020304" pitchFamily="18" charset="0"/>
                <a:cs typeface="Times New Roman" panose="02020603050405020304" pitchFamily="18" charset="0"/>
              </a:rPr>
              <a:t> поролонами, </a:t>
            </a:r>
            <a:r>
              <a:rPr lang="ru-RU" dirty="0" err="1">
                <a:latin typeface="Times New Roman" panose="02020603050405020304" pitchFamily="18" charset="0"/>
                <a:cs typeface="Times New Roman" panose="02020603050405020304" pitchFamily="18" charset="0"/>
              </a:rPr>
              <a:t>чохол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зшитий</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тканини</a:t>
            </a:r>
            <a:r>
              <a:rPr lang="ru-RU" dirty="0">
                <a:latin typeface="Times New Roman" panose="02020603050405020304" pitchFamily="18" charset="0"/>
                <a:cs typeface="Times New Roman" panose="02020603050405020304" pitchFamily="18" charset="0"/>
              </a:rPr>
              <a:t>, яку легко </a:t>
            </a:r>
            <a:r>
              <a:rPr lang="ru-RU" dirty="0" err="1">
                <a:latin typeface="Times New Roman" panose="02020603050405020304" pitchFamily="18" charset="0"/>
                <a:cs typeface="Times New Roman" panose="02020603050405020304" pitchFamily="18" charset="0"/>
              </a:rPr>
              <a:t>стирати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дні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мішка</a:t>
            </a:r>
            <a:r>
              <a:rPr lang="ru-RU" dirty="0">
                <a:latin typeface="Times New Roman" panose="02020603050405020304" pitchFamily="18" charset="0"/>
                <a:cs typeface="Times New Roman" panose="02020603050405020304" pitchFamily="18" charset="0"/>
              </a:rPr>
              <a:t> пришита </a:t>
            </a:r>
            <a:r>
              <a:rPr lang="ru-RU" dirty="0" err="1">
                <a:latin typeface="Times New Roman" panose="02020603050405020304" pitchFamily="18" charset="0"/>
                <a:cs typeface="Times New Roman" panose="02020603050405020304" pitchFamily="18" charset="0"/>
              </a:rPr>
              <a:t>застібка-блискавка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Наповнення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стільця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дозволяє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йому</a:t>
            </a:r>
            <a:r>
              <a:rPr lang="ru-RU" dirty="0">
                <a:latin typeface="Times New Roman" panose="02020603050405020304" pitchFamily="18" charset="0"/>
                <a:cs typeface="Times New Roman" panose="02020603050405020304" pitchFamily="18" charset="0"/>
              </a:rPr>
              <a:t> будь-</a:t>
            </a:r>
            <a:r>
              <a:rPr lang="ru-RU" dirty="0" err="1">
                <a:latin typeface="Times New Roman" panose="02020603050405020304" pitchFamily="18" charset="0"/>
                <a:cs typeface="Times New Roman" panose="02020603050405020304" pitchFamily="18" charset="0"/>
              </a:rPr>
              <a:t>якої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форми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забезпечуючи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додаткову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підтримку</a:t>
            </a:r>
            <a:r>
              <a:rPr lang="ru-RU" dirty="0">
                <a:latin typeface="Times New Roman" panose="02020603050405020304" pitchFamily="18" charset="0"/>
                <a:cs typeface="Times New Roman" panose="02020603050405020304" pitchFamily="18" charset="0"/>
              </a:rPr>
              <a:t>, коли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необхідно</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цьому</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потрібно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додаткові</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ремені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фіксатори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Для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важко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витягати</a:t>
            </a:r>
            <a:r>
              <a:rPr lang="ru-RU" dirty="0">
                <a:latin typeface="Times New Roman" panose="02020603050405020304" pitchFamily="18" charset="0"/>
                <a:cs typeface="Times New Roman" panose="02020603050405020304" pitchFamily="18" charset="0"/>
              </a:rPr>
              <a:t> руки вперед, в такому </a:t>
            </a:r>
            <a:r>
              <a:rPr lang="ru-RU" dirty="0" err="1" smtClean="0">
                <a:latin typeface="Times New Roman" panose="02020603050405020304" pitchFamily="18" charset="0"/>
                <a:cs typeface="Times New Roman" panose="02020603050405020304" pitchFamily="18" charset="0"/>
              </a:rPr>
              <a:t>стулі</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виявитися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корисним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положення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лежачи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боці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Стільці-мішки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зручні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функціональні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практичні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слід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користуватися</a:t>
            </a:r>
            <a:r>
              <a:rPr lang="ru-RU" dirty="0">
                <a:latin typeface="Times New Roman" panose="02020603050405020304" pitchFamily="18" charset="0"/>
                <a:cs typeface="Times New Roman" panose="02020603050405020304" pitchFamily="18" charset="0"/>
              </a:rPr>
              <a:t> таким </a:t>
            </a:r>
            <a:r>
              <a:rPr lang="ru-RU" dirty="0" err="1">
                <a:latin typeface="Times New Roman" panose="02020603050405020304" pitchFamily="18" charset="0"/>
                <a:cs typeface="Times New Roman" panose="02020603050405020304" pitchFamily="18" charset="0"/>
              </a:rPr>
              <a:t>стільцем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тільки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нетривале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вре-мя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також</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рекомендується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атонически</a:t>
            </a:r>
            <a:r>
              <a:rPr lang="ru-RU" dirty="0">
                <a:latin typeface="Times New Roman" panose="02020603050405020304" pitchFamily="18" charset="0"/>
                <a:cs typeface="Times New Roman" panose="02020603050405020304" pitchFamily="18" charset="0"/>
              </a:rPr>
              <a:t>-астатической формою ДЦП.</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063" y="2425599"/>
            <a:ext cx="2440763" cy="2865243"/>
          </a:xfrm>
          <a:prstGeom prst="rect">
            <a:avLst/>
          </a:prstGeom>
        </p:spPr>
      </p:pic>
    </p:spTree>
    <p:extLst>
      <p:ext uri="{BB962C8B-B14F-4D97-AF65-F5344CB8AC3E}">
        <p14:creationId xmlns:p14="http://schemas.microsoft.com/office/powerpoint/2010/main" val="2234455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435608" y="1628800"/>
            <a:ext cx="3994579" cy="3861173"/>
          </a:xfrm>
        </p:spPr>
        <p:txBody>
          <a:bodyPr>
            <a:normAutofit fontScale="47500" lnSpcReduction="20000"/>
          </a:bodyPr>
          <a:lstStyle/>
          <a:p>
            <a:pPr marL="0" indent="0">
              <a:buNone/>
            </a:pPr>
            <a:r>
              <a:rPr lang="ru-RU" dirty="0" err="1">
                <a:latin typeface="Times New Roman" panose="02020603050405020304" pitchFamily="18" charset="0"/>
                <a:cs typeface="Times New Roman" panose="02020603050405020304" pitchFamily="18" charset="0"/>
              </a:rPr>
              <a:t>Дитяче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автомобільне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a:t>
            </a:r>
            <a:r>
              <a:rPr lang="ru-RU" dirty="0">
                <a:latin typeface="Times New Roman" panose="02020603050405020304" pitchFamily="18" charset="0"/>
                <a:cs typeface="Times New Roman" panose="02020603050405020304" pitchFamily="18" charset="0"/>
              </a:rPr>
              <a:t>. Прекрасно </a:t>
            </a:r>
            <a:r>
              <a:rPr lang="ru-RU" dirty="0" err="1">
                <a:latin typeface="Times New Roman" panose="02020603050405020304" pitchFamily="18" charset="0"/>
                <a:cs typeface="Times New Roman" panose="02020603050405020304" pitchFamily="18" charset="0"/>
              </a:rPr>
              <a:t>підходить</a:t>
            </a:r>
            <a:r>
              <a:rPr lang="ru-RU" dirty="0">
                <a:latin typeface="Times New Roman" panose="02020603050405020304" pitchFamily="18" charset="0"/>
                <a:cs typeface="Times New Roman" panose="02020603050405020304" pitchFamily="18" charset="0"/>
              </a:rPr>
              <a:t> для </a:t>
            </a:r>
            <a:r>
              <a:rPr lang="ru-RU" dirty="0" err="1" smtClean="0">
                <a:latin typeface="Times New Roman" panose="02020603050405020304" pitchFamily="18" charset="0"/>
                <a:cs typeface="Times New Roman" panose="02020603050405020304" pitchFamily="18" charset="0"/>
              </a:rPr>
              <a:t>більшості</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погано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взагалі</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утримують</a:t>
            </a:r>
            <a:r>
              <a:rPr lang="ru-RU" dirty="0">
                <a:latin typeface="Times New Roman" panose="02020603050405020304" pitchFamily="18" charset="0"/>
                <a:cs typeface="Times New Roman" panose="02020603050405020304" pitchFamily="18" charset="0"/>
              </a:rPr>
              <a:t> голову і не </a:t>
            </a:r>
            <a:r>
              <a:rPr lang="ru-RU" dirty="0" err="1" smtClean="0">
                <a:latin typeface="Times New Roman" panose="02020603050405020304" pitchFamily="18" charset="0"/>
                <a:cs typeface="Times New Roman" panose="02020603050405020304" pitchFamily="18" charset="0"/>
              </a:rPr>
              <a:t>зберігають</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рівновагу</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положенні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сидячи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повинне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відповідати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розміром</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захищати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ремені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безпеки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повинні</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легко </a:t>
            </a:r>
            <a:r>
              <a:rPr lang="ru-RU" dirty="0" err="1">
                <a:latin typeface="Times New Roman" panose="02020603050405020304" pitchFamily="18" charset="0"/>
                <a:cs typeface="Times New Roman" panose="02020603050405020304" pitchFamily="18" charset="0"/>
              </a:rPr>
              <a:t>регулюватися</a:t>
            </a:r>
            <a:r>
              <a:rPr lang="ru-RU" dirty="0">
                <a:latin typeface="Times New Roman" panose="02020603050405020304" pitchFamily="18" charset="0"/>
                <a:cs typeface="Times New Roman" panose="02020603050405020304" pitchFamily="18" charset="0"/>
              </a:rPr>
              <a:t> і добре </a:t>
            </a:r>
            <a:r>
              <a:rPr lang="ru-RU" dirty="0" err="1">
                <a:latin typeface="Times New Roman" panose="02020603050405020304" pitchFamily="18" charset="0"/>
                <a:cs typeface="Times New Roman" panose="02020603050405020304" pitchFamily="18" charset="0"/>
              </a:rPr>
              <a:t>фіксувати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тулуб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Купуючи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важливо</a:t>
            </a:r>
            <a:r>
              <a:rPr lang="ru-RU" dirty="0">
                <a:latin typeface="Times New Roman" panose="02020603050405020304" pitchFamily="18" charset="0"/>
                <a:cs typeface="Times New Roman" panose="02020603050405020304" pitchFamily="18" charset="0"/>
              </a:rPr>
              <a:t> точно </a:t>
            </a:r>
            <a:r>
              <a:rPr lang="ru-RU" dirty="0" err="1">
                <a:latin typeface="Times New Roman" panose="02020603050405020304" pitchFamily="18" charset="0"/>
                <a:cs typeface="Times New Roman" panose="02020603050405020304" pitchFamily="18" charset="0"/>
              </a:rPr>
              <a:t>підібрати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бути </a:t>
            </a:r>
            <a:r>
              <a:rPr lang="ru-RU" dirty="0" err="1" smtClean="0">
                <a:latin typeface="Times New Roman" panose="02020603050405020304" pitchFamily="18" charset="0"/>
                <a:cs typeface="Times New Roman" panose="02020603050405020304" pitchFamily="18" charset="0"/>
              </a:rPr>
              <a:t>розраховане</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вагу </a:t>
            </a:r>
            <a:r>
              <a:rPr lang="ru-RU" dirty="0" err="1">
                <a:latin typeface="Times New Roman" panose="02020603050405020304" pitchFamily="18" charset="0"/>
                <a:cs typeface="Times New Roman" panose="02020603050405020304" pitchFamily="18" charset="0"/>
              </a:rPr>
              <a:t>вашої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а не на </a:t>
            </a:r>
            <a:r>
              <a:rPr lang="ru-RU" dirty="0" err="1">
                <a:latin typeface="Times New Roman" panose="02020603050405020304" pitchFamily="18" charset="0"/>
                <a:cs typeface="Times New Roman" panose="02020603050405020304" pitchFamily="18" charset="0"/>
              </a:rPr>
              <a:t>вік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Автомобільне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кріпити</a:t>
            </a:r>
            <a:r>
              <a:rPr lang="ru-RU" dirty="0">
                <a:latin typeface="Times New Roman" panose="02020603050405020304" pitchFamily="18" charset="0"/>
                <a:cs typeface="Times New Roman" panose="02020603050405020304" pitchFamily="18" charset="0"/>
              </a:rPr>
              <a:t> до спинки </a:t>
            </a:r>
            <a:r>
              <a:rPr lang="ru-RU" dirty="0" err="1">
                <a:latin typeface="Times New Roman" panose="02020603050405020304" pitchFamily="18" charset="0"/>
                <a:cs typeface="Times New Roman" panose="02020603050405020304" pitchFamily="18" charset="0"/>
              </a:rPr>
              <a:t>звичайного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стільця</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рекомендується</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використовувати</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крісло</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завалюється</a:t>
            </a:r>
            <a:r>
              <a:rPr lang="ru-RU" dirty="0">
                <a:latin typeface="Times New Roman" panose="02020603050405020304" pitchFamily="18" charset="0"/>
                <a:cs typeface="Times New Roman" panose="02020603050405020304" pitchFamily="18" charset="0"/>
              </a:rPr>
              <a:t> на один </a:t>
            </a:r>
            <a:r>
              <a:rPr lang="ru-RU" dirty="0" err="1">
                <a:latin typeface="Times New Roman" panose="02020603050405020304" pitchFamily="18" charset="0"/>
                <a:cs typeface="Times New Roman" panose="02020603050405020304" pitchFamily="18" charset="0"/>
              </a:rPr>
              <a:t>бік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відштовхуватись</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ногами, </a:t>
            </a:r>
            <a:r>
              <a:rPr lang="ru-RU" dirty="0" err="1">
                <a:latin typeface="Times New Roman" panose="02020603050405020304" pitchFamily="18" charset="0"/>
                <a:cs typeface="Times New Roman" panose="02020603050405020304" pitchFamily="18" charset="0"/>
              </a:rPr>
              <a:t>постійно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відхиляється</a:t>
            </a:r>
            <a:r>
              <a:rPr lang="ru-RU" dirty="0">
                <a:latin typeface="Times New Roman" panose="02020603050405020304" pitchFamily="18" charset="0"/>
                <a:cs typeface="Times New Roman" panose="02020603050405020304" pitchFamily="18" charset="0"/>
              </a:rPr>
              <a:t> назад </a:t>
            </a:r>
            <a:r>
              <a:rPr lang="ru-RU" dirty="0" err="1">
                <a:latin typeface="Times New Roman" panose="02020603050405020304" pitchFamily="18" charset="0"/>
                <a:cs typeface="Times New Roman" panose="02020603050405020304" pitchFamily="18" charset="0"/>
              </a:rPr>
              <a:t>незважаючи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ремені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безпеки</a:t>
            </a:r>
            <a:r>
              <a:rPr lang="ru-RU"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187" y="2125266"/>
            <a:ext cx="3096008" cy="173376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187" y="3858220"/>
            <a:ext cx="2481406" cy="1861055"/>
          </a:xfrm>
          <a:prstGeom prst="rect">
            <a:avLst/>
          </a:prstGeom>
        </p:spPr>
      </p:pic>
    </p:spTree>
    <p:extLst>
      <p:ext uri="{BB962C8B-B14F-4D97-AF65-F5344CB8AC3E}">
        <p14:creationId xmlns:p14="http://schemas.microsoft.com/office/powerpoint/2010/main" val="2025842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43608" y="1700808"/>
            <a:ext cx="4644140" cy="3263504"/>
          </a:xfrm>
        </p:spPr>
        <p:txBody>
          <a:bodyPr>
            <a:normAutofit fontScale="62500" lnSpcReduction="20000"/>
          </a:bodyPr>
          <a:lstStyle/>
          <a:p>
            <a:pPr marL="0" indent="0">
              <a:buNone/>
            </a:pPr>
            <a:r>
              <a:rPr lang="ru-RU" dirty="0" err="1">
                <a:latin typeface="Times New Roman" panose="02020603050405020304" pitchFamily="18" charset="0"/>
                <a:cs typeface="Times New Roman" panose="02020603050405020304" pitchFamily="18" charset="0"/>
              </a:rPr>
              <a:t>Кутовий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підлоговий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цілком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зручний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із</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спастикой</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також</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гіперкінезами</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тенденцією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випрямляти</a:t>
            </a:r>
            <a:r>
              <a:rPr lang="ru-RU" dirty="0">
                <a:latin typeface="Times New Roman" panose="02020603050405020304" pitchFamily="18" charset="0"/>
                <a:cs typeface="Times New Roman" panose="02020603050405020304" pitchFamily="18" charset="0"/>
              </a:rPr>
              <a:t> ноги в </a:t>
            </a:r>
            <a:r>
              <a:rPr lang="ru-RU" dirty="0" err="1" smtClean="0">
                <a:latin typeface="Times New Roman" panose="02020603050405020304" pitchFamily="18" charset="0"/>
                <a:cs typeface="Times New Roman" panose="02020603050405020304" pitchFamily="18" charset="0"/>
              </a:rPr>
              <a:t>суглобах</a:t>
            </a:r>
            <a:r>
              <a:rPr lang="ru-RU" dirty="0" smtClean="0">
                <a:latin typeface="Times New Roman" panose="02020603050405020304" pitchFamily="18" charset="0"/>
                <a:cs typeface="Times New Roman" panose="02020603050405020304" pitchFamily="18" charset="0"/>
              </a:rPr>
              <a:t> тазу </a:t>
            </a:r>
            <a:r>
              <a:rPr lang="ru-RU" dirty="0">
                <a:latin typeface="Times New Roman" panose="02020603050405020304" pitchFamily="18" charset="0"/>
                <a:cs typeface="Times New Roman" panose="02020603050405020304" pitchFamily="18" charset="0"/>
              </a:rPr>
              <a:t>і </a:t>
            </a:r>
            <a:r>
              <a:rPr lang="ru-RU" dirty="0" err="1">
                <a:latin typeface="Times New Roman" panose="02020603050405020304" pitchFamily="18" charset="0"/>
                <a:cs typeface="Times New Roman" panose="02020603050405020304" pitchFamily="18" charset="0"/>
              </a:rPr>
              <a:t>завалюватися</a:t>
            </a:r>
            <a:r>
              <a:rPr lang="ru-RU" dirty="0">
                <a:latin typeface="Times New Roman" panose="02020603050405020304" pitchFamily="18" charset="0"/>
                <a:cs typeface="Times New Roman" panose="02020603050405020304" pitchFamily="18" charset="0"/>
              </a:rPr>
              <a:t> назад при </a:t>
            </a:r>
            <a:r>
              <a:rPr lang="ru-RU" dirty="0" err="1">
                <a:latin typeface="Times New Roman" panose="02020603050405020304" pitchFamily="18" charset="0"/>
                <a:cs typeface="Times New Roman" panose="02020603050405020304" pitchFamily="18" charset="0"/>
              </a:rPr>
              <a:t>піднятті</a:t>
            </a:r>
            <a:r>
              <a:rPr lang="ru-RU" dirty="0">
                <a:latin typeface="Times New Roman" panose="02020603050405020304" pitchFamily="18" charset="0"/>
                <a:cs typeface="Times New Roman" panose="02020603050405020304" pitchFamily="18" charset="0"/>
              </a:rPr>
              <a:t> рук. </a:t>
            </a:r>
            <a:r>
              <a:rPr lang="ru-RU" dirty="0" err="1">
                <a:latin typeface="Times New Roman" panose="02020603050405020304" pitchFamily="18" charset="0"/>
                <a:cs typeface="Times New Roman" panose="02020603050405020304" pitchFamily="18" charset="0"/>
              </a:rPr>
              <a:t>Краще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використати</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ігор</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зайняття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підлозі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Бічні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стінки</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стабільно</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обмежують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простір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перешкоджаючи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падінню</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знімний</a:t>
            </a:r>
            <a:r>
              <a:rPr lang="ru-RU" dirty="0">
                <a:latin typeface="Times New Roman" panose="02020603050405020304" pitchFamily="18" charset="0"/>
                <a:cs typeface="Times New Roman" panose="02020603050405020304" pitchFamily="18" charset="0"/>
              </a:rPr>
              <a:t> абдуктор </a:t>
            </a:r>
            <a:r>
              <a:rPr lang="ru-RU" dirty="0" err="1">
                <a:latin typeface="Times New Roman" panose="02020603050405020304" pitchFamily="18" charset="0"/>
                <a:cs typeface="Times New Roman" panose="02020603050405020304" pitchFamily="18" charset="0"/>
              </a:rPr>
              <a:t>дозволяє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утримувати</a:t>
            </a:r>
            <a:r>
              <a:rPr lang="ru-RU" dirty="0">
                <a:latin typeface="Times New Roman" panose="02020603050405020304" pitchFamily="18" charset="0"/>
                <a:cs typeface="Times New Roman" panose="02020603050405020304" pitchFamily="18" charset="0"/>
              </a:rPr>
              <a:t> ноги в </a:t>
            </a:r>
            <a:r>
              <a:rPr lang="ru-RU" dirty="0" err="1">
                <a:latin typeface="Times New Roman" panose="02020603050405020304" pitchFamily="18" charset="0"/>
                <a:cs typeface="Times New Roman" panose="02020603050405020304" pitchFamily="18" charset="0"/>
              </a:rPr>
              <a:t>розлученому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положенні</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191" y="1700808"/>
            <a:ext cx="2091128" cy="196745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828" y="3796378"/>
            <a:ext cx="2077543" cy="1989944"/>
          </a:xfrm>
          <a:prstGeom prst="rect">
            <a:avLst/>
          </a:prstGeom>
        </p:spPr>
      </p:pic>
    </p:spTree>
    <p:extLst>
      <p:ext uri="{BB962C8B-B14F-4D97-AF65-F5344CB8AC3E}">
        <p14:creationId xmlns:p14="http://schemas.microsoft.com/office/powerpoint/2010/main" val="1608515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2857496"/>
            <a:ext cx="7498080" cy="1143000"/>
          </a:xfrm>
        </p:spPr>
        <p:txBody>
          <a:bodyPr>
            <a:normAutofit fontScale="90000"/>
          </a:bodyPr>
          <a:lstStyle/>
          <a:p>
            <a:pPr fontAlgn="t"/>
            <a:r>
              <a:rPr lang="ru-RU" sz="2200" dirty="0" smtClean="0">
                <a:latin typeface="Times New Roman" panose="02020603050405020304" pitchFamily="18" charset="0"/>
                <a:cs typeface="Times New Roman" panose="02020603050405020304" pitchFamily="18" charset="0"/>
              </a:rPr>
              <a:t>3. </a:t>
            </a:r>
            <a:r>
              <a:rPr lang="ru-RU" sz="2200" dirty="0" err="1" smtClean="0">
                <a:latin typeface="Times New Roman" panose="02020603050405020304" pitchFamily="18" charset="0"/>
                <a:cs typeface="Times New Roman" panose="02020603050405020304" pitchFamily="18" charset="0"/>
              </a:rPr>
              <a:t>Діскінетіческая</a:t>
            </a:r>
            <a:r>
              <a:rPr lang="ru-RU" sz="2200" dirty="0" smtClean="0">
                <a:latin typeface="Times New Roman" panose="02020603050405020304" pitchFamily="18" charset="0"/>
                <a:cs typeface="Times New Roman" panose="02020603050405020304" pitchFamily="18" charset="0"/>
              </a:rPr>
              <a:t> форма - </a:t>
            </a:r>
            <a:r>
              <a:rPr lang="ru-RU" sz="2200" dirty="0" err="1" smtClean="0">
                <a:latin typeface="Times New Roman" panose="02020603050405020304" pitchFamily="18" charset="0"/>
                <a:cs typeface="Times New Roman" panose="02020603050405020304" pitchFamily="18" charset="0"/>
              </a:rPr>
              <a:t>неконтрольована</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рухова</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діяльність</a:t>
            </a:r>
            <a:r>
              <a:rPr lang="ru-RU" sz="2200" dirty="0" smtClean="0">
                <a:latin typeface="Times New Roman" panose="02020603050405020304" pitchFamily="18" charset="0"/>
                <a:cs typeface="Times New Roman" panose="02020603050405020304" pitchFamily="18" charset="0"/>
              </a:rPr>
              <a:t>. При </a:t>
            </a:r>
            <a:r>
              <a:rPr lang="ru-RU" sz="2200" dirty="0" err="1" smtClean="0">
                <a:latin typeface="Times New Roman" panose="02020603050405020304" pitchFamily="18" charset="0"/>
                <a:cs typeface="Times New Roman" panose="02020603050405020304" pitchFamily="18" charset="0"/>
              </a:rPr>
              <a:t>дискинетическом</a:t>
            </a:r>
            <a:r>
              <a:rPr lang="ru-RU" sz="2200" dirty="0" smtClean="0">
                <a:latin typeface="Times New Roman" panose="02020603050405020304" pitchFamily="18" charset="0"/>
                <a:cs typeface="Times New Roman" panose="02020603050405020304" pitchFamily="18" charset="0"/>
              </a:rPr>
              <a:t> ДЦП </a:t>
            </a:r>
            <a:r>
              <a:rPr lang="ru-RU" sz="2200" dirty="0" err="1" smtClean="0">
                <a:latin typeface="Times New Roman" panose="02020603050405020304" pitchFamily="18" charset="0"/>
                <a:cs typeface="Times New Roman" panose="02020603050405020304" pitchFamily="18" charset="0"/>
              </a:rPr>
              <a:t>спостерігаються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неконтрольовані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руху</a:t>
            </a:r>
            <a:r>
              <a:rPr lang="ru-RU" sz="2200" dirty="0" smtClean="0">
                <a:latin typeface="Times New Roman" panose="02020603050405020304" pitchFamily="18" charset="0"/>
                <a:cs typeface="Times New Roman" panose="02020603050405020304" pitchFamily="18" charset="0"/>
              </a:rPr>
              <a:t> рук </a:t>
            </a:r>
            <a:r>
              <a:rPr lang="ru-RU" sz="2200" dirty="0" err="1" smtClean="0">
                <a:latin typeface="Times New Roman" panose="02020603050405020304" pitchFamily="18" charset="0"/>
                <a:cs typeface="Times New Roman" panose="02020603050405020304" pitchFamily="18" charset="0"/>
              </a:rPr>
              <a:t>або</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ніг</a:t>
            </a:r>
            <a:r>
              <a:rPr lang="ru-RU" sz="2200" dirty="0" smtClean="0">
                <a:latin typeface="Times New Roman" panose="02020603050405020304" pitchFamily="18" charset="0"/>
                <a:cs typeface="Times New Roman" panose="02020603050405020304" pitchFamily="18" charset="0"/>
              </a:rPr>
              <a:t>; вони </a:t>
            </a:r>
            <a:r>
              <a:rPr lang="ru-RU" sz="2200" dirty="0" err="1" smtClean="0">
                <a:latin typeface="Times New Roman" panose="02020603050405020304" pitchFamily="18" charset="0"/>
                <a:cs typeface="Times New Roman" panose="02020603050405020304" pitchFamily="18" charset="0"/>
              </a:rPr>
              <a:t>можуть</a:t>
            </a:r>
            <a:r>
              <a:rPr lang="ru-RU" sz="2200" dirty="0" smtClean="0">
                <a:latin typeface="Times New Roman" panose="02020603050405020304" pitchFamily="18" charset="0"/>
                <a:cs typeface="Times New Roman" panose="02020603050405020304" pitchFamily="18" charset="0"/>
              </a:rPr>
              <a:t> бути як </a:t>
            </a:r>
            <a:r>
              <a:rPr lang="ru-RU" sz="2200" dirty="0" err="1" smtClean="0">
                <a:latin typeface="Times New Roman" panose="02020603050405020304" pitchFamily="18" charset="0"/>
                <a:cs typeface="Times New Roman" panose="02020603050405020304" pitchFamily="18" charset="0"/>
              </a:rPr>
              <a:t>повільні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гнучкі</a:t>
            </a:r>
            <a:r>
              <a:rPr lang="ru-RU" sz="2200" dirty="0" smtClean="0">
                <a:latin typeface="Times New Roman" panose="02020603050405020304" pitchFamily="18" charset="0"/>
                <a:cs typeface="Times New Roman" panose="02020603050405020304" pitchFamily="18" charset="0"/>
              </a:rPr>
              <a:t>, так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швидкі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рвучкі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Зазвичай</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це</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створює</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тяжкість</a:t>
            </a:r>
            <a:r>
              <a:rPr lang="ru-RU" sz="2200" dirty="0" smtClean="0">
                <a:latin typeface="Times New Roman" panose="02020603050405020304" pitchFamily="18" charset="0"/>
                <a:cs typeface="Times New Roman" panose="02020603050405020304" pitchFamily="18" charset="0"/>
              </a:rPr>
              <a:t> для </a:t>
            </a:r>
            <a:r>
              <a:rPr lang="ru-RU" sz="2200" dirty="0" err="1" smtClean="0">
                <a:latin typeface="Times New Roman" panose="02020603050405020304" pitchFamily="18" charset="0"/>
                <a:cs typeface="Times New Roman" panose="02020603050405020304" pitchFamily="18" charset="0"/>
              </a:rPr>
              <a:t>рухової</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діяльності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дітей</a:t>
            </a:r>
            <a:r>
              <a:rPr lang="ru-RU" sz="2200" dirty="0" smtClean="0">
                <a:latin typeface="Times New Roman" panose="02020603050405020304" pitchFamily="18" charset="0"/>
                <a:cs typeface="Times New Roman" panose="02020603050405020304" pitchFamily="18" charset="0"/>
              </a:rPr>
              <a:t>, перш за все вони </a:t>
            </a:r>
            <a:r>
              <a:rPr lang="ru-RU" sz="2200" dirty="0" err="1" smtClean="0">
                <a:latin typeface="Times New Roman" panose="02020603050405020304" pitchFamily="18" charset="0"/>
                <a:cs typeface="Times New Roman" panose="02020603050405020304" pitchFamily="18" charset="0"/>
              </a:rPr>
              <a:t>відчувають</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труднощі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з</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сидінням</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ходьбою. </a:t>
            </a:r>
            <a:r>
              <a:rPr lang="ru-RU" sz="2200" dirty="0" err="1" smtClean="0">
                <a:latin typeface="Times New Roman" panose="02020603050405020304" pitchFamily="18" charset="0"/>
                <a:cs typeface="Times New Roman" panose="02020603050405020304" pitchFamily="18" charset="0"/>
              </a:rPr>
              <a:t>Іноді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уражаються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м'язи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обличчя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мову</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що</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призводить</a:t>
            </a:r>
            <a:r>
              <a:rPr lang="ru-RU" sz="2200" dirty="0" smtClean="0">
                <a:latin typeface="Times New Roman" panose="02020603050405020304" pitchFamily="18" charset="0"/>
                <a:cs typeface="Times New Roman" panose="02020603050405020304" pitchFamily="18" charset="0"/>
              </a:rPr>
              <a:t> до проблем </a:t>
            </a:r>
            <a:r>
              <a:rPr lang="ru-RU" sz="2200" dirty="0" err="1" smtClean="0">
                <a:latin typeface="Times New Roman" panose="02020603050405020304" pitchFamily="18" charset="0"/>
                <a:cs typeface="Times New Roman" panose="02020603050405020304" pitchFamily="18" charset="0"/>
              </a:rPr>
              <a:t>з</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ковтанням</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промовою</a:t>
            </a:r>
            <a:r>
              <a:rPr lang="ru-RU" sz="2200" dirty="0" smtClean="0">
                <a:latin typeface="Times New Roman" panose="02020603050405020304" pitchFamily="18" charset="0"/>
                <a:cs typeface="Times New Roman" panose="02020603050405020304" pitchFamily="18" charset="0"/>
              </a:rPr>
              <a:t>. Одним </a:t>
            </a:r>
            <a:r>
              <a:rPr lang="ru-RU" sz="2200" dirty="0" err="1" smtClean="0">
                <a:latin typeface="Times New Roman" panose="02020603050405020304" pitchFamily="18" charset="0"/>
                <a:cs typeface="Times New Roman" panose="02020603050405020304" pitchFamily="18" charset="0"/>
              </a:rPr>
              <a:t>з</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підтипів</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цієї</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форми</a:t>
            </a:r>
            <a:r>
              <a:rPr lang="ru-RU" sz="2200" dirty="0" smtClean="0">
                <a:latin typeface="Times New Roman" panose="02020603050405020304" pitchFamily="18" charset="0"/>
                <a:cs typeface="Times New Roman" panose="02020603050405020304" pitchFamily="18" charset="0"/>
              </a:rPr>
              <a:t> ДЦП </a:t>
            </a:r>
            <a:r>
              <a:rPr lang="ru-RU" sz="2200" dirty="0" err="1" smtClean="0">
                <a:latin typeface="Times New Roman" panose="02020603050405020304" pitchFamily="18" charset="0"/>
                <a:cs typeface="Times New Roman" panose="02020603050405020304" pitchFamily="18" charset="0"/>
              </a:rPr>
              <a:t>є</a:t>
            </a:r>
            <a:r>
              <a:rPr lang="ru-RU" sz="2200" dirty="0" smtClean="0">
                <a:latin typeface="Times New Roman" panose="02020603050405020304" pitchFamily="18" charset="0"/>
                <a:cs typeface="Times New Roman" panose="02020603050405020304" pitchFamily="18" charset="0"/>
              </a:rPr>
              <a:t> дистонический. До </a:t>
            </a:r>
            <a:r>
              <a:rPr lang="ru-RU" sz="2200" dirty="0" err="1" smtClean="0">
                <a:latin typeface="Times New Roman" panose="02020603050405020304" pitchFamily="18" charset="0"/>
                <a:cs typeface="Times New Roman" panose="02020603050405020304" pitchFamily="18" charset="0"/>
              </a:rPr>
              <a:t>його</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проявів</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відноситься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мінливість</a:t>
            </a:r>
            <a:r>
              <a:rPr lang="ru-RU" sz="2200" dirty="0" smtClean="0">
                <a:latin typeface="Times New Roman" panose="02020603050405020304" pitchFamily="18" charset="0"/>
                <a:cs typeface="Times New Roman" panose="02020603050405020304" pitchFamily="18" charset="0"/>
              </a:rPr>
              <a:t> тонусу </a:t>
            </a:r>
            <a:r>
              <a:rPr lang="ru-RU" sz="2200" dirty="0" err="1" smtClean="0">
                <a:latin typeface="Times New Roman" panose="02020603050405020304" pitchFamily="18" charset="0"/>
                <a:cs typeface="Times New Roman" panose="02020603050405020304" pitchFamily="18" charset="0"/>
              </a:rPr>
              <a:t>м'язів</a:t>
            </a:r>
            <a:r>
              <a:rPr lang="ru-RU" sz="2200" dirty="0" smtClean="0">
                <a:latin typeface="Times New Roman" panose="02020603050405020304" pitchFamily="18" charset="0"/>
                <a:cs typeface="Times New Roman" panose="02020603050405020304" pitchFamily="18" charset="0"/>
              </a:rPr>
              <a:t>, коли </a:t>
            </a:r>
            <a:r>
              <a:rPr lang="ru-RU" sz="2200" dirty="0" err="1" smtClean="0">
                <a:latin typeface="Times New Roman" panose="02020603050405020304" pitchFamily="18" charset="0"/>
                <a:cs typeface="Times New Roman" panose="02020603050405020304" pitchFamily="18" charset="0"/>
              </a:rPr>
              <a:t>період</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повного</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розслаблення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змінюється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періодом</a:t>
            </a:r>
            <a:r>
              <a:rPr lang="ru-RU" sz="2200" dirty="0" smtClean="0">
                <a:latin typeface="Times New Roman" panose="02020603050405020304" pitchFamily="18" charset="0"/>
                <a:cs typeface="Times New Roman" panose="02020603050405020304" pitchFamily="18" charset="0"/>
              </a:rPr>
              <a:t> сильного </a:t>
            </a:r>
            <a:r>
              <a:rPr lang="ru-RU" sz="2200" dirty="0" err="1" smtClean="0">
                <a:latin typeface="Times New Roman" panose="02020603050405020304" pitchFamily="18" charset="0"/>
                <a:cs typeface="Times New Roman" panose="02020603050405020304" pitchFamily="18" charset="0"/>
              </a:rPr>
              <a:t>напруги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Зміни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можуть</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відбуватися</a:t>
            </a:r>
            <a:r>
              <a:rPr lang="ru-RU" sz="2200" dirty="0" smtClean="0">
                <a:latin typeface="Times New Roman" panose="02020603050405020304" pitchFamily="18" charset="0"/>
                <a:cs typeface="Times New Roman" panose="02020603050405020304" pitchFamily="18" charset="0"/>
              </a:rPr>
              <a:t> як раз в </a:t>
            </a:r>
            <a:r>
              <a:rPr lang="ru-RU" sz="2200" dirty="0" err="1" smtClean="0">
                <a:latin typeface="Times New Roman" panose="02020603050405020304" pitchFamily="18" charset="0"/>
                <a:cs typeface="Times New Roman" panose="02020603050405020304" pitchFamily="18" charset="0"/>
              </a:rPr>
              <a:t>декілька</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днів</a:t>
            </a:r>
            <a:r>
              <a:rPr lang="ru-RU" sz="2200" dirty="0" smtClean="0">
                <a:latin typeface="Times New Roman" panose="02020603050405020304" pitchFamily="18" charset="0"/>
                <a:cs typeface="Times New Roman" panose="02020603050405020304" pitchFamily="18" charset="0"/>
              </a:rPr>
              <a:t>, так </a:t>
            </a:r>
            <a:r>
              <a:rPr lang="ru-RU" sz="2200" dirty="0" err="1" smtClean="0">
                <a:latin typeface="Times New Roman" panose="02020603050405020304" pitchFamily="18" charset="0"/>
                <a:cs typeface="Times New Roman" panose="02020603050405020304" pitchFamily="18" charset="0"/>
              </a:rPr>
              <a:t>і</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кілька</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разів</a:t>
            </a:r>
            <a:r>
              <a:rPr lang="ru-RU" sz="2200" dirty="0" smtClean="0">
                <a:latin typeface="Times New Roman" panose="02020603050405020304" pitchFamily="18" charset="0"/>
                <a:cs typeface="Times New Roman" panose="02020603050405020304" pitchFamily="18" charset="0"/>
              </a:rPr>
              <a:t> в день.</a:t>
            </a:r>
            <a:br>
              <a:rPr lang="ru-RU" sz="2200" dirty="0" smtClean="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 4. </a:t>
            </a:r>
            <a:r>
              <a:rPr lang="ru-RU" sz="2200" dirty="0" err="1" smtClean="0">
                <a:latin typeface="Times New Roman" panose="02020603050405020304" pitchFamily="18" charset="0"/>
                <a:cs typeface="Times New Roman" panose="02020603050405020304" pitchFamily="18" charset="0"/>
              </a:rPr>
              <a:t>Змішана</a:t>
            </a:r>
            <a:r>
              <a:rPr lang="ru-RU" sz="2200" dirty="0" smtClean="0">
                <a:latin typeface="Times New Roman" panose="02020603050405020304" pitchFamily="18" charset="0"/>
                <a:cs typeface="Times New Roman" panose="02020603050405020304" pitchFamily="18" charset="0"/>
              </a:rPr>
              <a:t> форма - </a:t>
            </a:r>
            <a:r>
              <a:rPr lang="ru-RU" sz="2200" dirty="0" err="1" smtClean="0">
                <a:latin typeface="Times New Roman" panose="02020603050405020304" pitchFamily="18" charset="0"/>
                <a:cs typeface="Times New Roman" panose="02020603050405020304" pitchFamily="18" charset="0"/>
              </a:rPr>
              <a:t>неможливо</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виділити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ознаки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тільки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однієї</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форми</a:t>
            </a:r>
            <a:r>
              <a:rPr lang="ru-RU" sz="2200" dirty="0" smtClean="0">
                <a:latin typeface="Times New Roman" panose="02020603050405020304" pitchFamily="18" charset="0"/>
                <a:cs typeface="Times New Roman" panose="02020603050405020304" pitchFamily="18" charset="0"/>
              </a:rPr>
              <a:t> ДЦП, </a:t>
            </a:r>
            <a:r>
              <a:rPr lang="ru-RU" sz="2200" dirty="0" err="1" smtClean="0">
                <a:latin typeface="Times New Roman" panose="02020603050405020304" pitchFamily="18" charset="0"/>
                <a:cs typeface="Times New Roman" panose="02020603050405020304" pitchFamily="18" charset="0"/>
              </a:rPr>
              <a:t>що</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більше</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переважає</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зате</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виявляються</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симптоми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різних</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типів</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одночасно</a:t>
            </a:r>
            <a:r>
              <a:rPr lang="ru-RU" sz="2200" dirty="0" smtClean="0">
                <a:latin typeface="Times New Roman" panose="02020603050405020304" pitchFamily="18" charset="0"/>
                <a:cs typeface="Times New Roman" panose="02020603050405020304" pitchFamily="18" charset="0"/>
              </a:rPr>
              <a:t>. Частим </a:t>
            </a:r>
            <a:r>
              <a:rPr lang="ru-RU" sz="2200" dirty="0" err="1" smtClean="0">
                <a:latin typeface="Times New Roman" panose="02020603050405020304" pitchFamily="18" charset="0"/>
                <a:cs typeface="Times New Roman" panose="02020603050405020304" pitchFamily="18" charset="0"/>
              </a:rPr>
              <a:t>поєднанням</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є</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спастически-діскінетіческій</a:t>
            </a:r>
            <a:r>
              <a:rPr lang="ru-RU" sz="2200" dirty="0" smtClean="0">
                <a:latin typeface="Times New Roman" panose="02020603050405020304" pitchFamily="18" charset="0"/>
                <a:cs typeface="Times New Roman" panose="02020603050405020304" pitchFamily="18" charset="0"/>
              </a:rPr>
              <a:t> тип. </a:t>
            </a:r>
            <a:r>
              <a:rPr lang="ru-RU" sz="2200" dirty="0" smtClean="0"/>
              <a:t/>
            </a:r>
            <a:br>
              <a:rPr lang="ru-RU" sz="2200" dirty="0" smtClean="0"/>
            </a:br>
            <a:endParaRPr lang="ru-RU" sz="2200" dirty="0">
              <a:latin typeface="Arial" pitchFamily="34" charset="0"/>
              <a:cs typeface="Arial" pitchFamily="34" charset="0"/>
            </a:endParaRPr>
          </a:p>
        </p:txBody>
      </p:sp>
    </p:spTree>
    <p:extLst>
      <p:ext uri="{BB962C8B-B14F-4D97-AF65-F5344CB8AC3E}">
        <p14:creationId xmlns:p14="http://schemas.microsoft.com/office/powerpoint/2010/main" val="3494982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46988" y="2132856"/>
            <a:ext cx="7886700" cy="3263504"/>
          </a:xfrm>
        </p:spPr>
        <p:txBody>
          <a:bodyPr>
            <a:normAutofit fontScale="62500" lnSpcReduction="20000"/>
          </a:bodyPr>
          <a:lstStyle/>
          <a:p>
            <a:pPr marL="0" indent="0">
              <a:buNone/>
            </a:pPr>
            <a:r>
              <a:rPr lang="ru-RU" dirty="0" err="1">
                <a:latin typeface="Times New Roman" panose="02020603050405020304" pitchFamily="18" charset="0"/>
                <a:cs typeface="Times New Roman" panose="02020603050405020304" pitchFamily="18" charset="0"/>
              </a:rPr>
              <a:t>Проте</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завжди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зможете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швидко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підібрати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придбати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підходить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правильне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положення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сидячи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буває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дуже</a:t>
            </a:r>
            <a:r>
              <a:rPr lang="ru-RU" dirty="0">
                <a:latin typeface="Times New Roman" panose="02020603050405020304" pitchFamily="18" charset="0"/>
                <a:cs typeface="Times New Roman" panose="02020603050405020304" pitchFamily="18" charset="0"/>
              </a:rPr>
              <a:t> складно. </a:t>
            </a:r>
            <a:r>
              <a:rPr lang="ru-RU" dirty="0" err="1">
                <a:latin typeface="Times New Roman" panose="02020603050405020304" pitchFamily="18" charset="0"/>
                <a:cs typeface="Times New Roman" panose="02020603050405020304" pitchFamily="18" charset="0"/>
              </a:rPr>
              <a:t>Проявіть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фантазію</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виготовте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індивідуальне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a:t>
            </a:r>
            <a:r>
              <a:rPr lang="ru-RU" dirty="0" err="1" smtClean="0">
                <a:latin typeface="Times New Roman" panose="02020603050405020304" pitchFamily="18" charset="0"/>
                <a:cs typeface="Times New Roman" panose="02020603050405020304" pitchFamily="18" charset="0"/>
              </a:rPr>
              <a:t>деи</a:t>
            </a:r>
            <a:r>
              <a:rPr lang="ru-RU" dirty="0" smtClean="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П</a:t>
            </a:r>
            <a:r>
              <a:rPr lang="ru-RU" dirty="0" err="1" smtClean="0">
                <a:latin typeface="Times New Roman" panose="02020603050405020304" pitchFamily="18" charset="0"/>
                <a:cs typeface="Times New Roman" panose="02020603050405020304" pitchFamily="18" charset="0"/>
              </a:rPr>
              <a:t>еревернутий</a:t>
            </a:r>
            <a:r>
              <a:rPr lang="ru-RU" dirty="0" smtClean="0">
                <a:latin typeface="Times New Roman" panose="02020603050405020304" pitchFamily="18" charset="0"/>
                <a:cs typeface="Times New Roman" panose="02020603050405020304" pitchFamily="18" charset="0"/>
              </a:rPr>
              <a:t> догори </a:t>
            </a:r>
            <a:r>
              <a:rPr lang="ru-RU" dirty="0">
                <a:latin typeface="Times New Roman" panose="02020603050405020304" pitchFamily="18" charset="0"/>
                <a:cs typeface="Times New Roman" panose="02020603050405020304" pitchFamily="18" charset="0"/>
              </a:rPr>
              <a:t>табурет </a:t>
            </a:r>
            <a:r>
              <a:rPr lang="ru-RU" dirty="0" err="1">
                <a:latin typeface="Times New Roman" panose="02020603050405020304" pitchFamily="18" charset="0"/>
                <a:cs typeface="Times New Roman" panose="02020603050405020304" pitchFamily="18" charset="0"/>
              </a:rPr>
              <a:t>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встановленим</a:t>
            </a:r>
            <a:r>
              <a:rPr lang="ru-RU" dirty="0">
                <a:latin typeface="Times New Roman" panose="02020603050405020304" pitchFamily="18" charset="0"/>
                <a:cs typeface="Times New Roman" panose="02020603050405020304" pitchFamily="18" charset="0"/>
              </a:rPr>
              <a:t> по центру </a:t>
            </a:r>
            <a:r>
              <a:rPr lang="ru-RU" dirty="0" err="1">
                <a:latin typeface="Times New Roman" panose="02020603050405020304" pitchFamily="18" charset="0"/>
                <a:cs typeface="Times New Roman" panose="02020603050405020304" pitchFamily="18" charset="0"/>
              </a:rPr>
              <a:t>горщиком</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прекрасне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самостійного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відправлення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природних</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потрібностей</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Тазик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наповнений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квасолею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рисом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сидіння</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для </a:t>
            </a:r>
            <a:r>
              <a:rPr lang="ru-RU" dirty="0" err="1">
                <a:latin typeface="Times New Roman" panose="02020603050405020304" pitchFamily="18" charset="0"/>
                <a:cs typeface="Times New Roman" panose="02020603050405020304" pitchFamily="18" charset="0"/>
              </a:rPr>
              <a:t>годування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тактильних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ігор</a:t>
            </a:r>
            <a:r>
              <a:rPr lang="ru-RU" dirty="0">
                <a:latin typeface="Times New Roman" panose="02020603050405020304" pitchFamily="18" charset="0"/>
                <a:cs typeface="Times New Roman" panose="02020603050405020304" pitchFamily="18" charset="0"/>
              </a:rPr>
              <a:t>. Посадивши </a:t>
            </a:r>
            <a:r>
              <a:rPr lang="ru-RU" dirty="0" err="1">
                <a:latin typeface="Times New Roman" panose="02020603050405020304" pitchFamily="18" charset="0"/>
                <a:cs typeface="Times New Roman" panose="02020603050405020304" pitchFamily="18" charset="0"/>
              </a:rPr>
              <a:t>дитину</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такий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імпровізований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стілець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надайте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правильну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симетричну</a:t>
            </a:r>
            <a:r>
              <a:rPr lang="ru-RU" dirty="0">
                <a:latin typeface="Times New Roman" panose="02020603050405020304" pitchFamily="18" charset="0"/>
                <a:cs typeface="Times New Roman" panose="02020603050405020304" pitchFamily="18" charset="0"/>
              </a:rPr>
              <a:t> позу і грайте в </a:t>
            </a:r>
            <a:r>
              <a:rPr lang="ru-RU" dirty="0" err="1">
                <a:latin typeface="Times New Roman" panose="02020603050405020304" pitchFamily="18" charset="0"/>
                <a:cs typeface="Times New Roman" panose="02020603050405020304" pitchFamily="18" charset="0"/>
              </a:rPr>
              <a:t>сенсорні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ігри</a:t>
            </a:r>
            <a:r>
              <a:rPr lang="ru-RU" dirty="0">
                <a:latin typeface="Times New Roman" panose="02020603050405020304" pitchFamily="18" charset="0"/>
                <a:cs typeface="Times New Roman" panose="02020603050405020304" pitchFamily="18" charset="0"/>
              </a:rPr>
              <a:t> з </a:t>
            </a:r>
            <a:r>
              <a:rPr lang="ru-RU" dirty="0" err="1" smtClean="0">
                <a:latin typeface="Times New Roman" panose="02020603050405020304" pitchFamily="18" charset="0"/>
                <a:cs typeface="Times New Roman" panose="02020603050405020304" pitchFamily="18" charset="0"/>
              </a:rPr>
              <a:t>наповнювачі</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3399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359898"/>
            <a:ext cx="7459920" cy="1772958"/>
          </a:xfrm>
        </p:spPr>
        <p:txBody>
          <a:bodyPr>
            <a:normAutofit/>
          </a:bodyPr>
          <a:lstStyle/>
          <a:p>
            <a:r>
              <a:rPr lang="ru-RU" sz="3600" dirty="0" err="1" smtClean="0">
                <a:latin typeface="Times New Roman" panose="02020603050405020304" pitchFamily="18" charset="0"/>
                <a:cs typeface="Times New Roman" panose="02020603050405020304" pitchFamily="18" charset="0"/>
              </a:rPr>
              <a:t>Допоміжні</a:t>
            </a:r>
            <a:r>
              <a:rPr lang="ru-RU" sz="3600" dirty="0" smtClean="0">
                <a:latin typeface="Times New Roman" panose="02020603050405020304" pitchFamily="18" charset="0"/>
                <a:cs typeface="Times New Roman" panose="02020603050405020304" pitchFamily="18" charset="0"/>
              </a:rPr>
              <a:t> </a:t>
            </a:r>
            <a:r>
              <a:rPr lang="ru-RU" sz="3600" dirty="0" err="1" smtClean="0">
                <a:latin typeface="Times New Roman" panose="02020603050405020304" pitchFamily="18" charset="0"/>
                <a:cs typeface="Times New Roman" panose="02020603050405020304" pitchFamily="18" charset="0"/>
              </a:rPr>
              <a:t>пристосування</a:t>
            </a:r>
            <a:r>
              <a:rPr lang="ru-RU" sz="3600" dirty="0" smtClean="0">
                <a:latin typeface="Times New Roman" panose="02020603050405020304" pitchFamily="18" charset="0"/>
                <a:cs typeface="Times New Roman" panose="02020603050405020304" pitchFamily="18" charset="0"/>
              </a:rPr>
              <a:t> для </a:t>
            </a:r>
            <a:r>
              <a:rPr lang="LID8192" sz="3600" dirty="0" smtClean="0">
                <a:latin typeface="Times New Roman" panose="02020603050405020304" pitchFamily="18" charset="0"/>
                <a:cs typeface="Times New Roman" panose="02020603050405020304" pitchFamily="18" charset="0"/>
              </a:rPr>
              <a:t>на</a:t>
            </a:r>
            <a:r>
              <a:rPr lang="ru-RU" sz="3600" dirty="0" err="1" smtClean="0">
                <a:latin typeface="Times New Roman" panose="02020603050405020304" pitchFamily="18" charset="0"/>
                <a:cs typeface="Times New Roman" panose="02020603050405020304" pitchFamily="18" charset="0"/>
              </a:rPr>
              <a:t>дання</a:t>
            </a:r>
            <a:r>
              <a:rPr lang="ru-RU" sz="3600" dirty="0" smtClean="0">
                <a:latin typeface="Times New Roman" panose="02020603050405020304" pitchFamily="18" charset="0"/>
                <a:cs typeface="Times New Roman" panose="02020603050405020304" pitchFamily="18" charset="0"/>
              </a:rPr>
              <a:t/>
            </a:r>
            <a:br>
              <a:rPr lang="ru-RU" sz="3600" dirty="0" smtClean="0">
                <a:latin typeface="Times New Roman" panose="02020603050405020304" pitchFamily="18" charset="0"/>
                <a:cs typeface="Times New Roman" panose="02020603050405020304" pitchFamily="18" charset="0"/>
              </a:rPr>
            </a:br>
            <a:r>
              <a:rPr lang="ru-RU" sz="3600" dirty="0" err="1" smtClean="0">
                <a:latin typeface="Times New Roman" panose="02020603050405020304" pitchFamily="18" charset="0"/>
                <a:cs typeface="Times New Roman" panose="02020603050405020304" pitchFamily="18" charset="0"/>
              </a:rPr>
              <a:t>вертикальної</a:t>
            </a:r>
            <a:r>
              <a:rPr lang="ru-RU" sz="3600" dirty="0" smtClean="0">
                <a:latin typeface="Times New Roman" panose="02020603050405020304" pitchFamily="18" charset="0"/>
                <a:cs typeface="Times New Roman" panose="02020603050405020304" pitchFamily="18" charset="0"/>
              </a:rPr>
              <a:t> </a:t>
            </a:r>
            <a:r>
              <a:rPr lang="ru-RU" sz="3600" dirty="0" err="1" smtClean="0">
                <a:latin typeface="Times New Roman" panose="02020603050405020304" pitchFamily="18" charset="0"/>
                <a:cs typeface="Times New Roman" panose="02020603050405020304" pitchFamily="18" charset="0"/>
              </a:rPr>
              <a:t>пози</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022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94341" y="5089111"/>
            <a:ext cx="6858000" cy="1241822"/>
          </a:xfrm>
        </p:spPr>
        <p:txBody>
          <a:bodyPr/>
          <a:lstStyle/>
          <a:p>
            <a:r>
              <a:rPr lang="ru-RU" dirty="0" err="1">
                <a:latin typeface="Times New Roman" panose="02020603050405020304" pitchFamily="18" charset="0"/>
                <a:cs typeface="Times New Roman" panose="02020603050405020304" pitchFamily="18" charset="0"/>
              </a:rPr>
              <a:t>В</a:t>
            </a:r>
            <a:r>
              <a:rPr lang="ru-RU" dirty="0" err="1" smtClean="0">
                <a:latin typeface="Times New Roman" panose="02020603050405020304" pitchFamily="18" charset="0"/>
                <a:cs typeface="Times New Roman" panose="02020603050405020304" pitchFamily="18" charset="0"/>
              </a:rPr>
              <a:t>ертикалізатор</a:t>
            </a:r>
            <a:endParaRPr lang="en-US"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799667" y="1641764"/>
            <a:ext cx="3447347" cy="3447347"/>
          </a:xfrm>
          <a:prstGeom prst="rect">
            <a:avLst/>
          </a:prstGeom>
        </p:spPr>
      </p:pic>
    </p:spTree>
    <p:extLst>
      <p:ext uri="{BB962C8B-B14F-4D97-AF65-F5344CB8AC3E}">
        <p14:creationId xmlns:p14="http://schemas.microsoft.com/office/powerpoint/2010/main" val="1250404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224534" y="197609"/>
            <a:ext cx="3098569" cy="2227128"/>
          </a:xfrm>
        </p:spPr>
        <p:txBody>
          <a:bodyPr>
            <a:normAutofit/>
          </a:bodyPr>
          <a:lstStyle/>
          <a:p>
            <a:r>
              <a:rPr lang="ru-RU" dirty="0" err="1" smtClean="0">
                <a:latin typeface="Times New Roman" panose="02020603050405020304" pitchFamily="18" charset="0"/>
                <a:cs typeface="Times New Roman" panose="02020603050405020304" pitchFamily="18" charset="0"/>
              </a:rPr>
              <a:t>Сприяє</a:t>
            </a:r>
            <a:endParaRPr lang="ru-RU" dirty="0" smtClean="0">
              <a:latin typeface="Times New Roman" panose="02020603050405020304" pitchFamily="18" charset="0"/>
              <a:cs typeface="Times New Roman" panose="02020603050405020304" pitchFamily="18" charset="0"/>
            </a:endParaRPr>
          </a:p>
          <a:p>
            <a:pPr marL="0"/>
            <a:r>
              <a:rPr lang="ru-RU" dirty="0" err="1" smtClean="0">
                <a:latin typeface="Times New Roman" panose="02020603050405020304" pitchFamily="18" charset="0"/>
                <a:cs typeface="Times New Roman" panose="02020603050405020304" pitchFamily="18" charset="0"/>
              </a:rPr>
              <a:t>Випрямляння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тіла</a:t>
            </a:r>
            <a:r>
              <a:rPr lang="ru-RU" dirty="0" smtClean="0">
                <a:latin typeface="Times New Roman" panose="02020603050405020304" pitchFamily="18" charset="0"/>
                <a:cs typeface="Times New Roman" panose="02020603050405020304" pitchFamily="18" charset="0"/>
              </a:rPr>
              <a:t> по </a:t>
            </a:r>
            <a:r>
              <a:rPr lang="ru-RU" dirty="0" err="1" smtClean="0">
                <a:latin typeface="Times New Roman" panose="02020603050405020304" pitchFamily="18" charset="0"/>
                <a:cs typeface="Times New Roman" panose="02020603050405020304" pitchFamily="18" charset="0"/>
              </a:rPr>
              <a:t>вертикалі</a:t>
            </a:r>
            <a:endParaRPr lang="ru-RU" dirty="0" smtClean="0">
              <a:latin typeface="Times New Roman" panose="02020603050405020304" pitchFamily="18" charset="0"/>
              <a:cs typeface="Times New Roman" panose="02020603050405020304" pitchFamily="18" charset="0"/>
            </a:endParaRPr>
          </a:p>
          <a:p>
            <a:pPr marL="0"/>
            <a:r>
              <a:rPr lang="ru-RU" dirty="0" err="1" smtClean="0">
                <a:latin typeface="Times New Roman" panose="02020603050405020304" pitchFamily="18" charset="0"/>
                <a:cs typeface="Times New Roman" panose="02020603050405020304" pitchFamily="18" charset="0"/>
              </a:rPr>
              <a:t>Запобігає</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появі</a:t>
            </a:r>
            <a:r>
              <a:rPr lang="ru-RU" dirty="0" smtClean="0">
                <a:latin typeface="Times New Roman" panose="02020603050405020304" pitchFamily="18" charset="0"/>
                <a:cs typeface="Times New Roman" panose="02020603050405020304" pitchFamily="18" charset="0"/>
              </a:rPr>
              <a:t> контрактур</a:t>
            </a:r>
            <a:endParaRPr lang="en-US"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228184" y="1311173"/>
            <a:ext cx="2712584" cy="2441325"/>
          </a:xfrm>
          <a:prstGeom prst="rect">
            <a:avLst/>
          </a:prstGeom>
        </p:spPr>
      </p:pic>
      <p:pic>
        <p:nvPicPr>
          <p:cNvPr id="5" name="Рисунок 4"/>
          <p:cNvPicPr>
            <a:picLocks noChangeAspect="1"/>
          </p:cNvPicPr>
          <p:nvPr/>
        </p:nvPicPr>
        <p:blipFill>
          <a:blip r:embed="rId3"/>
          <a:stretch>
            <a:fillRect/>
          </a:stretch>
        </p:blipFill>
        <p:spPr>
          <a:xfrm>
            <a:off x="3778936" y="1311173"/>
            <a:ext cx="2466887" cy="3700330"/>
          </a:xfrm>
          <a:prstGeom prst="rect">
            <a:avLst/>
          </a:prstGeom>
        </p:spPr>
      </p:pic>
    </p:spTree>
    <p:extLst>
      <p:ext uri="{BB962C8B-B14F-4D97-AF65-F5344CB8AC3E}">
        <p14:creationId xmlns:p14="http://schemas.microsoft.com/office/powerpoint/2010/main" val="2811499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851920" y="836712"/>
            <a:ext cx="1561575" cy="338061"/>
          </a:xfrm>
        </p:spPr>
        <p:txBody>
          <a:bodyPr>
            <a:normAutofit fontScale="85000" lnSpcReduction="20000"/>
          </a:bodyPr>
          <a:lstStyle/>
          <a:p>
            <a:r>
              <a:rPr lang="uk-UA" dirty="0" smtClean="0">
                <a:latin typeface="Times New Roman" panose="02020603050405020304" pitchFamily="18" charset="0"/>
                <a:cs typeface="Times New Roman" panose="02020603050405020304" pitchFamily="18" charset="0"/>
              </a:rPr>
              <a:t>Аналоги</a:t>
            </a:r>
          </a:p>
          <a:p>
            <a:endParaRPr lang="en-US" dirty="0"/>
          </a:p>
        </p:txBody>
      </p:sp>
      <p:pic>
        <p:nvPicPr>
          <p:cNvPr id="2" name="Рисунок 1"/>
          <p:cNvPicPr>
            <a:picLocks noChangeAspect="1"/>
          </p:cNvPicPr>
          <p:nvPr/>
        </p:nvPicPr>
        <p:blipFill>
          <a:blip r:embed="rId2"/>
          <a:stretch>
            <a:fillRect/>
          </a:stretch>
        </p:blipFill>
        <p:spPr>
          <a:xfrm>
            <a:off x="1547664" y="2046985"/>
            <a:ext cx="2696513" cy="2696513"/>
          </a:xfrm>
          <a:prstGeom prst="rect">
            <a:avLst/>
          </a:prstGeom>
        </p:spPr>
      </p:pic>
      <p:pic>
        <p:nvPicPr>
          <p:cNvPr id="4" name="Рисунок 3"/>
          <p:cNvPicPr>
            <a:picLocks noChangeAspect="1"/>
          </p:cNvPicPr>
          <p:nvPr/>
        </p:nvPicPr>
        <p:blipFill>
          <a:blip r:embed="rId3"/>
          <a:stretch>
            <a:fillRect/>
          </a:stretch>
        </p:blipFill>
        <p:spPr>
          <a:xfrm>
            <a:off x="5076056" y="1953441"/>
            <a:ext cx="2883599" cy="2883599"/>
          </a:xfrm>
          <a:prstGeom prst="rect">
            <a:avLst/>
          </a:prstGeom>
        </p:spPr>
      </p:pic>
    </p:spTree>
    <p:extLst>
      <p:ext uri="{BB962C8B-B14F-4D97-AF65-F5344CB8AC3E}">
        <p14:creationId xmlns:p14="http://schemas.microsoft.com/office/powerpoint/2010/main" val="3993010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774774" y="188640"/>
            <a:ext cx="3813449" cy="4248472"/>
          </a:xfrm>
        </p:spPr>
        <p:txBody>
          <a:bodyPr>
            <a:normAutofit fontScale="70000" lnSpcReduction="20000"/>
          </a:bodyPr>
          <a:lstStyle/>
          <a:p>
            <a:r>
              <a:rPr lang="ru-RU" dirty="0" err="1">
                <a:latin typeface="Times New Roman" panose="02020603050405020304" pitchFamily="18" charset="0"/>
                <a:cs typeface="Times New Roman" panose="02020603050405020304" pitchFamily="18" charset="0"/>
              </a:rPr>
              <a:t>В</a:t>
            </a:r>
            <a:r>
              <a:rPr lang="ru-RU" dirty="0" err="1" smtClean="0">
                <a:latin typeface="Times New Roman" panose="02020603050405020304" pitchFamily="18" charset="0"/>
                <a:cs typeface="Times New Roman" panose="02020603050405020304" pitchFamily="18" charset="0"/>
              </a:rPr>
              <a:t>имоги</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при </a:t>
            </a:r>
            <a:r>
              <a:rPr lang="ru-RU" dirty="0" err="1" smtClean="0">
                <a:latin typeface="Times New Roman" panose="02020603050405020304" pitchFamily="18" charset="0"/>
                <a:cs typeface="Times New Roman" panose="02020603050405020304" pitchFamily="18" charset="0"/>
              </a:rPr>
              <a:t>асиметричному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положенні</a:t>
            </a:r>
            <a:r>
              <a:rPr lang="ru-RU" dirty="0" smtClean="0">
                <a:latin typeface="Times New Roman" panose="02020603050405020304" pitchFamily="18" charset="0"/>
                <a:cs typeface="Times New Roman" panose="02020603050405020304" pitchFamily="18" charset="0"/>
              </a:rPr>
              <a:t> тазу - </a:t>
            </a:r>
            <a:r>
              <a:rPr lang="ru-RU" dirty="0" err="1" smtClean="0">
                <a:latin typeface="Times New Roman" panose="02020603050405020304" pitchFamily="18" charset="0"/>
                <a:cs typeface="Times New Roman" panose="02020603050405020304" pitchFamily="18" charset="0"/>
              </a:rPr>
              <a:t>використовувати</a:t>
            </a:r>
            <a:r>
              <a:rPr lang="ru-RU" dirty="0" smtClean="0">
                <a:latin typeface="Times New Roman" panose="02020603050405020304" pitchFamily="18" charset="0"/>
                <a:cs typeface="Times New Roman" panose="02020603050405020304" pitchFamily="18" charset="0"/>
              </a:rPr>
              <a:t> стендер </a:t>
            </a:r>
            <a:r>
              <a:rPr lang="ru-RU" dirty="0" err="1" smtClean="0">
                <a:latin typeface="Times New Roman" panose="02020603050405020304" pitchFamily="18" charset="0"/>
                <a:cs typeface="Times New Roman" panose="02020603050405020304" pitchFamily="18" charset="0"/>
              </a:rPr>
              <a:t>зі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специальними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додатковими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ременями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або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жорстким</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фіксатором</a:t>
            </a:r>
            <a:r>
              <a:rPr lang="ru-RU" dirty="0" smtClean="0">
                <a:latin typeface="Times New Roman" panose="02020603050405020304" pitchFamily="18" charset="0"/>
                <a:cs typeface="Times New Roman" panose="02020603050405020304" pitchFamily="18" charset="0"/>
              </a:rPr>
              <a:t> таза;</a:t>
            </a:r>
          </a:p>
          <a:p>
            <a:r>
              <a:rPr lang="ru-RU" dirty="0" smtClean="0">
                <a:latin typeface="Times New Roman" panose="02020603050405020304" pitchFamily="18" charset="0"/>
                <a:cs typeface="Times New Roman" panose="02020603050405020304" pitchFamily="18" charset="0"/>
              </a:rPr>
              <a:t>• повинна бути </a:t>
            </a:r>
            <a:r>
              <a:rPr lang="ru-RU" dirty="0" err="1" smtClean="0">
                <a:latin typeface="Times New Roman" panose="02020603050405020304" pitchFamily="18" charset="0"/>
                <a:cs typeface="Times New Roman" panose="02020603050405020304" pitchFamily="18" charset="0"/>
              </a:rPr>
              <a:t>можливість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скоригувати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різну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довжину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ніг</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фіксатор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колін</a:t>
            </a:r>
            <a:r>
              <a:rPr lang="ru-RU" dirty="0" smtClean="0">
                <a:latin typeface="Times New Roman" panose="02020603050405020304" pitchFamily="18" charset="0"/>
                <a:cs typeface="Times New Roman" panose="02020603050405020304" pitchFamily="18" charset="0"/>
              </a:rPr>
              <a:t> повинен </a:t>
            </a:r>
            <a:r>
              <a:rPr lang="ru-RU" dirty="0" err="1" smtClean="0">
                <a:latin typeface="Times New Roman" panose="02020603050405020304" pitchFamily="18" charset="0"/>
                <a:cs typeface="Times New Roman" panose="02020603050405020304" pitchFamily="18" charset="0"/>
              </a:rPr>
              <a:t>встановлюватися</a:t>
            </a:r>
            <a:r>
              <a:rPr lang="ru-RU" dirty="0" smtClean="0">
                <a:latin typeface="Times New Roman" panose="02020603050405020304" pitchFamily="18" charset="0"/>
                <a:cs typeface="Times New Roman" panose="02020603050405020304" pitchFamily="18" charset="0"/>
              </a:rPr>
              <a:t> в </a:t>
            </a:r>
            <a:r>
              <a:rPr lang="ru-RU" dirty="0" err="1" smtClean="0">
                <a:latin typeface="Times New Roman" panose="02020603050405020304" pitchFamily="18" charset="0"/>
                <a:cs typeface="Times New Roman" panose="02020603050405020304" pitchFamily="18" charset="0"/>
              </a:rPr>
              <a:t>залежності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від</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бажаного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розведення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нижніх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кінцівок</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стендер повинен </a:t>
            </a:r>
            <a:r>
              <a:rPr lang="ru-RU" dirty="0" err="1" smtClean="0">
                <a:latin typeface="Times New Roman" panose="02020603050405020304" pitchFamily="18" charset="0"/>
                <a:cs typeface="Times New Roman" panose="02020603050405020304" pitchFamily="18" charset="0"/>
              </a:rPr>
              <a:t>мати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фіксатор</a:t>
            </a:r>
            <a:r>
              <a:rPr lang="ru-RU" dirty="0" smtClean="0">
                <a:latin typeface="Times New Roman" panose="02020603050405020304" pitchFamily="18" charset="0"/>
                <a:cs typeface="Times New Roman" panose="02020603050405020304" pitchFamily="18" charset="0"/>
              </a:rPr>
              <a:t> стоп </a:t>
            </a:r>
            <a:r>
              <a:rPr lang="ru-RU" dirty="0" err="1" smtClean="0">
                <a:latin typeface="Times New Roman" panose="02020603050405020304" pitchFamily="18" charset="0"/>
                <a:cs typeface="Times New Roman" panose="02020603050405020304" pitchFamily="18" charset="0"/>
              </a:rPr>
              <a:t>або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направляючі</a:t>
            </a:r>
            <a:r>
              <a:rPr lang="ru-RU" dirty="0" smtClean="0">
                <a:latin typeface="Times New Roman" panose="02020603050405020304" pitchFamily="18" charset="0"/>
                <a:cs typeface="Times New Roman" panose="02020603050405020304" pitchFamily="18" charset="0"/>
              </a:rPr>
              <a:t> для них, </a:t>
            </a:r>
            <a:r>
              <a:rPr lang="ru-RU" dirty="0" err="1" smtClean="0">
                <a:latin typeface="Times New Roman" panose="02020603050405020304" pitchFamily="18" charset="0"/>
                <a:cs typeface="Times New Roman" panose="02020603050405020304" pitchFamily="18" charset="0"/>
              </a:rPr>
              <a:t>забезпечують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правильне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положення</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555014" y="4062466"/>
            <a:ext cx="2505526" cy="2505526"/>
          </a:xfrm>
          <a:prstGeom prst="rect">
            <a:avLst/>
          </a:prstGeom>
        </p:spPr>
      </p:pic>
      <p:pic>
        <p:nvPicPr>
          <p:cNvPr id="4" name="Рисунок 3"/>
          <p:cNvPicPr>
            <a:picLocks noChangeAspect="1"/>
          </p:cNvPicPr>
          <p:nvPr/>
        </p:nvPicPr>
        <p:blipFill>
          <a:blip r:embed="rId3"/>
          <a:stretch>
            <a:fillRect/>
          </a:stretch>
        </p:blipFill>
        <p:spPr>
          <a:xfrm>
            <a:off x="1115616" y="4293096"/>
            <a:ext cx="2570504" cy="2274896"/>
          </a:xfrm>
          <a:prstGeom prst="rect">
            <a:avLst/>
          </a:prstGeom>
        </p:spPr>
      </p:pic>
    </p:spTree>
    <p:extLst>
      <p:ext uri="{BB962C8B-B14F-4D97-AF65-F5344CB8AC3E}">
        <p14:creationId xmlns:p14="http://schemas.microsoft.com/office/powerpoint/2010/main" val="503258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197E58-9142-4407-A27F-3D937E8F326D}"/>
              </a:ext>
            </a:extLst>
          </p:cNvPr>
          <p:cNvSpPr txBox="1"/>
          <p:nvPr/>
        </p:nvSpPr>
        <p:spPr>
          <a:xfrm>
            <a:off x="971600" y="620688"/>
            <a:ext cx="6549310" cy="1546577"/>
          </a:xfrm>
          <a:prstGeom prst="rect">
            <a:avLst/>
          </a:prstGeom>
          <a:noFill/>
        </p:spPr>
        <p:txBody>
          <a:bodyPr wrap="square">
            <a:spAutoFit/>
          </a:bodyPr>
          <a:lstStyle/>
          <a:p>
            <a:r>
              <a:rPr lang="ru-RU" sz="1350" dirty="0">
                <a:latin typeface="Times New Roman" panose="02020603050405020304" pitchFamily="18" charset="0"/>
                <a:cs typeface="Times New Roman" panose="02020603050405020304" pitchFamily="18" charset="0"/>
              </a:rPr>
              <a:t>Рано </a:t>
            </a:r>
            <a:r>
              <a:rPr lang="ru-RU" sz="1350" dirty="0" err="1">
                <a:latin typeface="Times New Roman" panose="02020603050405020304" pitchFamily="18" charset="0"/>
                <a:cs typeface="Times New Roman" panose="02020603050405020304" pitchFamily="18" charset="0"/>
              </a:rPr>
              <a:t>чи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пізно</a:t>
            </a:r>
            <a:r>
              <a:rPr lang="ru-RU" sz="1350" dirty="0">
                <a:latin typeface="Times New Roman" panose="02020603050405020304" pitchFamily="18" charset="0"/>
                <a:cs typeface="Times New Roman" panose="02020603050405020304" pitchFamily="18" charset="0"/>
              </a:rPr>
              <a:t> перед батьками, </a:t>
            </a:r>
            <a:r>
              <a:rPr lang="ru-RU" sz="1350" dirty="0" err="1">
                <a:latin typeface="Times New Roman" panose="02020603050405020304" pitchFamily="18" charset="0"/>
                <a:cs typeface="Times New Roman" panose="02020603050405020304" pitchFamily="18" charset="0"/>
              </a:rPr>
              <a:t>що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виховують</a:t>
            </a:r>
            <a:r>
              <a:rPr lang="ru-RU" sz="1350" dirty="0">
                <a:latin typeface="Times New Roman" panose="02020603050405020304" pitchFamily="18" charset="0"/>
                <a:cs typeface="Times New Roman" panose="02020603050405020304" pitchFamily="18" charset="0"/>
              </a:rPr>
              <a:t> дитяти з </a:t>
            </a:r>
            <a:r>
              <a:rPr lang="ru-RU" sz="1350" dirty="0" err="1">
                <a:latin typeface="Times New Roman" panose="02020603050405020304" pitchFamily="18" charset="0"/>
                <a:cs typeface="Times New Roman" panose="02020603050405020304" pitchFamily="18" charset="0"/>
              </a:rPr>
              <a:t>порушеннями</a:t>
            </a:r>
            <a:r>
              <a:rPr lang="ru-RU" sz="1350" dirty="0">
                <a:latin typeface="Times New Roman" panose="02020603050405020304" pitchFamily="18" charset="0"/>
                <a:cs typeface="Times New Roman" panose="02020603050405020304" pitchFamily="18" charset="0"/>
              </a:rPr>
              <a:t> опорно-</a:t>
            </a:r>
            <a:r>
              <a:rPr lang="ru-RU" sz="1350" dirty="0" err="1">
                <a:latin typeface="Times New Roman" panose="02020603050405020304" pitchFamily="18" charset="0"/>
                <a:cs typeface="Times New Roman" panose="02020603050405020304" pitchFamily="18" charset="0"/>
              </a:rPr>
              <a:t>рухового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апарату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встає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питання</a:t>
            </a:r>
            <a:r>
              <a:rPr lang="ru-RU" sz="1350" dirty="0">
                <a:latin typeface="Times New Roman" panose="02020603050405020304" pitchFamily="18" charset="0"/>
                <a:cs typeface="Times New Roman" panose="02020603050405020304" pitchFamily="18" charset="0"/>
              </a:rPr>
              <a:t> про </a:t>
            </a:r>
            <a:r>
              <a:rPr lang="ru-RU" sz="1350" dirty="0" err="1">
                <a:latin typeface="Times New Roman" panose="02020603050405020304" pitchFamily="18" charset="0"/>
                <a:cs typeface="Times New Roman" panose="02020603050405020304" pitchFamily="18" charset="0"/>
              </a:rPr>
              <a:t>придбання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дитячої</a:t>
            </a:r>
            <a:r>
              <a:rPr lang="ru-RU" sz="1350" dirty="0">
                <a:latin typeface="Times New Roman" panose="02020603050405020304" pitchFamily="18" charset="0"/>
                <a:cs typeface="Times New Roman" panose="02020603050405020304" pitchFamily="18" charset="0"/>
              </a:rPr>
              <a:t> коляски. Перш за все, </a:t>
            </a:r>
            <a:r>
              <a:rPr lang="ru-RU" sz="1350" dirty="0" err="1">
                <a:latin typeface="Times New Roman" panose="02020603050405020304" pitchFamily="18" charset="0"/>
                <a:cs typeface="Times New Roman" panose="02020603050405020304" pitchFamily="18" charset="0"/>
              </a:rPr>
              <a:t>необхідно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визначити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який</a:t>
            </a:r>
            <a:r>
              <a:rPr lang="ru-RU" sz="1350" dirty="0">
                <a:latin typeface="Times New Roman" panose="02020603050405020304" pitchFamily="18" charset="0"/>
                <a:cs typeface="Times New Roman" panose="02020603050405020304" pitchFamily="18" charset="0"/>
              </a:rPr>
              <a:t> тип коляски вам </a:t>
            </a:r>
            <a:r>
              <a:rPr lang="ru-RU" sz="1350" dirty="0" err="1">
                <a:latin typeface="Times New Roman" panose="02020603050405020304" pitchFamily="18" charset="0"/>
                <a:cs typeface="Times New Roman" panose="02020603050405020304" pitchFamily="18" charset="0"/>
              </a:rPr>
              <a:t>потрібний</a:t>
            </a:r>
            <a:r>
              <a:rPr lang="ru-RU" sz="1350" dirty="0">
                <a:latin typeface="Times New Roman" panose="02020603050405020304" pitchFamily="18" charset="0"/>
                <a:cs typeface="Times New Roman" panose="02020603050405020304" pitchFamily="18" charset="0"/>
              </a:rPr>
              <a:t>: коляска для </a:t>
            </a:r>
            <a:r>
              <a:rPr lang="ru-RU" sz="1350" dirty="0" err="1">
                <a:latin typeface="Times New Roman" panose="02020603050405020304" pitchFamily="18" charset="0"/>
                <a:cs typeface="Times New Roman" panose="02020603050405020304" pitchFamily="18" charset="0"/>
              </a:rPr>
              <a:t>самостійного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дитяти </a:t>
            </a:r>
            <a:r>
              <a:rPr lang="ru-RU" sz="1350" dirty="0" err="1">
                <a:latin typeface="Times New Roman" panose="02020603050405020304" pitchFamily="18" charset="0"/>
                <a:cs typeface="Times New Roman" panose="02020603050405020304" pitchFamily="18" charset="0"/>
              </a:rPr>
              <a:t>або</a:t>
            </a:r>
            <a:r>
              <a:rPr lang="ru-RU" sz="1350" dirty="0">
                <a:latin typeface="Times New Roman" panose="02020603050405020304" pitchFamily="18" charset="0"/>
                <a:cs typeface="Times New Roman" panose="02020603050405020304" pitchFamily="18" charset="0"/>
              </a:rPr>
              <a:t> коляска для </a:t>
            </a:r>
            <a:r>
              <a:rPr lang="ru-RU" sz="1350" dirty="0" err="1">
                <a:latin typeface="Times New Roman" panose="02020603050405020304" pitchFamily="18" charset="0"/>
                <a:cs typeface="Times New Roman" panose="02020603050405020304" pitchFamily="18" charset="0"/>
              </a:rPr>
              <a:t>його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транспортування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Слід</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брати</a:t>
            </a:r>
            <a:r>
              <a:rPr lang="ru-RU" sz="1350" dirty="0">
                <a:latin typeface="Times New Roman" panose="02020603050405020304" pitchFamily="18" charset="0"/>
                <a:cs typeface="Times New Roman" panose="02020603050405020304" pitchFamily="18" charset="0"/>
              </a:rPr>
              <a:t> до </a:t>
            </a:r>
            <a:r>
              <a:rPr lang="ru-RU" sz="1350" dirty="0" err="1">
                <a:latin typeface="Times New Roman" panose="02020603050405020304" pitchFamily="18" charset="0"/>
                <a:cs typeface="Times New Roman" panose="02020603050405020304" pitchFamily="18" charset="0"/>
              </a:rPr>
              <a:t>уваги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труднощі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випробовує</a:t>
            </a:r>
            <a:r>
              <a:rPr lang="ru-RU" sz="1350" dirty="0">
                <a:latin typeface="Times New Roman" panose="02020603050405020304" pitchFamily="18" charset="0"/>
                <a:cs typeface="Times New Roman" panose="02020603050405020304" pitchFamily="18" charset="0"/>
              </a:rPr>
              <a:t> дитя, </a:t>
            </a:r>
            <a:r>
              <a:rPr lang="ru-RU" sz="1350" dirty="0" err="1">
                <a:latin typeface="Times New Roman" panose="02020603050405020304" pitchFamily="18" charset="0"/>
                <a:cs typeface="Times New Roman" panose="02020603050405020304" pitchFamily="18" charset="0"/>
              </a:rPr>
              <a:t>сидячи</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ній</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дітей</a:t>
            </a:r>
            <a:r>
              <a:rPr lang="ru-RU" sz="1350" dirty="0">
                <a:latin typeface="Times New Roman" panose="02020603050405020304" pitchFamily="18" charset="0"/>
                <a:cs typeface="Times New Roman" panose="02020603050405020304" pitchFamily="18" charset="0"/>
              </a:rPr>
              <a:t> з </a:t>
            </a:r>
            <a:r>
              <a:rPr lang="ru-RU" sz="1350" dirty="0" err="1">
                <a:latin typeface="Times New Roman" panose="02020603050405020304" pitchFamily="18" charset="0"/>
                <a:cs typeface="Times New Roman" panose="02020603050405020304" pitchFamily="18" charset="0"/>
              </a:rPr>
              <a:t>порушеннями</a:t>
            </a:r>
            <a:r>
              <a:rPr lang="ru-RU" sz="1350" dirty="0">
                <a:latin typeface="Times New Roman" panose="02020603050405020304" pitchFamily="18" charset="0"/>
                <a:cs typeface="Times New Roman" panose="02020603050405020304" pitchFamily="18" charset="0"/>
              </a:rPr>
              <a:t> опорно-</a:t>
            </a:r>
            <a:r>
              <a:rPr lang="ru-RU" sz="1350" dirty="0" err="1">
                <a:latin typeface="Times New Roman" panose="02020603050405020304" pitchFamily="18" charset="0"/>
                <a:cs typeface="Times New Roman" panose="02020603050405020304" pitchFamily="18" charset="0"/>
              </a:rPr>
              <a:t>рухового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апарату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необхідна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така</a:t>
            </a:r>
            <a:r>
              <a:rPr lang="ru-RU" sz="1350" dirty="0">
                <a:latin typeface="Times New Roman" panose="02020603050405020304" pitchFamily="18" charset="0"/>
                <a:cs typeface="Times New Roman" panose="02020603050405020304" pitchFamily="18" charset="0"/>
              </a:rPr>
              <a:t> коляска, в </a:t>
            </a:r>
            <a:r>
              <a:rPr lang="ru-RU" sz="1350" dirty="0" err="1">
                <a:latin typeface="Times New Roman" panose="02020603050405020304" pitchFamily="18" charset="0"/>
                <a:cs typeface="Times New Roman" panose="02020603050405020304" pitchFamily="18" charset="0"/>
              </a:rPr>
              <a:t>якій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він</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може</a:t>
            </a:r>
            <a:r>
              <a:rPr lang="ru-RU" sz="1350" dirty="0">
                <a:latin typeface="Times New Roman" panose="02020603050405020304" pitchFamily="18" charset="0"/>
                <a:cs typeface="Times New Roman" panose="02020603050405020304" pitchFamily="18" charset="0"/>
              </a:rPr>
              <a:t> і повинен </a:t>
            </a:r>
            <a:r>
              <a:rPr lang="ru-RU" sz="1350" dirty="0" err="1">
                <a:latin typeface="Times New Roman" panose="02020603050405020304" pitchFamily="18" charset="0"/>
                <a:cs typeface="Times New Roman" panose="02020603050405020304" pitchFamily="18" charset="0"/>
              </a:rPr>
              <a:t>відчувати</a:t>
            </a:r>
            <a:r>
              <a:rPr lang="en-US" sz="1350" dirty="0">
                <a:latin typeface="Times New Roman" panose="02020603050405020304" pitchFamily="18" charset="0"/>
                <a:cs typeface="Times New Roman" panose="02020603050405020304" pitchFamily="18" charset="0"/>
              </a:rPr>
              <a:t>,</a:t>
            </a:r>
            <a:r>
              <a:rPr lang="ru-RU" sz="1350" dirty="0">
                <a:latin typeface="Times New Roman" panose="02020603050405020304" pitchFamily="18" charset="0"/>
                <a:cs typeface="Times New Roman" panose="02020603050405020304" pitchFamily="18" charset="0"/>
              </a:rPr>
              <a:t> себе комфортно, активно, </a:t>
            </a:r>
            <a:r>
              <a:rPr lang="ru-RU" sz="1350" dirty="0" err="1">
                <a:latin typeface="Times New Roman" panose="02020603050405020304" pitchFamily="18" charset="0"/>
                <a:cs typeface="Times New Roman" panose="02020603050405020304" pitchFamily="18" charset="0"/>
              </a:rPr>
              <a:t>безпечно</a:t>
            </a:r>
            <a:r>
              <a:rPr lang="ru-RU" sz="1350" dirty="0">
                <a:latin typeface="Times New Roman" panose="02020603050405020304" pitchFamily="18" charset="0"/>
                <a:cs typeface="Times New Roman" panose="02020603050405020304" pitchFamily="18" charset="0"/>
              </a:rPr>
              <a:t>.</a:t>
            </a:r>
          </a:p>
        </p:txBody>
      </p:sp>
      <p:pic>
        <p:nvPicPr>
          <p:cNvPr id="1026" name="Picture 2" descr="Инвалидная коляска Старт | Ottobock RU">
            <a:extLst>
              <a:ext uri="{FF2B5EF4-FFF2-40B4-BE49-F238E27FC236}">
                <a16:creationId xmlns:a16="http://schemas.microsoft.com/office/drawing/2014/main" id="{A6673FA6-F91F-4614-9D4B-AFE5496A9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686" y="2546903"/>
            <a:ext cx="4729053" cy="319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90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C2209A-B976-4780-93D5-AEB69BBFF094}"/>
              </a:ext>
            </a:extLst>
          </p:cNvPr>
          <p:cNvSpPr txBox="1"/>
          <p:nvPr/>
        </p:nvSpPr>
        <p:spPr>
          <a:xfrm>
            <a:off x="1043608" y="332657"/>
            <a:ext cx="8010940" cy="4662815"/>
          </a:xfrm>
          <a:prstGeom prst="rect">
            <a:avLst/>
          </a:prstGeom>
          <a:noFill/>
        </p:spPr>
        <p:txBody>
          <a:bodyPr wrap="square">
            <a:spAutoFit/>
          </a:bodyPr>
          <a:lstStyle/>
          <a:p>
            <a:pPr marL="257175" indent="-257175" algn="just">
              <a:buAutoNum type="arabicPeriod"/>
            </a:pPr>
            <a:r>
              <a:rPr lang="ru-RU" sz="1350" dirty="0">
                <a:latin typeface="Times New Roman" panose="02020603050405020304" pitchFamily="18" charset="0"/>
                <a:cs typeface="Times New Roman" panose="02020603050405020304" pitchFamily="18" charset="0"/>
              </a:rPr>
              <a:t>Коляски для </a:t>
            </a:r>
            <a:r>
              <a:rPr lang="ru-RU" sz="1350" dirty="0" err="1">
                <a:latin typeface="Times New Roman" panose="02020603050405020304" pitchFamily="18" charset="0"/>
                <a:cs typeface="Times New Roman" panose="02020603050405020304" pitchFamily="18" charset="0"/>
              </a:rPr>
              <a:t>транспортування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дітей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Передбачають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пасивне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тобто</a:t>
            </a:r>
            <a:r>
              <a:rPr lang="ru-RU" sz="1350" dirty="0">
                <a:latin typeface="Times New Roman" panose="02020603050405020304" pitchFamily="18" charset="0"/>
                <a:cs typeface="Times New Roman" panose="02020603050405020304" pitchFamily="18" charset="0"/>
              </a:rPr>
              <a:t> дитя </a:t>
            </a:r>
            <a:r>
              <a:rPr lang="ru-RU" sz="1350" dirty="0" err="1">
                <a:latin typeface="Times New Roman" panose="02020603050405020304" pitchFamily="18" charset="0"/>
                <a:cs typeface="Times New Roman" panose="02020603050405020304" pitchFamily="18" charset="0"/>
              </a:rPr>
              <a:t>пересувається</a:t>
            </a:r>
            <a:r>
              <a:rPr lang="ru-RU" sz="1350" dirty="0">
                <a:latin typeface="Times New Roman" panose="02020603050405020304" pitchFamily="18" charset="0"/>
                <a:cs typeface="Times New Roman" panose="02020603050405020304" pitchFamily="18" charset="0"/>
              </a:rPr>
              <a:t> не </a:t>
            </a:r>
            <a:r>
              <a:rPr lang="ru-RU" sz="1350" dirty="0" err="1">
                <a:latin typeface="Times New Roman" panose="02020603050405020304" pitchFamily="18" charset="0"/>
                <a:cs typeface="Times New Roman" panose="02020603050405020304" pitchFamily="18" charset="0"/>
              </a:rPr>
              <a:t>самостійно</a:t>
            </a:r>
            <a:r>
              <a:rPr lang="ru-RU" sz="1350" dirty="0">
                <a:latin typeface="Times New Roman" panose="02020603050405020304" pitchFamily="18" charset="0"/>
                <a:cs typeface="Times New Roman" panose="02020603050405020304" pitchFamily="18" charset="0"/>
              </a:rPr>
              <a:t>, а за </a:t>
            </a:r>
            <a:r>
              <a:rPr lang="ru-RU" sz="1350" dirty="0" err="1">
                <a:latin typeface="Times New Roman" panose="02020603050405020304" pitchFamily="18" charset="0"/>
                <a:cs typeface="Times New Roman" panose="02020603050405020304" pitchFamily="18" charset="0"/>
              </a:rPr>
              <a:t>допомогою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супроводжуючої</a:t>
            </a:r>
            <a:r>
              <a:rPr lang="ru-RU" sz="1350" dirty="0">
                <a:latin typeface="Times New Roman" panose="02020603050405020304" pitchFamily="18" charset="0"/>
                <a:cs typeface="Times New Roman" panose="02020603050405020304" pitchFamily="18" charset="0"/>
              </a:rPr>
              <a:t> особи. </a:t>
            </a:r>
            <a:r>
              <a:rPr lang="ru-RU" sz="1350" dirty="0" err="1">
                <a:latin typeface="Times New Roman" panose="02020603050405020304" pitchFamily="18" charset="0"/>
                <a:cs typeface="Times New Roman" panose="02020603050405020304" pitchFamily="18" charset="0"/>
              </a:rPr>
              <a:t>Такі</a:t>
            </a:r>
            <a:r>
              <a:rPr lang="ru-RU" sz="1350" dirty="0">
                <a:latin typeface="Times New Roman" panose="02020603050405020304" pitchFamily="18" charset="0"/>
                <a:cs typeface="Times New Roman" panose="02020603050405020304" pitchFamily="18" charset="0"/>
              </a:rPr>
              <a:t> коляски - деколи </a:t>
            </a:r>
            <a:r>
              <a:rPr lang="ru-RU" sz="1350" dirty="0" err="1">
                <a:latin typeface="Times New Roman" panose="02020603050405020304" pitchFamily="18" charset="0"/>
                <a:cs typeface="Times New Roman" panose="02020603050405020304" pitchFamily="18" charset="0"/>
              </a:rPr>
              <a:t>єдина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можливість</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маленької</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людини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пізнавати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навколишній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світ</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отримувати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нові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відчуття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спілкуватися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відчувати</a:t>
            </a:r>
            <a:r>
              <a:rPr lang="ru-RU" sz="1350" dirty="0">
                <a:latin typeface="Times New Roman" panose="02020603050405020304" pitchFamily="18" charset="0"/>
                <a:cs typeface="Times New Roman" panose="02020603050405020304" pitchFamily="18" charset="0"/>
              </a:rPr>
              <a:t> себе комфортно як </a:t>
            </a:r>
            <a:r>
              <a:rPr lang="ru-RU" sz="1350" dirty="0" err="1">
                <a:latin typeface="Times New Roman" panose="02020603050405020304" pitchFamily="18" charset="0"/>
                <a:cs typeface="Times New Roman" panose="02020603050405020304" pitchFamily="18" charset="0"/>
              </a:rPr>
              <a:t>вдома</a:t>
            </a:r>
            <a:r>
              <a:rPr lang="ru-RU" sz="1350" dirty="0">
                <a:latin typeface="Times New Roman" panose="02020603050405020304" pitchFamily="18" charset="0"/>
                <a:cs typeface="Times New Roman" panose="02020603050405020304" pitchFamily="18" charset="0"/>
              </a:rPr>
              <a:t>, так і на </a:t>
            </a:r>
            <a:r>
              <a:rPr lang="ru-RU" sz="1350" dirty="0" err="1">
                <a:latin typeface="Times New Roman" panose="02020603050405020304" pitchFamily="18" charset="0"/>
                <a:cs typeface="Times New Roman" panose="02020603050405020304" pitchFamily="18" charset="0"/>
              </a:rPr>
              <a:t>прогулянці</a:t>
            </a:r>
            <a:r>
              <a:rPr lang="ru-RU" sz="1350" dirty="0">
                <a:latin typeface="Times New Roman" panose="02020603050405020304" pitchFamily="18" charset="0"/>
                <a:cs typeface="Times New Roman" panose="02020603050405020304" pitchFamily="18" charset="0"/>
              </a:rPr>
              <a:t>. Вони </a:t>
            </a:r>
            <a:r>
              <a:rPr lang="ru-RU" sz="1350" dirty="0" err="1">
                <a:latin typeface="Times New Roman" panose="02020603050405020304" pitchFamily="18" charset="0"/>
                <a:cs typeface="Times New Roman" panose="02020603050405020304" pitchFamily="18" charset="0"/>
              </a:rPr>
              <a:t>мають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невеликі</a:t>
            </a:r>
            <a:r>
              <a:rPr lang="ru-RU" sz="1350" dirty="0">
                <a:latin typeface="Times New Roman" panose="02020603050405020304" pitchFamily="18" charset="0"/>
                <a:cs typeface="Times New Roman" panose="02020603050405020304" pitchFamily="18" charset="0"/>
              </a:rPr>
              <a:t> колеса, </a:t>
            </a:r>
            <a:r>
              <a:rPr lang="ru-RU" sz="1350" dirty="0" err="1">
                <a:latin typeface="Times New Roman" panose="02020603050405020304" pitchFamily="18" charset="0"/>
                <a:cs typeface="Times New Roman" panose="02020603050405020304" pitchFamily="18" charset="0"/>
              </a:rPr>
              <a:t>моделі</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литих</a:t>
            </a:r>
            <a:r>
              <a:rPr lang="ru-RU" sz="1350" dirty="0">
                <a:latin typeface="Times New Roman" panose="02020603050405020304" pitchFamily="18" charset="0"/>
                <a:cs typeface="Times New Roman" panose="02020603050405020304" pitchFamily="18" charset="0"/>
              </a:rPr>
              <a:t> шинах </a:t>
            </a:r>
            <a:r>
              <a:rPr lang="ru-RU" sz="1350" dirty="0" err="1">
                <a:latin typeface="Times New Roman" panose="02020603050405020304" pitchFamily="18" charset="0"/>
                <a:cs typeface="Times New Roman" panose="02020603050405020304" pitchFamily="18" charset="0"/>
              </a:rPr>
              <a:t>передбачають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рівних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твердих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поверхнях</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застосовуються</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приміщеннях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Моделі</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пневматичних</a:t>
            </a:r>
            <a:r>
              <a:rPr lang="ru-RU" sz="1350" dirty="0">
                <a:latin typeface="Times New Roman" panose="02020603050405020304" pitchFamily="18" charset="0"/>
                <a:cs typeface="Times New Roman" panose="02020603050405020304" pitchFamily="18" charset="0"/>
              </a:rPr>
              <a:t>  шинах </a:t>
            </a:r>
            <a:r>
              <a:rPr lang="ru-RU" sz="1350" dirty="0" err="1">
                <a:latin typeface="Times New Roman" panose="02020603050405020304" pitchFamily="18" charset="0"/>
                <a:cs typeface="Times New Roman" panose="02020603050405020304" pitchFamily="18" charset="0"/>
              </a:rPr>
              <a:t>зручніші</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по </a:t>
            </a:r>
            <a:r>
              <a:rPr lang="ru-RU" sz="1350" dirty="0" err="1">
                <a:latin typeface="Times New Roman" panose="02020603050405020304" pitchFamily="18" charset="0"/>
                <a:cs typeface="Times New Roman" panose="02020603050405020304" pitchFamily="18" charset="0"/>
              </a:rPr>
              <a:t>вулиці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оскільки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амортизують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невеликі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нерівності</a:t>
            </a:r>
            <a:r>
              <a:rPr lang="ru-RU" sz="1350" dirty="0">
                <a:latin typeface="Times New Roman" panose="02020603050405020304" pitchFamily="18" charset="0"/>
                <a:cs typeface="Times New Roman" panose="02020603050405020304" pitchFamily="18" charset="0"/>
              </a:rPr>
              <a:t>, з часом </a:t>
            </a:r>
            <a:r>
              <a:rPr lang="ru-RU" sz="1350" dirty="0" err="1">
                <a:latin typeface="Times New Roman" panose="02020603050405020304" pitchFamily="18" charset="0"/>
                <a:cs typeface="Times New Roman" panose="02020603050405020304" pitchFamily="18" charset="0"/>
              </a:rPr>
              <a:t>вимагають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заміни</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підкочування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Багато</a:t>
            </a:r>
            <a:r>
              <a:rPr lang="ru-RU" sz="1350" dirty="0">
                <a:latin typeface="Times New Roman" panose="02020603050405020304" pitchFamily="18" charset="0"/>
                <a:cs typeface="Times New Roman" panose="02020603050405020304" pitchFamily="18" charset="0"/>
              </a:rPr>
              <a:t> моделей </a:t>
            </a:r>
            <a:r>
              <a:rPr lang="ru-RU" sz="1350" dirty="0" err="1">
                <a:latin typeface="Times New Roman" panose="02020603050405020304" pitchFamily="18" charset="0"/>
                <a:cs typeface="Times New Roman" panose="02020603050405020304" pitchFamily="18" charset="0"/>
              </a:rPr>
              <a:t>мають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доладну</a:t>
            </a:r>
            <a:r>
              <a:rPr lang="ru-RU" sz="1350" dirty="0">
                <a:latin typeface="Times New Roman" panose="02020603050405020304" pitchFamily="18" charset="0"/>
                <a:cs typeface="Times New Roman" panose="02020603050405020304" pitchFamily="18" charset="0"/>
              </a:rPr>
              <a:t> раму, </a:t>
            </a:r>
            <a:r>
              <a:rPr lang="ru-RU" sz="1350" dirty="0" err="1">
                <a:latin typeface="Times New Roman" panose="02020603050405020304" pitchFamily="18" charset="0"/>
                <a:cs typeface="Times New Roman" panose="02020603050405020304" pitchFamily="18" charset="0"/>
              </a:rPr>
              <a:t>що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дозволяє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вивільнити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місце</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зберігання</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створює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зручність</a:t>
            </a:r>
            <a:r>
              <a:rPr lang="ru-RU" sz="1350" dirty="0">
                <a:latin typeface="Times New Roman" panose="02020603050405020304" pitchFamily="18" charset="0"/>
                <a:cs typeface="Times New Roman" panose="02020603050405020304" pitchFamily="18" charset="0"/>
              </a:rPr>
              <a:t> при </a:t>
            </a:r>
            <a:r>
              <a:rPr lang="ru-RU" sz="1350" dirty="0" err="1">
                <a:latin typeface="Times New Roman" panose="02020603050405020304" pitchFamily="18" charset="0"/>
                <a:cs typeface="Times New Roman" panose="02020603050405020304" pitchFamily="18" charset="0"/>
              </a:rPr>
              <a:t>транспортуванні</a:t>
            </a:r>
            <a:r>
              <a:rPr lang="ru-RU" sz="1350" dirty="0">
                <a:latin typeface="Times New Roman" panose="02020603050405020304" pitchFamily="18" charset="0"/>
                <a:cs typeface="Times New Roman" panose="02020603050405020304" pitchFamily="18" charset="0"/>
              </a:rPr>
              <a:t> як в </a:t>
            </a:r>
            <a:r>
              <a:rPr lang="ru-RU" sz="1350" dirty="0" err="1">
                <a:latin typeface="Times New Roman" panose="02020603050405020304" pitchFamily="18" charset="0"/>
                <a:cs typeface="Times New Roman" panose="02020603050405020304" pitchFamily="18" charset="0"/>
              </a:rPr>
              <a:t>суспільному</a:t>
            </a:r>
            <a:r>
              <a:rPr lang="ru-RU" sz="1350" dirty="0">
                <a:latin typeface="Times New Roman" panose="02020603050405020304" pitchFamily="18" charset="0"/>
                <a:cs typeface="Times New Roman" panose="02020603050405020304" pitchFamily="18" charset="0"/>
              </a:rPr>
              <a:t>, так і </a:t>
            </a:r>
            <a:r>
              <a:rPr lang="ru-RU" sz="1350" dirty="0" err="1">
                <a:latin typeface="Times New Roman" panose="02020603050405020304" pitchFamily="18" charset="0"/>
                <a:cs typeface="Times New Roman" panose="02020603050405020304" pitchFamily="18" charset="0"/>
              </a:rPr>
              <a:t>особистому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транспорті</a:t>
            </a:r>
            <a:r>
              <a:rPr lang="ru-RU" sz="1350" dirty="0">
                <a:latin typeface="Times New Roman" panose="02020603050405020304" pitchFamily="18" charset="0"/>
                <a:cs typeface="Times New Roman" panose="02020603050405020304" pitchFamily="18" charset="0"/>
              </a:rPr>
              <a:t>.</a:t>
            </a:r>
            <a:endParaRPr lang="en-US" sz="1350" dirty="0">
              <a:latin typeface="Times New Roman" panose="02020603050405020304" pitchFamily="18" charset="0"/>
              <a:cs typeface="Times New Roman" panose="02020603050405020304" pitchFamily="18" charset="0"/>
            </a:endParaRPr>
          </a:p>
          <a:p>
            <a:pPr marL="257175" indent="-257175" algn="just">
              <a:buAutoNum type="arabicPeriod"/>
            </a:pPr>
            <a:r>
              <a:rPr lang="ru-RU" sz="1350" dirty="0">
                <a:latin typeface="Times New Roman" panose="02020603050405020304" pitchFamily="18" charset="0"/>
                <a:cs typeface="Times New Roman" panose="02020603050405020304" pitchFamily="18" charset="0"/>
              </a:rPr>
              <a:t>Коляски активного типу, </a:t>
            </a:r>
            <a:r>
              <a:rPr lang="ru-RU" sz="1350" dirty="0" err="1">
                <a:latin typeface="Times New Roman" panose="02020603050405020304" pitchFamily="18" charset="0"/>
                <a:cs typeface="Times New Roman" panose="02020603050405020304" pitchFamily="18" charset="0"/>
              </a:rPr>
              <a:t>тобто</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самостійного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виготовлені</a:t>
            </a:r>
            <a:r>
              <a:rPr lang="ru-RU" sz="1350" dirty="0">
                <a:latin typeface="Times New Roman" panose="02020603050405020304" pitchFamily="18" charset="0"/>
                <a:cs typeface="Times New Roman" panose="02020603050405020304" pitchFamily="18" charset="0"/>
              </a:rPr>
              <a:t> з </a:t>
            </a:r>
            <a:r>
              <a:rPr lang="ru-RU" sz="1350" dirty="0" err="1">
                <a:latin typeface="Times New Roman" panose="02020603050405020304" pitchFamily="18" charset="0"/>
                <a:cs typeface="Times New Roman" panose="02020603050405020304" pitchFamily="18" charset="0"/>
              </a:rPr>
              <a:t>надлегких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матеріалів</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витримують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екстремальні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навантаження</a:t>
            </a:r>
            <a:r>
              <a:rPr lang="ru-RU" sz="1350" dirty="0">
                <a:latin typeface="Times New Roman" panose="02020603050405020304" pitchFamily="18" charset="0"/>
                <a:cs typeface="Times New Roman" panose="02020603050405020304" pitchFamily="18" charset="0"/>
              </a:rPr>
              <a:t> - </a:t>
            </a:r>
            <a:r>
              <a:rPr lang="ru-RU" sz="1350" dirty="0" err="1">
                <a:latin typeface="Times New Roman" panose="02020603050405020304" pitchFamily="18" charset="0"/>
                <a:cs typeface="Times New Roman" panose="02020603050405020304" pitchFamily="18" charset="0"/>
              </a:rPr>
              <a:t>щоденні</a:t>
            </a:r>
            <a:r>
              <a:rPr lang="ru-RU" sz="1350" dirty="0">
                <a:latin typeface="Times New Roman" panose="02020603050405020304" pitchFamily="18" charset="0"/>
                <a:cs typeface="Times New Roman" panose="02020603050405020304" pitchFamily="18" charset="0"/>
              </a:rPr>
              <a:t> спуски по сходах, </a:t>
            </a:r>
            <a:r>
              <a:rPr lang="ru-RU" sz="1350" dirty="0" err="1">
                <a:latin typeface="Times New Roman" panose="02020603050405020304" pitchFamily="18" charset="0"/>
                <a:cs typeface="Times New Roman" panose="02020603050405020304" pitchFamily="18" charset="0"/>
              </a:rPr>
              <a:t>нерівності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міських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доріг</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подолання</a:t>
            </a:r>
            <a:r>
              <a:rPr lang="ru-RU" sz="1350" dirty="0">
                <a:latin typeface="Times New Roman" panose="02020603050405020304" pitchFamily="18" charset="0"/>
                <a:cs typeface="Times New Roman" panose="02020603050405020304" pitchFamily="18" charset="0"/>
              </a:rPr>
              <a:t> невеликих </a:t>
            </a:r>
            <a:r>
              <a:rPr lang="ru-RU" sz="1350" dirty="0" err="1">
                <a:latin typeface="Times New Roman" panose="02020603050405020304" pitchFamily="18" charset="0"/>
                <a:cs typeface="Times New Roman" panose="02020603050405020304" pitchFamily="18" charset="0"/>
              </a:rPr>
              <a:t>перешкод</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Такі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інвалідні</a:t>
            </a:r>
            <a:r>
              <a:rPr lang="ru-RU" sz="1350" dirty="0">
                <a:latin typeface="Times New Roman" panose="02020603050405020304" pitchFamily="18" charset="0"/>
                <a:cs typeface="Times New Roman" panose="02020603050405020304" pitchFamily="18" charset="0"/>
              </a:rPr>
              <a:t> коляски, </a:t>
            </a:r>
            <a:r>
              <a:rPr lang="ru-RU" sz="1350" dirty="0" err="1">
                <a:latin typeface="Times New Roman" panose="02020603050405020304" pitchFamily="18" charset="0"/>
                <a:cs typeface="Times New Roman" panose="02020603050405020304" pitchFamily="18" charset="0"/>
              </a:rPr>
              <a:t>навпаки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великі</a:t>
            </a:r>
            <a:r>
              <a:rPr lang="ru-RU" sz="1350" dirty="0">
                <a:latin typeface="Times New Roman" panose="02020603050405020304" pitchFamily="18" charset="0"/>
                <a:cs typeface="Times New Roman" panose="02020603050405020304" pitchFamily="18" charset="0"/>
              </a:rPr>
              <a:t> колеса і </a:t>
            </a:r>
            <a:r>
              <a:rPr lang="ru-RU" sz="1350" dirty="0" err="1">
                <a:latin typeface="Times New Roman" panose="02020603050405020304" pitchFamily="18" charset="0"/>
                <a:cs typeface="Times New Roman" panose="02020603050405020304" pitchFamily="18" charset="0"/>
              </a:rPr>
              <a:t>дозволяють</a:t>
            </a:r>
            <a:r>
              <a:rPr lang="ru-RU" sz="1350" dirty="0">
                <a:latin typeface="Times New Roman" panose="02020603050405020304" pitchFamily="18" charset="0"/>
                <a:cs typeface="Times New Roman" panose="02020603050405020304" pitchFamily="18" charset="0"/>
              </a:rPr>
              <a:t> людям з </a:t>
            </a:r>
            <a:r>
              <a:rPr lang="ru-RU" sz="1350" dirty="0" err="1">
                <a:latin typeface="Times New Roman" panose="02020603050405020304" pitchFamily="18" charset="0"/>
                <a:cs typeface="Times New Roman" panose="02020603050405020304" pitchFamily="18" charset="0"/>
              </a:rPr>
              <a:t>частковою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втратою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функцій</a:t>
            </a:r>
            <a:r>
              <a:rPr lang="ru-RU" sz="1350" dirty="0">
                <a:latin typeface="Times New Roman" panose="02020603050405020304" pitchFamily="18" charset="0"/>
                <a:cs typeface="Times New Roman" panose="02020603050405020304" pitchFamily="18" charset="0"/>
              </a:rPr>
              <a:t> опорно-</a:t>
            </a:r>
            <a:r>
              <a:rPr lang="ru-RU" sz="1350" dirty="0" err="1">
                <a:latin typeface="Times New Roman" panose="02020603050405020304" pitchFamily="18" charset="0"/>
                <a:cs typeface="Times New Roman" panose="02020603050405020304" pitchFamily="18" charset="0"/>
              </a:rPr>
              <a:t>рухового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апарату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швидко</a:t>
            </a:r>
            <a:r>
              <a:rPr lang="ru-RU" sz="1350" dirty="0">
                <a:latin typeface="Times New Roman" panose="02020603050405020304" pitchFamily="18" charset="0"/>
                <a:cs typeface="Times New Roman" panose="02020603050405020304" pitchFamily="18" charset="0"/>
              </a:rPr>
              <a:t> і легко </a:t>
            </a:r>
            <a:r>
              <a:rPr lang="ru-RU" sz="1350" dirty="0" err="1">
                <a:latin typeface="Times New Roman" panose="02020603050405020304" pitchFamily="18" charset="0"/>
                <a:cs typeface="Times New Roman" panose="02020603050405020304" pitchFamily="18" charset="0"/>
              </a:rPr>
              <a:t>пересуватися</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навіть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займатися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деякими</a:t>
            </a:r>
            <a:r>
              <a:rPr lang="ru-RU" sz="1350" dirty="0">
                <a:latin typeface="Times New Roman" panose="02020603050405020304" pitchFamily="18" charset="0"/>
                <a:cs typeface="Times New Roman" panose="02020603050405020304" pitchFamily="18" charset="0"/>
              </a:rPr>
              <a:t> видами спорту, </a:t>
            </a:r>
            <a:r>
              <a:rPr lang="ru-RU" sz="1350" dirty="0" err="1">
                <a:latin typeface="Times New Roman" panose="02020603050405020304" pitchFamily="18" charset="0"/>
                <a:cs typeface="Times New Roman" panose="02020603050405020304" pitchFamily="18" charset="0"/>
              </a:rPr>
              <a:t>створюючи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відчуття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повноцінного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життя</a:t>
            </a:r>
            <a:r>
              <a:rPr lang="ru-RU" sz="1350" dirty="0">
                <a:latin typeface="Times New Roman" panose="02020603050405020304" pitchFamily="18" charset="0"/>
                <a:cs typeface="Times New Roman" panose="02020603050405020304" pitchFamily="18" charset="0"/>
              </a:rPr>
              <a:t>.  Даний </a:t>
            </a:r>
            <a:r>
              <a:rPr lang="ru-RU" sz="1350" dirty="0" err="1">
                <a:latin typeface="Times New Roman" panose="02020603050405020304" pitchFamily="18" charset="0"/>
                <a:cs typeface="Times New Roman" panose="02020603050405020304" pitchFamily="18" charset="0"/>
              </a:rPr>
              <a:t>спосіб</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переміщення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називають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ручним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або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ручним</a:t>
            </a:r>
            <a:r>
              <a:rPr lang="ru-RU" sz="1350" dirty="0">
                <a:latin typeface="Times New Roman" panose="02020603050405020304" pitchFamily="18" charset="0"/>
                <a:cs typeface="Times New Roman" panose="02020603050405020304" pitchFamily="18" charset="0"/>
              </a:rPr>
              <a:t> приводом».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відбувається</a:t>
            </a:r>
            <a:r>
              <a:rPr lang="ru-RU" sz="1350" dirty="0">
                <a:latin typeface="Times New Roman" panose="02020603050405020304" pitchFamily="18" charset="0"/>
                <a:cs typeface="Times New Roman" panose="02020603050405020304" pitchFamily="18" charset="0"/>
              </a:rPr>
              <a:t> за </a:t>
            </a:r>
            <a:r>
              <a:rPr lang="ru-RU" sz="1350" dirty="0" err="1">
                <a:latin typeface="Times New Roman" panose="02020603050405020304" pitchFamily="18" charset="0"/>
                <a:cs typeface="Times New Roman" panose="02020603050405020304" pitchFamily="18" charset="0"/>
              </a:rPr>
              <a:t>допомогою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обертання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коліс</a:t>
            </a:r>
            <a:r>
              <a:rPr lang="ru-RU" sz="1350" dirty="0">
                <a:latin typeface="Times New Roman" panose="02020603050405020304" pitchFamily="18" charset="0"/>
                <a:cs typeface="Times New Roman" panose="02020603050405020304" pitchFamily="18" charset="0"/>
              </a:rPr>
              <a:t>, яке </a:t>
            </a:r>
            <a:r>
              <a:rPr lang="ru-RU" sz="1350" dirty="0" err="1">
                <a:latin typeface="Times New Roman" panose="02020603050405020304" pitchFamily="18" charset="0"/>
                <a:cs typeface="Times New Roman" panose="02020603050405020304" pitchFamily="18" charset="0"/>
              </a:rPr>
              <a:t>здійснює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Безумовно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такий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спосіб</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доступний</a:t>
            </a:r>
            <a:r>
              <a:rPr lang="ru-RU" sz="1350" dirty="0">
                <a:latin typeface="Times New Roman" panose="02020603050405020304" pitchFamily="18" charset="0"/>
                <a:cs typeface="Times New Roman" panose="02020603050405020304" pitchFamily="18" charset="0"/>
              </a:rPr>
              <a:t> не кожному.  </a:t>
            </a:r>
            <a:r>
              <a:rPr lang="ru-RU" sz="1350" dirty="0" err="1">
                <a:latin typeface="Times New Roman" panose="02020603050405020304" pitchFamily="18" charset="0"/>
                <a:cs typeface="Times New Roman" panose="02020603050405020304" pitchFamily="18" charset="0"/>
              </a:rPr>
              <a:t>Потрібні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достатня</a:t>
            </a:r>
            <a:r>
              <a:rPr lang="ru-RU" sz="1350" dirty="0">
                <a:latin typeface="Times New Roman" panose="02020603050405020304" pitchFamily="18" charset="0"/>
                <a:cs typeface="Times New Roman" panose="02020603050405020304" pitchFamily="18" charset="0"/>
              </a:rPr>
              <a:t> сила </a:t>
            </a:r>
            <a:r>
              <a:rPr lang="ru-RU" sz="1350" dirty="0" err="1">
                <a:latin typeface="Times New Roman" panose="02020603050405020304" pitchFamily="18" charset="0"/>
                <a:cs typeface="Times New Roman" panose="02020603050405020304" pitchFamily="18" charset="0"/>
              </a:rPr>
              <a:t>м'язів</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спритність</a:t>
            </a:r>
            <a:r>
              <a:rPr lang="ru-RU" sz="1350" dirty="0">
                <a:latin typeface="Times New Roman" panose="02020603050405020304" pitchFamily="18" charset="0"/>
                <a:cs typeface="Times New Roman" panose="02020603050405020304" pitchFamily="18" charset="0"/>
              </a:rPr>
              <a:t> рук, </a:t>
            </a:r>
            <a:r>
              <a:rPr lang="ru-RU" sz="1350" dirty="0" err="1">
                <a:latin typeface="Times New Roman" panose="02020603050405020304" pitchFamily="18" charset="0"/>
                <a:cs typeface="Times New Roman" panose="02020603050405020304" pitchFamily="18" charset="0"/>
              </a:rPr>
              <a:t>координація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рівновага</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розумові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здібності</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здійснення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безпечного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самостійного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пересування</a:t>
            </a:r>
            <a:r>
              <a:rPr lang="ru-RU" sz="1350" dirty="0">
                <a:latin typeface="Times New Roman" panose="02020603050405020304" pitchFamily="18" charset="0"/>
                <a:cs typeface="Times New Roman" panose="02020603050405020304" pitchFamily="18" charset="0"/>
              </a:rPr>
              <a:t>.</a:t>
            </a:r>
            <a:endParaRPr lang="en-US" sz="1350" dirty="0">
              <a:latin typeface="Times New Roman" panose="02020603050405020304" pitchFamily="18" charset="0"/>
              <a:cs typeface="Times New Roman" panose="02020603050405020304" pitchFamily="18" charset="0"/>
            </a:endParaRPr>
          </a:p>
          <a:p>
            <a:pPr marL="257175" indent="-257175" algn="just">
              <a:buFont typeface="+mj-lt"/>
              <a:buAutoNum type="arabicPeriod"/>
            </a:pPr>
            <a:r>
              <a:rPr lang="ru-RU" sz="1350" dirty="0">
                <a:latin typeface="Times New Roman" panose="02020603050405020304" pitchFamily="18" charset="0"/>
                <a:cs typeface="Times New Roman" panose="02020603050405020304" pitchFamily="18" charset="0"/>
              </a:rPr>
              <a:t>Коляски та каталки з </a:t>
            </a:r>
            <a:r>
              <a:rPr lang="ru-RU" sz="1350" dirty="0" err="1">
                <a:latin typeface="Times New Roman" panose="02020603050405020304" pitchFamily="18" charset="0"/>
                <a:cs typeface="Times New Roman" panose="02020603050405020304" pitchFamily="18" charset="0"/>
              </a:rPr>
              <a:t>автоматичним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електричним</a:t>
            </a:r>
            <a:r>
              <a:rPr lang="ru-RU" sz="1350" dirty="0">
                <a:latin typeface="Times New Roman" panose="02020603050405020304" pitchFamily="18" charset="0"/>
                <a:cs typeface="Times New Roman" panose="02020603050405020304" pitchFamily="18" charset="0"/>
              </a:rPr>
              <a:t>) приводом.  Коляски з </a:t>
            </a:r>
            <a:r>
              <a:rPr lang="ru-RU" sz="1350" dirty="0" err="1">
                <a:latin typeface="Times New Roman" panose="02020603050405020304" pitchFamily="18" charset="0"/>
                <a:cs typeface="Times New Roman" panose="02020603050405020304" pitchFamily="18" charset="0"/>
              </a:rPr>
              <a:t>електроприводом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дозволяють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швидко</a:t>
            </a:r>
            <a:r>
              <a:rPr lang="ru-RU" sz="1350" dirty="0">
                <a:latin typeface="Times New Roman" panose="02020603050405020304" pitchFamily="18" charset="0"/>
                <a:cs typeface="Times New Roman" panose="02020603050405020304" pitchFamily="18" charset="0"/>
              </a:rPr>
              <a:t> і комфортно </a:t>
            </a:r>
            <a:r>
              <a:rPr lang="ru-RU" sz="1350" dirty="0" err="1">
                <a:latin typeface="Times New Roman" panose="02020603050405020304" pitchFamily="18" charset="0"/>
                <a:cs typeface="Times New Roman" panose="02020603050405020304" pitchFamily="18" charset="0"/>
              </a:rPr>
              <a:t>пересуватися</a:t>
            </a:r>
            <a:r>
              <a:rPr lang="ru-RU" sz="1350" dirty="0">
                <a:latin typeface="Times New Roman" panose="02020603050405020304" pitchFamily="18" charset="0"/>
                <a:cs typeface="Times New Roman" panose="02020603050405020304" pitchFamily="18" charset="0"/>
              </a:rPr>
              <a:t>, але </a:t>
            </a:r>
            <a:r>
              <a:rPr lang="ru-RU" sz="1350" dirty="0" err="1">
                <a:latin typeface="Times New Roman" panose="02020603050405020304" pitchFamily="18" charset="0"/>
                <a:cs typeface="Times New Roman" panose="02020603050405020304" pitchFamily="18" charset="0"/>
              </a:rPr>
              <a:t>певні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складності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експлуатації</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висока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вартість</a:t>
            </a:r>
            <a:r>
              <a:rPr lang="ru-RU" sz="1350" dirty="0">
                <a:latin typeface="Times New Roman" panose="02020603050405020304" pitchFamily="18" charset="0"/>
                <a:cs typeface="Times New Roman" panose="02020603050405020304" pitchFamily="18" charset="0"/>
              </a:rPr>
              <a:t> не </a:t>
            </a:r>
            <a:r>
              <a:rPr lang="ru-RU" sz="1350" dirty="0" err="1">
                <a:latin typeface="Times New Roman" panose="02020603050405020304" pitchFamily="18" charset="0"/>
                <a:cs typeface="Times New Roman" panose="02020603050405020304" pitchFamily="18" charset="0"/>
              </a:rPr>
              <a:t>дозволяють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їм</a:t>
            </a:r>
            <a:r>
              <a:rPr lang="ru-RU" sz="1350" dirty="0">
                <a:latin typeface="Times New Roman" panose="02020603050405020304" pitchFamily="18" charset="0"/>
                <a:cs typeface="Times New Roman" panose="02020603050405020304" pitchFamily="18" charset="0"/>
              </a:rPr>
              <a:t> стати </a:t>
            </a:r>
            <a:r>
              <a:rPr lang="ru-RU" sz="1350" dirty="0" err="1">
                <a:latin typeface="Times New Roman" panose="02020603050405020304" pitchFamily="18" charset="0"/>
                <a:cs typeface="Times New Roman" panose="02020603050405020304" pitchFamily="18" charset="0"/>
              </a:rPr>
              <a:t>популярними</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Республіці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Білорусь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Сучасній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різновидом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інвалідних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крісел</a:t>
            </a:r>
            <a:r>
              <a:rPr lang="ru-RU" sz="1350" dirty="0">
                <a:latin typeface="Times New Roman" panose="02020603050405020304" pitchFamily="18" charset="0"/>
                <a:cs typeface="Times New Roman" panose="02020603050405020304" pitchFamily="18" charset="0"/>
              </a:rPr>
              <a:t>-колясок з </a:t>
            </a:r>
            <a:r>
              <a:rPr lang="ru-RU" sz="1350" dirty="0" err="1">
                <a:latin typeface="Times New Roman" panose="02020603050405020304" pitchFamily="18" charset="0"/>
                <a:cs typeface="Times New Roman" panose="02020603050405020304" pitchFamily="18" charset="0"/>
              </a:rPr>
              <a:t>електричним</a:t>
            </a:r>
            <a:r>
              <a:rPr lang="ru-RU" sz="1350" dirty="0">
                <a:latin typeface="Times New Roman" panose="02020603050405020304" pitchFamily="18" charset="0"/>
                <a:cs typeface="Times New Roman" panose="02020603050405020304" pitchFamily="18" charset="0"/>
              </a:rPr>
              <a:t> приводом є скутер.  За </a:t>
            </a:r>
            <a:r>
              <a:rPr lang="ru-RU" sz="1350" dirty="0" err="1">
                <a:latin typeface="Times New Roman" panose="02020603050405020304" pitchFamily="18" charset="0"/>
                <a:cs typeface="Times New Roman" panose="02020603050405020304" pitchFamily="18" charset="0"/>
              </a:rPr>
              <a:t>зовнішнім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виглядом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він</a:t>
            </a:r>
            <a:r>
              <a:rPr lang="ru-RU" sz="1350" dirty="0">
                <a:latin typeface="Times New Roman" panose="02020603050405020304" pitchFamily="18" charset="0"/>
                <a:cs typeface="Times New Roman" panose="02020603050405020304" pitchFamily="18" charset="0"/>
              </a:rPr>
              <a:t> схожий на </a:t>
            </a:r>
            <a:r>
              <a:rPr lang="ru-RU" sz="1350" dirty="0" err="1">
                <a:latin typeface="Times New Roman" panose="02020603050405020304" pitchFamily="18" charset="0"/>
                <a:cs typeface="Times New Roman" panose="02020603050405020304" pitchFamily="18" charset="0"/>
              </a:rPr>
              <a:t>звичайний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моторолер</a:t>
            </a:r>
            <a:r>
              <a:rPr lang="ru-RU" sz="135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4526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CDFA94-13A6-4139-91A5-11A25CF34EB0}"/>
              </a:ext>
            </a:extLst>
          </p:cNvPr>
          <p:cNvSpPr txBox="1"/>
          <p:nvPr/>
        </p:nvSpPr>
        <p:spPr>
          <a:xfrm>
            <a:off x="1475656" y="476673"/>
            <a:ext cx="7539136" cy="5502826"/>
          </a:xfrm>
          <a:prstGeom prst="rect">
            <a:avLst/>
          </a:prstGeom>
          <a:noFill/>
        </p:spPr>
        <p:txBody>
          <a:bodyPr wrap="square">
            <a:spAutoFit/>
          </a:bodyPr>
          <a:lstStyle/>
          <a:p>
            <a:pPr algn="just"/>
            <a:r>
              <a:rPr lang="ru-RU" sz="1500" dirty="0" err="1">
                <a:latin typeface="Times New Roman" panose="02020603050405020304" pitchFamily="18" charset="0"/>
                <a:cs typeface="Times New Roman" panose="02020603050405020304" pitchFamily="18" charset="0"/>
              </a:rPr>
              <a:t>Визначившись</a:t>
            </a:r>
            <a:r>
              <a:rPr lang="ru-RU" sz="1500" dirty="0">
                <a:latin typeface="Times New Roman" panose="02020603050405020304" pitchFamily="18" charset="0"/>
                <a:cs typeface="Times New Roman" panose="02020603050405020304" pitchFamily="18" charset="0"/>
              </a:rPr>
              <a:t> з типом коляски, </a:t>
            </a:r>
            <a:r>
              <a:rPr lang="ru-RU" sz="1500" dirty="0" err="1">
                <a:latin typeface="Times New Roman" panose="02020603050405020304" pitchFamily="18" charset="0"/>
                <a:cs typeface="Times New Roman" panose="02020603050405020304" pitchFamily="18" charset="0"/>
              </a:rPr>
              <a:t>зверніть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увагу</a:t>
            </a:r>
            <a:r>
              <a:rPr lang="ru-RU" sz="1500" dirty="0">
                <a:latin typeface="Times New Roman" panose="02020603050405020304" pitchFamily="18" charset="0"/>
                <a:cs typeface="Times New Roman" panose="02020603050405020304" pitchFamily="18" charset="0"/>
              </a:rPr>
              <a:t> на правила </a:t>
            </a:r>
            <a:r>
              <a:rPr lang="ru-RU" sz="1500" dirty="0" err="1">
                <a:latin typeface="Times New Roman" panose="02020603050405020304" pitchFamily="18" charset="0"/>
                <a:cs typeface="Times New Roman" panose="02020603050405020304" pitchFamily="18" charset="0"/>
              </a:rPr>
              <a:t>підбору</a:t>
            </a:r>
            <a:r>
              <a:rPr lang="ru-RU" sz="1500" dirty="0">
                <a:latin typeface="Times New Roman" panose="02020603050405020304" pitchFamily="18" charset="0"/>
                <a:cs typeface="Times New Roman" panose="02020603050405020304" pitchFamily="18" charset="0"/>
              </a:rPr>
              <a:t>.  Перш за все </a:t>
            </a:r>
            <a:r>
              <a:rPr lang="ru-RU" sz="1500" dirty="0" err="1">
                <a:latin typeface="Times New Roman" panose="02020603050405020304" pitchFamily="18" charset="0"/>
                <a:cs typeface="Times New Roman" panose="02020603050405020304" pitchFamily="18" charset="0"/>
              </a:rPr>
              <a:t>необхідно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враховувати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анатомічні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особливості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дитини</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фактори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навколишнього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середовища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Слід</a:t>
            </a:r>
            <a:r>
              <a:rPr lang="ru-RU" sz="1500" dirty="0">
                <a:latin typeface="Times New Roman" panose="02020603050405020304" pitchFamily="18" charset="0"/>
                <a:cs typeface="Times New Roman" panose="02020603050405020304" pitchFamily="18" charset="0"/>
              </a:rPr>
              <a:t> провести </a:t>
            </a:r>
            <a:r>
              <a:rPr lang="ru-RU" sz="1500" dirty="0" err="1">
                <a:latin typeface="Times New Roman" panose="02020603050405020304" pitchFamily="18" charset="0"/>
                <a:cs typeface="Times New Roman" panose="02020603050405020304" pitchFamily="18" charset="0"/>
              </a:rPr>
              <a:t>заміри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дитини</a:t>
            </a:r>
            <a:r>
              <a:rPr lang="ru-RU" sz="1500" dirty="0">
                <a:latin typeface="Times New Roman" panose="02020603050405020304" pitchFamily="18" charset="0"/>
                <a:cs typeface="Times New Roman" panose="02020603050405020304" pitchFamily="18" charset="0"/>
              </a:rPr>
              <a:t> в 6 </a:t>
            </a:r>
            <a:r>
              <a:rPr lang="ru-RU" sz="1500" dirty="0" err="1">
                <a:latin typeface="Times New Roman" panose="02020603050405020304" pitchFamily="18" charset="0"/>
                <a:cs typeface="Times New Roman" panose="02020603050405020304" pitchFamily="18" charset="0"/>
              </a:rPr>
              <a:t>основних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позиціях</a:t>
            </a:r>
            <a:r>
              <a:rPr lang="ru-RU" sz="1500" dirty="0">
                <a:latin typeface="Times New Roman" panose="02020603050405020304" pitchFamily="18" charset="0"/>
                <a:cs typeface="Times New Roman" panose="02020603050405020304" pitchFamily="18" charset="0"/>
              </a:rPr>
              <a:t>: ширина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глибина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довжина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ніг</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висота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висота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передпліч</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висота</a:t>
            </a:r>
            <a:r>
              <a:rPr lang="ru-RU" sz="1500" dirty="0">
                <a:latin typeface="Times New Roman" panose="02020603050405020304" pitchFamily="18" charset="0"/>
                <a:cs typeface="Times New Roman" panose="02020603050405020304" pitchFamily="18" charset="0"/>
              </a:rPr>
              <a:t> спинки.  </a:t>
            </a:r>
            <a:r>
              <a:rPr lang="ru-RU" sz="1500" dirty="0" err="1">
                <a:latin typeface="Times New Roman" panose="02020603050405020304" pitchFamily="18" charset="0"/>
                <a:cs typeface="Times New Roman" panose="02020603050405020304" pitchFamily="18" charset="0"/>
              </a:rPr>
              <a:t>Це</a:t>
            </a:r>
            <a:r>
              <a:rPr lang="ru-RU" sz="1500" dirty="0">
                <a:latin typeface="Times New Roman" panose="02020603050405020304" pitchFamily="18" charset="0"/>
                <a:cs typeface="Times New Roman" panose="02020603050405020304" pitchFamily="18" charset="0"/>
              </a:rPr>
              <a:t> дозволить </a:t>
            </a:r>
            <a:r>
              <a:rPr lang="ru-RU" sz="1500" dirty="0" err="1">
                <a:latin typeface="Times New Roman" panose="02020603050405020304" pitchFamily="18" charset="0"/>
                <a:cs typeface="Times New Roman" panose="02020603050405020304" pitchFamily="18" charset="0"/>
              </a:rPr>
              <a:t>забезпечити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розподіл</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його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маси</a:t>
            </a:r>
            <a:r>
              <a:rPr lang="ru-RU" sz="1500" dirty="0">
                <a:latin typeface="Times New Roman" panose="02020603050405020304" pitchFamily="18" charset="0"/>
                <a:cs typeface="Times New Roman" panose="02020603050405020304" pitchFamily="18" charset="0"/>
              </a:rPr>
              <a:t> на </a:t>
            </a:r>
            <a:r>
              <a:rPr lang="ru-RU" sz="1500" dirty="0" err="1">
                <a:latin typeface="Times New Roman" panose="02020603050405020304" pitchFamily="18" charset="0"/>
                <a:cs typeface="Times New Roman" panose="02020603050405020304" pitchFamily="18" charset="0"/>
              </a:rPr>
              <a:t>якомога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ширшій</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поверхні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полегшити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пересування</a:t>
            </a:r>
            <a:r>
              <a:rPr lang="ru-RU" sz="1500" dirty="0">
                <a:latin typeface="Times New Roman" panose="02020603050405020304" pitchFamily="18" charset="0"/>
                <a:cs typeface="Times New Roman" panose="02020603050405020304" pitchFamily="18" charset="0"/>
              </a:rPr>
              <a:t> та </a:t>
            </a:r>
            <a:r>
              <a:rPr lang="ru-RU" sz="1500" dirty="0" err="1">
                <a:latin typeface="Times New Roman" panose="02020603050405020304" pitchFamily="18" charset="0"/>
                <a:cs typeface="Times New Roman" panose="02020603050405020304" pitchFamily="18" charset="0"/>
              </a:rPr>
              <a:t>попередити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зіткнення</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тертя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ділянок</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тіла</a:t>
            </a:r>
            <a:r>
              <a:rPr lang="ru-RU" sz="1500" dirty="0">
                <a:latin typeface="Times New Roman" panose="02020603050405020304" pitchFamily="18" charset="0"/>
                <a:cs typeface="Times New Roman" panose="02020603050405020304" pitchFamily="18" charset="0"/>
              </a:rPr>
              <a:t> об </a:t>
            </a:r>
            <a:r>
              <a:rPr lang="ru-RU" sz="1500" dirty="0" err="1">
                <a:latin typeface="Times New Roman" panose="02020603050405020304" pitchFamily="18" charset="0"/>
                <a:cs typeface="Times New Roman" panose="02020603050405020304" pitchFamily="18" charset="0"/>
              </a:rPr>
              <a:t>бічні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стінки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встановивши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оптимальну</a:t>
            </a:r>
            <a:r>
              <a:rPr lang="ru-RU" sz="1500" dirty="0">
                <a:latin typeface="Times New Roman" panose="02020603050405020304" pitchFamily="18" charset="0"/>
                <a:cs typeface="Times New Roman" panose="02020603050405020304" pitchFamily="18" charset="0"/>
              </a:rPr>
              <a:t> ширину </a:t>
            </a:r>
            <a:r>
              <a:rPr lang="ru-RU" sz="1500" dirty="0" err="1">
                <a:latin typeface="Times New Roman" panose="02020603050405020304" pitchFamily="18" charset="0"/>
                <a:cs typeface="Times New Roman" panose="02020603050405020304" pitchFamily="18" charset="0"/>
              </a:rPr>
              <a:t>крісла</a:t>
            </a:r>
            <a:r>
              <a:rPr lang="ru-RU" sz="1500" dirty="0">
                <a:latin typeface="Times New Roman" panose="02020603050405020304" pitchFamily="18" charset="0"/>
                <a:cs typeface="Times New Roman" panose="02020603050405020304" pitchFamily="18" charset="0"/>
              </a:rPr>
              <a:t>-коляски, </a:t>
            </a:r>
            <a:r>
              <a:rPr lang="ru-RU" sz="1500" dirty="0" err="1">
                <a:latin typeface="Times New Roman" panose="02020603050405020304" pitchFamily="18" charset="0"/>
                <a:cs typeface="Times New Roman" panose="02020603050405020304" pitchFamily="18" charset="0"/>
              </a:rPr>
              <a:t>звести</a:t>
            </a:r>
            <a:r>
              <a:rPr lang="ru-RU" sz="1500" dirty="0">
                <a:latin typeface="Times New Roman" panose="02020603050405020304" pitchFamily="18" charset="0"/>
                <a:cs typeface="Times New Roman" panose="02020603050405020304" pitchFamily="18" charset="0"/>
              </a:rPr>
              <a:t> до </a:t>
            </a:r>
            <a:r>
              <a:rPr lang="ru-RU" sz="1500" dirty="0" err="1">
                <a:latin typeface="Times New Roman" panose="02020603050405020304" pitchFamily="18" charset="0"/>
                <a:cs typeface="Times New Roman" panose="02020603050405020304" pitchFamily="18" charset="0"/>
              </a:rPr>
              <a:t>мінімуму</a:t>
            </a:r>
            <a:r>
              <a:rPr lang="ru-RU" sz="1500" dirty="0">
                <a:latin typeface="Times New Roman" panose="02020603050405020304" pitchFamily="18" charset="0"/>
                <a:cs typeface="Times New Roman" panose="02020603050405020304" pitchFamily="18" charset="0"/>
              </a:rPr>
              <a:t> проблему </a:t>
            </a:r>
            <a:r>
              <a:rPr lang="ru-RU" sz="1500" dirty="0" err="1">
                <a:latin typeface="Times New Roman" panose="02020603050405020304" pitchFamily="18" charset="0"/>
                <a:cs typeface="Times New Roman" panose="02020603050405020304" pitchFamily="18" charset="0"/>
              </a:rPr>
              <a:t>переміщення</a:t>
            </a:r>
            <a:r>
              <a:rPr lang="ru-RU" sz="1500" dirty="0">
                <a:latin typeface="Times New Roman" panose="02020603050405020304" pitchFamily="18" charset="0"/>
                <a:cs typeface="Times New Roman" panose="02020603050405020304" pitchFamily="18" charset="0"/>
              </a:rPr>
              <a:t> в дверях, </a:t>
            </a:r>
            <a:r>
              <a:rPr lang="ru-RU" sz="1500" dirty="0" err="1">
                <a:latin typeface="Times New Roman" panose="02020603050405020304" pitchFamily="18" charset="0"/>
                <a:cs typeface="Times New Roman" panose="02020603050405020304" pitchFamily="18" charset="0"/>
              </a:rPr>
              <a:t>ванній</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кімнаті</a:t>
            </a:r>
            <a:r>
              <a:rPr lang="ru-RU" sz="1500" dirty="0">
                <a:latin typeface="Times New Roman" panose="02020603050405020304" pitchFamily="18" charset="0"/>
                <a:cs typeface="Times New Roman" panose="02020603050405020304" pitchFamily="18" charset="0"/>
              </a:rPr>
              <a:t> та </a:t>
            </a:r>
            <a:r>
              <a:rPr lang="ru-RU" sz="1500" dirty="0" err="1">
                <a:latin typeface="Times New Roman" panose="02020603050405020304" pitchFamily="18" charset="0"/>
                <a:cs typeface="Times New Roman" panose="02020603050405020304" pitchFamily="18" charset="0"/>
              </a:rPr>
              <a:t>інших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обмежених</a:t>
            </a:r>
            <a:r>
              <a:rPr lang="ru-RU" sz="1500" dirty="0">
                <a:latin typeface="Times New Roman" panose="02020603050405020304" pitchFamily="18" charset="0"/>
                <a:cs typeface="Times New Roman" panose="02020603050405020304" pitchFamily="18" charset="0"/>
              </a:rPr>
              <a:t> просторах.  Погано </a:t>
            </a:r>
            <a:r>
              <a:rPr lang="ru-RU" sz="1500" dirty="0" err="1">
                <a:latin typeface="Times New Roman" panose="02020603050405020304" pitchFamily="18" charset="0"/>
                <a:cs typeface="Times New Roman" panose="02020603050405020304" pitchFamily="18" charset="0"/>
              </a:rPr>
              <a:t>підібране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крісло</a:t>
            </a:r>
            <a:r>
              <a:rPr lang="ru-RU" sz="1500" dirty="0">
                <a:latin typeface="Times New Roman" panose="02020603050405020304" pitchFamily="18" charset="0"/>
                <a:cs typeface="Times New Roman" panose="02020603050405020304" pitchFamily="18" charset="0"/>
              </a:rPr>
              <a:t>-коляска </a:t>
            </a:r>
            <a:r>
              <a:rPr lang="ru-RU" sz="1500" dirty="0" err="1">
                <a:latin typeface="Times New Roman" panose="02020603050405020304" pitchFamily="18" charset="0"/>
                <a:cs typeface="Times New Roman" panose="02020603050405020304" pitchFamily="18" charset="0"/>
              </a:rPr>
              <a:t>може</a:t>
            </a:r>
            <a:r>
              <a:rPr lang="ru-RU" sz="1500" dirty="0">
                <a:latin typeface="Times New Roman" panose="02020603050405020304" pitchFamily="18" charset="0"/>
                <a:cs typeface="Times New Roman" panose="02020603050405020304" pitchFamily="18" charset="0"/>
              </a:rPr>
              <a:t> стати причиною травм, </a:t>
            </a:r>
            <a:r>
              <a:rPr lang="ru-RU" sz="1500" dirty="0" err="1">
                <a:latin typeface="Times New Roman" panose="02020603050405020304" pitchFamily="18" charset="0"/>
                <a:cs typeface="Times New Roman" panose="02020603050405020304" pitchFamily="18" charset="0"/>
              </a:rPr>
              <a:t>вторинної</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деформації</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вимушеної</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недієздатності</a:t>
            </a:r>
            <a:r>
              <a:rPr lang="ru-RU" sz="1500" dirty="0">
                <a:latin typeface="Times New Roman" panose="02020603050405020304" pitchFamily="18" charset="0"/>
                <a:cs typeface="Times New Roman" panose="02020603050405020304" pitchFamily="18" charset="0"/>
              </a:rPr>
              <a:t>, а </a:t>
            </a:r>
            <a:r>
              <a:rPr lang="ru-RU" sz="1500" dirty="0" err="1">
                <a:latin typeface="Times New Roman" panose="02020603050405020304" pitchFamily="18" charset="0"/>
                <a:cs typeface="Times New Roman" panose="02020603050405020304" pitchFamily="18" charset="0"/>
              </a:rPr>
              <a:t>також</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інших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ускладнень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які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мають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незворотній</a:t>
            </a:r>
            <a:r>
              <a:rPr lang="ru-RU" sz="1500" dirty="0">
                <a:latin typeface="Times New Roman" panose="02020603050405020304" pitchFamily="18" charset="0"/>
                <a:cs typeface="Times New Roman" panose="02020603050405020304" pitchFamily="18" charset="0"/>
              </a:rPr>
              <a:t> характер.</a:t>
            </a:r>
          </a:p>
          <a:p>
            <a:pPr algn="just"/>
            <a:endParaRPr lang="en-US" sz="1350" dirty="0">
              <a:latin typeface="Times New Roman" panose="02020603050405020304" pitchFamily="18" charset="0"/>
              <a:cs typeface="Times New Roman" panose="02020603050405020304" pitchFamily="18" charset="0"/>
            </a:endParaRPr>
          </a:p>
          <a:p>
            <a:pPr algn="just"/>
            <a:endParaRPr lang="en-US" sz="1350" dirty="0">
              <a:latin typeface="Times New Roman" panose="02020603050405020304" pitchFamily="18" charset="0"/>
              <a:cs typeface="Times New Roman" panose="02020603050405020304" pitchFamily="18" charset="0"/>
            </a:endParaRPr>
          </a:p>
          <a:p>
            <a:pPr algn="just"/>
            <a:endParaRPr lang="en-US" sz="1500" dirty="0">
              <a:latin typeface="Times New Roman" panose="02020603050405020304" pitchFamily="18" charset="0"/>
              <a:cs typeface="Times New Roman" panose="02020603050405020304" pitchFamily="18" charset="0"/>
            </a:endParaRPr>
          </a:p>
          <a:p>
            <a:pPr algn="just"/>
            <a:r>
              <a:rPr lang="ru-RU" sz="1500" dirty="0" err="1">
                <a:latin typeface="Times New Roman" panose="02020603050405020304" pitchFamily="18" charset="0"/>
                <a:cs typeface="Times New Roman" panose="02020603050405020304" pitchFamily="18" charset="0"/>
              </a:rPr>
              <a:t>Крім</a:t>
            </a:r>
            <a:r>
              <a:rPr lang="ru-RU" sz="1500" dirty="0">
                <a:latin typeface="Times New Roman" panose="02020603050405020304" pitchFamily="18" charset="0"/>
                <a:cs typeface="Times New Roman" panose="02020603050405020304" pitchFamily="18" charset="0"/>
              </a:rPr>
              <a:t> того, </a:t>
            </a:r>
            <a:r>
              <a:rPr lang="ru-RU" sz="1500" dirty="0" err="1">
                <a:latin typeface="Times New Roman" panose="02020603050405020304" pitchFamily="18" charset="0"/>
                <a:cs typeface="Times New Roman" panose="02020603050405020304" pitchFamily="18" charset="0"/>
              </a:rPr>
              <a:t>слід</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враховувати</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вік</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фізичні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можливості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користувача</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зріст</a:t>
            </a:r>
            <a:r>
              <a:rPr lang="ru-RU" sz="1500" dirty="0">
                <a:latin typeface="Times New Roman" panose="02020603050405020304" pitchFamily="18" charset="0"/>
                <a:cs typeface="Times New Roman" panose="02020603050405020304" pitchFamily="18" charset="0"/>
              </a:rPr>
              <a:t> та вага;</a:t>
            </a:r>
          </a:p>
          <a:p>
            <a:pPr algn="just"/>
            <a:r>
              <a:rPr lang="ru-RU" sz="1500" dirty="0">
                <a:latin typeface="Times New Roman" panose="02020603050405020304" pitchFamily="18" charset="0"/>
                <a:cs typeface="Times New Roman" panose="02020603050405020304" pitchFamily="18" charset="0"/>
              </a:rPr>
              <a:t> • вид </a:t>
            </a:r>
            <a:r>
              <a:rPr lang="ru-RU" sz="1500" dirty="0" err="1">
                <a:latin typeface="Times New Roman" panose="02020603050405020304" pitchFamily="18" charset="0"/>
                <a:cs typeface="Times New Roman" panose="02020603050405020304" pitchFamily="18" charset="0"/>
              </a:rPr>
              <a:t>обмеження</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стабільність</a:t>
            </a:r>
            <a:r>
              <a:rPr lang="ru-RU" sz="1500" dirty="0">
                <a:latin typeface="Times New Roman" panose="02020603050405020304" pitchFamily="18" charset="0"/>
                <a:cs typeface="Times New Roman" panose="02020603050405020304" pitchFamily="18" charset="0"/>
              </a:rPr>
              <a:t> в </a:t>
            </a:r>
            <a:r>
              <a:rPr lang="ru-RU" sz="1500" dirty="0" err="1">
                <a:latin typeface="Times New Roman" panose="02020603050405020304" pitchFamily="18" charset="0"/>
                <a:cs typeface="Times New Roman" panose="02020603050405020304" pitchFamily="18" charset="0"/>
              </a:rPr>
              <a:t>положенні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сидячи</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мета </a:t>
            </a:r>
            <a:r>
              <a:rPr lang="ru-RU" sz="1500" dirty="0" err="1">
                <a:latin typeface="Times New Roman" panose="02020603050405020304" pitchFamily="18" charset="0"/>
                <a:cs typeface="Times New Roman" panose="02020603050405020304" pitchFamily="18" charset="0"/>
              </a:rPr>
              <a:t>використання</a:t>
            </a:r>
            <a:r>
              <a:rPr lang="ru-RU" sz="1500" dirty="0">
                <a:latin typeface="Times New Roman" panose="02020603050405020304" pitchFamily="18" charset="0"/>
                <a:cs typeface="Times New Roman" panose="02020603050405020304" pitchFamily="18" charset="0"/>
              </a:rPr>
              <a:t> коляски;</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ступінь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активності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дитини</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постійно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або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тимчасово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використовується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допоміжний</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засіб</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безпеку</a:t>
            </a:r>
            <a:r>
              <a:rPr lang="ru-RU" sz="1500" dirty="0">
                <a:latin typeface="Times New Roman" panose="02020603050405020304" pitchFamily="18" charset="0"/>
                <a:cs typeface="Times New Roman" panose="02020603050405020304" pitchFamily="18" charset="0"/>
              </a:rPr>
              <a:t>;</a:t>
            </a:r>
          </a:p>
          <a:p>
            <a:pPr algn="just"/>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естетичні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дані</a:t>
            </a:r>
            <a:r>
              <a:rPr lang="ru-RU" sz="1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6261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4DE583-4F4D-4117-B769-43A04DA3064A}"/>
              </a:ext>
            </a:extLst>
          </p:cNvPr>
          <p:cNvSpPr txBox="1"/>
          <p:nvPr/>
        </p:nvSpPr>
        <p:spPr>
          <a:xfrm>
            <a:off x="971600" y="332656"/>
            <a:ext cx="6470374" cy="415498"/>
          </a:xfrm>
          <a:prstGeom prst="rect">
            <a:avLst/>
          </a:prstGeom>
          <a:noFill/>
        </p:spPr>
        <p:txBody>
          <a:bodyPr wrap="square">
            <a:spAutoFit/>
          </a:bodyPr>
          <a:lstStyle/>
          <a:p>
            <a:r>
              <a:rPr lang="ru-RU" sz="1350" b="1" dirty="0">
                <a:latin typeface="Times New Roman" panose="02020603050405020304" pitchFamily="18" charset="0"/>
                <a:cs typeface="Times New Roman" panose="02020603050405020304" pitchFamily="18" charset="0"/>
              </a:rPr>
              <a:t> </a:t>
            </a:r>
            <a:r>
              <a:rPr lang="en-US" sz="1350" b="1" dirty="0">
                <a:latin typeface="Times New Roman" panose="02020603050405020304" pitchFamily="18" charset="0"/>
                <a:cs typeface="Times New Roman" panose="02020603050405020304" pitchFamily="18" charset="0"/>
              </a:rPr>
              <a:t>                                  </a:t>
            </a:r>
            <a:r>
              <a:rPr lang="ru-RU" sz="2100" b="1" dirty="0" err="1">
                <a:latin typeface="Times New Roman" panose="02020603050405020304" pitchFamily="18" charset="0"/>
                <a:cs typeface="Times New Roman" panose="02020603050405020304" pitchFamily="18" charset="0"/>
              </a:rPr>
              <a:t>Технічні</a:t>
            </a:r>
            <a:r>
              <a:rPr lang="ru-RU" sz="2100" b="1" dirty="0">
                <a:latin typeface="Times New Roman" panose="02020603050405020304" pitchFamily="18" charset="0"/>
                <a:cs typeface="Times New Roman" panose="02020603050405020304" pitchFamily="18" charset="0"/>
              </a:rPr>
              <a:t> характеристики коляски</a:t>
            </a:r>
          </a:p>
        </p:txBody>
      </p:sp>
      <p:sp>
        <p:nvSpPr>
          <p:cNvPr id="5" name="TextBox 4">
            <a:extLst>
              <a:ext uri="{FF2B5EF4-FFF2-40B4-BE49-F238E27FC236}">
                <a16:creationId xmlns:a16="http://schemas.microsoft.com/office/drawing/2014/main" id="{95CDDD43-1A9C-4B94-BADE-EA98C8A42C4A}"/>
              </a:ext>
            </a:extLst>
          </p:cNvPr>
          <p:cNvSpPr txBox="1"/>
          <p:nvPr/>
        </p:nvSpPr>
        <p:spPr>
          <a:xfrm>
            <a:off x="1115616" y="1052737"/>
            <a:ext cx="7869358" cy="1015663"/>
          </a:xfrm>
          <a:prstGeom prst="rect">
            <a:avLst/>
          </a:prstGeom>
          <a:noFill/>
        </p:spPr>
        <p:txBody>
          <a:bodyPr wrap="square">
            <a:spAutoFit/>
          </a:bodyPr>
          <a:lstStyle/>
          <a:p>
            <a:pPr algn="just"/>
            <a:r>
              <a:rPr lang="ru-RU" sz="1500" dirty="0" err="1" smtClean="0">
                <a:latin typeface="Times New Roman" panose="02020603050405020304" pitchFamily="18" charset="0"/>
                <a:cs typeface="Times New Roman" panose="02020603050405020304" pitchFamily="18" charset="0"/>
              </a:rPr>
              <a:t>Міцна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регульований</a:t>
            </a:r>
            <a:r>
              <a:rPr lang="ru-RU" sz="1500" dirty="0">
                <a:latin typeface="Times New Roman" panose="02020603050405020304" pitchFamily="18" charset="0"/>
                <a:cs typeface="Times New Roman" panose="02020603050405020304" pitchFamily="18" charset="0"/>
              </a:rPr>
              <a:t> кут </a:t>
            </a:r>
            <a:r>
              <a:rPr lang="ru-RU" sz="1500" dirty="0" err="1">
                <a:latin typeface="Times New Roman" panose="02020603050405020304" pitchFamily="18" charset="0"/>
                <a:cs typeface="Times New Roman" panose="02020603050405020304" pitchFamily="18" charset="0"/>
              </a:rPr>
              <a:t>нахилу</a:t>
            </a:r>
            <a:r>
              <a:rPr lang="ru-RU" sz="1500" dirty="0">
                <a:latin typeface="Times New Roman" panose="02020603050405020304" pitchFamily="18" charset="0"/>
                <a:cs typeface="Times New Roman" panose="02020603050405020304" pitchFamily="18" charset="0"/>
              </a:rPr>
              <a:t>, спинка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фанерна</a:t>
            </a:r>
            <a:r>
              <a:rPr lang="ru-RU" sz="1500" dirty="0">
                <a:latin typeface="Times New Roman" panose="02020603050405020304" pitchFamily="18" charset="0"/>
                <a:cs typeface="Times New Roman" panose="02020603050405020304" pitchFamily="18" charset="0"/>
              </a:rPr>
              <a:t> основа з шаром поролону, </a:t>
            </a:r>
            <a:r>
              <a:rPr lang="ru-RU" sz="1500" dirty="0" err="1">
                <a:latin typeface="Times New Roman" panose="02020603050405020304" pitchFamily="18" charset="0"/>
                <a:cs typeface="Times New Roman" panose="02020603050405020304" pitchFamily="18" charset="0"/>
              </a:rPr>
              <a:t>покритого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миється</a:t>
            </a:r>
            <a:r>
              <a:rPr lang="ru-RU" sz="1500" dirty="0">
                <a:latin typeface="Times New Roman" panose="02020603050405020304" pitchFamily="18" charset="0"/>
                <a:cs typeface="Times New Roman" panose="02020603050405020304" pitchFamily="18" charset="0"/>
              </a:rPr>
              <a:t>, практичною тканиною).  </a:t>
            </a:r>
            <a:r>
              <a:rPr lang="ru-RU" sz="1500" dirty="0" err="1">
                <a:latin typeface="Times New Roman" panose="02020603050405020304" pitchFamily="18" charset="0"/>
                <a:cs typeface="Times New Roman" panose="02020603050405020304" pitchFamily="18" charset="0"/>
              </a:rPr>
              <a:t>Зверніть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увагу</a:t>
            </a:r>
            <a:r>
              <a:rPr lang="ru-RU" sz="1500" dirty="0">
                <a:latin typeface="Times New Roman" panose="02020603050405020304" pitchFamily="18" charset="0"/>
                <a:cs typeface="Times New Roman" panose="02020603050405020304" pitchFamily="18" charset="0"/>
              </a:rPr>
              <a:t> на кут </a:t>
            </a:r>
            <a:r>
              <a:rPr lang="ru-RU" sz="1500" dirty="0" err="1">
                <a:latin typeface="Times New Roman" panose="02020603050405020304" pitchFamily="18" charset="0"/>
                <a:cs typeface="Times New Roman" panose="02020603050405020304" pitchFamily="18" charset="0"/>
              </a:rPr>
              <a:t>нахилу</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чи</a:t>
            </a:r>
            <a:r>
              <a:rPr lang="ru-RU" sz="1500" dirty="0">
                <a:latin typeface="Times New Roman" panose="02020603050405020304" pitchFamily="18" charset="0"/>
                <a:cs typeface="Times New Roman" panose="02020603050405020304" pitchFamily="18" charset="0"/>
              </a:rPr>
              <a:t> не </a:t>
            </a:r>
            <a:r>
              <a:rPr lang="ru-RU" sz="1500" dirty="0" err="1">
                <a:latin typeface="Times New Roman" panose="02020603050405020304" pitchFamily="18" charset="0"/>
                <a:cs typeface="Times New Roman" panose="02020603050405020304" pitchFamily="18" charset="0"/>
              </a:rPr>
              <a:t>занадто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спереду</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піднято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що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змушує</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дитину</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надмірно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згинати</a:t>
            </a:r>
            <a:r>
              <a:rPr lang="ru-RU" sz="1500" dirty="0">
                <a:latin typeface="Times New Roman" panose="02020603050405020304" pitchFamily="18" charset="0"/>
                <a:cs typeface="Times New Roman" panose="02020603050405020304" pitchFamily="18" charset="0"/>
              </a:rPr>
              <a:t> ноги в </a:t>
            </a:r>
            <a:r>
              <a:rPr lang="ru-RU" sz="1500" dirty="0" err="1">
                <a:latin typeface="Times New Roman" panose="02020603050405020304" pitchFamily="18" charset="0"/>
                <a:cs typeface="Times New Roman" panose="02020603050405020304" pitchFamily="18" charset="0"/>
              </a:rPr>
              <a:t>тазостегнових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суглобах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Оптимальний</a:t>
            </a:r>
            <a:r>
              <a:rPr lang="ru-RU" sz="1500" dirty="0">
                <a:latin typeface="Times New Roman" panose="02020603050405020304" pitchFamily="18" charset="0"/>
                <a:cs typeface="Times New Roman" panose="02020603050405020304" pitchFamily="18" charset="0"/>
              </a:rPr>
              <a:t> кут </a:t>
            </a:r>
            <a:r>
              <a:rPr lang="ru-RU" sz="1500" dirty="0" err="1">
                <a:latin typeface="Times New Roman" panose="02020603050405020304" pitchFamily="18" charset="0"/>
                <a:cs typeface="Times New Roman" panose="02020603050405020304" pitchFamily="18" charset="0"/>
              </a:rPr>
              <a:t>нахилу</a:t>
            </a:r>
            <a:r>
              <a:rPr lang="ru-RU" sz="1500" dirty="0">
                <a:latin typeface="Times New Roman" panose="02020603050405020304" pitchFamily="18" charset="0"/>
                <a:cs typeface="Times New Roman" panose="02020603050405020304" pitchFamily="18" charset="0"/>
              </a:rPr>
              <a:t> спинки </a:t>
            </a:r>
            <a:r>
              <a:rPr lang="ru-RU" sz="1500" dirty="0" err="1">
                <a:latin typeface="Times New Roman" panose="02020603050405020304" pitchFamily="18" charset="0"/>
                <a:cs typeface="Times New Roman" panose="02020603050405020304" pitchFamily="18" charset="0"/>
              </a:rPr>
              <a:t>під</a:t>
            </a:r>
            <a:r>
              <a:rPr lang="ru-RU" sz="1500" dirty="0">
                <a:latin typeface="Times New Roman" panose="02020603050405020304" pitchFamily="18" charset="0"/>
                <a:cs typeface="Times New Roman" panose="02020603050405020304" pitchFamily="18" charset="0"/>
              </a:rPr>
              <a:t> час </a:t>
            </a:r>
            <a:r>
              <a:rPr lang="ru-RU" sz="1500" dirty="0" err="1">
                <a:latin typeface="Times New Roman" panose="02020603050405020304" pitchFamily="18" charset="0"/>
                <a:cs typeface="Times New Roman" panose="02020603050405020304" pitchFamily="18" charset="0"/>
              </a:rPr>
              <a:t>неспання</a:t>
            </a:r>
            <a:r>
              <a:rPr lang="ru-RU" sz="1500" dirty="0">
                <a:latin typeface="Times New Roman" panose="02020603050405020304" pitchFamily="18" charset="0"/>
                <a:cs typeface="Times New Roman" panose="02020603050405020304" pitchFamily="18" charset="0"/>
              </a:rPr>
              <a:t> - 100-120 </a:t>
            </a:r>
            <a:r>
              <a:rPr lang="ru-RU" sz="1500" dirty="0" err="1">
                <a:latin typeface="Times New Roman" panose="02020603050405020304" pitchFamily="18" charset="0"/>
                <a:cs typeface="Times New Roman" panose="02020603050405020304" pitchFamily="18" charset="0"/>
              </a:rPr>
              <a:t>градусів</a:t>
            </a:r>
            <a:r>
              <a:rPr lang="ru-RU" sz="1500" dirty="0">
                <a:latin typeface="Times New Roman" panose="02020603050405020304" pitchFamily="18" charset="0"/>
                <a:cs typeface="Times New Roman" panose="02020603050405020304" pitchFamily="18" charset="0"/>
              </a:rPr>
              <a:t>.</a:t>
            </a:r>
          </a:p>
        </p:txBody>
      </p:sp>
      <p:pic>
        <p:nvPicPr>
          <p:cNvPr id="2050" name="Picture 2" descr="Инвалидная коляска с откидной спинкой OSD Recliner modern">
            <a:extLst>
              <a:ext uri="{FF2B5EF4-FFF2-40B4-BE49-F238E27FC236}">
                <a16:creationId xmlns:a16="http://schemas.microsoft.com/office/drawing/2014/main" id="{03AEB7D0-5911-4C84-9A08-F3EFF1D8DA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735785"/>
            <a:ext cx="3180522" cy="296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46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928934"/>
            <a:ext cx="7498080" cy="1143000"/>
          </a:xfrm>
        </p:spPr>
        <p:txBody>
          <a:bodyPr>
            <a:normAutofit fontScale="90000"/>
          </a:bodyPr>
          <a:lstStyle/>
          <a:p>
            <a:pPr fontAlgn="t"/>
            <a:r>
              <a:rPr lang="ru-RU" sz="2800" dirty="0" err="1" smtClean="0">
                <a:latin typeface="Times New Roman" panose="02020603050405020304" pitchFamily="18" charset="0"/>
                <a:cs typeface="Times New Roman" panose="02020603050405020304" pitchFamily="18" charset="0"/>
              </a:rPr>
              <a:t>Також</a:t>
            </a:r>
            <a:r>
              <a:rPr lang="ru-RU" sz="2800" dirty="0" smtClean="0">
                <a:latin typeface="Times New Roman" panose="02020603050405020304" pitchFamily="18" charset="0"/>
                <a:cs typeface="Times New Roman" panose="02020603050405020304" pitchFamily="18" charset="0"/>
              </a:rPr>
              <a:t> ДЦП </a:t>
            </a:r>
            <a:r>
              <a:rPr lang="ru-RU" sz="2800" dirty="0" err="1" smtClean="0">
                <a:latin typeface="Times New Roman" panose="02020603050405020304" pitchFamily="18" charset="0"/>
                <a:cs typeface="Times New Roman" panose="02020603050405020304" pitchFamily="18" charset="0"/>
              </a:rPr>
              <a:t>класифікують</a:t>
            </a:r>
            <a:r>
              <a:rPr lang="ru-RU" sz="2800" dirty="0" smtClean="0">
                <a:latin typeface="Times New Roman" panose="02020603050405020304" pitchFamily="18" charset="0"/>
                <a:cs typeface="Times New Roman" panose="02020603050405020304" pitchFamily="18" charset="0"/>
              </a:rPr>
              <a:t> за такими </a:t>
            </a:r>
            <a:r>
              <a:rPr lang="ru-RU" sz="2800" dirty="0" err="1" smtClean="0">
                <a:latin typeface="Times New Roman" panose="02020603050405020304" pitchFamily="18" charset="0"/>
                <a:cs typeface="Times New Roman" panose="02020603050405020304" pitchFamily="18" charset="0"/>
              </a:rPr>
              <a:t>ознаками</a:t>
            </a:r>
            <a:r>
              <a:rPr lang="ru-RU" sz="2800" dirty="0" smtClean="0">
                <a:latin typeface="Times New Roman" panose="02020603050405020304" pitchFamily="18" charset="0"/>
                <a:cs typeface="Times New Roman" panose="02020603050405020304" pitchFamily="18" charset="0"/>
              </a:rPr>
              <a:t>:</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 </a:t>
            </a:r>
            <a:r>
              <a:rPr lang="ru-RU" sz="2800" dirty="0" err="1" smtClean="0">
                <a:latin typeface="Times New Roman" panose="02020603050405020304" pitchFamily="18" charset="0"/>
                <a:cs typeface="Times New Roman" panose="02020603050405020304" pitchFamily="18" charset="0"/>
              </a:rPr>
              <a:t>Щодо</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уражених</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частин</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тіла</a:t>
            </a:r>
            <a:r>
              <a:rPr lang="ru-RU" sz="2800" dirty="0" smtClean="0">
                <a:latin typeface="Times New Roman" panose="02020603050405020304" pitchFamily="18" charset="0"/>
                <a:cs typeface="Times New Roman" panose="02020603050405020304" pitchFamily="18" charset="0"/>
              </a:rPr>
              <a:t>: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Геміплегія</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ураження</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однієї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половини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тіла</a:t>
            </a:r>
            <a:r>
              <a:rPr lang="ru-RU" sz="2800" dirty="0" smtClean="0">
                <a:latin typeface="Times New Roman" panose="02020603050405020304" pitchFamily="18" charset="0"/>
                <a:cs typeface="Times New Roman" panose="02020603050405020304" pitchFamily="18" charset="0"/>
              </a:rPr>
              <a:t> - </a:t>
            </a:r>
            <a:r>
              <a:rPr lang="ru-RU" sz="2800" dirty="0" err="1" smtClean="0">
                <a:latin typeface="Times New Roman" panose="02020603050405020304" pitchFamily="18" charset="0"/>
                <a:cs typeface="Times New Roman" panose="02020603050405020304" pitchFamily="18" charset="0"/>
              </a:rPr>
              <a:t>правої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або</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лівої</a:t>
            </a:r>
            <a:r>
              <a:rPr lang="ru-RU" sz="2800" dirty="0" smtClean="0">
                <a:latin typeface="Times New Roman" panose="02020603050405020304" pitchFamily="18" charset="0"/>
                <a:cs typeface="Times New Roman" panose="02020603050405020304" pitchFamily="18" charset="0"/>
              </a:rPr>
              <a:t>).</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 </a:t>
            </a:r>
            <a:r>
              <a:rPr lang="ru-RU" sz="2800" dirty="0" err="1" smtClean="0">
                <a:latin typeface="Times New Roman" panose="02020603050405020304" pitchFamily="18" charset="0"/>
                <a:cs typeface="Times New Roman" panose="02020603050405020304" pitchFamily="18" charset="0"/>
              </a:rPr>
              <a:t>Диплегія</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параліч</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що</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вражає</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обидві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половини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тіла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але</a:t>
            </a:r>
            <a:r>
              <a:rPr lang="ru-RU" sz="2800" dirty="0" smtClean="0">
                <a:latin typeface="Times New Roman" panose="02020603050405020304" pitchFamily="18" charset="0"/>
                <a:cs typeface="Times New Roman" panose="02020603050405020304" pitchFamily="18" charset="0"/>
              </a:rPr>
              <a:t> в </a:t>
            </a:r>
            <a:r>
              <a:rPr lang="ru-RU" sz="2800" dirty="0" err="1" smtClean="0">
                <a:latin typeface="Times New Roman" panose="02020603050405020304" pitchFamily="18" charset="0"/>
                <a:cs typeface="Times New Roman" panose="02020603050405020304" pitchFamily="18" charset="0"/>
              </a:rPr>
              <a:t>більшій</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мірі</a:t>
            </a:r>
            <a:r>
              <a:rPr lang="ru-RU" sz="2800" dirty="0" smtClean="0">
                <a:latin typeface="Times New Roman" panose="02020603050405020304" pitchFamily="18" charset="0"/>
                <a:cs typeface="Times New Roman" panose="02020603050405020304" pitchFamily="18" charset="0"/>
              </a:rPr>
              <a:t> ноги).</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 </a:t>
            </a:r>
            <a:r>
              <a:rPr lang="ru-RU" sz="2800" dirty="0" err="1" smtClean="0">
                <a:latin typeface="Times New Roman" panose="02020603050405020304" pitchFamily="18" charset="0"/>
                <a:cs typeface="Times New Roman" panose="02020603050405020304" pitchFamily="18" charset="0"/>
              </a:rPr>
              <a:t>Тетраплегія</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ураження</a:t>
            </a:r>
            <a:r>
              <a:rPr lang="ru-RU" sz="2800" dirty="0" smtClean="0">
                <a:latin typeface="Times New Roman" panose="02020603050405020304" pitchFamily="18" charset="0"/>
                <a:cs typeface="Times New Roman" panose="02020603050405020304" pitchFamily="18" charset="0"/>
              </a:rPr>
              <a:t> рук </a:t>
            </a:r>
            <a:r>
              <a:rPr lang="ru-RU" sz="2800" dirty="0" err="1" smtClean="0">
                <a:latin typeface="Times New Roman" panose="02020603050405020304" pitchFamily="18" charset="0"/>
                <a:cs typeface="Times New Roman" panose="02020603050405020304" pitchFamily="18" charset="0"/>
              </a:rPr>
              <a:t>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ніг</a:t>
            </a:r>
            <a:r>
              <a:rPr lang="ru-RU" sz="2800" dirty="0" smtClean="0">
                <a:latin typeface="Times New Roman" panose="02020603050405020304" pitchFamily="18" charset="0"/>
                <a:cs typeface="Times New Roman" panose="02020603050405020304" pitchFamily="18" charset="0"/>
              </a:rPr>
              <a:t>).</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 </a:t>
            </a:r>
            <a:r>
              <a:rPr lang="ru-RU" sz="2800" dirty="0" err="1" smtClean="0">
                <a:latin typeface="Times New Roman" panose="02020603050405020304" pitchFamily="18" charset="0"/>
                <a:cs typeface="Times New Roman" panose="02020603050405020304" pitchFamily="18" charset="0"/>
              </a:rPr>
              <a:t>Порушення</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руху</a:t>
            </a:r>
            <a:r>
              <a:rPr lang="ru-RU" sz="2800" dirty="0" smtClean="0">
                <a:latin typeface="Times New Roman" panose="02020603050405020304" pitchFamily="18" charset="0"/>
                <a:cs typeface="Times New Roman" panose="02020603050405020304" pitchFamily="18" charset="0"/>
              </a:rPr>
              <a:t>: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Використовується</a:t>
            </a:r>
            <a:r>
              <a:rPr lang="ru-RU" sz="2800" dirty="0" smtClean="0">
                <a:latin typeface="Times New Roman" panose="02020603050405020304" pitchFamily="18" charset="0"/>
                <a:cs typeface="Times New Roman" panose="02020603050405020304" pitchFamily="18" charset="0"/>
              </a:rPr>
              <a:t> система </a:t>
            </a:r>
            <a:r>
              <a:rPr lang="ru-RU" sz="2800" dirty="0" err="1" smtClean="0">
                <a:latin typeface="Times New Roman" panose="02020603050405020304" pitchFamily="18" charset="0"/>
                <a:cs typeface="Times New Roman" panose="02020603050405020304" pitchFamily="18" charset="0"/>
              </a:rPr>
              <a:t>класифікації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моторних</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функцій</a:t>
            </a:r>
            <a:r>
              <a:rPr lang="ru-RU"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Gross Motor Function Classification System (GMFCS). </a:t>
            </a:r>
            <a:r>
              <a:rPr lang="ru-RU" sz="2800" dirty="0" smtClean="0"/>
              <a:t/>
            </a:r>
            <a:br>
              <a:rPr lang="ru-RU" sz="2800" dirty="0" smtClean="0"/>
            </a:br>
            <a:endParaRPr lang="ru-RU" sz="2800" dirty="0">
              <a:latin typeface="Arial" pitchFamily="34" charset="0"/>
              <a:cs typeface="Arial" pitchFamily="34" charset="0"/>
            </a:endParaRPr>
          </a:p>
        </p:txBody>
      </p:sp>
    </p:spTree>
    <p:extLst>
      <p:ext uri="{BB962C8B-B14F-4D97-AF65-F5344CB8AC3E}">
        <p14:creationId xmlns:p14="http://schemas.microsoft.com/office/powerpoint/2010/main" val="968912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930B2B-2D48-4060-93A4-9E3E689ACE4A}"/>
              </a:ext>
            </a:extLst>
          </p:cNvPr>
          <p:cNvSpPr txBox="1"/>
          <p:nvPr/>
        </p:nvSpPr>
        <p:spPr>
          <a:xfrm>
            <a:off x="971600" y="404664"/>
            <a:ext cx="8053130" cy="1015663"/>
          </a:xfrm>
          <a:prstGeom prst="rect">
            <a:avLst/>
          </a:prstGeom>
          <a:noFill/>
        </p:spPr>
        <p:txBody>
          <a:bodyPr wrap="square">
            <a:spAutoFit/>
          </a:bodyPr>
          <a:lstStyle/>
          <a:p>
            <a:pPr algn="just"/>
            <a:r>
              <a:rPr lang="ru-RU" sz="1500" dirty="0" err="1" smtClean="0">
                <a:latin typeface="Times New Roman" panose="02020603050405020304" pitchFamily="18" charset="0"/>
                <a:cs typeface="Times New Roman" panose="02020603050405020304" pitchFamily="18" charset="0"/>
              </a:rPr>
              <a:t>Надійне</a:t>
            </a:r>
            <a:r>
              <a:rPr lang="ru-RU" sz="1500" dirty="0" smtClean="0">
                <a:latin typeface="Times New Roman" panose="02020603050405020304" pitchFamily="18" charset="0"/>
                <a:cs typeface="Times New Roman" panose="02020603050405020304" pitchFamily="18" charset="0"/>
              </a:rPr>
              <a:t> </a:t>
            </a:r>
            <a:r>
              <a:rPr lang="ru-RU" sz="1500" dirty="0">
                <a:latin typeface="Times New Roman" panose="02020603050405020304" pitchFamily="18" charset="0"/>
                <a:cs typeface="Times New Roman" panose="02020603050405020304" pitchFamily="18" charset="0"/>
              </a:rPr>
              <a:t>і </a:t>
            </a:r>
            <a:r>
              <a:rPr lang="ru-RU" sz="1500" dirty="0" err="1">
                <a:latin typeface="Times New Roman" panose="02020603050405020304" pitchFamily="18" charset="0"/>
                <a:cs typeface="Times New Roman" panose="02020603050405020304" pitchFamily="18" charset="0"/>
              </a:rPr>
              <a:t>міцне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Додатково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можна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використовувати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протипролежневі</a:t>
            </a:r>
            <a:r>
              <a:rPr lang="ru-RU" sz="1500" dirty="0">
                <a:latin typeface="Times New Roman" panose="02020603050405020304" pitchFamily="18" charset="0"/>
                <a:cs typeface="Times New Roman" panose="02020603050405020304" pitchFamily="18" charset="0"/>
              </a:rPr>
              <a:t> подушку, </a:t>
            </a:r>
            <a:r>
              <a:rPr lang="ru-RU" sz="1500" dirty="0" err="1">
                <a:latin typeface="Times New Roman" panose="02020603050405020304" pitchFamily="18" charset="0"/>
                <a:cs typeface="Times New Roman" panose="02020603050405020304" pitchFamily="18" charset="0"/>
              </a:rPr>
              <a:t>виготовлену</a:t>
            </a:r>
            <a:r>
              <a:rPr lang="ru-RU" sz="1500" dirty="0">
                <a:latin typeface="Times New Roman" panose="02020603050405020304" pitchFamily="18" charset="0"/>
                <a:cs typeface="Times New Roman" panose="02020603050405020304" pitchFamily="18" charset="0"/>
              </a:rPr>
              <a:t> з маленьких </a:t>
            </a:r>
            <a:r>
              <a:rPr lang="ru-RU" sz="1500" dirty="0" err="1">
                <a:latin typeface="Times New Roman" panose="02020603050405020304" pitchFamily="18" charset="0"/>
                <a:cs typeface="Times New Roman" panose="02020603050405020304" pitchFamily="18" charset="0"/>
              </a:rPr>
              <a:t>шматочків</a:t>
            </a:r>
            <a:r>
              <a:rPr lang="ru-RU" sz="1500" dirty="0">
                <a:latin typeface="Times New Roman" panose="02020603050405020304" pitchFamily="18" charset="0"/>
                <a:cs typeface="Times New Roman" panose="02020603050405020304" pitchFamily="18" charset="0"/>
              </a:rPr>
              <a:t> поролону, яка </a:t>
            </a:r>
            <a:r>
              <a:rPr lang="ru-RU" sz="1500" dirty="0" err="1">
                <a:latin typeface="Times New Roman" panose="02020603050405020304" pitchFamily="18" charset="0"/>
                <a:cs typeface="Times New Roman" panose="02020603050405020304" pitchFamily="18" charset="0"/>
              </a:rPr>
              <a:t>допоможе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дітям</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уникнути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зісковзування</a:t>
            </a:r>
            <a:r>
              <a:rPr lang="ru-RU" sz="1500" dirty="0">
                <a:latin typeface="Times New Roman" panose="02020603050405020304" pitchFamily="18" charset="0"/>
                <a:cs typeface="Times New Roman" panose="02020603050405020304" pitchFamily="18" charset="0"/>
              </a:rPr>
              <a:t> вниз;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має</a:t>
            </a:r>
            <a:r>
              <a:rPr lang="ru-RU" sz="1500" dirty="0">
                <a:latin typeface="Times New Roman" panose="02020603050405020304" pitchFamily="18" charset="0"/>
                <a:cs typeface="Times New Roman" panose="02020603050405020304" pitchFamily="18" charset="0"/>
              </a:rPr>
              <a:t> бути </a:t>
            </a:r>
            <a:r>
              <a:rPr lang="ru-RU" sz="1500" dirty="0" err="1">
                <a:latin typeface="Times New Roman" panose="02020603050405020304" pitchFamily="18" charset="0"/>
                <a:cs typeface="Times New Roman" panose="02020603050405020304" pitchFamily="18" charset="0"/>
              </a:rPr>
              <a:t>вузьким</a:t>
            </a:r>
            <a:r>
              <a:rPr lang="ru-RU" sz="1500" dirty="0">
                <a:latin typeface="Times New Roman" panose="02020603050405020304" pitchFamily="18" charset="0"/>
                <a:cs typeface="Times New Roman" panose="02020603050405020304" pitchFamily="18" charset="0"/>
              </a:rPr>
              <a:t>, але </a:t>
            </a:r>
            <a:r>
              <a:rPr lang="ru-RU" sz="1500" dirty="0" err="1">
                <a:latin typeface="Times New Roman" panose="02020603050405020304" pitchFamily="18" charset="0"/>
                <a:cs typeface="Times New Roman" panose="02020603050405020304" pitchFamily="18" charset="0"/>
              </a:rPr>
              <a:t>зручним</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слід</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враховувати</a:t>
            </a:r>
            <a:r>
              <a:rPr lang="ru-RU" sz="1500" dirty="0">
                <a:latin typeface="Times New Roman" panose="02020603050405020304" pitchFamily="18" charset="0"/>
                <a:cs typeface="Times New Roman" panose="02020603050405020304" pitchFamily="18" charset="0"/>
              </a:rPr>
              <a:t> зимовий </a:t>
            </a:r>
            <a:r>
              <a:rPr lang="ru-RU" sz="1500" dirty="0" err="1">
                <a:latin typeface="Times New Roman" panose="02020603050405020304" pitchFamily="18" charset="0"/>
                <a:cs typeface="Times New Roman" panose="02020603050405020304" pitchFamily="18" charset="0"/>
              </a:rPr>
              <a:t>одяг</a:t>
            </a:r>
            <a:r>
              <a:rPr lang="ru-RU" sz="1500" dirty="0">
                <a:latin typeface="Times New Roman" panose="02020603050405020304" pitchFamily="18" charset="0"/>
                <a:cs typeface="Times New Roman" panose="02020603050405020304" pitchFamily="18" charset="0"/>
              </a:rPr>
              <a:t>.  При </a:t>
            </a:r>
            <a:r>
              <a:rPr lang="ru-RU" sz="1500" dirty="0" err="1">
                <a:latin typeface="Times New Roman" panose="02020603050405020304" pitchFamily="18" charset="0"/>
                <a:cs typeface="Times New Roman" panose="02020603050405020304" pitchFamily="18" charset="0"/>
              </a:rPr>
              <a:t>вимірі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діє</a:t>
            </a:r>
            <a:r>
              <a:rPr lang="ru-RU" sz="1500" dirty="0">
                <a:latin typeface="Times New Roman" panose="02020603050405020304" pitchFamily="18" charset="0"/>
                <a:cs typeface="Times New Roman" panose="02020603050405020304" pitchFamily="18" charset="0"/>
              </a:rPr>
              <a:t> правило кулака: в </a:t>
            </a:r>
            <a:r>
              <a:rPr lang="ru-RU" sz="1500" dirty="0" err="1">
                <a:latin typeface="Times New Roman" panose="02020603050405020304" pitchFamily="18" charset="0"/>
                <a:cs typeface="Times New Roman" panose="02020603050405020304" pitchFamily="18" charset="0"/>
              </a:rPr>
              <a:t>позі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сидячи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відстань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між</a:t>
            </a:r>
            <a:r>
              <a:rPr lang="ru-RU" sz="1500" dirty="0">
                <a:latin typeface="Times New Roman" panose="02020603050405020304" pitchFamily="18" charset="0"/>
                <a:cs typeface="Times New Roman" panose="02020603050405020304" pitchFamily="18" charset="0"/>
              </a:rPr>
              <a:t> стегном і </a:t>
            </a:r>
            <a:r>
              <a:rPr lang="ru-RU" sz="1500" dirty="0" err="1">
                <a:latin typeface="Times New Roman" panose="02020603050405020304" pitchFamily="18" charset="0"/>
                <a:cs typeface="Times New Roman" panose="02020603050405020304" pitchFamily="18" charset="0"/>
              </a:rPr>
              <a:t>стінкою</a:t>
            </a:r>
            <a:r>
              <a:rPr lang="ru-RU" sz="1500" dirty="0">
                <a:latin typeface="Times New Roman" panose="02020603050405020304" pitchFamily="18" charset="0"/>
                <a:cs typeface="Times New Roman" panose="02020603050405020304" pitchFamily="18" charset="0"/>
              </a:rPr>
              <a:t> коляски </a:t>
            </a:r>
            <a:r>
              <a:rPr lang="ru-RU" sz="1500" dirty="0" err="1">
                <a:latin typeface="Times New Roman" panose="02020603050405020304" pitchFamily="18" charset="0"/>
                <a:cs typeface="Times New Roman" panose="02020603050405020304" pitchFamily="18" charset="0"/>
              </a:rPr>
              <a:t>дорівнює</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ширині</a:t>
            </a:r>
            <a:r>
              <a:rPr lang="ru-RU" sz="1500" dirty="0">
                <a:latin typeface="Times New Roman" panose="02020603050405020304" pitchFamily="18" charset="0"/>
                <a:cs typeface="Times New Roman" panose="02020603050405020304" pitchFamily="18" charset="0"/>
              </a:rPr>
              <a:t> кулака.</a:t>
            </a:r>
          </a:p>
        </p:txBody>
      </p:sp>
      <p:pic>
        <p:nvPicPr>
          <p:cNvPr id="3076" name="Picture 4" descr="Подушка для инвалидной коляски высокая">
            <a:extLst>
              <a:ext uri="{FF2B5EF4-FFF2-40B4-BE49-F238E27FC236}">
                <a16:creationId xmlns:a16="http://schemas.microsoft.com/office/drawing/2014/main" id="{E016DC6A-D5BF-4001-B643-B9908BBFB0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262" y="2262092"/>
            <a:ext cx="2182337" cy="13676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Противопролежневая массажная подушка для инвалидной коляски">
            <a:extLst>
              <a:ext uri="{FF2B5EF4-FFF2-40B4-BE49-F238E27FC236}">
                <a16:creationId xmlns:a16="http://schemas.microsoft.com/office/drawing/2014/main" id="{814A37FC-6460-4103-A26E-DF63EBF76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257900"/>
            <a:ext cx="2635562" cy="299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11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9186EF-65D9-4042-B9BC-02A313F38EF1}"/>
              </a:ext>
            </a:extLst>
          </p:cNvPr>
          <p:cNvSpPr txBox="1"/>
          <p:nvPr/>
        </p:nvSpPr>
        <p:spPr>
          <a:xfrm>
            <a:off x="1187624" y="548680"/>
            <a:ext cx="7588629" cy="784830"/>
          </a:xfrm>
          <a:prstGeom prst="rect">
            <a:avLst/>
          </a:prstGeom>
          <a:noFill/>
        </p:spPr>
        <p:txBody>
          <a:bodyPr wrap="square">
            <a:spAutoFit/>
          </a:bodyPr>
          <a:lstStyle/>
          <a:p>
            <a:pPr algn="just"/>
            <a:r>
              <a:rPr lang="ru-RU" sz="1500" dirty="0" err="1">
                <a:latin typeface="Times New Roman" panose="02020603050405020304" pitchFamily="18" charset="0"/>
                <a:cs typeface="Times New Roman" panose="02020603050405020304" pitchFamily="18" charset="0"/>
              </a:rPr>
              <a:t>Глибина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повинна </a:t>
            </a:r>
            <a:r>
              <a:rPr lang="ru-RU" sz="1500" dirty="0" err="1">
                <a:latin typeface="Times New Roman" panose="02020603050405020304" pitchFamily="18" charset="0"/>
                <a:cs typeface="Times New Roman" panose="02020603050405020304" pitchFamily="18" charset="0"/>
              </a:rPr>
              <a:t>забезпечувати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розслаблення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завдяки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зручному</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розміщенню</a:t>
            </a:r>
            <a:r>
              <a:rPr lang="ru-RU" sz="1500" dirty="0">
                <a:latin typeface="Times New Roman" panose="02020603050405020304" pitchFamily="18" charset="0"/>
                <a:cs typeface="Times New Roman" panose="02020603050405020304" pitchFamily="18" charset="0"/>
              </a:rPr>
              <a:t> стегна і, </a:t>
            </a:r>
            <a:r>
              <a:rPr lang="ru-RU" sz="1500" dirty="0" err="1">
                <a:latin typeface="Times New Roman" panose="02020603050405020304" pitchFamily="18" charset="0"/>
                <a:cs typeface="Times New Roman" panose="02020603050405020304" pitchFamily="18" charset="0"/>
              </a:rPr>
              <a:t>отже</a:t>
            </a:r>
            <a:r>
              <a:rPr lang="ru-RU" sz="1500" dirty="0">
                <a:latin typeface="Times New Roman" panose="02020603050405020304" pitchFamily="18" charset="0"/>
                <a:cs typeface="Times New Roman" panose="02020603050405020304" pitchFamily="18" charset="0"/>
              </a:rPr>
              <a:t>, бути </a:t>
            </a:r>
            <a:r>
              <a:rPr lang="ru-RU" sz="1500" dirty="0" err="1">
                <a:latin typeface="Times New Roman" panose="02020603050405020304" pitchFamily="18" charset="0"/>
                <a:cs typeface="Times New Roman" panose="02020603050405020304" pitchFamily="18" charset="0"/>
              </a:rPr>
              <a:t>якомога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більшою</a:t>
            </a:r>
            <a:r>
              <a:rPr lang="ru-RU" sz="1500" dirty="0">
                <a:latin typeface="Times New Roman" panose="02020603050405020304" pitchFamily="18" charset="0"/>
                <a:cs typeface="Times New Roman" panose="02020603050405020304" pitchFamily="18" charset="0"/>
              </a:rPr>
              <a:t>.  При </a:t>
            </a:r>
            <a:r>
              <a:rPr lang="ru-RU" sz="1500" dirty="0" err="1">
                <a:latin typeface="Times New Roman" panose="02020603050405020304" pitchFamily="18" charset="0"/>
                <a:cs typeface="Times New Roman" panose="02020603050405020304" pitchFamily="18" charset="0"/>
              </a:rPr>
              <a:t>підборі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діє</a:t>
            </a:r>
            <a:r>
              <a:rPr lang="ru-RU" sz="1500" dirty="0">
                <a:latin typeface="Times New Roman" panose="02020603050405020304" pitchFamily="18" charset="0"/>
                <a:cs typeface="Times New Roman" panose="02020603050405020304" pitchFamily="18" charset="0"/>
              </a:rPr>
              <a:t> правило: </a:t>
            </a:r>
            <a:r>
              <a:rPr lang="ru-RU" sz="1500" dirty="0" err="1">
                <a:latin typeface="Times New Roman" panose="02020603050405020304" pitchFamily="18" charset="0"/>
                <a:cs typeface="Times New Roman" panose="02020603050405020304" pitchFamily="18" charset="0"/>
              </a:rPr>
              <a:t>відстань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між</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підколінної</a:t>
            </a:r>
            <a:r>
              <a:rPr lang="ru-RU" sz="1500" dirty="0">
                <a:latin typeface="Times New Roman" panose="02020603050405020304" pitchFamily="18" charset="0"/>
                <a:cs typeface="Times New Roman" panose="02020603050405020304" pitchFamily="18" charset="0"/>
              </a:rPr>
              <a:t> западиною і </a:t>
            </a:r>
            <a:r>
              <a:rPr lang="ru-RU" sz="1500" dirty="0" err="1">
                <a:latin typeface="Times New Roman" panose="02020603050405020304" pitchFamily="18" charset="0"/>
                <a:cs typeface="Times New Roman" panose="02020603050405020304" pitchFamily="18" charset="0"/>
              </a:rPr>
              <a:t>переднім</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краєм</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поверхні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одно </a:t>
            </a:r>
            <a:r>
              <a:rPr lang="ru-RU" sz="1500" dirty="0" err="1">
                <a:latin typeface="Times New Roman" panose="02020603050405020304" pitchFamily="18" charset="0"/>
                <a:cs typeface="Times New Roman" panose="02020603050405020304" pitchFamily="18" charset="0"/>
              </a:rPr>
              <a:t>товщині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двох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пальців</a:t>
            </a:r>
            <a:r>
              <a:rPr lang="ru-RU" sz="1500" dirty="0">
                <a:latin typeface="Times New Roman" panose="02020603050405020304" pitchFamily="18" charset="0"/>
                <a:cs typeface="Times New Roman" panose="02020603050405020304" pitchFamily="18" charset="0"/>
              </a:rPr>
              <a:t>.</a:t>
            </a:r>
          </a:p>
        </p:txBody>
      </p:sp>
      <p:pic>
        <p:nvPicPr>
          <p:cNvPr id="4098" name="Picture 2" descr="Как правильно выбрать инвалидную коляску | Помощь инвалидам Украины">
            <a:extLst>
              <a:ext uri="{FF2B5EF4-FFF2-40B4-BE49-F238E27FC236}">
                <a16:creationId xmlns:a16="http://schemas.microsoft.com/office/drawing/2014/main" id="{4BABA2BE-7D4B-4D29-8055-BFB0057B5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545" y="2495964"/>
            <a:ext cx="5412318" cy="257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48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09E60-8986-4319-90DD-340E690E2695}"/>
              </a:ext>
            </a:extLst>
          </p:cNvPr>
          <p:cNvSpPr txBox="1"/>
          <p:nvPr/>
        </p:nvSpPr>
        <p:spPr>
          <a:xfrm>
            <a:off x="1187624" y="476672"/>
            <a:ext cx="7956376" cy="3093154"/>
          </a:xfrm>
          <a:prstGeom prst="rect">
            <a:avLst/>
          </a:prstGeom>
          <a:noFill/>
        </p:spPr>
        <p:txBody>
          <a:bodyPr wrap="square">
            <a:spAutoFit/>
          </a:bodyPr>
          <a:lstStyle/>
          <a:p>
            <a:pPr algn="just"/>
            <a:r>
              <a:rPr lang="ru-RU" sz="1500" dirty="0" smtClean="0"/>
              <a:t> </a:t>
            </a:r>
            <a:r>
              <a:rPr lang="ru-RU" sz="1500" dirty="0" err="1">
                <a:latin typeface="Times New Roman" panose="02020603050405020304" pitchFamily="18" charset="0"/>
                <a:cs typeface="Times New Roman" panose="02020603050405020304" pitchFamily="18" charset="0"/>
              </a:rPr>
              <a:t>Висота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сидіння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регулюється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відповідно</a:t>
            </a:r>
            <a:r>
              <a:rPr lang="ru-RU" sz="1500" dirty="0">
                <a:latin typeface="Times New Roman" panose="02020603050405020304" pitchFamily="18" charset="0"/>
                <a:cs typeface="Times New Roman" panose="02020603050405020304" pitchFamily="18" charset="0"/>
              </a:rPr>
              <a:t> до </a:t>
            </a:r>
            <a:r>
              <a:rPr lang="ru-RU" sz="1500" dirty="0" err="1">
                <a:latin typeface="Times New Roman" panose="02020603050405020304" pitchFamily="18" charset="0"/>
                <a:cs typeface="Times New Roman" panose="02020603050405020304" pitchFamily="18" charset="0"/>
              </a:rPr>
              <a:t>довжини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гомілки</a:t>
            </a:r>
            <a:r>
              <a:rPr lang="ru-RU" sz="1500" dirty="0">
                <a:latin typeface="Times New Roman" panose="02020603050405020304" pitchFamily="18" charset="0"/>
                <a:cs typeface="Times New Roman" panose="02020603050405020304" pitchFamily="18" charset="0"/>
              </a:rPr>
              <a:t>.</a:t>
            </a:r>
            <a:endParaRPr lang="en-US" sz="1500" dirty="0">
              <a:latin typeface="Times New Roman" panose="02020603050405020304" pitchFamily="18" charset="0"/>
              <a:cs typeface="Times New Roman" panose="02020603050405020304" pitchFamily="18" charset="0"/>
            </a:endParaRPr>
          </a:p>
          <a:p>
            <a:pPr algn="just"/>
            <a:r>
              <a:rPr lang="ru-RU" sz="1500" dirty="0">
                <a:latin typeface="Times New Roman" panose="02020603050405020304" pitchFamily="18" charset="0"/>
                <a:cs typeface="Times New Roman" panose="02020603050405020304" pitchFamily="18" charset="0"/>
              </a:rPr>
              <a:t> </a:t>
            </a:r>
            <a:r>
              <a:rPr lang="ru-RU" sz="1500" dirty="0" err="1" smtClean="0">
                <a:latin typeface="Times New Roman" panose="02020603050405020304" pitchFamily="18" charset="0"/>
                <a:cs typeface="Times New Roman" panose="02020603050405020304" pitchFamily="18" charset="0"/>
              </a:rPr>
              <a:t>Регульована</a:t>
            </a:r>
            <a:r>
              <a:rPr lang="ru-RU" sz="1500" dirty="0" smtClean="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підставка</a:t>
            </a:r>
            <a:r>
              <a:rPr lang="ru-RU" sz="1500" dirty="0">
                <a:latin typeface="Times New Roman" panose="02020603050405020304" pitchFamily="18" charset="0"/>
                <a:cs typeface="Times New Roman" panose="02020603050405020304" pitchFamily="18" charset="0"/>
              </a:rPr>
              <a:t> для </a:t>
            </a:r>
            <a:r>
              <a:rPr lang="ru-RU" sz="1500" dirty="0" err="1">
                <a:latin typeface="Times New Roman" panose="02020603050405020304" pitchFamily="18" charset="0"/>
                <a:cs typeface="Times New Roman" panose="02020603050405020304" pitchFamily="18" charset="0"/>
              </a:rPr>
              <a:t>ніг</a:t>
            </a:r>
            <a:r>
              <a:rPr lang="ru-RU" sz="1500" dirty="0">
                <a:latin typeface="Times New Roman" panose="02020603050405020304" pitchFamily="18" charset="0"/>
                <a:cs typeface="Times New Roman" panose="02020603050405020304" pitchFamily="18" charset="0"/>
              </a:rPr>
              <a:t>: повинна бути по </a:t>
            </a:r>
            <a:r>
              <a:rPr lang="ru-RU" sz="1500" dirty="0" err="1">
                <a:latin typeface="Times New Roman" panose="02020603050405020304" pitchFamily="18" charset="0"/>
                <a:cs typeface="Times New Roman" panose="02020603050405020304" pitchFamily="18" charset="0"/>
              </a:rPr>
              <a:t>можливості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знімна</a:t>
            </a:r>
            <a:r>
              <a:rPr lang="ru-RU" sz="1500" dirty="0">
                <a:latin typeface="Times New Roman" panose="02020603050405020304" pitchFamily="18" charset="0"/>
                <a:cs typeface="Times New Roman" panose="02020603050405020304" pitchFamily="18" charset="0"/>
              </a:rPr>
              <a:t>;  ширина </a:t>
            </a:r>
            <a:r>
              <a:rPr lang="ru-RU" sz="1500" dirty="0" err="1">
                <a:latin typeface="Times New Roman" panose="02020603050405020304" pitchFamily="18" charset="0"/>
                <a:cs typeface="Times New Roman" panose="02020603050405020304" pitchFamily="18" charset="0"/>
              </a:rPr>
              <a:t>підставки</a:t>
            </a:r>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відповідати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довжині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ступні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Якщо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дитині</a:t>
            </a:r>
            <a:r>
              <a:rPr lang="ru-RU" sz="1500" dirty="0">
                <a:latin typeface="Times New Roman" panose="02020603050405020304" pitchFamily="18" charset="0"/>
                <a:cs typeface="Times New Roman" panose="02020603050405020304" pitchFamily="18" charset="0"/>
              </a:rPr>
              <a:t> характерно </a:t>
            </a:r>
            <a:r>
              <a:rPr lang="ru-RU" sz="1500" dirty="0" err="1">
                <a:latin typeface="Times New Roman" panose="02020603050405020304" pitchFamily="18" charset="0"/>
                <a:cs typeface="Times New Roman" panose="02020603050405020304" pitchFamily="18" charset="0"/>
              </a:rPr>
              <a:t>відштовхування</a:t>
            </a:r>
            <a:r>
              <a:rPr lang="ru-RU" sz="1500" dirty="0">
                <a:latin typeface="Times New Roman" panose="02020603050405020304" pitchFamily="18" charset="0"/>
                <a:cs typeface="Times New Roman" panose="02020603050405020304" pitchFamily="18" charset="0"/>
              </a:rPr>
              <a:t> назад, коли </a:t>
            </a:r>
            <a:r>
              <a:rPr lang="ru-RU" sz="1500" dirty="0" err="1">
                <a:latin typeface="Times New Roman" panose="02020603050405020304" pitchFamily="18" charset="0"/>
                <a:cs typeface="Times New Roman" panose="02020603050405020304" pitchFamily="18" charset="0"/>
              </a:rPr>
              <a:t>ступні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торкаються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твердої</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поверхні</a:t>
            </a:r>
            <a:r>
              <a:rPr lang="ru-RU" sz="1500" dirty="0">
                <a:latin typeface="Times New Roman" panose="02020603050405020304" pitchFamily="18" charset="0"/>
                <a:cs typeface="Times New Roman" panose="02020603050405020304" pitchFamily="18" charset="0"/>
              </a:rPr>
              <a:t>, то </a:t>
            </a:r>
            <a:r>
              <a:rPr lang="ru-RU" sz="1500" dirty="0" err="1">
                <a:latin typeface="Times New Roman" panose="02020603050405020304" pitchFamily="18" charset="0"/>
                <a:cs typeface="Times New Roman" panose="02020603050405020304" pitchFamily="18" charset="0"/>
              </a:rPr>
              <a:t>слід</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обходитися</a:t>
            </a:r>
            <a:r>
              <a:rPr lang="ru-RU" sz="1500" dirty="0">
                <a:latin typeface="Times New Roman" panose="02020603050405020304" pitchFamily="18" charset="0"/>
                <a:cs typeface="Times New Roman" panose="02020603050405020304" pitchFamily="18" charset="0"/>
              </a:rPr>
              <a:t> без </a:t>
            </a:r>
            <a:r>
              <a:rPr lang="ru-RU" sz="1500" dirty="0" err="1">
                <a:latin typeface="Times New Roman" panose="02020603050405020304" pitchFamily="18" charset="0"/>
                <a:cs typeface="Times New Roman" panose="02020603050405020304" pitchFamily="18" charset="0"/>
              </a:rPr>
              <a:t>підставки</a:t>
            </a:r>
            <a:r>
              <a:rPr lang="ru-RU" sz="1500" dirty="0">
                <a:latin typeface="Times New Roman" panose="02020603050405020304" pitchFamily="18" charset="0"/>
                <a:cs typeface="Times New Roman" panose="02020603050405020304" pitchFamily="18" charset="0"/>
              </a:rPr>
              <a:t> до тих </a:t>
            </a:r>
            <a:r>
              <a:rPr lang="ru-RU" sz="1500" dirty="0" err="1">
                <a:latin typeface="Times New Roman" panose="02020603050405020304" pitchFamily="18" charset="0"/>
                <a:cs typeface="Times New Roman" panose="02020603050405020304" pitchFamily="18" charset="0"/>
              </a:rPr>
              <a:t>пір</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поки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дитина</a:t>
            </a:r>
            <a:r>
              <a:rPr lang="ru-RU" sz="1500" dirty="0">
                <a:latin typeface="Times New Roman" panose="02020603050405020304" pitchFamily="18" charset="0"/>
                <a:cs typeface="Times New Roman" panose="02020603050405020304" pitchFamily="18" charset="0"/>
              </a:rPr>
              <a:t> не </a:t>
            </a:r>
            <a:r>
              <a:rPr lang="ru-RU" sz="1500" dirty="0" err="1">
                <a:latin typeface="Times New Roman" panose="02020603050405020304" pitchFamily="18" charset="0"/>
                <a:cs typeface="Times New Roman" panose="02020603050405020304" pitchFamily="18" charset="0"/>
              </a:rPr>
              <a:t>перестане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відштовхуватися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Оптимальне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положення</a:t>
            </a:r>
            <a:r>
              <a:rPr lang="ru-RU" sz="1500" dirty="0">
                <a:latin typeface="Times New Roman" panose="02020603050405020304" pitchFamily="18" charset="0"/>
                <a:cs typeface="Times New Roman" panose="02020603050405020304" pitchFamily="18" charset="0"/>
              </a:rPr>
              <a:t> стопи і </a:t>
            </a:r>
            <a:r>
              <a:rPr lang="ru-RU" sz="1500" dirty="0" err="1">
                <a:latin typeface="Times New Roman" panose="02020603050405020304" pitchFamily="18" charset="0"/>
                <a:cs typeface="Times New Roman" panose="02020603050405020304" pitchFamily="18" charset="0"/>
              </a:rPr>
              <a:t>гомілки</a:t>
            </a:r>
            <a:r>
              <a:rPr lang="ru-RU" sz="1500" dirty="0">
                <a:latin typeface="Times New Roman" panose="02020603050405020304" pitchFamily="18" charset="0"/>
                <a:cs typeface="Times New Roman" panose="02020603050405020304" pitchFamily="18" charset="0"/>
              </a:rPr>
              <a:t> - 90 </a:t>
            </a:r>
            <a:r>
              <a:rPr lang="ru-RU" sz="1500" dirty="0" err="1">
                <a:latin typeface="Times New Roman" panose="02020603050405020304" pitchFamily="18" charset="0"/>
                <a:cs typeface="Times New Roman" panose="02020603050405020304" pitchFamily="18" charset="0"/>
              </a:rPr>
              <a:t>градусів</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Горезвісне</a:t>
            </a:r>
            <a:r>
              <a:rPr lang="ru-RU" sz="1500" dirty="0">
                <a:latin typeface="Times New Roman" panose="02020603050405020304" pitchFamily="18" charset="0"/>
                <a:cs typeface="Times New Roman" panose="02020603050405020304" pitchFamily="18" charset="0"/>
              </a:rPr>
              <a:t> «пристегивание» стоп за </a:t>
            </a:r>
            <a:r>
              <a:rPr lang="ru-RU" sz="1500" dirty="0" err="1">
                <a:latin typeface="Times New Roman" panose="02020603050405020304" pitchFamily="18" charset="0"/>
                <a:cs typeface="Times New Roman" panose="02020603050405020304" pitchFamily="18" charset="0"/>
              </a:rPr>
              <a:t>допомогою</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ременів-фіксаторів</a:t>
            </a:r>
            <a:r>
              <a:rPr lang="ru-RU" sz="1500" dirty="0">
                <a:latin typeface="Times New Roman" panose="02020603050405020304" pitchFamily="18" charset="0"/>
                <a:cs typeface="Times New Roman" panose="02020603050405020304" pitchFamily="18" charset="0"/>
              </a:rPr>
              <a:t> до </a:t>
            </a:r>
            <a:r>
              <a:rPr lang="ru-RU" sz="1500" dirty="0" err="1">
                <a:latin typeface="Times New Roman" panose="02020603050405020304" pitchFamily="18" charset="0"/>
                <a:cs typeface="Times New Roman" panose="02020603050405020304" pitchFamily="18" charset="0"/>
              </a:rPr>
              <a:t>підставці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стільця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або</a:t>
            </a:r>
            <a:r>
              <a:rPr lang="ru-RU" sz="1500" dirty="0">
                <a:latin typeface="Times New Roman" panose="02020603050405020304" pitchFamily="18" charset="0"/>
                <a:cs typeface="Times New Roman" panose="02020603050405020304" pitchFamily="18" charset="0"/>
              </a:rPr>
              <a:t> коляски </a:t>
            </a:r>
            <a:r>
              <a:rPr lang="ru-RU" sz="1500" dirty="0" err="1">
                <a:latin typeface="Times New Roman" panose="02020603050405020304" pitchFamily="18" charset="0"/>
                <a:cs typeface="Times New Roman" panose="02020603050405020304" pitchFamily="18" charset="0"/>
              </a:rPr>
              <a:t>означає</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що</a:t>
            </a:r>
            <a:r>
              <a:rPr lang="ru-RU" sz="1500" dirty="0">
                <a:latin typeface="Times New Roman" panose="02020603050405020304" pitchFamily="18" charset="0"/>
                <a:cs typeface="Times New Roman" panose="02020603050405020304" pitchFamily="18" charset="0"/>
              </a:rPr>
              <a:t> стопи </a:t>
            </a:r>
            <a:r>
              <a:rPr lang="ru-RU" sz="1500" dirty="0" err="1">
                <a:latin typeface="Times New Roman" panose="02020603050405020304" pitchFamily="18" charset="0"/>
                <a:cs typeface="Times New Roman" panose="02020603050405020304" pitchFamily="18" charset="0"/>
              </a:rPr>
              <a:t>зафіксовані</a:t>
            </a:r>
            <a:r>
              <a:rPr lang="ru-RU" sz="1500" dirty="0">
                <a:latin typeface="Times New Roman" panose="02020603050405020304" pitchFamily="18" charset="0"/>
                <a:cs typeface="Times New Roman" panose="02020603050405020304" pitchFamily="18" charset="0"/>
              </a:rPr>
              <a:t> в </a:t>
            </a:r>
            <a:r>
              <a:rPr lang="ru-RU" sz="1500" dirty="0" err="1">
                <a:latin typeface="Times New Roman" panose="02020603050405020304" pitchFamily="18" charset="0"/>
                <a:cs typeface="Times New Roman" panose="02020603050405020304" pitchFamily="18" charset="0"/>
              </a:rPr>
              <a:t>положенні</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корекції</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тобто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простіше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кажучи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сидить</a:t>
            </a:r>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лікування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йде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Це</a:t>
            </a:r>
            <a:r>
              <a:rPr lang="ru-RU" sz="1500" dirty="0">
                <a:latin typeface="Times New Roman" panose="02020603050405020304" pitchFamily="18" charset="0"/>
                <a:cs typeface="Times New Roman" panose="02020603050405020304" pitchFamily="18" charset="0"/>
              </a:rPr>
              <a:t> і є </a:t>
            </a:r>
            <a:r>
              <a:rPr lang="ru-RU" sz="1500" dirty="0" err="1">
                <a:latin typeface="Times New Roman" panose="02020603050405020304" pitchFamily="18" charset="0"/>
                <a:cs typeface="Times New Roman" panose="02020603050405020304" pitchFamily="18" charset="0"/>
              </a:rPr>
              <a:t>лікування</a:t>
            </a:r>
            <a:r>
              <a:rPr lang="ru-RU" sz="1500" dirty="0">
                <a:latin typeface="Times New Roman" panose="02020603050405020304" pitchFamily="18" charset="0"/>
                <a:cs typeface="Times New Roman" panose="02020603050405020304" pitchFamily="18" charset="0"/>
              </a:rPr>
              <a:t> становищем.  </a:t>
            </a:r>
            <a:r>
              <a:rPr lang="ru-RU" sz="1500" dirty="0" err="1">
                <a:latin typeface="Times New Roman" panose="02020603050405020304" pitchFamily="18" charset="0"/>
                <a:cs typeface="Times New Roman" panose="02020603050405020304" pitchFamily="18" charset="0"/>
              </a:rPr>
              <a:t>Зверніть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увагу</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чи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дійсно</a:t>
            </a:r>
            <a:r>
              <a:rPr lang="ru-RU" sz="1500" dirty="0">
                <a:latin typeface="Times New Roman" panose="02020603050405020304" pitchFamily="18" charset="0"/>
                <a:cs typeface="Times New Roman" panose="02020603050405020304" pitchFamily="18" charset="0"/>
              </a:rPr>
              <a:t> стопи </a:t>
            </a:r>
            <a:r>
              <a:rPr lang="ru-RU" sz="1500" dirty="0" err="1">
                <a:latin typeface="Times New Roman" panose="02020603050405020304" pitchFamily="18" charset="0"/>
                <a:cs typeface="Times New Roman" panose="02020603050405020304" pitchFamily="18" charset="0"/>
              </a:rPr>
              <a:t>знаходяться</a:t>
            </a:r>
            <a:r>
              <a:rPr lang="ru-RU" sz="1500" dirty="0">
                <a:latin typeface="Times New Roman" panose="02020603050405020304" pitchFamily="18" charset="0"/>
                <a:cs typeface="Times New Roman" panose="02020603050405020304" pitchFamily="18" charset="0"/>
              </a:rPr>
              <a:t> в </a:t>
            </a:r>
            <a:r>
              <a:rPr lang="ru-RU" sz="1500" dirty="0" err="1">
                <a:latin typeface="Times New Roman" panose="02020603050405020304" pitchFamily="18" charset="0"/>
                <a:cs typeface="Times New Roman" panose="02020603050405020304" pitchFamily="18" charset="0"/>
              </a:rPr>
              <a:t>фізіологічно</a:t>
            </a:r>
            <a:r>
              <a:rPr lang="ru-RU" sz="1500" dirty="0">
                <a:latin typeface="Times New Roman" panose="02020603050405020304" pitchFamily="18" charset="0"/>
                <a:cs typeface="Times New Roman" panose="02020603050405020304" pitchFamily="18" charset="0"/>
              </a:rPr>
              <a:t> нормальному </a:t>
            </a:r>
            <a:r>
              <a:rPr lang="ru-RU" sz="1500" dirty="0" err="1">
                <a:latin typeface="Times New Roman" panose="02020603050405020304" pitchFamily="18" charset="0"/>
                <a:cs typeface="Times New Roman" panose="02020603050405020304" pitchFamily="18" charset="0"/>
              </a:rPr>
              <a:t>положенні</a:t>
            </a:r>
            <a:r>
              <a:rPr lang="ru-RU" sz="1500" dirty="0">
                <a:latin typeface="Times New Roman" panose="02020603050405020304" pitchFamily="18" charset="0"/>
                <a:cs typeface="Times New Roman" panose="02020603050405020304" pitchFamily="18" charset="0"/>
              </a:rPr>
              <a:t> ?!  </a:t>
            </a:r>
            <a:r>
              <a:rPr lang="ru-RU" sz="1500" dirty="0" err="1">
                <a:latin typeface="Times New Roman" panose="02020603050405020304" pitchFamily="18" charset="0"/>
                <a:cs typeface="Times New Roman" panose="02020603050405020304" pitchFamily="18" charset="0"/>
              </a:rPr>
              <a:t>Якщо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підставка</a:t>
            </a:r>
            <a:r>
              <a:rPr lang="ru-RU" sz="1500" dirty="0">
                <a:latin typeface="Times New Roman" panose="02020603050405020304" pitchFamily="18" charset="0"/>
                <a:cs typeface="Times New Roman" panose="02020603050405020304" pitchFamily="18" charset="0"/>
              </a:rPr>
              <a:t> для </a:t>
            </a:r>
            <a:r>
              <a:rPr lang="ru-RU" sz="1500" dirty="0" err="1">
                <a:latin typeface="Times New Roman" panose="02020603050405020304" pitchFamily="18" charset="0"/>
                <a:cs typeface="Times New Roman" panose="02020603050405020304" pitchFamily="18" charset="0"/>
              </a:rPr>
              <a:t>ніг</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розташована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занадто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високо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дитина</a:t>
            </a:r>
            <a:r>
              <a:rPr lang="ru-RU" sz="1500" dirty="0">
                <a:latin typeface="Times New Roman" panose="02020603050405020304" pitchFamily="18" charset="0"/>
                <a:cs typeface="Times New Roman" panose="02020603050405020304" pitchFamily="18" charset="0"/>
              </a:rPr>
              <a:t> буде </a:t>
            </a:r>
            <a:r>
              <a:rPr lang="ru-RU" sz="1500" dirty="0" err="1">
                <a:latin typeface="Times New Roman" panose="02020603050405020304" pitchFamily="18" charset="0"/>
                <a:cs typeface="Times New Roman" panose="02020603050405020304" pitchFamily="18" charset="0"/>
              </a:rPr>
              <a:t>впиратися</a:t>
            </a:r>
            <a:r>
              <a:rPr lang="ru-RU" sz="1500" dirty="0">
                <a:latin typeface="Times New Roman" panose="02020603050405020304" pitchFamily="18" charset="0"/>
                <a:cs typeface="Times New Roman" panose="02020603050405020304" pitchFamily="18" charset="0"/>
              </a:rPr>
              <a:t> в </a:t>
            </a:r>
            <a:r>
              <a:rPr lang="ru-RU" sz="1500" dirty="0" err="1">
                <a:latin typeface="Times New Roman" panose="02020603050405020304" pitchFamily="18" charset="0"/>
                <a:cs typeface="Times New Roman" panose="02020603050405020304" pitchFamily="18" charset="0"/>
              </a:rPr>
              <a:t>неї</a:t>
            </a:r>
            <a:r>
              <a:rPr lang="ru-RU" sz="1500" dirty="0">
                <a:latin typeface="Times New Roman" panose="02020603050405020304" pitchFamily="18" charset="0"/>
                <a:cs typeface="Times New Roman" panose="02020603050405020304" pitchFamily="18" charset="0"/>
              </a:rPr>
              <a:t> ногами, </a:t>
            </a:r>
            <a:r>
              <a:rPr lang="ru-RU" sz="1500" dirty="0" err="1">
                <a:latin typeface="Times New Roman" panose="02020603050405020304" pitchFamily="18" charset="0"/>
                <a:cs typeface="Times New Roman" panose="02020603050405020304" pitchFamily="18" charset="0"/>
              </a:rPr>
              <a:t>що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спричинить</a:t>
            </a:r>
            <a:r>
              <a:rPr lang="ru-RU" sz="1500" dirty="0">
                <a:latin typeface="Times New Roman" panose="02020603050405020304" pitchFamily="18" charset="0"/>
                <a:cs typeface="Times New Roman" panose="02020603050405020304" pitchFamily="18" charset="0"/>
              </a:rPr>
              <a:t> за собою </a:t>
            </a:r>
            <a:r>
              <a:rPr lang="ru-RU" sz="1500" dirty="0" err="1">
                <a:latin typeface="Times New Roman" panose="02020603050405020304" pitchFamily="18" charset="0"/>
                <a:cs typeface="Times New Roman" panose="02020603050405020304" pitchFamily="18" charset="0"/>
              </a:rPr>
              <a:t>закидання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голови</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відведення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плечей</a:t>
            </a:r>
            <a:r>
              <a:rPr lang="ru-RU" sz="1500" dirty="0">
                <a:latin typeface="Times New Roman" panose="02020603050405020304" pitchFamily="18" charset="0"/>
                <a:cs typeface="Times New Roman" panose="02020603050405020304" pitchFamily="18" charset="0"/>
              </a:rPr>
              <a:t> назад, </a:t>
            </a:r>
            <a:r>
              <a:rPr lang="ru-RU" sz="1500" dirty="0" err="1">
                <a:latin typeface="Times New Roman" panose="02020603050405020304" pitchFamily="18" charset="0"/>
                <a:cs typeface="Times New Roman" panose="02020603050405020304" pitchFamily="18" charset="0"/>
              </a:rPr>
              <a:t>випрямлення</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схрещування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ніг</a:t>
            </a:r>
            <a:r>
              <a:rPr lang="ru-RU" sz="1500" dirty="0">
                <a:latin typeface="Times New Roman" panose="02020603050405020304" pitchFamily="18" charset="0"/>
                <a:cs typeface="Times New Roman" panose="02020603050405020304" pitchFamily="18" charset="0"/>
              </a:rPr>
              <a:t>, через </a:t>
            </a:r>
            <a:r>
              <a:rPr lang="ru-RU" sz="1500" dirty="0" err="1">
                <a:latin typeface="Times New Roman" panose="02020603050405020304" pitchFamily="18" charset="0"/>
                <a:cs typeface="Times New Roman" panose="02020603050405020304" pitchFamily="18" charset="0"/>
              </a:rPr>
              <a:t>що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він</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може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зісковзнути</a:t>
            </a:r>
            <a:r>
              <a:rPr lang="ru-RU" sz="1500" dirty="0">
                <a:latin typeface="Times New Roman" panose="02020603050405020304" pitchFamily="18" charset="0"/>
                <a:cs typeface="Times New Roman" panose="02020603050405020304" pitchFamily="18" charset="0"/>
              </a:rPr>
              <a:t> вперед.  </a:t>
            </a:r>
            <a:r>
              <a:rPr lang="ru-RU" sz="1500" dirty="0" err="1">
                <a:latin typeface="Times New Roman" panose="02020603050405020304" pitchFamily="18" charset="0"/>
                <a:cs typeface="Times New Roman" panose="02020603050405020304" pitchFamily="18" charset="0"/>
              </a:rPr>
              <a:t>Якщо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підставка</a:t>
            </a:r>
            <a:r>
              <a:rPr lang="ru-RU" sz="1500" dirty="0">
                <a:latin typeface="Times New Roman" panose="02020603050405020304" pitchFamily="18" charset="0"/>
                <a:cs typeface="Times New Roman" panose="02020603050405020304" pitchFamily="18" charset="0"/>
              </a:rPr>
              <a:t> для </a:t>
            </a:r>
            <a:r>
              <a:rPr lang="ru-RU" sz="1500" dirty="0" err="1">
                <a:latin typeface="Times New Roman" panose="02020603050405020304" pitchFamily="18" charset="0"/>
                <a:cs typeface="Times New Roman" panose="02020603050405020304" pitchFamily="18" charset="0"/>
              </a:rPr>
              <a:t>ніг</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розташована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занадто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низько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дитина</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зможе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її</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стосуватися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тільки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кінчиками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пальців</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ніг</a:t>
            </a:r>
            <a:r>
              <a:rPr lang="ru-RU" sz="1500" dirty="0">
                <a:latin typeface="Times New Roman" panose="02020603050405020304" pitchFamily="18" charset="0"/>
                <a:cs typeface="Times New Roman" panose="02020603050405020304" pitchFamily="18" charset="0"/>
              </a:rPr>
              <a:t>, а </a:t>
            </a:r>
            <a:r>
              <a:rPr lang="ru-RU" sz="1500" dirty="0" err="1">
                <a:latin typeface="Times New Roman" panose="02020603050405020304" pitchFamily="18" charset="0"/>
                <a:cs typeface="Times New Roman" panose="02020603050405020304" pitchFamily="18" charset="0"/>
              </a:rPr>
              <a:t>це</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змусить</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його</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витягати</a:t>
            </a:r>
            <a:r>
              <a:rPr lang="ru-RU" sz="1500" dirty="0">
                <a:latin typeface="Times New Roman" panose="02020603050405020304" pitchFamily="18" charset="0"/>
                <a:cs typeface="Times New Roman" panose="02020603050405020304" pitchFamily="18" charset="0"/>
              </a:rPr>
              <a:t> ноги в </a:t>
            </a:r>
            <a:r>
              <a:rPr lang="ru-RU" sz="1500" dirty="0" err="1">
                <a:latin typeface="Times New Roman" panose="02020603050405020304" pitchFamily="18" charset="0"/>
                <a:cs typeface="Times New Roman" panose="02020603050405020304" pitchFamily="18" charset="0"/>
              </a:rPr>
              <a:t>тазостегнових</a:t>
            </a:r>
            <a:r>
              <a:rPr lang="ru-RU" sz="1500" dirty="0">
                <a:latin typeface="Times New Roman" panose="02020603050405020304" pitchFamily="18" charset="0"/>
                <a:cs typeface="Times New Roman" panose="02020603050405020304" pitchFamily="18" charset="0"/>
              </a:rPr>
              <a:t> і </a:t>
            </a:r>
            <a:r>
              <a:rPr lang="ru-RU" sz="1500" dirty="0" err="1">
                <a:latin typeface="Times New Roman" panose="02020603050405020304" pitchFamily="18" charset="0"/>
                <a:cs typeface="Times New Roman" panose="02020603050405020304" pitchFamily="18" charset="0"/>
              </a:rPr>
              <a:t>колінних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суглобах</a:t>
            </a:r>
            <a:r>
              <a:rPr lang="ru-RU" sz="1500" dirty="0">
                <a:latin typeface="Times New Roman" panose="02020603050405020304" pitchFamily="18" charset="0"/>
                <a:cs typeface="Times New Roman" panose="02020603050405020304" pitchFamily="18" charset="0"/>
              </a:rPr>
              <a:t>.</a:t>
            </a:r>
          </a:p>
        </p:txBody>
      </p:sp>
      <p:pic>
        <p:nvPicPr>
          <p:cNvPr id="5122" name="Picture 2" descr="Купить Регулируемая Подставка Для Ног Инвалидной Коляске оптом из Китая">
            <a:extLst>
              <a:ext uri="{FF2B5EF4-FFF2-40B4-BE49-F238E27FC236}">
                <a16:creationId xmlns:a16="http://schemas.microsoft.com/office/drawing/2014/main" id="{6C929C47-1892-44B5-92D0-C76352886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362" y="3523888"/>
            <a:ext cx="2634491" cy="247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17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8B8AB-0BA1-4D88-BACD-19119B24C94E}"/>
              </a:ext>
            </a:extLst>
          </p:cNvPr>
          <p:cNvSpPr txBox="1"/>
          <p:nvPr/>
        </p:nvSpPr>
        <p:spPr>
          <a:xfrm>
            <a:off x="1259632" y="548680"/>
            <a:ext cx="7784977" cy="923330"/>
          </a:xfrm>
          <a:prstGeom prst="rect">
            <a:avLst/>
          </a:prstGeom>
          <a:noFill/>
        </p:spPr>
        <p:txBody>
          <a:bodyPr wrap="square">
            <a:spAutoFit/>
          </a:bodyPr>
          <a:lstStyle/>
          <a:p>
            <a:pPr algn="just"/>
            <a:r>
              <a:rPr lang="ru-RU" sz="1350" dirty="0" smtClean="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Застосування</a:t>
            </a:r>
            <a:r>
              <a:rPr lang="ru-RU" sz="1350" dirty="0">
                <a:latin typeface="Times New Roman" panose="02020603050405020304" pitchFamily="18" charset="0"/>
                <a:cs typeface="Times New Roman" panose="02020603050405020304" pitchFamily="18" charset="0"/>
              </a:rPr>
              <a:t> абдуктора </a:t>
            </a:r>
            <a:r>
              <a:rPr lang="ru-RU" sz="1350" dirty="0" err="1">
                <a:latin typeface="Times New Roman" panose="02020603050405020304" pitchFamily="18" charset="0"/>
                <a:cs typeface="Times New Roman" panose="02020603050405020304" pitchFamily="18" charset="0"/>
              </a:rPr>
              <a:t>виправдано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якщо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ступні</a:t>
            </a:r>
            <a:r>
              <a:rPr lang="ru-RU" sz="1350" dirty="0">
                <a:latin typeface="Times New Roman" panose="02020603050405020304" pitchFamily="18" charset="0"/>
                <a:cs typeface="Times New Roman" panose="02020603050405020304" pitchFamily="18" charset="0"/>
              </a:rPr>
              <a:t>, стегна і </a:t>
            </a:r>
            <a:r>
              <a:rPr lang="ru-RU" sz="1350" dirty="0" err="1">
                <a:latin typeface="Times New Roman" panose="02020603050405020304" pitchFamily="18" charset="0"/>
                <a:cs typeface="Times New Roman" panose="02020603050405020304" pitchFamily="18" charset="0"/>
              </a:rPr>
              <a:t>коліна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надмірно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повернені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всередину</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формується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перехрещення</a:t>
            </a:r>
            <a:r>
              <a:rPr lang="ru-RU" sz="1350" dirty="0">
                <a:latin typeface="Times New Roman" panose="02020603050405020304" pitchFamily="18" charset="0"/>
                <a:cs typeface="Times New Roman" panose="02020603050405020304" pitchFamily="18" charset="0"/>
              </a:rPr>
              <a:t>.  Абдуктор </a:t>
            </a:r>
            <a:r>
              <a:rPr lang="ru-RU" sz="1350" dirty="0" err="1">
                <a:latin typeface="Times New Roman" panose="02020603050405020304" pitchFamily="18" charset="0"/>
                <a:cs typeface="Times New Roman" panose="02020603050405020304" pitchFamily="18" charset="0"/>
              </a:rPr>
              <a:t>виготовляють</a:t>
            </a:r>
            <a:r>
              <a:rPr lang="ru-RU" sz="1350" dirty="0">
                <a:latin typeface="Times New Roman" panose="02020603050405020304" pitchFamily="18" charset="0"/>
                <a:cs typeface="Times New Roman" panose="02020603050405020304" pitchFamily="18" charset="0"/>
              </a:rPr>
              <a:t> з </a:t>
            </a:r>
            <a:r>
              <a:rPr lang="ru-RU" sz="1350" dirty="0" err="1">
                <a:latin typeface="Times New Roman" panose="02020603050405020304" pitchFamily="18" charset="0"/>
                <a:cs typeface="Times New Roman" panose="02020603050405020304" pitchFamily="18" charset="0"/>
              </a:rPr>
              <a:t>щільного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матеріалу</a:t>
            </a:r>
            <a:r>
              <a:rPr lang="ru-RU" sz="1350" dirty="0">
                <a:latin typeface="Times New Roman" panose="02020603050405020304" pitchFamily="18" charset="0"/>
                <a:cs typeface="Times New Roman" panose="02020603050405020304" pitchFamily="18" charset="0"/>
              </a:rPr>
              <a:t>, але </a:t>
            </a:r>
            <a:r>
              <a:rPr lang="ru-RU" sz="1350" dirty="0" err="1">
                <a:latin typeface="Times New Roman" panose="02020603050405020304" pitchFamily="18" charset="0"/>
                <a:cs typeface="Times New Roman" panose="02020603050405020304" pitchFamily="18" charset="0"/>
              </a:rPr>
              <a:t>зверху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необхідний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поролоновий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чохол</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який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перешкоджає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натирання</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натиснення</a:t>
            </a:r>
            <a:r>
              <a:rPr lang="ru-RU" sz="1350" dirty="0">
                <a:latin typeface="Times New Roman" panose="02020603050405020304" pitchFamily="18" charset="0"/>
                <a:cs typeface="Times New Roman" panose="02020603050405020304" pitchFamily="18" charset="0"/>
              </a:rPr>
              <a:t> на стегна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Зверніть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увагу</a:t>
            </a:r>
            <a:r>
              <a:rPr lang="ru-RU" sz="1350" dirty="0">
                <a:latin typeface="Times New Roman" panose="02020603050405020304" pitchFamily="18" charset="0"/>
                <a:cs typeface="Times New Roman" panose="02020603050405020304" pitchFamily="18" charset="0"/>
              </a:rPr>
              <a:t> на </a:t>
            </a:r>
            <a:r>
              <a:rPr lang="ru-RU" sz="1350" dirty="0" err="1">
                <a:latin typeface="Times New Roman" panose="02020603050405020304" pitchFamily="18" charset="0"/>
                <a:cs typeface="Times New Roman" panose="02020603050405020304" pitchFamily="18" charset="0"/>
              </a:rPr>
              <a:t>місце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кріплення</a:t>
            </a:r>
            <a:r>
              <a:rPr lang="ru-RU" sz="1350" dirty="0">
                <a:latin typeface="Times New Roman" panose="02020603050405020304" pitchFamily="18" charset="0"/>
                <a:cs typeface="Times New Roman" panose="02020603050405020304" pitchFamily="18" charset="0"/>
              </a:rPr>
              <a:t> абдуктора - </a:t>
            </a:r>
            <a:r>
              <a:rPr lang="ru-RU" sz="1350" dirty="0" err="1">
                <a:latin typeface="Times New Roman" panose="02020603050405020304" pitchFamily="18" charset="0"/>
                <a:cs typeface="Times New Roman" panose="02020603050405020304" pitchFamily="18" charset="0"/>
              </a:rPr>
              <a:t>він</a:t>
            </a:r>
            <a:r>
              <a:rPr lang="ru-RU" sz="1350" dirty="0">
                <a:latin typeface="Times New Roman" panose="02020603050405020304" pitchFamily="18" charset="0"/>
                <a:cs typeface="Times New Roman" panose="02020603050405020304" pitchFamily="18" charset="0"/>
              </a:rPr>
              <a:t> не повинен </a:t>
            </a:r>
            <a:r>
              <a:rPr lang="ru-RU" sz="1350" dirty="0" err="1">
                <a:latin typeface="Times New Roman" panose="02020603050405020304" pitchFamily="18" charset="0"/>
                <a:cs typeface="Times New Roman" panose="02020603050405020304" pitchFamily="18" charset="0"/>
              </a:rPr>
              <a:t>торкатися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статевих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органів</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a:t>
            </a:r>
          </a:p>
        </p:txBody>
      </p:sp>
      <p:pic>
        <p:nvPicPr>
          <p:cNvPr id="6146" name="Picture 2" descr="ВСПОМОГАТЕЛЬНЫЕ СРЕДСТВА И ПРИСПОСОБЛЕНИЯ">
            <a:extLst>
              <a:ext uri="{FF2B5EF4-FFF2-40B4-BE49-F238E27FC236}">
                <a16:creationId xmlns:a16="http://schemas.microsoft.com/office/drawing/2014/main" id="{FE54E9F8-A878-4FD9-A2A2-8C57CC01D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44824"/>
            <a:ext cx="1921980" cy="16792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127D63-477F-4839-83AD-2A446F937A1C}"/>
              </a:ext>
            </a:extLst>
          </p:cNvPr>
          <p:cNvSpPr txBox="1"/>
          <p:nvPr/>
        </p:nvSpPr>
        <p:spPr>
          <a:xfrm>
            <a:off x="2699791" y="1757497"/>
            <a:ext cx="6344817" cy="1338828"/>
          </a:xfrm>
          <a:prstGeom prst="rect">
            <a:avLst/>
          </a:prstGeom>
          <a:noFill/>
        </p:spPr>
        <p:txBody>
          <a:bodyPr wrap="square">
            <a:spAutoFit/>
          </a:bodyPr>
          <a:lstStyle/>
          <a:p>
            <a:pPr algn="just"/>
            <a:r>
              <a:rPr lang="ru-RU" sz="1350" dirty="0" err="1" smtClean="0">
                <a:latin typeface="Times New Roman" panose="02020603050405020304" pitchFamily="18" charset="0"/>
                <a:cs typeface="Times New Roman" panose="02020603050405020304" pitchFamily="18" charset="0"/>
              </a:rPr>
              <a:t>Застосування</a:t>
            </a:r>
            <a:r>
              <a:rPr lang="ru-RU" sz="1350" dirty="0" smtClean="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фіксуючих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пахових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ременів</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якщо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дитина</a:t>
            </a:r>
            <a:r>
              <a:rPr lang="ru-RU" sz="1350" dirty="0">
                <a:latin typeface="Times New Roman" panose="02020603050405020304" pitchFamily="18" charset="0"/>
                <a:cs typeface="Times New Roman" panose="02020603050405020304" pitchFamily="18" charset="0"/>
              </a:rPr>
              <a:t> не </a:t>
            </a:r>
            <a:r>
              <a:rPr lang="ru-RU" sz="1350" dirty="0" err="1">
                <a:latin typeface="Times New Roman" panose="02020603050405020304" pitchFamily="18" charset="0"/>
                <a:cs typeface="Times New Roman" panose="02020603050405020304" pitchFamily="18" charset="0"/>
              </a:rPr>
              <a:t>утримує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рівновагу</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положенні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сидячи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необхідні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пахові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ремені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допомагають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стабілізувати</a:t>
            </a:r>
            <a:r>
              <a:rPr lang="ru-RU" sz="1350" dirty="0">
                <a:latin typeface="Times New Roman" panose="02020603050405020304" pitchFamily="18" charset="0"/>
                <a:cs typeface="Times New Roman" panose="02020603050405020304" pitchFamily="18" charset="0"/>
              </a:rPr>
              <a:t> таз.  </a:t>
            </a:r>
            <a:r>
              <a:rPr lang="ru-RU" sz="1350" dirty="0" err="1">
                <a:latin typeface="Times New Roman" panose="02020603050405020304" pitchFamily="18" charset="0"/>
                <a:cs typeface="Times New Roman" panose="02020603050405020304" pitchFamily="18" charset="0"/>
              </a:rPr>
              <a:t>Ремінь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простягають</a:t>
            </a:r>
            <a:r>
              <a:rPr lang="ru-RU" sz="1350" dirty="0">
                <a:latin typeface="Times New Roman" panose="02020603050405020304" pitchFamily="18" charset="0"/>
                <a:cs typeface="Times New Roman" panose="02020603050405020304" pitchFamily="18" charset="0"/>
              </a:rPr>
              <a:t> по </a:t>
            </a:r>
            <a:r>
              <a:rPr lang="ru-RU" sz="1350" dirty="0" err="1">
                <a:latin typeface="Times New Roman" panose="02020603050405020304" pitchFamily="18" charset="0"/>
                <a:cs typeface="Times New Roman" panose="02020603050405020304" pitchFamily="18" charset="0"/>
              </a:rPr>
              <a:t>передній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поверхні</a:t>
            </a:r>
            <a:r>
              <a:rPr lang="ru-RU" sz="1350" dirty="0">
                <a:latin typeface="Times New Roman" panose="02020603050405020304" pitchFamily="18" charset="0"/>
                <a:cs typeface="Times New Roman" panose="02020603050405020304" pitchFamily="18" charset="0"/>
              </a:rPr>
              <a:t> таза над </a:t>
            </a:r>
            <a:r>
              <a:rPr lang="ru-RU" sz="1350" dirty="0" err="1">
                <a:latin typeface="Times New Roman" panose="02020603050405020304" pitchFamily="18" charset="0"/>
                <a:cs typeface="Times New Roman" panose="02020603050405020304" pitchFamily="18" charset="0"/>
              </a:rPr>
              <a:t>тазостегнових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суглобах</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під</a:t>
            </a:r>
            <a:r>
              <a:rPr lang="ru-RU" sz="1350" dirty="0">
                <a:latin typeface="Times New Roman" panose="02020603050405020304" pitchFamily="18" charset="0"/>
                <a:cs typeface="Times New Roman" panose="02020603050405020304" pitchFamily="18" charset="0"/>
              </a:rPr>
              <a:t> кутом 45 </a:t>
            </a:r>
            <a:r>
              <a:rPr lang="ru-RU" sz="1350" dirty="0" err="1">
                <a:latin typeface="Times New Roman" panose="02020603050405020304" pitchFamily="18" charset="0"/>
                <a:cs typeface="Times New Roman" panose="02020603050405020304" pitchFamily="18" charset="0"/>
              </a:rPr>
              <a:t>градусів</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спереду</a:t>
            </a:r>
            <a:r>
              <a:rPr lang="ru-RU" sz="1350" dirty="0">
                <a:latin typeface="Times New Roman" panose="02020603050405020304" pitchFamily="18" charset="0"/>
                <a:cs typeface="Times New Roman" panose="02020603050405020304" pitchFamily="18" charset="0"/>
              </a:rPr>
              <a:t> назад і </a:t>
            </a:r>
            <a:r>
              <a:rPr lang="ru-RU" sz="1350" dirty="0" err="1">
                <a:latin typeface="Times New Roman" panose="02020603050405020304" pitchFamily="18" charset="0"/>
                <a:cs typeface="Times New Roman" panose="02020603050405020304" pitchFamily="18" charset="0"/>
              </a:rPr>
              <a:t>закріплюють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під</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сидінням</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Якщо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ремені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зав'язані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занадто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високо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або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занадто</a:t>
            </a:r>
            <a:r>
              <a:rPr lang="ru-RU" sz="1350" dirty="0">
                <a:latin typeface="Times New Roman" panose="02020603050405020304" pitchFamily="18" charset="0"/>
                <a:cs typeface="Times New Roman" panose="02020603050405020304" pitchFamily="18" charset="0"/>
              </a:rPr>
              <a:t> туго, </a:t>
            </a:r>
            <a:r>
              <a:rPr lang="ru-RU" sz="1350" dirty="0" err="1">
                <a:latin typeface="Times New Roman" panose="02020603050405020304" pitchFamily="18" charset="0"/>
                <a:cs typeface="Times New Roman" panose="02020603050405020304" pitchFamily="18" charset="0"/>
              </a:rPr>
              <a:t>це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може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викликати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спазми</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м'язах</a:t>
            </a:r>
            <a:r>
              <a:rPr lang="ru-RU" sz="1350" dirty="0">
                <a:latin typeface="Times New Roman" panose="02020603050405020304" pitchFamily="18" charset="0"/>
                <a:cs typeface="Times New Roman" panose="02020603050405020304" pitchFamily="18" charset="0"/>
              </a:rPr>
              <a:t> стегна.  В </a:t>
            </a:r>
            <a:r>
              <a:rPr lang="ru-RU" sz="1350" dirty="0" err="1">
                <a:latin typeface="Times New Roman" panose="02020603050405020304" pitchFamily="18" charset="0"/>
                <a:cs typeface="Times New Roman" panose="02020603050405020304" pitchFamily="18" charset="0"/>
              </a:rPr>
              <a:t>результаті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дитина</a:t>
            </a:r>
            <a:r>
              <a:rPr lang="ru-RU" sz="1350" dirty="0">
                <a:latin typeface="Times New Roman" panose="02020603050405020304" pitchFamily="18" charset="0"/>
                <a:cs typeface="Times New Roman" panose="02020603050405020304" pitchFamily="18" charset="0"/>
              </a:rPr>
              <a:t> буде «</a:t>
            </a:r>
            <a:r>
              <a:rPr lang="ru-RU" sz="1350" dirty="0" err="1">
                <a:latin typeface="Times New Roman" panose="02020603050405020304" pitchFamily="18" charset="0"/>
                <a:cs typeface="Times New Roman" panose="02020603050405020304" pitchFamily="18" charset="0"/>
              </a:rPr>
              <a:t>завалюватися</a:t>
            </a:r>
            <a:r>
              <a:rPr lang="ru-RU" sz="1350" dirty="0">
                <a:latin typeface="Times New Roman" panose="02020603050405020304" pitchFamily="18" charset="0"/>
                <a:cs typeface="Times New Roman" panose="02020603050405020304" pitchFamily="18" charset="0"/>
              </a:rPr>
              <a:t>» вперед.</a:t>
            </a:r>
          </a:p>
        </p:txBody>
      </p:sp>
      <p:pic>
        <p:nvPicPr>
          <p:cNvPr id="6148" name="Picture 4" descr="Паховый ремень для инвалидной коляски">
            <a:extLst>
              <a:ext uri="{FF2B5EF4-FFF2-40B4-BE49-F238E27FC236}">
                <a16:creationId xmlns:a16="http://schemas.microsoft.com/office/drawing/2014/main" id="{F46D6393-6611-4A35-87BA-72C725067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448200"/>
            <a:ext cx="2487063" cy="1556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58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B50D9E-B1FC-48D6-BB3E-17A53396E957}"/>
              </a:ext>
            </a:extLst>
          </p:cNvPr>
          <p:cNvSpPr txBox="1"/>
          <p:nvPr/>
        </p:nvSpPr>
        <p:spPr>
          <a:xfrm>
            <a:off x="1115616" y="404664"/>
            <a:ext cx="7928993" cy="923330"/>
          </a:xfrm>
          <a:prstGeom prst="rect">
            <a:avLst/>
          </a:prstGeom>
          <a:noFill/>
        </p:spPr>
        <p:txBody>
          <a:bodyPr wrap="square">
            <a:spAutoFit/>
          </a:bodyPr>
          <a:lstStyle/>
          <a:p>
            <a:pPr algn="just"/>
            <a:r>
              <a:rPr lang="ru-RU" sz="1350" dirty="0" smtClean="0">
                <a:latin typeface="Times New Roman" panose="02020603050405020304" pitchFamily="18" charset="0"/>
                <a:cs typeface="Times New Roman" panose="02020603050405020304" pitchFamily="18" charset="0"/>
              </a:rPr>
              <a:t> </a:t>
            </a:r>
            <a:r>
              <a:rPr lang="ru-RU" sz="1350" dirty="0">
                <a:latin typeface="Times New Roman" panose="02020603050405020304" pitchFamily="18" charset="0"/>
                <a:cs typeface="Times New Roman" panose="02020603050405020304" pitchFamily="18" charset="0"/>
              </a:rPr>
              <a:t>Жилет </a:t>
            </a:r>
            <a:r>
              <a:rPr lang="ru-RU" sz="1350" dirty="0" err="1">
                <a:latin typeface="Times New Roman" panose="02020603050405020304" pitchFamily="18" charset="0"/>
                <a:cs typeface="Times New Roman" panose="02020603050405020304" pitchFamily="18" charset="0"/>
              </a:rPr>
              <a:t>безпеки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або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нагрудний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ремінь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допомагають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утримувати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рівно</a:t>
            </a:r>
            <a:r>
              <a:rPr lang="ru-RU" sz="1350" dirty="0">
                <a:latin typeface="Times New Roman" panose="02020603050405020304" pitchFamily="18" charset="0"/>
                <a:cs typeface="Times New Roman" panose="02020603050405020304" pitchFamily="18" charset="0"/>
              </a:rPr>
              <a:t> голову і </a:t>
            </a:r>
            <a:r>
              <a:rPr lang="ru-RU" sz="1350" dirty="0" err="1">
                <a:latin typeface="Times New Roman" panose="02020603050405020304" pitchFamily="18" charset="0"/>
                <a:cs typeface="Times New Roman" panose="02020603050405020304" pitchFamily="18" charset="0"/>
              </a:rPr>
              <a:t>тулуб</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який</a:t>
            </a:r>
            <a:r>
              <a:rPr lang="ru-RU" sz="1350" dirty="0">
                <a:latin typeface="Times New Roman" panose="02020603050405020304" pitchFamily="18" charset="0"/>
                <a:cs typeface="Times New Roman" panose="02020603050405020304" pitchFamily="18" charset="0"/>
              </a:rPr>
              <a:t> в </a:t>
            </a:r>
            <a:r>
              <a:rPr lang="ru-RU" sz="1350" dirty="0" err="1">
                <a:latin typeface="Times New Roman" panose="02020603050405020304" pitchFamily="18" charset="0"/>
                <a:cs typeface="Times New Roman" panose="02020603050405020304" pitchFamily="18" charset="0"/>
              </a:rPr>
              <a:t>положенні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сидячи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завалюється</a:t>
            </a:r>
            <a:r>
              <a:rPr lang="ru-RU" sz="1350" dirty="0">
                <a:latin typeface="Times New Roman" panose="02020603050405020304" pitchFamily="18" charset="0"/>
                <a:cs typeface="Times New Roman" panose="02020603050405020304" pitchFamily="18" charset="0"/>
              </a:rPr>
              <a:t>» вперед.</a:t>
            </a:r>
          </a:p>
          <a:p>
            <a:pPr algn="just"/>
            <a:r>
              <a:rPr lang="ru-RU" sz="1350" dirty="0">
                <a:latin typeface="Times New Roman" panose="02020603050405020304" pitchFamily="18" charset="0"/>
                <a:cs typeface="Times New Roman" panose="02020603050405020304" pitchFamily="18" charset="0"/>
              </a:rPr>
              <a:t> </a:t>
            </a:r>
            <a:r>
              <a:rPr lang="ru-RU" sz="1350" dirty="0" smtClean="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Бічні</a:t>
            </a:r>
            <a:r>
              <a:rPr lang="ru-RU" sz="1350" dirty="0">
                <a:latin typeface="Times New Roman" panose="02020603050405020304" pitchFamily="18" charset="0"/>
                <a:cs typeface="Times New Roman" panose="02020603050405020304" pitchFamily="18" charset="0"/>
              </a:rPr>
              <a:t> опори </a:t>
            </a:r>
            <a:r>
              <a:rPr lang="ru-RU" sz="1350" dirty="0" err="1">
                <a:latin typeface="Times New Roman" panose="02020603050405020304" pitchFamily="18" charset="0"/>
                <a:cs typeface="Times New Roman" panose="02020603050405020304" pitchFamily="18" charset="0"/>
              </a:rPr>
              <a:t>стабілізують</a:t>
            </a:r>
            <a:r>
              <a:rPr lang="ru-RU" sz="1350" dirty="0">
                <a:latin typeface="Times New Roman" panose="02020603050405020304" pitchFamily="18" charset="0"/>
                <a:cs typeface="Times New Roman" panose="02020603050405020304" pitchFamily="18" charset="0"/>
              </a:rPr>
              <a:t> становище таза і </a:t>
            </a:r>
            <a:r>
              <a:rPr lang="ru-RU" sz="1350" dirty="0" err="1">
                <a:latin typeface="Times New Roman" panose="02020603050405020304" pitchFamily="18" charset="0"/>
                <a:cs typeface="Times New Roman" panose="02020603050405020304" pitchFamily="18" charset="0"/>
              </a:rPr>
              <a:t>утримують</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тулуб</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рівно</a:t>
            </a:r>
            <a:r>
              <a:rPr lang="ru-RU" sz="1350" dirty="0">
                <a:latin typeface="Times New Roman" panose="02020603050405020304" pitchFamily="18" charset="0"/>
                <a:cs typeface="Times New Roman" panose="02020603050405020304" pitchFamily="18" charset="0"/>
              </a:rPr>
              <a:t> по </a:t>
            </a:r>
            <a:r>
              <a:rPr lang="ru-RU" sz="1350" dirty="0" err="1">
                <a:latin typeface="Times New Roman" panose="02020603050405020304" pitchFamily="18" charset="0"/>
                <a:cs typeface="Times New Roman" panose="02020603050405020304" pitchFamily="18" charset="0"/>
              </a:rPr>
              <a:t>середній</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лінії</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що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надає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дитині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додаткову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впевненість</a:t>
            </a:r>
            <a:r>
              <a:rPr lang="ru-RU" sz="1350" dirty="0">
                <a:latin typeface="Times New Roman" panose="02020603050405020304" pitchFamily="18" charset="0"/>
                <a:cs typeface="Times New Roman" panose="02020603050405020304" pitchFamily="18" charset="0"/>
              </a:rPr>
              <a:t>.</a:t>
            </a:r>
          </a:p>
        </p:txBody>
      </p:sp>
      <p:pic>
        <p:nvPicPr>
          <p:cNvPr id="7170" name="Picture 2" descr="Фиксирующий пояс для инвалидной коляски — КОС производство товаров по уходу  за больными">
            <a:extLst>
              <a:ext uri="{FF2B5EF4-FFF2-40B4-BE49-F238E27FC236}">
                <a16:creationId xmlns:a16="http://schemas.microsoft.com/office/drawing/2014/main" id="{9B2FC161-EDD1-4A9B-ADA3-933DEA050B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92" y="1757497"/>
            <a:ext cx="2102029" cy="143014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Ремень крепления фиксирующий ноги -">
            <a:extLst>
              <a:ext uri="{FF2B5EF4-FFF2-40B4-BE49-F238E27FC236}">
                <a16:creationId xmlns:a16="http://schemas.microsoft.com/office/drawing/2014/main" id="{AE3E59AF-91F8-4C86-AF83-838527E5A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812" y="1757497"/>
            <a:ext cx="1915768" cy="19157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Лестничный подъемник для инвалидной коляски W-CL01.: 55 000 грн. - Товары  для инвалидов Киев на Olx">
            <a:extLst>
              <a:ext uri="{FF2B5EF4-FFF2-40B4-BE49-F238E27FC236}">
                <a16:creationId xmlns:a16="http://schemas.microsoft.com/office/drawing/2014/main" id="{D3A8ACC2-8E6B-497C-B482-466C8464C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8177" y="1664183"/>
            <a:ext cx="2102029" cy="235804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Кресло-коляска для инвалидов Армед FS204BJQ - купить оптом в Армед (В  архиве)">
            <a:extLst>
              <a:ext uri="{FF2B5EF4-FFF2-40B4-BE49-F238E27FC236}">
                <a16:creationId xmlns:a16="http://schemas.microsoft.com/office/drawing/2014/main" id="{0E46CA36-7442-4290-82F2-59236E3D0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206" y="1516267"/>
            <a:ext cx="2272023" cy="227202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Инвалидная коляска детская Mitico (для улицы) размер 2, коляски для дцп,  инвалидные коляски для детей дцп, дцп лечение, дцп у детей, все для больных  дцп, купить инвалидные коляски для деток дцп, магазин">
            <a:extLst>
              <a:ext uri="{FF2B5EF4-FFF2-40B4-BE49-F238E27FC236}">
                <a16:creationId xmlns:a16="http://schemas.microsoft.com/office/drawing/2014/main" id="{81A265EC-B0B1-4201-ADF1-1DB9DA9F4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5" y="3670357"/>
            <a:ext cx="2102030" cy="223540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Фиксирующий пояс для инвалидной коляски — КОС производство товаров по уходу  за больными">
            <a:extLst>
              <a:ext uri="{FF2B5EF4-FFF2-40B4-BE49-F238E27FC236}">
                <a16:creationId xmlns:a16="http://schemas.microsoft.com/office/drawing/2014/main" id="{17F7C142-6D80-4510-8383-B9EDD08FFE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6400" y="3764330"/>
            <a:ext cx="2546530" cy="204746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Фиксирующий жилет для инвалидной коляски">
            <a:extLst>
              <a:ext uri="{FF2B5EF4-FFF2-40B4-BE49-F238E27FC236}">
                <a16:creationId xmlns:a16="http://schemas.microsoft.com/office/drawing/2014/main" id="{2920F7F3-8634-4EB7-9C80-106A535B7E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1376" y="4022229"/>
            <a:ext cx="2691071" cy="178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04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736E6F-4C18-4850-B815-31BCD245919E}"/>
              </a:ext>
            </a:extLst>
          </p:cNvPr>
          <p:cNvSpPr txBox="1"/>
          <p:nvPr/>
        </p:nvSpPr>
        <p:spPr>
          <a:xfrm>
            <a:off x="1187624" y="620689"/>
            <a:ext cx="7847046" cy="715581"/>
          </a:xfrm>
          <a:prstGeom prst="rect">
            <a:avLst/>
          </a:prstGeom>
          <a:noFill/>
        </p:spPr>
        <p:txBody>
          <a:bodyPr wrap="square">
            <a:spAutoFit/>
          </a:bodyPr>
          <a:lstStyle/>
          <a:p>
            <a:pPr algn="just"/>
            <a:r>
              <a:rPr lang="ru-RU" sz="1350" dirty="0" smtClean="0">
                <a:latin typeface="Times New Roman" panose="02020603050405020304" pitchFamily="18" charset="0"/>
                <a:cs typeface="Times New Roman" panose="02020603050405020304" pitchFamily="18" charset="0"/>
              </a:rPr>
              <a:t>Перекладина </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дуже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корисне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пристосування</a:t>
            </a:r>
            <a:r>
              <a:rPr lang="ru-RU" sz="1350" dirty="0">
                <a:latin typeface="Times New Roman" panose="02020603050405020304" pitchFamily="18" charset="0"/>
                <a:cs typeface="Times New Roman" panose="02020603050405020304" pitchFamily="18" charset="0"/>
              </a:rPr>
              <a:t> для коляски.  </a:t>
            </a:r>
            <a:r>
              <a:rPr lang="ru-RU" sz="1350" dirty="0" err="1">
                <a:latin typeface="Times New Roman" panose="02020603050405020304" pitchFamily="18" charset="0"/>
                <a:cs typeface="Times New Roman" panose="02020603050405020304" pitchFamily="18" charset="0"/>
              </a:rPr>
              <a:t>Триматися</a:t>
            </a:r>
            <a:r>
              <a:rPr lang="ru-RU" sz="1350" dirty="0">
                <a:latin typeface="Times New Roman" panose="02020603050405020304" pitchFamily="18" charset="0"/>
                <a:cs typeface="Times New Roman" panose="02020603050405020304" pitchFamily="18" charset="0"/>
              </a:rPr>
              <a:t> за перекладину </a:t>
            </a:r>
            <a:r>
              <a:rPr lang="ru-RU" sz="1350" dirty="0" err="1">
                <a:latin typeface="Times New Roman" panose="02020603050405020304" pitchFamily="18" charset="0"/>
                <a:cs typeface="Times New Roman" panose="02020603050405020304" pitchFamily="18" charset="0"/>
              </a:rPr>
              <a:t>дитина</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може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відразу</a:t>
            </a:r>
            <a:r>
              <a:rPr lang="ru-RU" sz="1350" dirty="0">
                <a:latin typeface="Times New Roman" panose="02020603050405020304" pitchFamily="18" charset="0"/>
                <a:cs typeface="Times New Roman" panose="02020603050405020304" pitchFamily="18" charset="0"/>
              </a:rPr>
              <a:t>, як </a:t>
            </a:r>
            <a:r>
              <a:rPr lang="ru-RU" sz="1350" dirty="0" err="1">
                <a:latin typeface="Times New Roman" panose="02020603050405020304" pitchFamily="18" charset="0"/>
                <a:cs typeface="Times New Roman" panose="02020603050405020304" pitchFamily="18" charset="0"/>
              </a:rPr>
              <a:t>тільки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навчиться</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захоплювати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предмети</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Це</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дозволяє</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йому</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відчувати</a:t>
            </a:r>
            <a:r>
              <a:rPr lang="ru-RU" sz="1350" dirty="0">
                <a:latin typeface="Times New Roman" panose="02020603050405020304" pitchFamily="18" charset="0"/>
                <a:cs typeface="Times New Roman" panose="02020603050405020304" pitchFamily="18" charset="0"/>
              </a:rPr>
              <a:t> себе </a:t>
            </a:r>
            <a:r>
              <a:rPr lang="ru-RU" sz="1350" dirty="0" err="1">
                <a:latin typeface="Times New Roman" panose="02020603050405020304" pitchFamily="18" charset="0"/>
                <a:cs typeface="Times New Roman" panose="02020603050405020304" pitchFamily="18" charset="0"/>
              </a:rPr>
              <a:t>впевнено</a:t>
            </a:r>
            <a:r>
              <a:rPr lang="ru-RU" sz="1350" dirty="0">
                <a:latin typeface="Times New Roman" panose="02020603050405020304" pitchFamily="18" charset="0"/>
                <a:cs typeface="Times New Roman" panose="02020603050405020304" pitchFamily="18" charset="0"/>
              </a:rPr>
              <a:t> і </a:t>
            </a:r>
            <a:r>
              <a:rPr lang="ru-RU" sz="1350" dirty="0" err="1">
                <a:latin typeface="Times New Roman" panose="02020603050405020304" pitchFamily="18" charset="0"/>
                <a:cs typeface="Times New Roman" panose="02020603050405020304" pitchFamily="18" charset="0"/>
              </a:rPr>
              <a:t>стійко</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сидіти</a:t>
            </a:r>
            <a:r>
              <a:rPr lang="ru-RU" sz="1350" dirty="0">
                <a:latin typeface="Times New Roman" panose="02020603050405020304" pitchFamily="18" charset="0"/>
                <a:cs typeface="Times New Roman" panose="02020603050405020304" pitchFamily="18" charset="0"/>
              </a:rPr>
              <a:t> з </a:t>
            </a:r>
            <a:r>
              <a:rPr lang="ru-RU" sz="1350" dirty="0" err="1">
                <a:latin typeface="Times New Roman" panose="02020603050405020304" pitchFamily="18" charset="0"/>
                <a:cs typeface="Times New Roman" panose="02020603050405020304" pitchFamily="18" charset="0"/>
              </a:rPr>
              <a:t>мінімальною</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підтримкою</a:t>
            </a:r>
            <a:r>
              <a:rPr lang="ru-RU" sz="1350" dirty="0">
                <a:latin typeface="Times New Roman" panose="02020603050405020304" pitchFamily="18" charset="0"/>
                <a:cs typeface="Times New Roman" panose="02020603050405020304" pitchFamily="18" charset="0"/>
              </a:rPr>
              <a:t>.</a:t>
            </a:r>
          </a:p>
        </p:txBody>
      </p:sp>
      <p:pic>
        <p:nvPicPr>
          <p:cNvPr id="8194" name="Picture 2" descr="Стабилизирующая перекладина">
            <a:extLst>
              <a:ext uri="{FF2B5EF4-FFF2-40B4-BE49-F238E27FC236}">
                <a16:creationId xmlns:a16="http://schemas.microsoft.com/office/drawing/2014/main" id="{2EC18863-8AAA-4704-A221-DA5142FEAC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3090" y="1503293"/>
            <a:ext cx="1533111" cy="1533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AFD3BE-6FB7-4349-99F2-6232A58BEB75}"/>
              </a:ext>
            </a:extLst>
          </p:cNvPr>
          <p:cNvSpPr txBox="1"/>
          <p:nvPr/>
        </p:nvSpPr>
        <p:spPr>
          <a:xfrm>
            <a:off x="1403648" y="3036404"/>
            <a:ext cx="7603690" cy="300082"/>
          </a:xfrm>
          <a:prstGeom prst="rect">
            <a:avLst/>
          </a:prstGeom>
          <a:noFill/>
        </p:spPr>
        <p:txBody>
          <a:bodyPr wrap="square">
            <a:spAutoFit/>
          </a:bodyPr>
          <a:lstStyle/>
          <a:p>
            <a:pPr algn="just"/>
            <a:r>
              <a:rPr lang="ru-RU" sz="1350" dirty="0" err="1" smtClean="0">
                <a:latin typeface="Times New Roman" panose="02020603050405020304" pitchFamily="18" charset="0"/>
                <a:cs typeface="Times New Roman" panose="02020603050405020304" pitchFamily="18" charset="0"/>
              </a:rPr>
              <a:t>Рухливі</a:t>
            </a:r>
            <a:r>
              <a:rPr lang="ru-RU" sz="1350" dirty="0" smtClean="0">
                <a:latin typeface="Times New Roman" panose="02020603050405020304" pitchFamily="18" charset="0"/>
                <a:cs typeface="Times New Roman" panose="02020603050405020304" pitchFamily="18" charset="0"/>
              </a:rPr>
              <a:t> </a:t>
            </a:r>
            <a:r>
              <a:rPr lang="ru-RU" sz="1350" dirty="0">
                <a:latin typeface="Times New Roman" panose="02020603050405020304" pitchFamily="18" charset="0"/>
                <a:cs typeface="Times New Roman" panose="02020603050405020304" pitchFamily="18" charset="0"/>
              </a:rPr>
              <a:t>ручки: по </a:t>
            </a:r>
            <a:r>
              <a:rPr lang="ru-RU" sz="1350" dirty="0" err="1">
                <a:latin typeface="Times New Roman" panose="02020603050405020304" pitchFamily="18" charset="0"/>
                <a:cs typeface="Times New Roman" panose="02020603050405020304" pitchFamily="18" charset="0"/>
              </a:rPr>
              <a:t>можливості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регульовані</a:t>
            </a:r>
            <a:r>
              <a:rPr lang="ru-RU" sz="1350" dirty="0">
                <a:latin typeface="Times New Roman" panose="02020603050405020304" pitchFamily="18" charset="0"/>
                <a:cs typeface="Times New Roman" panose="02020603050405020304" pitchFamily="18" charset="0"/>
              </a:rPr>
              <a:t> по </a:t>
            </a:r>
            <a:r>
              <a:rPr lang="ru-RU" sz="1350" dirty="0" err="1">
                <a:latin typeface="Times New Roman" panose="02020603050405020304" pitchFamily="18" charset="0"/>
                <a:cs typeface="Times New Roman" panose="02020603050405020304" pitchFamily="18" charset="0"/>
              </a:rPr>
              <a:t>висоті</a:t>
            </a:r>
            <a:r>
              <a:rPr lang="ru-RU" sz="1350" dirty="0">
                <a:latin typeface="Times New Roman" panose="02020603050405020304" pitchFamily="18" charset="0"/>
                <a:cs typeface="Times New Roman" panose="02020603050405020304" pitchFamily="18" charset="0"/>
              </a:rPr>
              <a:t> для </a:t>
            </a:r>
            <a:r>
              <a:rPr lang="ru-RU" sz="1350" dirty="0" err="1">
                <a:latin typeface="Times New Roman" panose="02020603050405020304" pitchFamily="18" charset="0"/>
                <a:cs typeface="Times New Roman" panose="02020603050405020304" pitchFamily="18" charset="0"/>
              </a:rPr>
              <a:t>зручності</a:t>
            </a:r>
            <a:r>
              <a:rPr lang="ru-RU" sz="1350" dirty="0">
                <a:latin typeface="Times New Roman" panose="02020603050405020304" pitchFamily="18" charset="0"/>
                <a:cs typeface="Times New Roman" panose="02020603050405020304" pitchFamily="18" charset="0"/>
              </a:rPr>
              <a:t> людей, </a:t>
            </a:r>
            <a:r>
              <a:rPr lang="ru-RU" sz="1350" dirty="0" err="1">
                <a:latin typeface="Times New Roman" panose="02020603050405020304" pitchFamily="18" charset="0"/>
                <a:cs typeface="Times New Roman" panose="02020603050405020304" pitchFamily="18" charset="0"/>
              </a:rPr>
              <a:t>які</a:t>
            </a:r>
            <a:r>
              <a:rPr lang="ru-RU" sz="1350" dirty="0">
                <a:latin typeface="Times New Roman" panose="02020603050405020304" pitchFamily="18" charset="0"/>
                <a:cs typeface="Times New Roman" panose="02020603050405020304" pitchFamily="18" charset="0"/>
              </a:rPr>
              <a:t> </a:t>
            </a:r>
            <a:r>
              <a:rPr lang="ru-RU" sz="1350" dirty="0" err="1">
                <a:latin typeface="Times New Roman" panose="02020603050405020304" pitchFamily="18" charset="0"/>
                <a:cs typeface="Times New Roman" panose="02020603050405020304" pitchFamily="18" charset="0"/>
              </a:rPr>
              <a:t>здійснюють</a:t>
            </a:r>
            <a:r>
              <a:rPr lang="ru-RU" sz="1350" dirty="0">
                <a:latin typeface="Times New Roman" panose="02020603050405020304" pitchFamily="18" charset="0"/>
                <a:cs typeface="Times New Roman" panose="02020603050405020304" pitchFamily="18" charset="0"/>
              </a:rPr>
              <a:t> догляд.</a:t>
            </a:r>
          </a:p>
        </p:txBody>
      </p:sp>
      <p:pic>
        <p:nvPicPr>
          <p:cNvPr id="8198" name="Picture 6" descr="Складная инвалидная коляска с электромотором, OSD-LY5513 купить в Киеве:  отзывы, цены в Украине (Харьков, Одесса, Днепр, Львов) | Baldinelli">
            <a:extLst>
              <a:ext uri="{FF2B5EF4-FFF2-40B4-BE49-F238E27FC236}">
                <a16:creationId xmlns:a16="http://schemas.microsoft.com/office/drawing/2014/main" id="{E46AA601-A003-4811-A140-B2D6A6F1B0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0637" y="3401720"/>
            <a:ext cx="2578016" cy="257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30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451610"/>
            <a:ext cx="6858000" cy="2808514"/>
          </a:xfrm>
        </p:spPr>
        <p:txBody>
          <a:bodyPr>
            <a:normAutofit/>
          </a:bodyPr>
          <a:lstStyle/>
          <a:p>
            <a:r>
              <a:rPr lang="ru-RU" sz="3600" b="1" dirty="0" err="1">
                <a:latin typeface="Times New Roman" panose="02020603050405020304" pitchFamily="18" charset="0"/>
                <a:cs typeface="Times New Roman" panose="02020603050405020304" pitchFamily="18" charset="0"/>
              </a:rPr>
              <a:t>Допоміжні</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пристосування</a:t>
            </a:r>
            <a:r>
              <a:rPr lang="ru-RU" sz="3600" b="1" dirty="0">
                <a:latin typeface="Times New Roman" panose="02020603050405020304" pitchFamily="18" charset="0"/>
                <a:cs typeface="Times New Roman" panose="02020603050405020304" pitchFamily="18" charset="0"/>
              </a:rPr>
              <a:t> для </a:t>
            </a:r>
            <a:r>
              <a:rPr lang="ru-RU" sz="3600" b="1" dirty="0" err="1">
                <a:latin typeface="Times New Roman" panose="02020603050405020304" pitchFamily="18" charset="0"/>
                <a:cs typeface="Times New Roman" panose="02020603050405020304" pitchFamily="18" charset="0"/>
              </a:rPr>
              <a:t>полегшення</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побуту</a:t>
            </a:r>
            <a:r>
              <a:rPr lang="ru-RU" sz="3600" b="1" dirty="0">
                <a:latin typeface="Times New Roman" panose="02020603050405020304" pitchFamily="18" charset="0"/>
                <a:cs typeface="Times New Roman" panose="02020603050405020304" pitchFamily="18" charset="0"/>
              </a:rPr>
              <a:t> і </a:t>
            </a:r>
            <a:r>
              <a:rPr lang="ru-RU" sz="3600" b="1" dirty="0" err="1">
                <a:latin typeface="Times New Roman" panose="02020603050405020304" pitchFamily="18" charset="0"/>
                <a:cs typeface="Times New Roman" panose="02020603050405020304" pitchFamily="18" charset="0"/>
              </a:rPr>
              <a:t>проведення</a:t>
            </a:r>
            <a:r>
              <a:rPr lang="ru-RU" sz="3600" b="1" dirty="0">
                <a:latin typeface="Times New Roman" panose="02020603050405020304" pitchFamily="18" charset="0"/>
                <a:cs typeface="Times New Roman" panose="02020603050405020304" pitchFamily="18" charset="0"/>
              </a:rPr>
              <a:t> занять</a:t>
            </a:r>
          </a:p>
        </p:txBody>
      </p:sp>
    </p:spTree>
    <p:extLst>
      <p:ext uri="{BB962C8B-B14F-4D97-AF65-F5344CB8AC3E}">
        <p14:creationId xmlns:p14="http://schemas.microsoft.com/office/powerpoint/2010/main" val="15151772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692697"/>
            <a:ext cx="5775204" cy="1699842"/>
          </a:xfrm>
        </p:spPr>
        <p:txBody>
          <a:bodyPr>
            <a:noAutofit/>
          </a:bodyPr>
          <a:lstStyle/>
          <a:p>
            <a:pPr marL="0" indent="0">
              <a:buNone/>
            </a:pPr>
            <a:r>
              <a:rPr lang="ru-RU" sz="1200" dirty="0"/>
              <a:t> </a:t>
            </a:r>
            <a:r>
              <a:rPr lang="ru-RU" sz="1200" dirty="0" err="1">
                <a:latin typeface="Times New Roman" panose="02020603050405020304" pitchFamily="18" charset="0"/>
                <a:cs typeface="Times New Roman" panose="02020603050405020304" pitchFamily="18" charset="0"/>
              </a:rPr>
              <a:t>Фітбол</a:t>
            </a:r>
            <a:endParaRPr lang="ru-RU" sz="1200" dirty="0">
              <a:latin typeface="Times New Roman" panose="02020603050405020304" pitchFamily="18" charset="0"/>
              <a:cs typeface="Times New Roman" panose="02020603050405020304" pitchFamily="18" charset="0"/>
            </a:endParaRPr>
          </a:p>
          <a:p>
            <a:pPr marL="0" indent="0">
              <a:buNone/>
            </a:pP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Являє</a:t>
            </a:r>
            <a:r>
              <a:rPr lang="ru-RU" sz="1200" dirty="0">
                <a:latin typeface="Times New Roman" panose="02020603050405020304" pitchFamily="18" charset="0"/>
                <a:cs typeface="Times New Roman" panose="02020603050405020304" pitchFamily="18" charset="0"/>
              </a:rPr>
              <a:t> собою великий </a:t>
            </a:r>
            <a:r>
              <a:rPr lang="ru-RU" sz="1200" dirty="0" err="1">
                <a:latin typeface="Times New Roman" panose="02020603050405020304" pitchFamily="18" charset="0"/>
                <a:cs typeface="Times New Roman" panose="02020603050405020304" pitchFamily="18" charset="0"/>
              </a:rPr>
              <a:t>круглий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гімнастичний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м'яч</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діаметром</a:t>
            </a:r>
            <a:r>
              <a:rPr lang="ru-RU" sz="1200" dirty="0">
                <a:latin typeface="Times New Roman" panose="02020603050405020304" pitchFamily="18" charset="0"/>
                <a:cs typeface="Times New Roman" panose="02020603050405020304" pitchFamily="18" charset="0"/>
              </a:rPr>
              <a:t> 1,2м, </a:t>
            </a:r>
            <a:r>
              <a:rPr lang="ru-RU" sz="1200" dirty="0" err="1">
                <a:latin typeface="Times New Roman" panose="02020603050405020304" pitchFamily="18" charset="0"/>
                <a:cs typeface="Times New Roman" panose="02020603050405020304" pitchFamily="18" charset="0"/>
              </a:rPr>
              <a:t>надутий</a:t>
            </a:r>
            <a:r>
              <a:rPr lang="ru-RU" sz="1200" dirty="0">
                <a:latin typeface="Times New Roman" panose="02020603050405020304" pitchFamily="18" charset="0"/>
                <a:cs typeface="Times New Roman" panose="02020603050405020304" pitchFamily="18" charset="0"/>
              </a:rPr>
              <a:t> не до </a:t>
            </a:r>
            <a:r>
              <a:rPr lang="ru-RU" sz="1200" dirty="0" err="1">
                <a:latin typeface="Times New Roman" panose="02020603050405020304" pitchFamily="18" charset="0"/>
                <a:cs typeface="Times New Roman" panose="02020603050405020304" pitchFamily="18" charset="0"/>
              </a:rPr>
              <a:t>кінця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можливість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продавити</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ньому</a:t>
            </a:r>
            <a:r>
              <a:rPr lang="ru-RU" sz="1200" dirty="0">
                <a:latin typeface="Times New Roman" panose="02020603050405020304" pitchFamily="18" charset="0"/>
                <a:cs typeface="Times New Roman" panose="02020603050405020304" pitchFamily="18" charset="0"/>
              </a:rPr>
              <a:t> руками </a:t>
            </a:r>
            <a:r>
              <a:rPr lang="ru-RU" sz="1200" dirty="0" err="1">
                <a:latin typeface="Times New Roman" panose="02020603050405020304" pitchFamily="18" charset="0"/>
                <a:cs typeface="Times New Roman" panose="02020603050405020304" pitchFamily="18" charset="0"/>
              </a:rPr>
              <a:t>досить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велике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поглиблення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М'яч</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застосовується</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спонукання</a:t>
            </a:r>
            <a:r>
              <a:rPr lang="ru-RU" sz="1200" dirty="0">
                <a:latin typeface="Times New Roman" panose="02020603050405020304" pitchFamily="18" charset="0"/>
                <a:cs typeface="Times New Roman" panose="02020603050405020304" pitchFamily="18" charset="0"/>
              </a:rPr>
              <a:t> до </a:t>
            </a:r>
            <a:r>
              <a:rPr lang="ru-RU" sz="1200" dirty="0" err="1">
                <a:latin typeface="Times New Roman" panose="02020603050405020304" pitchFamily="18" charset="0"/>
                <a:cs typeface="Times New Roman" panose="02020603050405020304" pitchFamily="18" charset="0"/>
              </a:rPr>
              <a:t>руху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розслаблення</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поліпшення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сприйняття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власного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тіла</a:t>
            </a:r>
            <a:r>
              <a:rPr lang="ru-RU" sz="1200" dirty="0">
                <a:latin typeface="Times New Roman" panose="02020603050405020304" pitchFamily="18" charset="0"/>
                <a:cs typeface="Times New Roman" panose="02020603050405020304" pitchFamily="18" charset="0"/>
              </a:rPr>
              <a:t>. Коли </a:t>
            </a:r>
            <a:r>
              <a:rPr lang="ru-RU" sz="1200" dirty="0" err="1">
                <a:latin typeface="Times New Roman" panose="02020603050405020304" pitchFamily="18" charset="0"/>
                <a:cs typeface="Times New Roman" panose="02020603050405020304" pitchFamily="18" charset="0"/>
              </a:rPr>
              <a:t>дитину</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серйозними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руховими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порушеннями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кладуть</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поглиблення</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м'ячі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він</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розслаблюється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концентрується</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відчуттях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свого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тіла</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рухах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тіла</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просторі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він</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відчуває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впевненість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безпеку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Це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гальмує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асиметричні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спастичні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рухи</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пози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Використання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фітболу</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якості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своєрідного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стільця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полегшити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проведення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корекційних</a:t>
            </a:r>
            <a:r>
              <a:rPr lang="ru-RU" sz="1200" dirty="0">
                <a:latin typeface="Times New Roman" panose="02020603050405020304" pitchFamily="18" charset="0"/>
                <a:cs typeface="Times New Roman" panose="02020603050405020304" pitchFamily="18" charset="0"/>
              </a:rPr>
              <a:t> занять психолога, логопеда.</a:t>
            </a:r>
          </a:p>
          <a:p>
            <a:pPr marL="0" indent="0">
              <a:buNone/>
            </a:pPr>
            <a:r>
              <a:rPr lang="ru-RU" sz="1200" dirty="0"/>
              <a:t>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5393" y="2762087"/>
            <a:ext cx="1851660" cy="1259129"/>
          </a:xfrm>
          <a:prstGeom prst="rect">
            <a:avLst/>
          </a:prstGeom>
        </p:spPr>
      </p:pic>
      <p:sp>
        <p:nvSpPr>
          <p:cNvPr id="5" name="Прямоугольник 4"/>
          <p:cNvSpPr/>
          <p:nvPr/>
        </p:nvSpPr>
        <p:spPr>
          <a:xfrm>
            <a:off x="1043608" y="2492896"/>
            <a:ext cx="6003804" cy="1787461"/>
          </a:xfrm>
          <a:prstGeom prst="rect">
            <a:avLst/>
          </a:prstGeom>
        </p:spPr>
        <p:txBody>
          <a:bodyPr wrap="square">
            <a:spAutoFit/>
          </a:bodyPr>
          <a:lstStyle/>
          <a:p>
            <a:r>
              <a:rPr lang="ru-RU" sz="1200" dirty="0">
                <a:latin typeface="Times New Roman" panose="02020603050405020304" pitchFamily="18" charset="0"/>
                <a:cs typeface="Times New Roman" panose="02020603050405020304" pitchFamily="18" charset="0"/>
              </a:rPr>
              <a:t>U-</a:t>
            </a:r>
            <a:r>
              <a:rPr lang="ru-RU" sz="1200" dirty="0" err="1">
                <a:latin typeface="Times New Roman" panose="02020603050405020304" pitchFamily="18" charset="0"/>
                <a:cs typeface="Times New Roman" panose="02020603050405020304" pitchFamily="18" charset="0"/>
              </a:rPr>
              <a:t>подібна</a:t>
            </a:r>
            <a:r>
              <a:rPr lang="ru-RU" sz="1200" dirty="0">
                <a:latin typeface="Times New Roman" panose="02020603050405020304" pitchFamily="18" charset="0"/>
                <a:cs typeface="Times New Roman" panose="02020603050405020304" pitchFamily="18" charset="0"/>
              </a:rPr>
              <a:t> подушка</a:t>
            </a: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Виготовлена</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щільного</a:t>
            </a:r>
            <a:r>
              <a:rPr lang="ru-RU" sz="1200" dirty="0">
                <a:latin typeface="Times New Roman" panose="02020603050405020304" pitchFamily="18" charset="0"/>
                <a:cs typeface="Times New Roman" panose="02020603050405020304" pitchFamily="18" charset="0"/>
              </a:rPr>
              <a:t> поролону і </a:t>
            </a:r>
            <a:r>
              <a:rPr lang="ru-RU" sz="1200" dirty="0" err="1">
                <a:latin typeface="Times New Roman" panose="02020603050405020304" pitchFamily="18" charset="0"/>
                <a:cs typeface="Times New Roman" panose="02020603050405020304" pitchFamily="18" charset="0"/>
              </a:rPr>
              <a:t>обтягнута</a:t>
            </a:r>
            <a:r>
              <a:rPr lang="ru-RU" sz="1200" dirty="0">
                <a:latin typeface="Times New Roman" panose="02020603050405020304" pitchFamily="18" charset="0"/>
                <a:cs typeface="Times New Roman" panose="02020603050405020304" pitchFamily="18" charset="0"/>
              </a:rPr>
              <a:t> штучною </a:t>
            </a:r>
            <a:r>
              <a:rPr lang="ru-RU" sz="1200" dirty="0" err="1">
                <a:latin typeface="Times New Roman" panose="02020603050405020304" pitchFamily="18" charset="0"/>
                <a:cs typeface="Times New Roman" panose="02020603050405020304" pitchFamily="18" charset="0"/>
              </a:rPr>
              <a:t>шкірою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Розміри</a:t>
            </a:r>
            <a:r>
              <a:rPr lang="ru-RU" sz="1200" dirty="0">
                <a:latin typeface="Times New Roman" panose="02020603050405020304" pitchFamily="18" charset="0"/>
                <a:cs typeface="Times New Roman" panose="02020603050405020304" pitchFamily="18" charset="0"/>
              </a:rPr>
              <a:t>: 60/50/18/25. </a:t>
            </a:r>
            <a:r>
              <a:rPr lang="ru-RU" sz="1200" dirty="0" err="1">
                <a:latin typeface="Times New Roman" panose="02020603050405020304" pitchFamily="18" charset="0"/>
                <a:cs typeface="Times New Roman" panose="02020603050405020304" pitchFamily="18" charset="0"/>
              </a:rPr>
              <a:t>Використовується</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підтримки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певної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пози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особливо - для </a:t>
            </a:r>
            <a:r>
              <a:rPr lang="ru-RU" sz="1200" dirty="0" err="1">
                <a:latin typeface="Times New Roman" panose="02020603050405020304" pitchFamily="18" charset="0"/>
                <a:cs typeface="Times New Roman" panose="02020603050405020304" pitchFamily="18" charset="0"/>
              </a:rPr>
              <a:t>поліпшення</a:t>
            </a:r>
            <a:r>
              <a:rPr lang="ru-RU" sz="1200" dirty="0">
                <a:latin typeface="Times New Roman" panose="02020603050405020304" pitchFamily="18" charset="0"/>
                <a:cs typeface="Times New Roman" panose="02020603050405020304" pitchFamily="18" charset="0"/>
              </a:rPr>
              <a:t> контролю за </a:t>
            </a:r>
            <a:r>
              <a:rPr lang="ru-RU" sz="1200" dirty="0" err="1">
                <a:latin typeface="Times New Roman" panose="02020603050405020304" pitchFamily="18" charset="0"/>
                <a:cs typeface="Times New Roman" panose="02020603050405020304" pitchFamily="18" charset="0"/>
              </a:rPr>
              <a:t>положенням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голови</a:t>
            </a:r>
            <a:r>
              <a:rPr lang="ru-RU" sz="1200" dirty="0">
                <a:latin typeface="Times New Roman" panose="02020603050405020304" pitchFamily="18" charset="0"/>
                <a:cs typeface="Times New Roman" panose="02020603050405020304" pitchFamily="18" charset="0"/>
              </a:rPr>
              <a:t>. Подушка </a:t>
            </a:r>
            <a:r>
              <a:rPr lang="ru-RU" sz="1200" dirty="0" err="1">
                <a:latin typeface="Times New Roman" panose="02020603050405020304" pitchFamily="18" charset="0"/>
                <a:cs typeface="Times New Roman" panose="02020603050405020304" pitchFamily="18" charset="0"/>
              </a:rPr>
              <a:t>дає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можливість</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положенні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сидячи</a:t>
            </a:r>
            <a:r>
              <a:rPr lang="ru-RU" sz="1200" dirty="0">
                <a:latin typeface="Times New Roman" panose="02020603050405020304" pitchFamily="18" charset="0"/>
                <a:cs typeface="Times New Roman" panose="02020603050405020304" pitchFamily="18" charset="0"/>
              </a:rPr>
              <a:t> на четвереньках </a:t>
            </a:r>
            <a:r>
              <a:rPr lang="ru-RU" sz="1200" dirty="0" err="1">
                <a:latin typeface="Times New Roman" panose="02020603050405020304" pitchFamily="18" charset="0"/>
                <a:cs typeface="Times New Roman" panose="02020603050405020304" pitchFamily="18" charset="0"/>
              </a:rPr>
              <a:t>грати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проявляти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активність</a:t>
            </a:r>
            <a:r>
              <a:rPr lang="ru-RU" sz="1200" dirty="0">
                <a:latin typeface="Times New Roman" panose="02020603050405020304" pitchFamily="18" charset="0"/>
                <a:cs typeface="Times New Roman" panose="02020603050405020304" pitchFamily="18" charset="0"/>
              </a:rPr>
              <a:t>. За </a:t>
            </a:r>
            <a:r>
              <a:rPr lang="ru-RU" sz="1200" dirty="0" err="1">
                <a:latin typeface="Times New Roman" panose="02020603050405020304" pitchFamily="18" charset="0"/>
                <a:cs typeface="Times New Roman" panose="02020603050405020304" pitchFamily="18" charset="0"/>
              </a:rPr>
              <a:t>допомогою</a:t>
            </a:r>
            <a:r>
              <a:rPr lang="ru-RU" sz="1200" dirty="0">
                <a:latin typeface="Times New Roman" panose="02020603050405020304" pitchFamily="18" charset="0"/>
                <a:cs typeface="Times New Roman" panose="02020603050405020304" pitchFamily="18" charset="0"/>
              </a:rPr>
              <a:t> подушки, </a:t>
            </a:r>
            <a:r>
              <a:rPr lang="ru-RU" sz="1200" dirty="0" err="1">
                <a:latin typeface="Times New Roman" panose="02020603050405020304" pitchFamily="18" charset="0"/>
                <a:cs typeface="Times New Roman" panose="02020603050405020304" pitchFamily="18" charset="0"/>
              </a:rPr>
              <a:t>поставленої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набік</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тренують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реакції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підтримки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рівноваги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сидить</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поглибленні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переміщати</a:t>
            </a:r>
            <a:r>
              <a:rPr lang="ru-RU" sz="1200" dirty="0">
                <a:latin typeface="Times New Roman" panose="02020603050405020304" pitchFamily="18" charset="0"/>
                <a:cs typeface="Times New Roman" panose="02020603050405020304" pitchFamily="18" charset="0"/>
              </a:rPr>
              <a:t> в будь-</a:t>
            </a:r>
            <a:r>
              <a:rPr lang="ru-RU" sz="1200" dirty="0" err="1">
                <a:latin typeface="Times New Roman" panose="02020603050405020304" pitchFamily="18" charset="0"/>
                <a:cs typeface="Times New Roman" panose="02020603050405020304" pitchFamily="18" charset="0"/>
              </a:rPr>
              <a:t>яких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напрямках</a:t>
            </a:r>
            <a:r>
              <a:rPr lang="ru-RU" sz="1200" dirty="0">
                <a:latin typeface="Times New Roman" panose="02020603050405020304" pitchFamily="18" charset="0"/>
                <a:cs typeface="Times New Roman" panose="02020603050405020304" pitchFamily="18" charset="0"/>
              </a:rPr>
              <a:t>. Особливо </a:t>
            </a:r>
            <a:r>
              <a:rPr lang="ru-RU" sz="1200" dirty="0" err="1">
                <a:latin typeface="Times New Roman" panose="02020603050405020304" pitchFamily="18" charset="0"/>
                <a:cs typeface="Times New Roman" panose="02020603050405020304" pitchFamily="18" charset="0"/>
              </a:rPr>
              <a:t>значиму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допомогу</a:t>
            </a:r>
            <a:r>
              <a:rPr lang="ru-RU" sz="1200" dirty="0">
                <a:latin typeface="Times New Roman" panose="02020603050405020304" pitchFamily="18" charset="0"/>
                <a:cs typeface="Times New Roman" panose="02020603050405020304" pitchFamily="18" charset="0"/>
              </a:rPr>
              <a:t> вона </a:t>
            </a:r>
            <a:r>
              <a:rPr lang="ru-RU" sz="1200" dirty="0" err="1">
                <a:latin typeface="Times New Roman" panose="02020603050405020304" pitchFamily="18" charset="0"/>
                <a:cs typeface="Times New Roman" panose="02020603050405020304" pitchFamily="18" charset="0"/>
              </a:rPr>
              <a:t>надає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дітям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які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нестабільно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сидять</a:t>
            </a:r>
            <a:r>
              <a:rPr lang="ru-RU" sz="1200" dirty="0">
                <a:latin typeface="Times New Roman" panose="02020603050405020304" pitchFamily="18" charset="0"/>
                <a:cs typeface="Times New Roman" panose="02020603050405020304" pitchFamily="18" charset="0"/>
              </a:rPr>
              <a:t> і бояться </a:t>
            </a:r>
            <a:r>
              <a:rPr lang="ru-RU" sz="1200" dirty="0" err="1">
                <a:latin typeface="Times New Roman" panose="02020603050405020304" pitchFamily="18" charset="0"/>
                <a:cs typeface="Times New Roman" panose="02020603050405020304" pitchFamily="18" charset="0"/>
              </a:rPr>
              <a:t>падати</a:t>
            </a:r>
            <a:r>
              <a:rPr lang="ru-RU" sz="1200" dirty="0">
                <a:latin typeface="Times New Roman" panose="02020603050405020304" pitchFamily="18" charset="0"/>
                <a:cs typeface="Times New Roman" panose="02020603050405020304" pitchFamily="18" charset="0"/>
              </a:rPr>
              <a:t> вперед. В </a:t>
            </a:r>
            <a:r>
              <a:rPr lang="ru-RU" sz="1200" dirty="0" err="1">
                <a:latin typeface="Times New Roman" panose="02020603050405020304" pitchFamily="18" charset="0"/>
                <a:cs typeface="Times New Roman" panose="02020603050405020304" pitchFamily="18" charset="0"/>
              </a:rPr>
              <a:t>цьому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випадку</a:t>
            </a:r>
            <a:r>
              <a:rPr lang="ru-RU" sz="1200" dirty="0">
                <a:latin typeface="Times New Roman" panose="02020603050405020304" pitchFamily="18" charset="0"/>
                <a:cs typeface="Times New Roman" panose="02020603050405020304" pitchFamily="18" charset="0"/>
              </a:rPr>
              <a:t> подушка </a:t>
            </a:r>
            <a:r>
              <a:rPr lang="ru-RU" sz="1200" dirty="0" err="1">
                <a:latin typeface="Times New Roman" panose="02020603050405020304" pitchFamily="18" charset="0"/>
                <a:cs typeface="Times New Roman" panose="02020603050405020304" pitchFamily="18" charset="0"/>
              </a:rPr>
              <a:t>оточує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дитину</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боків</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спереду</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неї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сідати</a:t>
            </a:r>
            <a:r>
              <a:rPr lang="ru-RU" sz="1200" dirty="0">
                <a:latin typeface="Times New Roman" panose="02020603050405020304" pitchFamily="18" charset="0"/>
                <a:cs typeface="Times New Roman" panose="02020603050405020304" pitchFamily="18" charset="0"/>
              </a:rPr>
              <a:t> верхи і, </a:t>
            </a:r>
            <a:r>
              <a:rPr lang="ru-RU" sz="1200" dirty="0" err="1">
                <a:latin typeface="Times New Roman" panose="02020603050405020304" pitchFamily="18" charset="0"/>
                <a:cs typeface="Times New Roman" panose="02020603050405020304" pitchFamily="18" charset="0"/>
              </a:rPr>
              <a:t>граючи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тренувати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рівновагу</a:t>
            </a:r>
            <a:r>
              <a:rPr lang="ru-RU" sz="1200" dirty="0">
                <a:latin typeface="Times New Roman" panose="02020603050405020304" pitchFamily="18" charset="0"/>
                <a:cs typeface="Times New Roman" panose="02020603050405020304" pitchFamily="18" charset="0"/>
              </a:rPr>
              <a:t>.</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5423" y="1020937"/>
            <a:ext cx="1371601" cy="1371601"/>
          </a:xfrm>
          <a:prstGeom prst="rect">
            <a:avLst/>
          </a:prstGeom>
        </p:spPr>
      </p:pic>
      <p:sp>
        <p:nvSpPr>
          <p:cNvPr id="7" name="Прямоугольник 6"/>
          <p:cNvSpPr/>
          <p:nvPr/>
        </p:nvSpPr>
        <p:spPr>
          <a:xfrm>
            <a:off x="1043607" y="4221088"/>
            <a:ext cx="5971147" cy="1384995"/>
          </a:xfrm>
          <a:prstGeom prst="rect">
            <a:avLst/>
          </a:prstGeom>
        </p:spPr>
        <p:txBody>
          <a:bodyPr wrap="square">
            <a:spAutoFit/>
          </a:bodyPr>
          <a:lstStyle/>
          <a:p>
            <a:r>
              <a:rPr lang="ru-RU" sz="1200" dirty="0">
                <a:latin typeface="Times New Roman" panose="02020603050405020304" pitchFamily="18" charset="0"/>
                <a:cs typeface="Times New Roman" panose="02020603050405020304" pitchFamily="18" charset="0"/>
              </a:rPr>
              <a:t>Валики </a:t>
            </a:r>
            <a:r>
              <a:rPr lang="ru-RU" sz="1200" dirty="0" err="1">
                <a:latin typeface="Times New Roman" panose="02020603050405020304" pitchFamily="18" charset="0"/>
                <a:cs typeface="Times New Roman" panose="02020603050405020304" pitchFamily="18" charset="0"/>
              </a:rPr>
              <a:t>різного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розміру</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Виготовляються</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щільного</a:t>
            </a:r>
            <a:r>
              <a:rPr lang="ru-RU" sz="1200" dirty="0">
                <a:latin typeface="Times New Roman" panose="02020603050405020304" pitchFamily="18" charset="0"/>
                <a:cs typeface="Times New Roman" panose="02020603050405020304" pitchFamily="18" charset="0"/>
              </a:rPr>
              <a:t> поролону </a:t>
            </a:r>
            <a:r>
              <a:rPr lang="ru-RU" sz="1200" dirty="0" err="1">
                <a:latin typeface="Times New Roman" panose="02020603050405020304" pitchFamily="18" charset="0"/>
                <a:cs typeface="Times New Roman" panose="02020603050405020304" pitchFamily="18" charset="0"/>
              </a:rPr>
              <a:t>різного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діаметру</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довжини</a:t>
            </a:r>
            <a:r>
              <a:rPr lang="ru-RU" sz="1200" dirty="0">
                <a:latin typeface="Times New Roman" panose="02020603050405020304" pitchFamily="18" charset="0"/>
                <a:cs typeface="Times New Roman" panose="02020603050405020304" pitchFamily="18" charset="0"/>
              </a:rPr>
              <a:t>. На них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сидіти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або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лежати</a:t>
            </a:r>
            <a:r>
              <a:rPr lang="ru-RU" sz="1200" dirty="0">
                <a:latin typeface="Times New Roman" panose="02020603050405020304" pitchFamily="18" charset="0"/>
                <a:cs typeface="Times New Roman" panose="02020603050405020304" pitchFamily="18" charset="0"/>
              </a:rPr>
              <a:t> разом з </a:t>
            </a:r>
            <a:r>
              <a:rPr lang="ru-RU" sz="1200" dirty="0" err="1">
                <a:latin typeface="Times New Roman" panose="02020603050405020304" pitchFamily="18" charset="0"/>
                <a:cs typeface="Times New Roman" panose="02020603050405020304" pitchFamily="18" charset="0"/>
              </a:rPr>
              <a:t>дитиною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Рівновага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тренується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незалежно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a:t>
            </a:r>
            <a:r>
              <a:rPr lang="ru-RU" sz="1200" dirty="0">
                <a:latin typeface="Times New Roman" panose="02020603050405020304" pitchFamily="18" charset="0"/>
                <a:cs typeface="Times New Roman" panose="02020603050405020304" pitchFamily="18" charset="0"/>
              </a:rPr>
              <a:t> того, </a:t>
            </a:r>
            <a:r>
              <a:rPr lang="ru-RU" sz="1200" dirty="0" err="1">
                <a:latin typeface="Times New Roman" panose="02020603050405020304" pitchFamily="18" charset="0"/>
                <a:cs typeface="Times New Roman" panose="02020603050405020304" pitchFamily="18" charset="0"/>
              </a:rPr>
              <a:t>сидить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дитина</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округлої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поверхні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або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лежить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ній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Розгойдуючись</a:t>
            </a:r>
            <a:r>
              <a:rPr lang="ru-RU" sz="1200" dirty="0">
                <a:latin typeface="Times New Roman" panose="02020603050405020304" pitchFamily="18" charset="0"/>
                <a:cs typeface="Times New Roman" panose="02020603050405020304" pitchFamily="18" charset="0"/>
              </a:rPr>
              <a:t> на валику, </a:t>
            </a:r>
            <a:r>
              <a:rPr lang="ru-RU" sz="1200" dirty="0" err="1">
                <a:latin typeface="Times New Roman" panose="02020603050405020304" pitchFamily="18" charset="0"/>
                <a:cs typeface="Times New Roman" panose="02020603050405020304" pitchFamily="18" charset="0"/>
              </a:rPr>
              <a:t>діти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тренують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рівновагу</a:t>
            </a:r>
            <a:r>
              <a:rPr lang="ru-RU" sz="1200" dirty="0">
                <a:latin typeface="Times New Roman" panose="02020603050405020304" pitchFamily="18" charset="0"/>
                <a:cs typeface="Times New Roman" panose="02020603050405020304" pitchFamily="18" charset="0"/>
              </a:rPr>
              <a:t> і баланс. Для </a:t>
            </a:r>
            <a:r>
              <a:rPr lang="ru-RU" sz="1200" dirty="0" err="1">
                <a:latin typeface="Times New Roman" panose="02020603050405020304" pitchFamily="18" charset="0"/>
                <a:cs typeface="Times New Roman" panose="02020603050405020304" pitchFamily="18" charset="0"/>
              </a:rPr>
              <a:t>кращого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відходження</a:t>
            </a:r>
            <a:r>
              <a:rPr lang="ru-RU" sz="1200" dirty="0">
                <a:latin typeface="Times New Roman" panose="02020603050405020304" pitchFamily="18" charset="0"/>
                <a:cs typeface="Times New Roman" panose="02020603050405020304" pitchFamily="18" charset="0"/>
              </a:rPr>
              <a:t> секрету з </a:t>
            </a:r>
            <a:r>
              <a:rPr lang="ru-RU" sz="1200" dirty="0" err="1">
                <a:latin typeface="Times New Roman" panose="02020603050405020304" pitchFamily="18" charset="0"/>
                <a:cs typeface="Times New Roman" panose="02020603050405020304" pitchFamily="18" charset="0"/>
              </a:rPr>
              <a:t>дихальних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шляхів</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кладуть</a:t>
            </a:r>
            <a:r>
              <a:rPr lang="ru-RU" sz="1200" dirty="0">
                <a:latin typeface="Times New Roman" panose="02020603050405020304" pitchFamily="18" charset="0"/>
                <a:cs typeface="Times New Roman" panose="02020603050405020304" pitchFamily="18" charset="0"/>
              </a:rPr>
              <a:t> поперек валика, при </a:t>
            </a:r>
            <a:r>
              <a:rPr lang="ru-RU" sz="1200" dirty="0" err="1">
                <a:latin typeface="Times New Roman" panose="02020603050405020304" pitchFamily="18" charset="0"/>
                <a:cs typeface="Times New Roman" panose="02020603050405020304" pitchFamily="18" charset="0"/>
              </a:rPr>
              <a:t>цьому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голова </a:t>
            </a:r>
            <a:r>
              <a:rPr lang="ru-RU" sz="1200" dirty="0" err="1">
                <a:latin typeface="Times New Roman" panose="02020603050405020304" pitchFamily="18" charset="0"/>
                <a:cs typeface="Times New Roman" panose="02020603050405020304" pitchFamily="18" charset="0"/>
              </a:rPr>
              <a:t>злегка</a:t>
            </a:r>
            <a:r>
              <a:rPr lang="ru-RU" sz="1200" dirty="0">
                <a:latin typeface="Times New Roman" panose="02020603050405020304" pitchFamily="18" charset="0"/>
                <a:cs typeface="Times New Roman" panose="02020603050405020304" pitchFamily="18" charset="0"/>
              </a:rPr>
              <a:t> опущена вниз, і </a:t>
            </a:r>
            <a:r>
              <a:rPr lang="ru-RU" sz="1200" dirty="0" err="1">
                <a:latin typeface="Times New Roman" panose="02020603050405020304" pitchFamily="18" charset="0"/>
                <a:cs typeface="Times New Roman" panose="02020603050405020304" pitchFamily="18" charset="0"/>
              </a:rPr>
              <a:t>проводять</a:t>
            </a:r>
            <a:r>
              <a:rPr lang="ru-RU" sz="1200" dirty="0">
                <a:latin typeface="Times New Roman" panose="02020603050405020304" pitchFamily="18" charset="0"/>
                <a:cs typeface="Times New Roman" panose="02020603050405020304" pitchFamily="18" charset="0"/>
              </a:rPr>
              <a:t> легкий </a:t>
            </a:r>
            <a:r>
              <a:rPr lang="ru-RU" sz="1200" dirty="0" err="1">
                <a:latin typeface="Times New Roman" panose="02020603050405020304" pitchFamily="18" charset="0"/>
                <a:cs typeface="Times New Roman" panose="02020603050405020304" pitchFamily="18" charset="0"/>
              </a:rPr>
              <a:t>дренажний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масаж</a:t>
            </a:r>
            <a:r>
              <a:rPr lang="ru-RU" sz="1200" dirty="0">
                <a:latin typeface="Times New Roman" panose="02020603050405020304" pitchFamily="18" charset="0"/>
                <a:cs typeface="Times New Roman" panose="02020603050405020304" pitchFamily="18" charset="0"/>
              </a:rPr>
              <a:t>.</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039" y="4384234"/>
            <a:ext cx="1899014" cy="1170000"/>
          </a:xfrm>
          <a:prstGeom prst="rect">
            <a:avLst/>
          </a:prstGeom>
        </p:spPr>
      </p:pic>
    </p:spTree>
    <p:extLst>
      <p:ext uri="{BB962C8B-B14F-4D97-AF65-F5344CB8AC3E}">
        <p14:creationId xmlns:p14="http://schemas.microsoft.com/office/powerpoint/2010/main" val="1319951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836712"/>
            <a:ext cx="6003804" cy="1568487"/>
          </a:xfrm>
        </p:spPr>
        <p:txBody>
          <a:bodyPr>
            <a:noAutofit/>
          </a:bodyPr>
          <a:lstStyle/>
          <a:p>
            <a:pPr marL="0" indent="0">
              <a:buNone/>
            </a:pPr>
            <a:r>
              <a:rPr lang="ru-RU" sz="1200" dirty="0" err="1">
                <a:latin typeface="Times New Roman" panose="02020603050405020304" pitchFamily="18" charset="0"/>
                <a:cs typeface="Times New Roman" panose="02020603050405020304" pitchFamily="18" charset="0"/>
              </a:rPr>
              <a:t>Ремінь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хустку</a:t>
            </a:r>
            <a:endParaRPr lang="ru-RU" sz="1200" dirty="0">
              <a:latin typeface="Times New Roman" panose="02020603050405020304" pitchFamily="18" charset="0"/>
              <a:cs typeface="Times New Roman" panose="02020603050405020304" pitchFamily="18" charset="0"/>
            </a:endParaRPr>
          </a:p>
          <a:p>
            <a:pPr marL="0" indent="0">
              <a:buNone/>
            </a:pP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Квадратна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хустка</a:t>
            </a:r>
            <a:r>
              <a:rPr lang="ru-RU" sz="1200" dirty="0">
                <a:latin typeface="Times New Roman" panose="02020603050405020304" pitchFamily="18" charset="0"/>
                <a:cs typeface="Times New Roman" panose="02020603050405020304" pitchFamily="18" charset="0"/>
              </a:rPr>
              <a:t> (90х90) </a:t>
            </a:r>
            <a:r>
              <a:rPr lang="ru-RU" sz="1200" dirty="0" err="1">
                <a:latin typeface="Times New Roman" panose="02020603050405020304" pitchFamily="18" charset="0"/>
                <a:cs typeface="Times New Roman" panose="02020603050405020304" pitchFamily="18" charset="0"/>
              </a:rPr>
              <a:t>складають</a:t>
            </a:r>
            <a:r>
              <a:rPr lang="ru-RU" sz="1200" dirty="0">
                <a:latin typeface="Times New Roman" panose="02020603050405020304" pitchFamily="18" charset="0"/>
                <a:cs typeface="Times New Roman" panose="02020603050405020304" pitchFamily="18" charset="0"/>
              </a:rPr>
              <a:t> по </a:t>
            </a:r>
            <a:r>
              <a:rPr lang="ru-RU" sz="1200" dirty="0" err="1">
                <a:latin typeface="Times New Roman" panose="02020603050405020304" pitchFamily="18" charset="0"/>
                <a:cs typeface="Times New Roman" panose="02020603050405020304" pitchFamily="18" charset="0"/>
              </a:rPr>
              <a:t>діагоналі</a:t>
            </a:r>
            <a:r>
              <a:rPr lang="ru-RU" sz="1200" dirty="0">
                <a:latin typeface="Times New Roman" panose="02020603050405020304" pitchFamily="18" charset="0"/>
                <a:cs typeface="Times New Roman" panose="02020603050405020304" pitchFamily="18" charset="0"/>
              </a:rPr>
              <a:t>, краю </a:t>
            </a:r>
            <a:r>
              <a:rPr lang="ru-RU" sz="1200" dirty="0" err="1">
                <a:latin typeface="Times New Roman" panose="02020603050405020304" pitchFamily="18" charset="0"/>
                <a:cs typeface="Times New Roman" panose="02020603050405020304" pitchFamily="18" charset="0"/>
              </a:rPr>
              <a:t>зшивають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Потім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нижній</a:t>
            </a:r>
            <a:r>
              <a:rPr lang="ru-RU" sz="1200" dirty="0">
                <a:latin typeface="Times New Roman" panose="02020603050405020304" pitchFamily="18" charset="0"/>
                <a:cs typeface="Times New Roman" panose="02020603050405020304" pitchFamily="18" charset="0"/>
              </a:rPr>
              <a:t> кут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подгибают. </a:t>
            </a:r>
            <a:r>
              <a:rPr lang="ru-RU" sz="1200" dirty="0" err="1">
                <a:latin typeface="Times New Roman" panose="02020603050405020304" pitchFamily="18" charset="0"/>
                <a:cs typeface="Times New Roman" panose="02020603050405020304" pitchFamily="18" charset="0"/>
              </a:rPr>
              <a:t>Обидва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верхніх</a:t>
            </a:r>
            <a:r>
              <a:rPr lang="ru-RU" sz="1200" dirty="0">
                <a:latin typeface="Times New Roman" panose="02020603050405020304" pitchFamily="18" charset="0"/>
                <a:cs typeface="Times New Roman" panose="02020603050405020304" pitchFamily="18" charset="0"/>
              </a:rPr>
              <a:t> краю </a:t>
            </a:r>
            <a:r>
              <a:rPr lang="ru-RU" sz="1200" dirty="0" err="1">
                <a:latin typeface="Times New Roman" panose="02020603050405020304" pitchFamily="18" charset="0"/>
                <a:cs typeface="Times New Roman" panose="02020603050405020304" pitchFamily="18" charset="0"/>
              </a:rPr>
              <a:t>опускають</a:t>
            </a:r>
            <a:r>
              <a:rPr lang="ru-RU" sz="1200" dirty="0">
                <a:latin typeface="Times New Roman" panose="02020603050405020304" pitchFamily="18" charset="0"/>
                <a:cs typeface="Times New Roman" panose="02020603050405020304" pitchFamily="18" charset="0"/>
              </a:rPr>
              <a:t> до </a:t>
            </a:r>
            <a:r>
              <a:rPr lang="ru-RU" sz="1200" dirty="0" err="1">
                <a:latin typeface="Times New Roman" panose="02020603050405020304" pitchFamily="18" charset="0"/>
                <a:cs typeface="Times New Roman" panose="02020603050405020304" pitchFamily="18" charset="0"/>
              </a:rPr>
              <a:t>нижніх</a:t>
            </a:r>
            <a:r>
              <a:rPr lang="ru-RU" sz="1200" dirty="0">
                <a:latin typeface="Times New Roman" panose="02020603050405020304" pitchFamily="18" charset="0"/>
                <a:cs typeface="Times New Roman" panose="02020603050405020304" pitchFamily="18" charset="0"/>
              </a:rPr>
              <a:t>: точка 1 </a:t>
            </a:r>
            <a:r>
              <a:rPr lang="ru-RU" sz="1200" dirty="0" err="1">
                <a:latin typeface="Times New Roman" panose="02020603050405020304" pitchFamily="18" charset="0"/>
                <a:cs typeface="Times New Roman" panose="02020603050405020304" pitchFamily="18" charset="0"/>
              </a:rPr>
              <a:t>пришивається</a:t>
            </a:r>
            <a:r>
              <a:rPr lang="ru-RU" sz="1200" dirty="0">
                <a:latin typeface="Times New Roman" panose="02020603050405020304" pitchFamily="18" charset="0"/>
                <a:cs typeface="Times New Roman" panose="02020603050405020304" pitchFamily="18" charset="0"/>
              </a:rPr>
              <a:t> до точки 2. </a:t>
            </a:r>
            <a:r>
              <a:rPr lang="ru-RU" sz="1200" dirty="0" err="1">
                <a:latin typeface="Times New Roman" panose="02020603050405020304" pitchFamily="18" charset="0"/>
                <a:cs typeface="Times New Roman" panose="02020603050405020304" pitchFamily="18" charset="0"/>
              </a:rPr>
              <a:t>Відстань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між</a:t>
            </a:r>
            <a:r>
              <a:rPr lang="ru-RU" sz="1200" dirty="0">
                <a:latin typeface="Times New Roman" panose="02020603050405020304" pitchFamily="18" charset="0"/>
                <a:cs typeface="Times New Roman" panose="02020603050405020304" pitchFamily="18" charset="0"/>
              </a:rPr>
              <a:t> точками 1 і 2 </a:t>
            </a:r>
            <a:r>
              <a:rPr lang="ru-RU" sz="1200" dirty="0" err="1">
                <a:latin typeface="Times New Roman" panose="02020603050405020304" pitchFamily="18" charset="0"/>
                <a:cs typeface="Times New Roman" panose="02020603050405020304" pitchFamily="18" charset="0"/>
              </a:rPr>
              <a:t>залежить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товщини</a:t>
            </a:r>
            <a:r>
              <a:rPr lang="ru-RU" sz="1200" dirty="0">
                <a:latin typeface="Times New Roman" panose="02020603050405020304" pitchFamily="18" charset="0"/>
                <a:cs typeface="Times New Roman" panose="02020603050405020304" pitchFamily="18" charset="0"/>
              </a:rPr>
              <a:t> руки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Відстань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між</a:t>
            </a:r>
            <a:r>
              <a:rPr lang="ru-RU" sz="1200" dirty="0">
                <a:latin typeface="Times New Roman" panose="02020603050405020304" pitchFamily="18" charset="0"/>
                <a:cs typeface="Times New Roman" panose="02020603050405020304" pitchFamily="18" charset="0"/>
              </a:rPr>
              <a:t> точками 1 і 3 </a:t>
            </a:r>
            <a:r>
              <a:rPr lang="ru-RU" sz="1200" dirty="0" err="1">
                <a:latin typeface="Times New Roman" panose="02020603050405020304" pitchFamily="18" charset="0"/>
                <a:cs typeface="Times New Roman" panose="02020603050405020304" pitchFamily="18" charset="0"/>
              </a:rPr>
              <a:t>дорівнює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ширині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плечей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Точки </a:t>
            </a:r>
            <a:r>
              <a:rPr lang="ru-RU" sz="1200" dirty="0" err="1">
                <a:latin typeface="Times New Roman" panose="02020603050405020304" pitchFamily="18" charset="0"/>
                <a:cs typeface="Times New Roman" panose="02020603050405020304" pitchFamily="18" charset="0"/>
              </a:rPr>
              <a:t>фіксації</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нижній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частині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тобто</a:t>
            </a:r>
            <a:r>
              <a:rPr lang="ru-RU" sz="1200" dirty="0">
                <a:latin typeface="Times New Roman" panose="02020603050405020304" pitchFamily="18" charset="0"/>
                <a:cs typeface="Times New Roman" panose="02020603050405020304" pitchFamily="18" charset="0"/>
              </a:rPr>
              <a:t> 2 і 4, </a:t>
            </a:r>
            <a:r>
              <a:rPr lang="ru-RU" sz="1200" dirty="0" err="1">
                <a:latin typeface="Times New Roman" panose="02020603050405020304" pitchFamily="18" charset="0"/>
                <a:cs typeface="Times New Roman" panose="02020603050405020304" pitchFamily="18" charset="0"/>
              </a:rPr>
              <a:t>повинні</a:t>
            </a:r>
            <a:r>
              <a:rPr lang="ru-RU" sz="1200" dirty="0">
                <a:latin typeface="Times New Roman" panose="02020603050405020304" pitchFamily="18" charset="0"/>
                <a:cs typeface="Times New Roman" panose="02020603050405020304" pitchFamily="18" charset="0"/>
              </a:rPr>
              <a:t> бути </a:t>
            </a:r>
            <a:r>
              <a:rPr lang="ru-RU" sz="1200" dirty="0" err="1">
                <a:latin typeface="Times New Roman" panose="02020603050405020304" pitchFamily="18" charset="0"/>
                <a:cs typeface="Times New Roman" panose="02020603050405020304" pitchFamily="18" charset="0"/>
              </a:rPr>
              <a:t>ближче</a:t>
            </a:r>
            <a:r>
              <a:rPr lang="ru-RU" sz="1200" dirty="0">
                <a:latin typeface="Times New Roman" panose="02020603050405020304" pitchFamily="18" charset="0"/>
                <a:cs typeface="Times New Roman" panose="02020603050405020304" pitchFamily="18" charset="0"/>
              </a:rPr>
              <a:t> один до одного - в </a:t>
            </a:r>
            <a:r>
              <a:rPr lang="ru-RU" sz="1200" dirty="0" err="1">
                <a:latin typeface="Times New Roman" panose="02020603050405020304" pitchFamily="18" charset="0"/>
                <a:cs typeface="Times New Roman" panose="02020603050405020304" pitchFamily="18" charset="0"/>
              </a:rPr>
              <a:t>цій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частині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знаходяться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ліктьові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суглоби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Обидва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вільних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кінчика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які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після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фіксації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залишаються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попереду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використовуються</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зав'язування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Ремінь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хустку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надаватися</a:t>
            </a:r>
            <a:r>
              <a:rPr lang="ru-RU" sz="1200" dirty="0">
                <a:latin typeface="Times New Roman" panose="02020603050405020304" pitchFamily="18" charset="0"/>
                <a:cs typeface="Times New Roman" panose="02020603050405020304" pitchFamily="18" charset="0"/>
              </a:rPr>
              <a:t> як сорочка і </a:t>
            </a:r>
            <a:r>
              <a:rPr lang="ru-RU" sz="1200" dirty="0" err="1">
                <a:latin typeface="Times New Roman" panose="02020603050405020304" pitchFamily="18" charset="0"/>
                <a:cs typeface="Times New Roman" panose="02020603050405020304" pitchFamily="18" charset="0"/>
              </a:rPr>
              <a:t>сприяє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приведення</a:t>
            </a:r>
            <a:r>
              <a:rPr lang="ru-RU" sz="1200" dirty="0">
                <a:latin typeface="Times New Roman" panose="02020603050405020304" pitchFamily="18" charset="0"/>
                <a:cs typeface="Times New Roman" panose="02020603050405020304" pitchFamily="18" charset="0"/>
              </a:rPr>
              <a:t> вперед» </a:t>
            </a:r>
            <a:r>
              <a:rPr lang="ru-RU" sz="1200" dirty="0" err="1">
                <a:latin typeface="Times New Roman" panose="02020603050405020304" pitchFamily="18" charset="0"/>
                <a:cs typeface="Times New Roman" panose="02020603050405020304" pitchFamily="18" charset="0"/>
              </a:rPr>
              <a:t>плечей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тобто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виведенню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їх</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фізіологічне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зберігаючи</a:t>
            </a:r>
            <a:r>
              <a:rPr lang="ru-RU" sz="1200" dirty="0">
                <a:latin typeface="Times New Roman" panose="02020603050405020304" pitchFamily="18" charset="0"/>
                <a:cs typeface="Times New Roman" panose="02020603050405020304" pitchFamily="18" charset="0"/>
              </a:rPr>
              <a:t> свободу </a:t>
            </a:r>
            <a:r>
              <a:rPr lang="ru-RU" sz="1200" dirty="0" err="1">
                <a:latin typeface="Times New Roman" panose="02020603050405020304" pitchFamily="18" charset="0"/>
                <a:cs typeface="Times New Roman" panose="02020603050405020304" pitchFamily="18" charset="0"/>
              </a:rPr>
              <a:t>руху</a:t>
            </a:r>
            <a:r>
              <a:rPr lang="ru-RU" sz="1200" dirty="0">
                <a:latin typeface="Times New Roman" panose="02020603050405020304" pitchFamily="18" charset="0"/>
                <a:cs typeface="Times New Roman" panose="02020603050405020304" pitchFamily="18" charset="0"/>
              </a:rPr>
              <a:t> рук.</a:t>
            </a:r>
          </a:p>
        </p:txBody>
      </p:sp>
      <p:pic>
        <p:nvPicPr>
          <p:cNvPr id="5" name="Рисунок 4"/>
          <p:cNvPicPr>
            <a:picLocks noChangeAspect="1"/>
          </p:cNvPicPr>
          <p:nvPr/>
        </p:nvPicPr>
        <p:blipFill>
          <a:blip r:embed="rId2"/>
          <a:stretch>
            <a:fillRect/>
          </a:stretch>
        </p:blipFill>
        <p:spPr>
          <a:xfrm>
            <a:off x="7047412" y="1744211"/>
            <a:ext cx="1996316" cy="660988"/>
          </a:xfrm>
          <a:prstGeom prst="rect">
            <a:avLst/>
          </a:prstGeom>
        </p:spPr>
      </p:pic>
      <p:sp>
        <p:nvSpPr>
          <p:cNvPr id="6" name="Прямоугольник 5"/>
          <p:cNvSpPr/>
          <p:nvPr/>
        </p:nvSpPr>
        <p:spPr>
          <a:xfrm>
            <a:off x="1043607" y="2852935"/>
            <a:ext cx="6003805" cy="2123658"/>
          </a:xfrm>
          <a:prstGeom prst="rect">
            <a:avLst/>
          </a:prstGeom>
        </p:spPr>
        <p:txBody>
          <a:bodyPr wrap="square">
            <a:spAutoFit/>
          </a:bodyPr>
          <a:lstStyle/>
          <a:p>
            <a:r>
              <a:rPr lang="LID8192" sz="1200" dirty="0" err="1" smtClean="0">
                <a:latin typeface="Times New Roman" panose="02020603050405020304" pitchFamily="18" charset="0"/>
                <a:cs typeface="Times New Roman" panose="02020603050405020304" pitchFamily="18" charset="0"/>
              </a:rPr>
              <a:t>П</a:t>
            </a:r>
            <a:r>
              <a:rPr lang="ru-RU" sz="1200" dirty="0" err="1" smtClean="0">
                <a:latin typeface="Times New Roman" panose="02020603050405020304" pitchFamily="18" charset="0"/>
                <a:cs typeface="Times New Roman" panose="02020603050405020304" pitchFamily="18" charset="0"/>
              </a:rPr>
              <a:t>отиличний</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валик</a:t>
            </a: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Квадратна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складають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трикутником</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загортають</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нього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шматочок</a:t>
            </a:r>
            <a:r>
              <a:rPr lang="ru-RU" sz="1200" dirty="0">
                <a:latin typeface="Times New Roman" panose="02020603050405020304" pitchFamily="18" charset="0"/>
                <a:cs typeface="Times New Roman" panose="02020603050405020304" pitchFamily="18" charset="0"/>
              </a:rPr>
              <a:t> поролону. Тканина, </a:t>
            </a:r>
            <a:r>
              <a:rPr lang="ru-RU" sz="1200" dirty="0" err="1">
                <a:latin typeface="Times New Roman" panose="02020603050405020304" pitchFamily="18" charset="0"/>
                <a:cs typeface="Times New Roman" panose="02020603050405020304" pitchFamily="18" charset="0"/>
              </a:rPr>
              <a:t>якою</a:t>
            </a:r>
            <a:r>
              <a:rPr lang="ru-RU" sz="1200" dirty="0">
                <a:latin typeface="Times New Roman" panose="02020603050405020304" pitchFamily="18" charset="0"/>
                <a:cs typeface="Times New Roman" panose="02020603050405020304" pitchFamily="18" charset="0"/>
              </a:rPr>
              <a:t> поролон </a:t>
            </a:r>
            <a:r>
              <a:rPr lang="ru-RU" sz="1200" dirty="0" err="1">
                <a:latin typeface="Times New Roman" panose="02020603050405020304" pitchFamily="18" charset="0"/>
                <a:cs typeface="Times New Roman" panose="02020603050405020304" pitchFamily="18" charset="0"/>
              </a:rPr>
              <a:t>надає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стійкості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кладуть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ззаду</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шию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Валик </a:t>
            </a:r>
            <a:r>
              <a:rPr lang="ru-RU" sz="1200" dirty="0" err="1">
                <a:latin typeface="Times New Roman" panose="02020603050405020304" pitchFamily="18" charset="0"/>
                <a:cs typeface="Times New Roman" panose="02020603050405020304" pitchFamily="18" charset="0"/>
              </a:rPr>
              <a:t>накладається</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потиличну</a:t>
            </a:r>
            <a:r>
              <a:rPr lang="ru-RU" sz="1200" dirty="0">
                <a:latin typeface="Times New Roman" panose="02020603050405020304" pitchFamily="18" charset="0"/>
                <a:cs typeface="Times New Roman" panose="02020603050405020304" pitchFamily="18" charset="0"/>
              </a:rPr>
              <a:t> область і </a:t>
            </a:r>
            <a:r>
              <a:rPr lang="ru-RU" sz="1200" dirty="0" err="1">
                <a:latin typeface="Times New Roman" panose="02020603050405020304" pitchFamily="18" charset="0"/>
                <a:cs typeface="Times New Roman" panose="02020603050405020304" pitchFamily="18" charset="0"/>
              </a:rPr>
              <a:t>захоплює</a:t>
            </a:r>
            <a:r>
              <a:rPr lang="ru-RU" sz="1200" dirty="0">
                <a:latin typeface="Times New Roman" panose="02020603050405020304" pitchFamily="18" charset="0"/>
                <a:cs typeface="Times New Roman" panose="02020603050405020304" pitchFamily="18" charset="0"/>
              </a:rPr>
              <a:t> область </a:t>
            </a:r>
            <a:r>
              <a:rPr lang="ru-RU" sz="1200" dirty="0" err="1">
                <a:latin typeface="Times New Roman" panose="02020603050405020304" pitchFamily="18" charset="0"/>
                <a:cs typeface="Times New Roman" panose="02020603050405020304" pitchFamily="18" charset="0"/>
              </a:rPr>
              <a:t>від</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вуха</a:t>
            </a:r>
            <a:r>
              <a:rPr lang="ru-RU" sz="1200" dirty="0">
                <a:latin typeface="Times New Roman" panose="02020603050405020304" pitchFamily="18" charset="0"/>
                <a:cs typeface="Times New Roman" panose="02020603050405020304" pitchFamily="18" charset="0"/>
              </a:rPr>
              <a:t> до </a:t>
            </a:r>
            <a:r>
              <a:rPr lang="ru-RU" sz="1200" dirty="0" err="1">
                <a:latin typeface="Times New Roman" panose="02020603050405020304" pitchFamily="18" charset="0"/>
                <a:cs typeface="Times New Roman" panose="02020603050405020304" pitchFamily="18" charset="0"/>
              </a:rPr>
              <a:t>вуха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але </a:t>
            </a:r>
            <a:r>
              <a:rPr lang="ru-RU" sz="1200" dirty="0" err="1">
                <a:latin typeface="Times New Roman" panose="02020603050405020304" pitchFamily="18" charset="0"/>
                <a:cs typeface="Times New Roman" panose="02020603050405020304" pitchFamily="18" charset="0"/>
              </a:rPr>
              <a:t>самі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вуха</a:t>
            </a:r>
            <a:r>
              <a:rPr lang="ru-RU" sz="1200" dirty="0">
                <a:latin typeface="Times New Roman" panose="02020603050405020304" pitchFamily="18" charset="0"/>
                <a:cs typeface="Times New Roman" panose="02020603050405020304" pitchFamily="18" charset="0"/>
              </a:rPr>
              <a:t> не </a:t>
            </a:r>
            <a:r>
              <a:rPr lang="ru-RU" sz="1200" dirty="0" err="1">
                <a:latin typeface="Times New Roman" panose="02020603050405020304" pitchFamily="18" charset="0"/>
                <a:cs typeface="Times New Roman" panose="02020603050405020304" pitchFamily="18" charset="0"/>
              </a:rPr>
              <a:t>закриває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Товщина</a:t>
            </a:r>
            <a:r>
              <a:rPr lang="ru-RU" sz="1200" dirty="0">
                <a:latin typeface="Times New Roman" panose="02020603050405020304" pitchFamily="18" charset="0"/>
                <a:cs typeface="Times New Roman" panose="02020603050405020304" pitchFamily="18" charset="0"/>
              </a:rPr>
              <a:t> валика </a:t>
            </a:r>
            <a:r>
              <a:rPr lang="ru-RU" sz="1200" dirty="0" err="1">
                <a:latin typeface="Times New Roman" panose="02020603050405020304" pitchFamily="18" charset="0"/>
                <a:cs typeface="Times New Roman" panose="02020603050405020304" pitchFamily="18" charset="0"/>
              </a:rPr>
              <a:t>визначається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індивідуально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звисають</a:t>
            </a:r>
            <a:r>
              <a:rPr lang="ru-RU" sz="1200" dirty="0">
                <a:latin typeface="Times New Roman" panose="02020603050405020304" pitchFamily="18" charset="0"/>
                <a:cs typeface="Times New Roman" panose="02020603050405020304" pitchFamily="18" charset="0"/>
              </a:rPr>
              <a:t> справа і </a:t>
            </a:r>
            <a:r>
              <a:rPr lang="ru-RU" sz="1200" dirty="0" err="1">
                <a:latin typeface="Times New Roman" panose="02020603050405020304" pitchFamily="18" charset="0"/>
                <a:cs typeface="Times New Roman" panose="02020603050405020304" pitchFamily="18" charset="0"/>
              </a:rPr>
              <a:t>зліва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a:t>
            </a:r>
            <a:r>
              <a:rPr lang="ru-RU" sz="1200" dirty="0">
                <a:latin typeface="Times New Roman" panose="02020603050405020304" pitchFamily="18" charset="0"/>
                <a:cs typeface="Times New Roman" panose="02020603050405020304" pitchFamily="18" charset="0"/>
              </a:rPr>
              <a:t> валика, </a:t>
            </a:r>
            <a:r>
              <a:rPr lang="ru-RU" sz="1200" dirty="0" err="1">
                <a:latin typeface="Times New Roman" panose="02020603050405020304" pitchFamily="18" charset="0"/>
                <a:cs typeface="Times New Roman" panose="02020603050405020304" pitchFamily="18" charset="0"/>
              </a:rPr>
              <a:t>перехрещують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попереду</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грудині</a:t>
            </a:r>
            <a:r>
              <a:rPr lang="ru-RU" sz="1200" dirty="0">
                <a:latin typeface="Times New Roman" panose="02020603050405020304" pitchFamily="18" charset="0"/>
                <a:cs typeface="Times New Roman" panose="02020603050405020304" pitchFamily="18" charset="0"/>
              </a:rPr>
              <a:t>. За </a:t>
            </a:r>
            <a:r>
              <a:rPr lang="ru-RU" sz="1200" dirty="0" err="1">
                <a:latin typeface="Times New Roman" panose="02020603050405020304" pitchFamily="18" charset="0"/>
                <a:cs typeface="Times New Roman" panose="02020603050405020304" pitchFamily="18" charset="0"/>
              </a:rPr>
              <a:t>допомогою</a:t>
            </a:r>
            <a:r>
              <a:rPr lang="ru-RU" sz="1200" dirty="0">
                <a:latin typeface="Times New Roman" panose="02020603050405020304" pitchFamily="18" charset="0"/>
                <a:cs typeface="Times New Roman" panose="02020603050405020304" pitchFamily="18" charset="0"/>
              </a:rPr>
              <a:t> таких </a:t>
            </a:r>
            <a:r>
              <a:rPr lang="ru-RU" sz="1200" dirty="0" err="1">
                <a:latin typeface="Times New Roman" panose="02020603050405020304" pitchFamily="18" charset="0"/>
                <a:cs typeface="Times New Roman" panose="02020603050405020304" pitchFamily="18" charset="0"/>
              </a:rPr>
              <a:t>напрямних</a:t>
            </a:r>
            <a:r>
              <a:rPr lang="ru-RU" sz="1200" dirty="0">
                <a:latin typeface="Times New Roman" panose="02020603050405020304" pitchFamily="18" charset="0"/>
                <a:cs typeface="Times New Roman" panose="02020603050405020304" pitchFamily="18" charset="0"/>
              </a:rPr>
              <a:t> голова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наводиться вперед.</a:t>
            </a:r>
            <a:r>
              <a:rPr lang="uk-UA" sz="1200" dirty="0">
                <a:latin typeface="Times New Roman" panose="02020603050405020304" pitchFamily="18" charset="0"/>
                <a:cs typeface="Times New Roman" panose="02020603050405020304" pitchFamily="18" charset="0"/>
              </a:rPr>
              <a:t>Повільно</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обережно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проводячи</a:t>
            </a:r>
            <a:r>
              <a:rPr lang="ru-RU" sz="1200" dirty="0">
                <a:latin typeface="Times New Roman" panose="02020603050405020304" pitchFamily="18" charset="0"/>
                <a:cs typeface="Times New Roman" panose="02020603050405020304" pitchFamily="18" charset="0"/>
              </a:rPr>
              <a:t> вперед </a:t>
            </a:r>
            <a:r>
              <a:rPr lang="ru-RU" sz="1200" dirty="0" err="1">
                <a:latin typeface="Times New Roman" panose="02020603050405020304" pitchFamily="18" charset="0"/>
                <a:cs typeface="Times New Roman" panose="02020603050405020304" pitchFamily="18" charset="0"/>
              </a:rPr>
              <a:t>кінці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досягають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вдалого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вихідного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потім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заводять</a:t>
            </a:r>
            <a:r>
              <a:rPr lang="ru-RU" sz="1200" dirty="0">
                <a:latin typeface="Times New Roman" panose="02020603050405020304" pitchFamily="18" charset="0"/>
                <a:cs typeface="Times New Roman" panose="02020603050405020304" pitchFamily="18" charset="0"/>
              </a:rPr>
              <a:t> за спину і </a:t>
            </a:r>
            <a:r>
              <a:rPr lang="ru-RU" sz="1200" dirty="0" err="1">
                <a:latin typeface="Times New Roman" panose="02020603050405020304" pitchFamily="18" charset="0"/>
                <a:cs typeface="Times New Roman" panose="02020603050405020304" pitchFamily="18" charset="0"/>
              </a:rPr>
              <a:t>пов'язують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Таке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просте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пристосування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застосовувати</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дітей</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недостатнім</a:t>
            </a:r>
            <a:r>
              <a:rPr lang="ru-RU" sz="1200" dirty="0">
                <a:latin typeface="Times New Roman" panose="02020603050405020304" pitchFamily="18" charset="0"/>
                <a:cs typeface="Times New Roman" panose="02020603050405020304" pitchFamily="18" charset="0"/>
              </a:rPr>
              <a:t> контролем за </a:t>
            </a:r>
            <a:r>
              <a:rPr lang="ru-RU" sz="1200" dirty="0" err="1">
                <a:latin typeface="Times New Roman" panose="02020603050405020304" pitchFamily="18" charset="0"/>
                <a:cs typeface="Times New Roman" panose="02020603050405020304" pitchFamily="18" charset="0"/>
              </a:rPr>
              <a:t>положенням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голови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дітей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зниженим</a:t>
            </a:r>
            <a:r>
              <a:rPr lang="ru-RU" sz="1200" dirty="0">
                <a:latin typeface="Times New Roman" panose="02020603050405020304" pitchFamily="18" charset="0"/>
                <a:cs typeface="Times New Roman" panose="02020603050405020304" pitchFamily="18" charset="0"/>
              </a:rPr>
              <a:t> тонусом, </a:t>
            </a:r>
            <a:r>
              <a:rPr lang="ru-RU" sz="1200" dirty="0" err="1">
                <a:latin typeface="Times New Roman" panose="02020603050405020304" pitchFamily="18" charset="0"/>
                <a:cs typeface="Times New Roman" panose="02020603050405020304" pitchFamily="18" charset="0"/>
              </a:rPr>
              <a:t>які</a:t>
            </a:r>
            <a:r>
              <a:rPr lang="ru-RU" sz="1200" dirty="0">
                <a:latin typeface="Times New Roman" panose="02020603050405020304" pitchFamily="18" charset="0"/>
                <a:cs typeface="Times New Roman" panose="02020603050405020304" pitchFamily="18" charset="0"/>
              </a:rPr>
              <a:t> не в </a:t>
            </a:r>
            <a:r>
              <a:rPr lang="ru-RU" sz="1200" dirty="0" err="1">
                <a:latin typeface="Times New Roman" panose="02020603050405020304" pitchFamily="18" charset="0"/>
                <a:cs typeface="Times New Roman" panose="02020603050405020304" pitchFamily="18" charset="0"/>
              </a:rPr>
              <a:t>змозі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утримувати</a:t>
            </a:r>
            <a:r>
              <a:rPr lang="ru-RU" sz="1200" dirty="0">
                <a:latin typeface="Times New Roman" panose="02020603050405020304" pitchFamily="18" charset="0"/>
                <a:cs typeface="Times New Roman" panose="02020603050405020304" pitchFamily="18" charset="0"/>
              </a:rPr>
              <a:t> голову в </a:t>
            </a:r>
            <a:r>
              <a:rPr lang="ru-RU" sz="1200" dirty="0" err="1">
                <a:latin typeface="Times New Roman" panose="02020603050405020304" pitchFamily="18" charset="0"/>
                <a:cs typeface="Times New Roman" panose="02020603050405020304" pitchFamily="18" charset="0"/>
              </a:rPr>
              <a:t>випрямленій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положенні</a:t>
            </a:r>
            <a:r>
              <a:rPr lang="ru-RU" sz="1200" dirty="0">
                <a:latin typeface="Times New Roman" panose="02020603050405020304" pitchFamily="18" charset="0"/>
                <a:cs typeface="Times New Roman" panose="02020603050405020304" pitchFamily="18" charset="0"/>
              </a:rPr>
              <a:t>.</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0698" y="3244390"/>
            <a:ext cx="1531231" cy="1021139"/>
          </a:xfrm>
          <a:prstGeom prst="rect">
            <a:avLst/>
          </a:prstGeom>
        </p:spPr>
      </p:pic>
    </p:spTree>
    <p:extLst>
      <p:ext uri="{BB962C8B-B14F-4D97-AF65-F5344CB8AC3E}">
        <p14:creationId xmlns:p14="http://schemas.microsoft.com/office/powerpoint/2010/main" val="17662252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615" y="548680"/>
            <a:ext cx="5350499" cy="2492990"/>
          </a:xfrm>
          <a:prstGeom prst="rect">
            <a:avLst/>
          </a:prstGeom>
        </p:spPr>
        <p:txBody>
          <a:bodyPr wrap="square">
            <a:spAutoFit/>
          </a:bodyPr>
          <a:lstStyle/>
          <a:p>
            <a:r>
              <a:rPr lang="ru-RU" sz="1200" dirty="0" err="1">
                <a:latin typeface="Times New Roman" panose="02020603050405020304" pitchFamily="18" charset="0"/>
                <a:cs typeface="Times New Roman" panose="02020603050405020304" pitchFamily="18" charset="0"/>
              </a:rPr>
              <a:t>Еластичний</a:t>
            </a:r>
            <a:r>
              <a:rPr lang="ru-RU" sz="1200" dirty="0">
                <a:latin typeface="Times New Roman" panose="02020603050405020304" pitchFamily="18" charset="0"/>
                <a:cs typeface="Times New Roman" panose="02020603050405020304" pitchFamily="18" charset="0"/>
              </a:rPr>
              <a:t> бинт і корсет</a:t>
            </a: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Еластичним</a:t>
            </a:r>
            <a:r>
              <a:rPr lang="ru-RU" sz="1200" dirty="0">
                <a:latin typeface="Times New Roman" panose="02020603050405020304" pitchFamily="18" charset="0"/>
                <a:cs typeface="Times New Roman" panose="02020603050405020304" pitchFamily="18" charset="0"/>
              </a:rPr>
              <a:t> бинтом шириною </a:t>
            </a:r>
            <a:r>
              <a:rPr lang="ru-RU" sz="1200" dirty="0" err="1">
                <a:latin typeface="Times New Roman" panose="02020603050405020304" pitchFamily="18" charset="0"/>
                <a:cs typeface="Times New Roman" panose="02020603050405020304" pitchFamily="18" charset="0"/>
              </a:rPr>
              <a:t>близько</a:t>
            </a:r>
            <a:r>
              <a:rPr lang="ru-RU" sz="1200" dirty="0">
                <a:latin typeface="Times New Roman" panose="02020603050405020304" pitchFamily="18" charset="0"/>
                <a:cs typeface="Times New Roman" panose="02020603050405020304" pitchFamily="18" charset="0"/>
              </a:rPr>
              <a:t> 25 см обмотайте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подібно</a:t>
            </a:r>
            <a:r>
              <a:rPr lang="ru-RU" sz="1200" dirty="0">
                <a:latin typeface="Times New Roman" panose="02020603050405020304" pitchFamily="18" charset="0"/>
                <a:cs typeface="Times New Roman" panose="02020603050405020304" pitchFamily="18" charset="0"/>
              </a:rPr>
              <a:t> корсету. </a:t>
            </a:r>
            <a:r>
              <a:rPr lang="ru-RU" sz="1200" dirty="0" err="1">
                <a:latin typeface="Times New Roman" panose="02020603050405020304" pitchFamily="18" charset="0"/>
                <a:cs typeface="Times New Roman" panose="02020603050405020304" pitchFamily="18" charset="0"/>
              </a:rPr>
              <a:t>Якщо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він</a:t>
            </a:r>
            <a:r>
              <a:rPr lang="ru-RU" sz="1200" dirty="0">
                <a:latin typeface="Times New Roman" panose="02020603050405020304" pitchFamily="18" charset="0"/>
                <a:cs typeface="Times New Roman" panose="02020603050405020304" pitchFamily="18" charset="0"/>
              </a:rPr>
              <a:t> добре </a:t>
            </a:r>
            <a:r>
              <a:rPr lang="ru-RU" sz="1200" dirty="0" err="1">
                <a:latin typeface="Times New Roman" panose="02020603050405020304" pitchFamily="18" charset="0"/>
                <a:cs typeface="Times New Roman" panose="02020603050405020304" pitchFamily="18" charset="0"/>
              </a:rPr>
              <a:t>це</a:t>
            </a:r>
            <a:r>
              <a:rPr lang="ru-RU" sz="1200" dirty="0">
                <a:latin typeface="Times New Roman" panose="02020603050405020304" pitchFamily="18" charset="0"/>
                <a:cs typeface="Times New Roman" panose="02020603050405020304" pitchFamily="18" charset="0"/>
              </a:rPr>
              <a:t> переносить і </a:t>
            </a:r>
            <a:r>
              <a:rPr lang="ru-RU" sz="1200" dirty="0" err="1">
                <a:latin typeface="Times New Roman" panose="02020603050405020304" pitchFamily="18" charset="0"/>
                <a:cs typeface="Times New Roman" panose="02020603050405020304" pitchFamily="18" charset="0"/>
              </a:rPr>
              <a:t>ви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побачите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позитивний</a:t>
            </a:r>
            <a:r>
              <a:rPr lang="ru-RU" sz="1200" dirty="0">
                <a:latin typeface="Times New Roman" panose="02020603050405020304" pitchFamily="18" charset="0"/>
                <a:cs typeface="Times New Roman" panose="02020603050405020304" pitchFamily="18" charset="0"/>
              </a:rPr>
              <a:t> результат, </a:t>
            </a:r>
            <a:r>
              <a:rPr lang="ru-RU" sz="1200" dirty="0" err="1">
                <a:latin typeface="Times New Roman" panose="02020603050405020304" pitchFamily="18" charset="0"/>
                <a:cs typeface="Times New Roman" panose="02020603050405020304" pitchFamily="18" charset="0"/>
              </a:rPr>
              <a:t>замовте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спеціальний</a:t>
            </a:r>
            <a:r>
              <a:rPr lang="ru-RU" sz="1200" dirty="0">
                <a:latin typeface="Times New Roman" panose="02020603050405020304" pitchFamily="18" charset="0"/>
                <a:cs typeface="Times New Roman" panose="02020603050405020304" pitchFamily="18" charset="0"/>
              </a:rPr>
              <a:t> корсет з </a:t>
            </a:r>
            <a:r>
              <a:rPr lang="ru-RU" sz="1200" dirty="0" err="1">
                <a:latin typeface="Times New Roman" panose="02020603050405020304" pitchFamily="18" charset="0"/>
                <a:cs typeface="Times New Roman" panose="02020603050405020304" pitchFamily="18" charset="0"/>
              </a:rPr>
              <a:t>тканини</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еластичними</a:t>
            </a:r>
            <a:r>
              <a:rPr lang="ru-RU" sz="1200" dirty="0">
                <a:latin typeface="Times New Roman" panose="02020603050405020304" pitchFamily="18" charset="0"/>
                <a:cs typeface="Times New Roman" panose="02020603050405020304" pitchFamily="18" charset="0"/>
              </a:rPr>
              <a:t> вставками. Корсет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швидко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надіти</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зняти</a:t>
            </a:r>
            <a:r>
              <a:rPr lang="ru-RU" sz="1200" dirty="0">
                <a:latin typeface="Times New Roman" panose="02020603050405020304" pitchFamily="18" charset="0"/>
                <a:cs typeface="Times New Roman" panose="02020603050405020304" pitchFamily="18" charset="0"/>
              </a:rPr>
              <a:t>, але </a:t>
            </a:r>
            <a:r>
              <a:rPr lang="ru-RU" sz="1200" dirty="0" err="1">
                <a:latin typeface="Times New Roman" panose="02020603050405020304" pitchFamily="18" charset="0"/>
                <a:cs typeface="Times New Roman" panose="02020603050405020304" pitchFamily="18" charset="0"/>
              </a:rPr>
              <a:t>він</a:t>
            </a:r>
            <a:r>
              <a:rPr lang="ru-RU" sz="1200" dirty="0">
                <a:latin typeface="Times New Roman" panose="02020603050405020304" pitchFamily="18" charset="0"/>
                <a:cs typeface="Times New Roman" panose="02020603050405020304" pitchFamily="18" charset="0"/>
              </a:rPr>
              <a:t> повинен </a:t>
            </a:r>
            <a:r>
              <a:rPr lang="ru-RU" sz="1200" dirty="0" err="1">
                <a:latin typeface="Times New Roman" panose="02020603050405020304" pitchFamily="18" charset="0"/>
                <a:cs typeface="Times New Roman" panose="02020603050405020304" pitchFamily="18" charset="0"/>
              </a:rPr>
              <a:t>відповідати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наступним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вимогам</a:t>
            </a:r>
            <a:r>
              <a:rPr lang="ru-RU" sz="1200" dirty="0">
                <a:latin typeface="Times New Roman" panose="02020603050405020304" pitchFamily="18" charset="0"/>
                <a:cs typeface="Times New Roman" panose="02020603050405020304" pitchFamily="18" charset="0"/>
              </a:rPr>
              <a:t>:</a:t>
            </a: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бічна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довжина</a:t>
            </a:r>
            <a:r>
              <a:rPr lang="ru-RU" sz="1200" dirty="0">
                <a:latin typeface="Times New Roman" panose="02020603050405020304" pitchFamily="18" charset="0"/>
                <a:cs typeface="Times New Roman" panose="02020603050405020304" pitchFamily="18" charset="0"/>
              </a:rPr>
              <a:t> корсета </a:t>
            </a:r>
            <a:r>
              <a:rPr lang="ru-RU" sz="1200" dirty="0" err="1">
                <a:latin typeface="Times New Roman" panose="02020603050405020304" pitchFamily="18" charset="0"/>
                <a:cs typeface="Times New Roman" panose="02020603050405020304" pitchFamily="18" charset="0"/>
              </a:rPr>
              <a:t>обчислюється</a:t>
            </a:r>
            <a:r>
              <a:rPr lang="ru-RU" sz="1200" dirty="0">
                <a:latin typeface="Times New Roman" panose="02020603050405020304" pitchFamily="18" charset="0"/>
                <a:cs typeface="Times New Roman" panose="02020603050405020304" pitchFamily="18" charset="0"/>
              </a:rPr>
              <a:t> так: </a:t>
            </a:r>
            <a:r>
              <a:rPr lang="ru-RU" sz="1200" dirty="0" err="1">
                <a:latin typeface="Times New Roman" panose="02020603050405020304" pitchFamily="18" charset="0"/>
                <a:cs typeface="Times New Roman" panose="02020603050405020304" pitchFamily="18" charset="0"/>
              </a:rPr>
              <a:t>відступають</a:t>
            </a:r>
            <a:r>
              <a:rPr lang="ru-RU" sz="1200" dirty="0">
                <a:latin typeface="Times New Roman" panose="02020603050405020304" pitchFamily="18" charset="0"/>
                <a:cs typeface="Times New Roman" panose="02020603050405020304" pitchFamily="18" charset="0"/>
              </a:rPr>
              <a:t> 2 см вниз </a:t>
            </a:r>
            <a:r>
              <a:rPr lang="ru-RU" sz="1200" dirty="0" err="1">
                <a:latin typeface="Times New Roman" panose="02020603050405020304" pitchFamily="18" charset="0"/>
                <a:cs typeface="Times New Roman" panose="02020603050405020304" pitchFamily="18" charset="0"/>
              </a:rPr>
              <a:t>від</a:t>
            </a:r>
            <a:r>
              <a:rPr lang="ru-RU" sz="1200" dirty="0">
                <a:latin typeface="Times New Roman" panose="02020603050405020304" pitchFamily="18" charset="0"/>
                <a:cs typeface="Times New Roman" panose="02020603050405020304" pitchFamily="18" charset="0"/>
              </a:rPr>
              <a:t> пахви і </a:t>
            </a:r>
            <a:r>
              <a:rPr lang="ru-RU" sz="1200" dirty="0" err="1">
                <a:latin typeface="Times New Roman" panose="02020603050405020304" pitchFamily="18" charset="0"/>
                <a:cs typeface="Times New Roman" panose="02020603050405020304" pitchFamily="18" charset="0"/>
              </a:rPr>
              <a:t>проводять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лінію</a:t>
            </a:r>
            <a:r>
              <a:rPr lang="ru-RU" sz="1200" dirty="0">
                <a:latin typeface="Times New Roman" panose="02020603050405020304" pitchFamily="18" charset="0"/>
                <a:cs typeface="Times New Roman" panose="02020603050405020304" pitchFamily="18" charset="0"/>
              </a:rPr>
              <a:t> вниз до великого </a:t>
            </a:r>
            <a:r>
              <a:rPr lang="ru-RU" sz="1200" dirty="0" err="1">
                <a:latin typeface="Times New Roman" panose="02020603050405020304" pitchFamily="18" charset="0"/>
                <a:cs typeface="Times New Roman" panose="02020603050405020304" pitchFamily="18" charset="0"/>
              </a:rPr>
              <a:t>вертіла</a:t>
            </a:r>
            <a:r>
              <a:rPr lang="ru-RU" sz="1200" dirty="0">
                <a:latin typeface="Times New Roman" panose="02020603050405020304" pitchFamily="18" charset="0"/>
                <a:cs typeface="Times New Roman" panose="02020603050405020304" pitchFamily="18" charset="0"/>
              </a:rPr>
              <a:t>; корсет не повинен </a:t>
            </a:r>
            <a:r>
              <a:rPr lang="ru-RU" sz="1200" dirty="0" err="1">
                <a:latin typeface="Times New Roman" panose="02020603050405020304" pitchFamily="18" charset="0"/>
                <a:cs typeface="Times New Roman" panose="02020603050405020304" pitchFamily="18" charset="0"/>
              </a:rPr>
              <a:t>тиснути</a:t>
            </a:r>
            <a:r>
              <a:rPr lang="ru-RU" sz="1200" dirty="0">
                <a:latin typeface="Times New Roman" panose="02020603050405020304" pitchFamily="18" charset="0"/>
                <a:cs typeface="Times New Roman" panose="02020603050405020304" pitchFamily="18" charset="0"/>
              </a:rPr>
              <a:t> на стегно, коли </a:t>
            </a:r>
            <a:r>
              <a:rPr lang="ru-RU" sz="1200" dirty="0" err="1">
                <a:latin typeface="Times New Roman" panose="02020603050405020304" pitchFamily="18" charset="0"/>
                <a:cs typeface="Times New Roman" panose="02020603050405020304" pitchFamily="18" charset="0"/>
              </a:rPr>
              <a:t>дитина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сидить</a:t>
            </a:r>
            <a:r>
              <a:rPr lang="ru-RU" sz="1200" dirty="0">
                <a:latin typeface="Times New Roman" panose="02020603050405020304" pitchFamily="18" charset="0"/>
                <a:cs typeface="Times New Roman" panose="02020603050405020304" pitchFamily="18" charset="0"/>
              </a:rPr>
              <a:t>, тому </a:t>
            </a:r>
            <a:r>
              <a:rPr lang="ru-RU" sz="1200" dirty="0" err="1">
                <a:latin typeface="Times New Roman" panose="02020603050405020304" pitchFamily="18" charset="0"/>
                <a:cs typeface="Times New Roman" panose="02020603050405020304" pitchFamily="18" charset="0"/>
              </a:rPr>
              <a:t>необхідна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виїмка</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нижньому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краї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спереду</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спині</a:t>
            </a:r>
            <a:r>
              <a:rPr lang="ru-RU" sz="1200" dirty="0">
                <a:latin typeface="Times New Roman" panose="02020603050405020304" pitchFamily="18" charset="0"/>
                <a:cs typeface="Times New Roman" panose="02020603050405020304" pitchFamily="18" charset="0"/>
              </a:rPr>
              <a:t> корсет повинен </a:t>
            </a:r>
            <a:r>
              <a:rPr lang="ru-RU" sz="1200" dirty="0" err="1">
                <a:latin typeface="Times New Roman" panose="02020603050405020304" pitchFamily="18" charset="0"/>
                <a:cs typeface="Times New Roman" panose="02020603050405020304" pitchFamily="18" charset="0"/>
              </a:rPr>
              <a:t>доходити</a:t>
            </a:r>
            <a:r>
              <a:rPr lang="ru-RU" sz="1200" dirty="0">
                <a:latin typeface="Times New Roman" panose="02020603050405020304" pitchFamily="18" charset="0"/>
                <a:cs typeface="Times New Roman" panose="02020603050405020304" pitchFamily="18" charset="0"/>
              </a:rPr>
              <a:t> до </a:t>
            </a:r>
            <a:r>
              <a:rPr lang="ru-RU" sz="1200" dirty="0" err="1">
                <a:latin typeface="Times New Roman" panose="02020603050405020304" pitchFamily="18" charset="0"/>
                <a:cs typeface="Times New Roman" panose="02020603050405020304" pitchFamily="18" charset="0"/>
              </a:rPr>
              <a:t>середини</a:t>
            </a:r>
            <a:r>
              <a:rPr lang="ru-RU" sz="1200" dirty="0">
                <a:latin typeface="Times New Roman" panose="02020603050405020304" pitchFamily="18" charset="0"/>
                <a:cs typeface="Times New Roman" panose="02020603050405020304" pitchFamily="18" charset="0"/>
              </a:rPr>
              <a:t> лопаток. У стегна - до великих </a:t>
            </a:r>
            <a:r>
              <a:rPr lang="ru-RU" sz="1200" dirty="0" err="1">
                <a:latin typeface="Times New Roman" panose="02020603050405020304" pitchFamily="18" charset="0"/>
                <a:cs typeface="Times New Roman" panose="02020603050405020304" pitchFamily="18" charset="0"/>
              </a:rPr>
              <a:t>крутився</a:t>
            </a:r>
            <a:r>
              <a:rPr lang="ru-RU" sz="1200" dirty="0">
                <a:latin typeface="Times New Roman" panose="02020603050405020304" pitchFamily="18" charset="0"/>
                <a:cs typeface="Times New Roman" panose="02020603050405020304" pitchFamily="18" charset="0"/>
              </a:rPr>
              <a:t> і по </a:t>
            </a:r>
            <a:r>
              <a:rPr lang="ru-RU" sz="1200" dirty="0" err="1">
                <a:latin typeface="Times New Roman" panose="02020603050405020304" pitchFamily="18" charset="0"/>
                <a:cs typeface="Times New Roman" panose="02020603050405020304" pitchFamily="18" charset="0"/>
              </a:rPr>
              <a:t>задній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поверхні</a:t>
            </a:r>
            <a:r>
              <a:rPr lang="ru-RU" sz="1200" dirty="0">
                <a:latin typeface="Times New Roman" panose="02020603050405020304" pitchFamily="18" charset="0"/>
                <a:cs typeface="Times New Roman" panose="02020603050405020304" pitchFamily="18" charset="0"/>
              </a:rPr>
              <a:t> таза </a:t>
            </a:r>
            <a:r>
              <a:rPr lang="ru-RU" sz="1200" dirty="0" err="1">
                <a:latin typeface="Times New Roman" panose="02020603050405020304" pitchFamily="18" charset="0"/>
                <a:cs typeface="Times New Roman" panose="02020603050405020304" pitchFamily="18" charset="0"/>
              </a:rPr>
              <a:t>опускається</a:t>
            </a:r>
            <a:r>
              <a:rPr lang="ru-RU" sz="1200" dirty="0">
                <a:latin typeface="Times New Roman" panose="02020603050405020304" pitchFamily="18" charset="0"/>
                <a:cs typeface="Times New Roman" panose="02020603050405020304" pitchFamily="18" charset="0"/>
              </a:rPr>
              <a:t> по центру, </a:t>
            </a:r>
            <a:r>
              <a:rPr lang="ru-RU" sz="1200" dirty="0" err="1">
                <a:latin typeface="Times New Roman" panose="02020603050405020304" pitchFamily="18" charset="0"/>
                <a:cs typeface="Times New Roman" panose="02020603050405020304" pitchFamily="18" charset="0"/>
              </a:rPr>
              <a:t>закриваючи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крижі</a:t>
            </a:r>
            <a:r>
              <a:rPr lang="ru-RU" sz="1200" dirty="0">
                <a:latin typeface="Times New Roman" panose="02020603050405020304" pitchFamily="18" charset="0"/>
                <a:cs typeface="Times New Roman" panose="02020603050405020304" pitchFamily="18" charset="0"/>
              </a:rPr>
              <a:t>, а </a:t>
            </a:r>
            <a:r>
              <a:rPr lang="ru-RU" sz="1200" dirty="0" err="1">
                <a:latin typeface="Times New Roman" panose="02020603050405020304" pitchFamily="18" charset="0"/>
                <a:cs typeface="Times New Roman" panose="02020603050405020304" pitchFamily="18" charset="0"/>
              </a:rPr>
              <a:t>потім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знову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піднімається</a:t>
            </a:r>
            <a:r>
              <a:rPr lang="ru-RU" sz="1200" dirty="0">
                <a:latin typeface="Times New Roman" panose="02020603050405020304" pitchFamily="18" charset="0"/>
                <a:cs typeface="Times New Roman" panose="02020603050405020304" pitchFamily="18" charset="0"/>
              </a:rPr>
              <a:t> до великого рожна. </a:t>
            </a:r>
            <a:r>
              <a:rPr lang="ru-RU" sz="1200" dirty="0" err="1">
                <a:latin typeface="Times New Roman" panose="02020603050405020304" pitchFamily="18" charset="0"/>
                <a:cs typeface="Times New Roman" panose="02020603050405020304" pitchFamily="18" charset="0"/>
              </a:rPr>
              <a:t>Спереду</a:t>
            </a:r>
            <a:r>
              <a:rPr lang="ru-RU" sz="1200" dirty="0">
                <a:latin typeface="Times New Roman" panose="02020603050405020304" pitchFamily="18" charset="0"/>
                <a:cs typeface="Times New Roman" panose="02020603050405020304" pitchFamily="18" charset="0"/>
              </a:rPr>
              <a:t> корсет повинен бути на 3-4 см </a:t>
            </a:r>
            <a:r>
              <a:rPr lang="ru-RU" sz="1200" dirty="0" err="1">
                <a:latin typeface="Times New Roman" panose="02020603050405020304" pitchFamily="18" charset="0"/>
                <a:cs typeface="Times New Roman" panose="02020603050405020304" pitchFamily="18" charset="0"/>
              </a:rPr>
              <a:t>вище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сосків</a:t>
            </a:r>
            <a:r>
              <a:rPr lang="ru-RU" sz="1200" dirty="0">
                <a:latin typeface="Times New Roman" panose="02020603050405020304" pitchFamily="18" charset="0"/>
                <a:cs typeface="Times New Roman" panose="02020603050405020304" pitchFamily="18" charset="0"/>
              </a:rPr>
              <a:t>. Внизу </a:t>
            </a:r>
            <a:r>
              <a:rPr lang="ru-RU" sz="1200" dirty="0" err="1">
                <a:latin typeface="Times New Roman" panose="02020603050405020304" pitchFamily="18" charset="0"/>
                <a:cs typeface="Times New Roman" panose="02020603050405020304" pitchFamily="18" charset="0"/>
              </a:rPr>
              <a:t>довжина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визначається</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положенні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сидячи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Гумки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вшиваються</a:t>
            </a:r>
            <a:r>
              <a:rPr lang="ru-RU" sz="1200" dirty="0">
                <a:latin typeface="Times New Roman" panose="02020603050405020304" pitchFamily="18" charset="0"/>
                <a:cs typeface="Times New Roman" panose="02020603050405020304" pitchFamily="18" charset="0"/>
              </a:rPr>
              <a:t> широкими </a:t>
            </a:r>
            <a:r>
              <a:rPr lang="ru-RU" sz="1200" dirty="0" err="1">
                <a:latin typeface="Times New Roman" panose="02020603050405020304" pitchFamily="18" charset="0"/>
                <a:cs typeface="Times New Roman" panose="02020603050405020304" pitchFamily="18" charset="0"/>
              </a:rPr>
              <a:t>вертикальними</a:t>
            </a:r>
            <a:r>
              <a:rPr lang="ru-RU" sz="1200" dirty="0">
                <a:latin typeface="Times New Roman" panose="02020603050405020304" pitchFamily="18" charset="0"/>
                <a:cs typeface="Times New Roman" panose="02020603050405020304" pitchFamily="18" charset="0"/>
              </a:rPr>
              <a:t> вставками з </a:t>
            </a:r>
            <a:r>
              <a:rPr lang="ru-RU" sz="1200" dirty="0" err="1">
                <a:latin typeface="Times New Roman" panose="02020603050405020304" pitchFamily="18" charset="0"/>
                <a:cs typeface="Times New Roman" panose="02020603050405020304" pitchFamily="18" charset="0"/>
              </a:rPr>
              <a:t>боків</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грудної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клітки</a:t>
            </a:r>
            <a:r>
              <a:rPr lang="ru-RU" sz="1200" dirty="0">
                <a:latin typeface="Times New Roman" panose="02020603050405020304" pitchFamily="18" charset="0"/>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6551288" y="1876121"/>
            <a:ext cx="2402670" cy="542141"/>
          </a:xfrm>
          <a:prstGeom prst="rect">
            <a:avLst/>
          </a:prstGeom>
        </p:spPr>
      </p:pic>
      <p:sp>
        <p:nvSpPr>
          <p:cNvPr id="6" name="Прямоугольник 5"/>
          <p:cNvSpPr/>
          <p:nvPr/>
        </p:nvSpPr>
        <p:spPr>
          <a:xfrm>
            <a:off x="1115615" y="3212976"/>
            <a:ext cx="6976826" cy="3060347"/>
          </a:xfrm>
          <a:prstGeom prst="rect">
            <a:avLst/>
          </a:prstGeom>
        </p:spPr>
        <p:txBody>
          <a:bodyPr wrap="square">
            <a:spAutoFit/>
          </a:bodyPr>
          <a:lstStyle/>
          <a:p>
            <a:r>
              <a:rPr lang="ru-RU" sz="1200" dirty="0" err="1">
                <a:latin typeface="Times New Roman" panose="02020603050405020304" pitchFamily="18" charset="0"/>
                <a:cs typeface="Times New Roman" panose="02020603050405020304" pitchFamily="18" charset="0"/>
              </a:rPr>
              <a:t>Важкий</a:t>
            </a:r>
            <a:r>
              <a:rPr lang="ru-RU" sz="1200" dirty="0">
                <a:latin typeface="Times New Roman" panose="02020603050405020304" pitchFamily="18" charset="0"/>
                <a:cs typeface="Times New Roman" panose="02020603050405020304" pitchFamily="18" charset="0"/>
              </a:rPr>
              <a:t> жилет, </a:t>
            </a:r>
            <a:r>
              <a:rPr lang="ru-RU" sz="1200" dirty="0" err="1">
                <a:latin typeface="Times New Roman" panose="02020603050405020304" pitchFamily="18" charset="0"/>
                <a:cs typeface="Times New Roman" panose="02020603050405020304" pitchFamily="18" charset="0"/>
              </a:rPr>
              <a:t>браслети-обважнювачі</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При </a:t>
            </a:r>
            <a:r>
              <a:rPr lang="ru-RU" sz="1200" dirty="0" err="1">
                <a:latin typeface="Times New Roman" panose="02020603050405020304" pitchFamily="18" charset="0"/>
                <a:cs typeface="Times New Roman" panose="02020603050405020304" pitchFamily="18" charset="0"/>
              </a:rPr>
              <a:t>самостійному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виготовленні</a:t>
            </a:r>
            <a:r>
              <a:rPr lang="ru-RU" sz="1200" dirty="0">
                <a:latin typeface="Times New Roman" panose="02020603050405020304" pitchFamily="18" charset="0"/>
                <a:cs typeface="Times New Roman" panose="02020603050405020304" pitchFamily="18" charset="0"/>
              </a:rPr>
              <a:t> утяжеленного жилета </a:t>
            </a:r>
            <a:r>
              <a:rPr lang="ru-RU" sz="1200" dirty="0" err="1">
                <a:latin typeface="Times New Roman" panose="02020603050405020304" pitchFamily="18" charset="0"/>
                <a:cs typeface="Times New Roman" panose="02020603050405020304" pitchFamily="18" charset="0"/>
              </a:rPr>
              <a:t>необхідно</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спині</a:t>
            </a:r>
            <a:r>
              <a:rPr lang="ru-RU" sz="1200" dirty="0">
                <a:latin typeface="Times New Roman" panose="02020603050405020304" pitchFamily="18" charset="0"/>
                <a:cs typeface="Times New Roman" panose="02020603050405020304" pitchFamily="18" charset="0"/>
              </a:rPr>
              <a:t> і з </a:t>
            </a:r>
            <a:r>
              <a:rPr lang="ru-RU" sz="1200" dirty="0" err="1">
                <a:latin typeface="Times New Roman" panose="02020603050405020304" pitchFamily="18" charset="0"/>
                <a:cs typeface="Times New Roman" panose="02020603050405020304" pitchFamily="18" charset="0"/>
              </a:rPr>
              <a:t>двох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сторін</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поличках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звичайного</a:t>
            </a:r>
            <a:r>
              <a:rPr lang="ru-RU" sz="1200" dirty="0">
                <a:latin typeface="Times New Roman" panose="02020603050405020304" pitchFamily="18" charset="0"/>
                <a:cs typeface="Times New Roman" panose="02020603050405020304" pitchFamily="18" charset="0"/>
              </a:rPr>
              <a:t> жилета </a:t>
            </a:r>
            <a:r>
              <a:rPr lang="ru-RU" sz="1200" dirty="0" err="1">
                <a:latin typeface="Times New Roman" panose="02020603050405020304" pitchFamily="18" charset="0"/>
                <a:cs typeface="Times New Roman" panose="02020603050405020304" pitchFamily="18" charset="0"/>
              </a:rPr>
              <a:t>нашити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невеликі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кишеньки</a:t>
            </a:r>
            <a:r>
              <a:rPr lang="ru-RU" sz="1200" dirty="0">
                <a:latin typeface="Times New Roman" panose="02020603050405020304" pitchFamily="18" charset="0"/>
                <a:cs typeface="Times New Roman" panose="02020603050405020304" pitchFamily="18" charset="0"/>
              </a:rPr>
              <a:t>. У них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класти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вантаж</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різної</a:t>
            </a:r>
            <a:r>
              <a:rPr lang="ru-RU" sz="1200" dirty="0">
                <a:latin typeface="Times New Roman" panose="02020603050405020304" pitchFamily="18" charset="0"/>
                <a:cs typeface="Times New Roman" panose="02020603050405020304" pitchFamily="18" charset="0"/>
              </a:rPr>
              <a:t> ваги (</a:t>
            </a:r>
            <a:r>
              <a:rPr lang="ru-RU" sz="1200" dirty="0" err="1">
                <a:latin typeface="Times New Roman" panose="02020603050405020304" pitchFamily="18" charset="0"/>
                <a:cs typeface="Times New Roman" panose="02020603050405020304" pitchFamily="18" charset="0"/>
              </a:rPr>
              <a:t>наприклад</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рибальські</a:t>
            </a:r>
            <a:r>
              <a:rPr lang="ru-RU" sz="1200" dirty="0">
                <a:latin typeface="Times New Roman" panose="02020603050405020304" pitchFamily="18" charset="0"/>
                <a:cs typeface="Times New Roman" panose="02020603050405020304" pitchFamily="18" charset="0"/>
              </a:rPr>
              <a:t> грузила </a:t>
            </a:r>
            <a:r>
              <a:rPr lang="ru-RU" sz="1200" dirty="0" err="1">
                <a:latin typeface="Times New Roman" panose="02020603050405020304" pitchFamily="18" charset="0"/>
                <a:cs typeface="Times New Roman" panose="02020603050405020304" pitchFamily="18" charset="0"/>
              </a:rPr>
              <a:t>або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мішечки</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піском</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боків</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задня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частина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з'єднується</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передньою</a:t>
            </a:r>
            <a:r>
              <a:rPr lang="ru-RU" sz="1200" dirty="0">
                <a:latin typeface="Times New Roman" panose="02020603050405020304" pitchFamily="18" charset="0"/>
                <a:cs typeface="Times New Roman" panose="02020603050405020304" pitchFamily="18" charset="0"/>
              </a:rPr>
              <a:t> за </a:t>
            </a:r>
            <a:r>
              <a:rPr lang="ru-RU" sz="1200" dirty="0" err="1">
                <a:latin typeface="Times New Roman" panose="02020603050405020304" pitchFamily="18" charset="0"/>
                <a:cs typeface="Times New Roman" panose="02020603050405020304" pitchFamily="18" charset="0"/>
              </a:rPr>
              <a:t>допомогою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липучок</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Також</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звичайну</a:t>
            </a:r>
            <a:r>
              <a:rPr lang="ru-RU" sz="1200" dirty="0">
                <a:latin typeface="Times New Roman" panose="02020603050405020304" pitchFamily="18" charset="0"/>
                <a:cs typeface="Times New Roman" panose="02020603050405020304" pitchFamily="18" charset="0"/>
              </a:rPr>
              <a:t> жилетку </a:t>
            </a:r>
            <a:r>
              <a:rPr lang="ru-RU" sz="1200" dirty="0" err="1">
                <a:latin typeface="Times New Roman" panose="02020603050405020304" pitchFamily="18" charset="0"/>
                <a:cs typeface="Times New Roman" panose="02020603050405020304" pitchFamily="18" charset="0"/>
              </a:rPr>
              <a:t>нашити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обважнювачі</a:t>
            </a:r>
            <a:r>
              <a:rPr lang="ru-RU" sz="1200" dirty="0">
                <a:latin typeface="Times New Roman" panose="02020603050405020304" pitchFamily="18" charset="0"/>
                <a:cs typeface="Times New Roman" panose="02020603050405020304" pitchFamily="18" charset="0"/>
              </a:rPr>
              <a:t>» для штор (</a:t>
            </a:r>
            <a:r>
              <a:rPr lang="ru-RU" sz="1200" dirty="0" err="1">
                <a:latin typeface="Times New Roman" panose="02020603050405020304" pitchFamily="18" charset="0"/>
                <a:cs typeface="Times New Roman" panose="02020603050405020304" pitchFamily="18" charset="0"/>
              </a:rPr>
              <a:t>продаються</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магазині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Браслети</a:t>
            </a:r>
            <a:r>
              <a:rPr lang="ru-RU" sz="1200" dirty="0">
                <a:latin typeface="Times New Roman" panose="02020603050405020304" pitchFamily="18" charset="0"/>
                <a:cs typeface="Times New Roman" panose="02020603050405020304" pitchFamily="18" charset="0"/>
              </a:rPr>
              <a:t> на ноги </a:t>
            </a:r>
            <a:r>
              <a:rPr lang="ru-RU" sz="1200" dirty="0" err="1">
                <a:latin typeface="Times New Roman" panose="02020603050405020304" pitchFamily="18" charset="0"/>
                <a:cs typeface="Times New Roman" panose="02020603050405020304" pitchFamily="18" charset="0"/>
              </a:rPr>
              <a:t>або</a:t>
            </a:r>
            <a:r>
              <a:rPr lang="ru-RU" sz="1200" dirty="0">
                <a:latin typeface="Times New Roman" panose="02020603050405020304" pitchFamily="18" charset="0"/>
                <a:cs typeface="Times New Roman" panose="02020603050405020304" pitchFamily="18" charset="0"/>
              </a:rPr>
              <a:t> руки </a:t>
            </a:r>
            <a:r>
              <a:rPr lang="ru-RU" sz="1200" dirty="0" err="1">
                <a:latin typeface="Times New Roman" panose="02020603050405020304" pitchFamily="18" charset="0"/>
                <a:cs typeface="Times New Roman" panose="02020603050405020304" pitchFamily="18" charset="0"/>
              </a:rPr>
              <a:t>виготовляються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аналогічно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Їх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купити</a:t>
            </a:r>
            <a:r>
              <a:rPr lang="ru-RU" sz="1200" dirty="0">
                <a:latin typeface="Times New Roman" panose="02020603050405020304" pitchFamily="18" charset="0"/>
                <a:cs typeface="Times New Roman" panose="02020603050405020304" pitchFamily="18" charset="0"/>
              </a:rPr>
              <a:t> і в </a:t>
            </a:r>
            <a:r>
              <a:rPr lang="ru-RU" sz="1200" dirty="0" err="1">
                <a:latin typeface="Times New Roman" panose="02020603050405020304" pitchFamily="18" charset="0"/>
                <a:cs typeface="Times New Roman" panose="02020603050405020304" pitchFamily="18" charset="0"/>
              </a:rPr>
              <a:t>спортивних</a:t>
            </a:r>
            <a:r>
              <a:rPr lang="ru-RU" sz="1200" dirty="0">
                <a:latin typeface="Times New Roman" panose="02020603050405020304" pitchFamily="18" charset="0"/>
                <a:cs typeface="Times New Roman" panose="02020603050405020304" pitchFamily="18" charset="0"/>
              </a:rPr>
              <a:t> магазинах. </a:t>
            </a:r>
            <a:r>
              <a:rPr lang="ru-RU" sz="1200" dirty="0" err="1">
                <a:latin typeface="Times New Roman" panose="02020603050405020304" pitchFamily="18" charset="0"/>
                <a:cs typeface="Times New Roman" panose="02020603050405020304" pitchFamily="18" charset="0"/>
              </a:rPr>
              <a:t>Використовуючи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більш</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важкий</a:t>
            </a:r>
            <a:r>
              <a:rPr lang="ru-RU" sz="1200" dirty="0">
                <a:latin typeface="Times New Roman" panose="02020603050405020304" pitchFamily="18" charset="0"/>
                <a:cs typeface="Times New Roman" panose="02020603050405020304" pitchFamily="18" charset="0"/>
              </a:rPr>
              <a:t> жилет, </a:t>
            </a:r>
            <a:r>
              <a:rPr lang="ru-RU" sz="1200" dirty="0" err="1">
                <a:latin typeface="Times New Roman" panose="02020603050405020304" pitchFamily="18" charset="0"/>
                <a:cs typeface="Times New Roman" panose="02020603050405020304" pitchFamily="18" charset="0"/>
              </a:rPr>
              <a:t>діти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краще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контролюють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м'язову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напругу</a:t>
            </a:r>
            <a:r>
              <a:rPr lang="ru-RU" sz="1200" dirty="0">
                <a:latin typeface="Times New Roman" panose="02020603050405020304" pitchFamily="18" charset="0"/>
                <a:cs typeface="Times New Roman" panose="02020603050405020304" pitchFamily="18" charset="0"/>
              </a:rPr>
              <a:t> . </a:t>
            </a:r>
            <a:r>
              <a:rPr lang="ru-RU" sz="1200" dirty="0" err="1">
                <a:latin typeface="Times New Roman" panose="02020603050405020304" pitchFamily="18" charset="0"/>
                <a:cs typeface="Times New Roman" panose="02020603050405020304" pitchFamily="18" charset="0"/>
              </a:rPr>
              <a:t>Він</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дозволяє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формувати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стійку</a:t>
            </a:r>
            <a:r>
              <a:rPr lang="ru-RU" sz="1200" dirty="0">
                <a:latin typeface="Times New Roman" panose="02020603050405020304" pitchFamily="18" charset="0"/>
                <a:cs typeface="Times New Roman" panose="02020603050405020304" pitchFamily="18" charset="0"/>
              </a:rPr>
              <a:t> поставу,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можливість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кінцівкам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здійснювати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цілеспрямовані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руху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Крім</a:t>
            </a:r>
            <a:r>
              <a:rPr lang="ru-RU" sz="1200" dirty="0">
                <a:latin typeface="Times New Roman" panose="02020603050405020304" pitchFamily="18" charset="0"/>
                <a:cs typeface="Times New Roman" panose="02020603050405020304" pitchFamily="18" charset="0"/>
              </a:rPr>
              <a:t> того, </a:t>
            </a:r>
            <a:r>
              <a:rPr lang="ru-RU" sz="1200" dirty="0" err="1">
                <a:latin typeface="Times New Roman" panose="02020603050405020304" pitchFamily="18" charset="0"/>
                <a:cs typeface="Times New Roman" panose="02020603050405020304" pitchFamily="18" charset="0"/>
              </a:rPr>
              <a:t>обважнювачі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можуть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виконувати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різні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функції</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залежності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a:t>
            </a:r>
            <a:r>
              <a:rPr lang="ru-RU" sz="1200" dirty="0">
                <a:latin typeface="Times New Roman" panose="02020603050405020304" pitchFamily="18" charset="0"/>
                <a:cs typeface="Times New Roman" panose="02020603050405020304" pitchFamily="18" charset="0"/>
              </a:rPr>
              <a:t> того, де </a:t>
            </a:r>
            <a:r>
              <a:rPr lang="ru-RU" sz="1200" dirty="0" err="1">
                <a:latin typeface="Times New Roman" panose="02020603050405020304" pitchFamily="18" charset="0"/>
                <a:cs typeface="Times New Roman" panose="02020603050405020304" pitchFamily="18" charset="0"/>
              </a:rPr>
              <a:t>знаходяться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кишені</a:t>
            </a:r>
            <a:r>
              <a:rPr lang="ru-RU" sz="1200" dirty="0">
                <a:latin typeface="Times New Roman" panose="02020603050405020304" pitchFamily="18" charset="0"/>
                <a:cs typeface="Times New Roman" panose="02020603050405020304" pitchFamily="18" charset="0"/>
              </a:rPr>
              <a:t> на плечах, у </a:t>
            </a:r>
            <a:r>
              <a:rPr lang="ru-RU" sz="1200" dirty="0" err="1">
                <a:latin typeface="Times New Roman" panose="02020603050405020304" pitchFamily="18" charset="0"/>
                <a:cs typeface="Times New Roman" panose="02020603050405020304" pitchFamily="18" charset="0"/>
              </a:rPr>
              <a:t>вигляді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ременя</a:t>
            </a:r>
            <a:r>
              <a:rPr lang="ru-RU" sz="1200" dirty="0">
                <a:latin typeface="Times New Roman" panose="02020603050405020304" pitchFamily="18" charset="0"/>
                <a:cs typeface="Times New Roman" panose="02020603050405020304" pitchFamily="18" charset="0"/>
              </a:rPr>
              <a:t> на стегнах, </a:t>
            </a:r>
            <a:r>
              <a:rPr lang="ru-RU" sz="1200" dirty="0" err="1">
                <a:latin typeface="Times New Roman" panose="02020603050405020304" pitchFamily="18" charset="0"/>
                <a:cs typeface="Times New Roman" panose="02020603050405020304" pitchFamily="18" charset="0"/>
              </a:rPr>
              <a:t>манжети</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зап'ястях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устілки</a:t>
            </a:r>
            <a:r>
              <a:rPr lang="ru-RU" sz="1200" dirty="0">
                <a:latin typeface="Times New Roman" panose="02020603050405020304" pitchFamily="18" charset="0"/>
                <a:cs typeface="Times New Roman" panose="02020603050405020304" pitchFamily="18" charset="0"/>
              </a:rPr>
              <a:t>» у </a:t>
            </a:r>
            <a:r>
              <a:rPr lang="ru-RU" sz="1200" dirty="0" err="1">
                <a:latin typeface="Times New Roman" panose="02020603050405020304" pitchFamily="18" charset="0"/>
                <a:cs typeface="Times New Roman" panose="02020603050405020304" pitchFamily="18" charset="0"/>
              </a:rPr>
              <a:t>взутті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Важкий</a:t>
            </a:r>
            <a:r>
              <a:rPr lang="ru-RU" sz="1200" dirty="0">
                <a:latin typeface="Times New Roman" panose="02020603050405020304" pitchFamily="18" charset="0"/>
                <a:cs typeface="Times New Roman" panose="02020603050405020304" pitchFamily="18" charset="0"/>
              </a:rPr>
              <a:t> жилет </a:t>
            </a:r>
            <a:r>
              <a:rPr lang="ru-RU" sz="1200" dirty="0" err="1">
                <a:latin typeface="Times New Roman" panose="02020603050405020304" pitchFamily="18" charset="0"/>
                <a:cs typeface="Times New Roman" panose="02020603050405020304" pitchFamily="18" charset="0"/>
              </a:rPr>
              <a:t>рекомендується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дітям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зниженим</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вагається</a:t>
            </a:r>
            <a:r>
              <a:rPr lang="ru-RU" sz="1200" dirty="0">
                <a:latin typeface="Times New Roman" panose="02020603050405020304" pitchFamily="18" charset="0"/>
                <a:cs typeface="Times New Roman" panose="02020603050405020304" pitchFamily="18" charset="0"/>
              </a:rPr>
              <a:t> тонусом, </a:t>
            </a:r>
            <a:r>
              <a:rPr lang="ru-RU" sz="1200" dirty="0" err="1">
                <a:latin typeface="Times New Roman" panose="02020603050405020304" pitchFamily="18" charset="0"/>
                <a:cs typeface="Times New Roman" panose="02020603050405020304" pitchFamily="18" charset="0"/>
              </a:rPr>
              <a:t>недостатньою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координацією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рухів</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кінцівок</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гіперкінези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атаксією</a:t>
            </a:r>
            <a:r>
              <a:rPr lang="ru-RU" sz="1200" dirty="0">
                <a:latin typeface="Times New Roman" panose="02020603050405020304" pitchFamily="18" charset="0"/>
                <a:cs typeface="Times New Roman" panose="02020603050405020304" pitchFamily="18" charset="0"/>
              </a:rPr>
              <a:t>. Особливо добре </a:t>
            </a:r>
            <a:r>
              <a:rPr lang="ru-RU" sz="1200" dirty="0" err="1">
                <a:latin typeface="Times New Roman" panose="02020603050405020304" pitchFamily="18" charset="0"/>
                <a:cs typeface="Times New Roman" panose="02020603050405020304" pitchFamily="18" charset="0"/>
              </a:rPr>
              <a:t>він</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зарекомендував</a:t>
            </a:r>
            <a:r>
              <a:rPr lang="ru-RU" sz="1200" dirty="0">
                <a:latin typeface="Times New Roman" panose="02020603050405020304" pitchFamily="18" charset="0"/>
                <a:cs typeface="Times New Roman" panose="02020603050405020304" pitchFamily="18" charset="0"/>
              </a:rPr>
              <a:t> себе на </a:t>
            </a:r>
            <a:r>
              <a:rPr lang="ru-RU" sz="1200" dirty="0" err="1">
                <a:latin typeface="Times New Roman" panose="02020603050405020304" pitchFamily="18" charset="0"/>
                <a:cs typeface="Times New Roman" panose="02020603050405020304" pitchFamily="18" charset="0"/>
              </a:rPr>
              <a:t>заняттях</a:t>
            </a:r>
            <a:r>
              <a:rPr lang="ru-RU" sz="1200" dirty="0">
                <a:latin typeface="Times New Roman" panose="02020603050405020304" pitchFamily="18" charset="0"/>
                <a:cs typeface="Times New Roman" panose="02020603050405020304" pitchFamily="18" charset="0"/>
              </a:rPr>
              <a:t> по </a:t>
            </a:r>
            <a:r>
              <a:rPr lang="ru-RU" sz="1200" dirty="0" err="1">
                <a:latin typeface="Times New Roman" panose="02020603050405020304" pitchFamily="18" charset="0"/>
                <a:cs typeface="Times New Roman" panose="02020603050405020304" pitchFamily="18" charset="0"/>
              </a:rPr>
              <a:t>тренуванню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самостійної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ходьби</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вертикалізації</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тіла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Завдяки</a:t>
            </a:r>
            <a:r>
              <a:rPr lang="ru-RU" sz="1200" dirty="0">
                <a:latin typeface="Times New Roman" panose="02020603050405020304" pitchFamily="18" charset="0"/>
                <a:cs typeface="Times New Roman" panose="02020603050405020304" pitchFamily="18" charset="0"/>
              </a:rPr>
              <a:t> жилету </a:t>
            </a:r>
            <a:r>
              <a:rPr lang="ru-RU" sz="1200" dirty="0" err="1">
                <a:latin typeface="Times New Roman" panose="02020603050405020304" pitchFamily="18" charset="0"/>
                <a:cs typeface="Times New Roman" panose="02020603050405020304" pitchFamily="18" charset="0"/>
              </a:rPr>
              <a:t>дитина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краще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випрямляється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хода </a:t>
            </a:r>
            <a:r>
              <a:rPr lang="ru-RU" sz="1200" dirty="0" err="1">
                <a:latin typeface="Times New Roman" panose="02020603050405020304" pitchFamily="18" charset="0"/>
                <a:cs typeface="Times New Roman" panose="02020603050405020304" pitchFamily="18" charset="0"/>
              </a:rPr>
              <a:t>стає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більш</a:t>
            </a:r>
            <a:r>
              <a:rPr lang="ru-RU" sz="1200" dirty="0">
                <a:latin typeface="Times New Roman" panose="02020603050405020304" pitchFamily="18" charset="0"/>
                <a:cs typeface="Times New Roman" panose="02020603050405020304" pitchFamily="18" charset="0"/>
              </a:rPr>
              <a:t> плавною, стопи, таз і хребет </a:t>
            </a:r>
            <a:r>
              <a:rPr lang="ru-RU" sz="1200" dirty="0" err="1">
                <a:latin typeface="Times New Roman" panose="02020603050405020304" pitchFamily="18" charset="0"/>
                <a:cs typeface="Times New Roman" panose="02020603050405020304" pitchFamily="18" charset="0"/>
              </a:rPr>
              <a:t>приймають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більш</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правильне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положення</a:t>
            </a:r>
            <a:r>
              <a:rPr lang="ru-RU" sz="1200" dirty="0">
                <a:latin typeface="Times New Roman" panose="02020603050405020304" pitchFamily="18" charset="0"/>
                <a:cs typeface="Times New Roman" panose="02020603050405020304" pitchFamily="18" charset="0"/>
              </a:rPr>
              <a:t> по </a:t>
            </a:r>
            <a:r>
              <a:rPr lang="ru-RU" sz="1200" dirty="0" err="1">
                <a:latin typeface="Times New Roman" panose="02020603050405020304" pitchFamily="18" charset="0"/>
                <a:cs typeface="Times New Roman" panose="02020603050405020304" pitchFamily="18" charset="0"/>
              </a:rPr>
              <a:t>відношенню</a:t>
            </a:r>
            <a:r>
              <a:rPr lang="ru-RU" sz="1200" dirty="0">
                <a:latin typeface="Times New Roman" panose="02020603050405020304" pitchFamily="18" charset="0"/>
                <a:cs typeface="Times New Roman" panose="02020603050405020304" pitchFamily="18" charset="0"/>
              </a:rPr>
              <a:t> один до одного. </a:t>
            </a:r>
            <a:r>
              <a:rPr lang="ru-RU" sz="1200" dirty="0" err="1">
                <a:latin typeface="Times New Roman" panose="02020603050405020304" pitchFamily="18" charset="0"/>
                <a:cs typeface="Times New Roman" panose="02020603050405020304" pitchFamily="18" charset="0"/>
              </a:rPr>
              <a:t>Важкий</a:t>
            </a:r>
            <a:r>
              <a:rPr lang="ru-RU" sz="1200" dirty="0">
                <a:latin typeface="Times New Roman" panose="02020603050405020304" pitchFamily="18" charset="0"/>
                <a:cs typeface="Times New Roman" panose="02020603050405020304" pitchFamily="18" charset="0"/>
              </a:rPr>
              <a:t> жилет (</a:t>
            </a:r>
            <a:r>
              <a:rPr lang="ru-RU" sz="1200" dirty="0" err="1">
                <a:latin typeface="Times New Roman" panose="02020603050405020304" pitchFamily="18" charset="0"/>
                <a:cs typeface="Times New Roman" panose="02020603050405020304" pitchFamily="18" charset="0"/>
              </a:rPr>
              <a:t>браслети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успішно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використовують</a:t>
            </a:r>
            <a:r>
              <a:rPr lang="ru-RU" sz="1200" dirty="0">
                <a:latin typeface="Times New Roman" panose="02020603050405020304" pitchFamily="18" charset="0"/>
                <a:cs typeface="Times New Roman" panose="02020603050405020304" pitchFamily="18" charset="0"/>
              </a:rPr>
              <a:t> і в </a:t>
            </a:r>
            <a:r>
              <a:rPr lang="ru-RU" sz="1200" dirty="0" err="1">
                <a:latin typeface="Times New Roman" panose="02020603050405020304" pitchFamily="18" charset="0"/>
                <a:cs typeface="Times New Roman" panose="02020603050405020304" pitchFamily="18" charset="0"/>
              </a:rPr>
              <a:t>роботі</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гіперактивними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дітьми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Відчуття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тиску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ззовні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заспокоює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концентрує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увагу</a:t>
            </a:r>
            <a:r>
              <a:rPr lang="ru-RU" sz="1200"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731" y="4703503"/>
            <a:ext cx="1164227" cy="1164227"/>
          </a:xfrm>
          <a:prstGeom prst="rect">
            <a:avLst/>
          </a:prstGeom>
        </p:spPr>
      </p:pic>
    </p:spTree>
    <p:extLst>
      <p:ext uri="{BB962C8B-B14F-4D97-AF65-F5344CB8AC3E}">
        <p14:creationId xmlns:p14="http://schemas.microsoft.com/office/powerpoint/2010/main" val="3560845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857496"/>
            <a:ext cx="7498080" cy="1143000"/>
          </a:xfrm>
        </p:spPr>
        <p:txBody>
          <a:bodyPr>
            <a:normAutofit fontScale="90000"/>
          </a:bodyPr>
          <a:lstStyle/>
          <a:p>
            <a:pPr fontAlgn="t"/>
            <a:r>
              <a:rPr lang="ru-RU" sz="2800" b="1" dirty="0" err="1" smtClean="0">
                <a:effectLst/>
                <a:latin typeface="Times New Roman" panose="02020603050405020304" pitchFamily="18" charset="0"/>
                <a:cs typeface="Times New Roman" panose="02020603050405020304" pitchFamily="18" charset="0"/>
              </a:rPr>
              <a:t>Фактори</a:t>
            </a:r>
            <a:r>
              <a:rPr lang="ru-RU" sz="2800" b="1" dirty="0" smtClean="0">
                <a:effectLst/>
                <a:latin typeface="Times New Roman" panose="02020603050405020304" pitchFamily="18" charset="0"/>
                <a:cs typeface="Times New Roman" panose="02020603050405020304" pitchFamily="18" charset="0"/>
              </a:rPr>
              <a:t> </a:t>
            </a:r>
            <a:r>
              <a:rPr lang="ru-RU" sz="2800" b="1" dirty="0" err="1" smtClean="0">
                <a:effectLst/>
                <a:latin typeface="Times New Roman" panose="02020603050405020304" pitchFamily="18" charset="0"/>
                <a:cs typeface="Times New Roman" panose="02020603050405020304" pitchFamily="18" charset="0"/>
              </a:rPr>
              <a:t>ризику</a:t>
            </a:r>
            <a:r>
              <a:rPr lang="ru-RU" sz="2800" b="1" dirty="0" smtClean="0">
                <a:effectLst/>
                <a:latin typeface="Times New Roman" panose="02020603050405020304" pitchFamily="18" charset="0"/>
                <a:cs typeface="Times New Roman" panose="02020603050405020304" pitchFamily="18" charset="0"/>
              </a:rPr>
              <a:t> </a:t>
            </a:r>
            <a:r>
              <a:rPr lang="ru-RU" sz="2800" b="1" dirty="0" err="1" smtClean="0">
                <a:effectLst/>
                <a:latin typeface="Times New Roman" panose="02020603050405020304" pitchFamily="18" charset="0"/>
                <a:cs typeface="Times New Roman" panose="02020603050405020304" pitchFamily="18" charset="0"/>
              </a:rPr>
              <a:t>і</a:t>
            </a:r>
            <a:r>
              <a:rPr lang="ru-RU" sz="2800" b="1" dirty="0" smtClean="0">
                <a:effectLst/>
                <a:latin typeface="Times New Roman" panose="02020603050405020304" pitchFamily="18" charset="0"/>
                <a:cs typeface="Times New Roman" panose="02020603050405020304" pitchFamily="18" charset="0"/>
              </a:rPr>
              <a:t> причини </a:t>
            </a:r>
            <a:r>
              <a:rPr lang="ru-RU" sz="2800" b="1" dirty="0" err="1" smtClean="0">
                <a:effectLst/>
                <a:latin typeface="Times New Roman" panose="02020603050405020304" pitchFamily="18" charset="0"/>
                <a:cs typeface="Times New Roman" panose="02020603050405020304" pitchFamily="18" charset="0"/>
              </a:rPr>
              <a:t>розвитку</a:t>
            </a:r>
            <a:r>
              <a:rPr lang="ru-RU" sz="2800" b="1" dirty="0" smtClean="0">
                <a:effectLst/>
                <a:latin typeface="Times New Roman" panose="02020603050405020304" pitchFamily="18" charset="0"/>
                <a:cs typeface="Times New Roman" panose="02020603050405020304" pitchFamily="18" charset="0"/>
              </a:rPr>
              <a:t> </a:t>
            </a:r>
            <a:r>
              <a:rPr lang="ru-RU" sz="2800" b="1" dirty="0" err="1" smtClean="0">
                <a:effectLst/>
                <a:latin typeface="Times New Roman" panose="02020603050405020304" pitchFamily="18" charset="0"/>
                <a:cs typeface="Times New Roman" panose="02020603050405020304" pitchFamily="18" charset="0"/>
              </a:rPr>
              <a:t>дитячого</a:t>
            </a:r>
            <a:r>
              <a:rPr lang="ru-RU" sz="2800" b="1" dirty="0" smtClean="0">
                <a:effectLst/>
                <a:latin typeface="Times New Roman" panose="02020603050405020304" pitchFamily="18" charset="0"/>
                <a:cs typeface="Times New Roman" panose="02020603050405020304" pitchFamily="18" charset="0"/>
              </a:rPr>
              <a:t> церебрального </a:t>
            </a:r>
            <a:r>
              <a:rPr lang="ru-RU" sz="2800" b="1" dirty="0" err="1" smtClean="0">
                <a:effectLst/>
                <a:latin typeface="Times New Roman" panose="02020603050405020304" pitchFamily="18" charset="0"/>
                <a:cs typeface="Times New Roman" panose="02020603050405020304" pitchFamily="18" charset="0"/>
              </a:rPr>
              <a:t>паралічу</a:t>
            </a:r>
            <a:r>
              <a:rPr lang="ru-RU" sz="2800" b="1" dirty="0" smtClean="0">
                <a:effectLst/>
                <a:latin typeface="Times New Roman" panose="02020603050405020304" pitchFamily="18" charset="0"/>
                <a:cs typeface="Times New Roman" panose="02020603050405020304" pitchFamily="18" charset="0"/>
              </a:rPr>
              <a:t> </a:t>
            </a:r>
            <a:r>
              <a:rPr lang="ru-RU" sz="2800" b="1" dirty="0" smtClean="0"/>
              <a:t/>
            </a:r>
            <a:br>
              <a:rPr lang="ru-RU" sz="2800" b="1" dirty="0" smtClean="0"/>
            </a:br>
            <a:r>
              <a:rPr lang="ru-RU" sz="2800" b="1" dirty="0" smtClean="0"/>
              <a:t/>
            </a:r>
            <a:br>
              <a:rPr lang="ru-RU" sz="2800" b="1" dirty="0" smtClean="0"/>
            </a:br>
            <a:r>
              <a:rPr lang="ru-RU" sz="2800" dirty="0" smtClean="0">
                <a:effectLst/>
                <a:latin typeface="Times New Roman" panose="02020603050405020304" pitchFamily="18" charset="0"/>
                <a:cs typeface="Times New Roman" panose="02020603050405020304" pitchFamily="18" charset="0"/>
              </a:rPr>
              <a:t>ДЦП </a:t>
            </a:r>
            <a:r>
              <a:rPr lang="ru-RU" sz="2800" dirty="0" err="1" smtClean="0">
                <a:effectLst/>
                <a:latin typeface="Times New Roman" panose="02020603050405020304" pitchFamily="18" charset="0"/>
                <a:cs typeface="Times New Roman" panose="02020603050405020304" pitchFamily="18" charset="0"/>
              </a:rPr>
              <a:t>виникає</a:t>
            </a:r>
            <a:r>
              <a:rPr lang="ru-RU" sz="2800" dirty="0" smtClean="0">
                <a:effectLst/>
                <a:latin typeface="Times New Roman" panose="02020603050405020304" pitchFamily="18" charset="0"/>
                <a:cs typeface="Times New Roman" panose="02020603050405020304" pitchFamily="18" charset="0"/>
              </a:rPr>
              <a:t> в </a:t>
            </a:r>
            <a:r>
              <a:rPr lang="ru-RU" sz="2800" dirty="0" err="1" smtClean="0">
                <a:effectLst/>
                <a:latin typeface="Times New Roman" panose="02020603050405020304" pitchFamily="18" charset="0"/>
                <a:cs typeface="Times New Roman" panose="02020603050405020304" pitchFamily="18" charset="0"/>
              </a:rPr>
              <a:t>результаті</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ураження</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нервової</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системи</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дитини</a:t>
            </a:r>
            <a:r>
              <a:rPr lang="ru-RU" sz="2800" dirty="0" smtClean="0">
                <a:effectLst/>
                <a:latin typeface="Times New Roman" panose="02020603050405020304" pitchFamily="18" charset="0"/>
                <a:cs typeface="Times New Roman" panose="02020603050405020304" pitchFamily="18" charset="0"/>
              </a:rPr>
              <a:t> - </a:t>
            </a:r>
            <a:r>
              <a:rPr lang="ru-RU" sz="2800" dirty="0" err="1" smtClean="0">
                <a:effectLst/>
                <a:latin typeface="Times New Roman" panose="02020603050405020304" pitchFamily="18" charset="0"/>
                <a:cs typeface="Times New Roman" panose="02020603050405020304" pitchFamily="18" charset="0"/>
              </a:rPr>
              <a:t>внутрішньоутробного</a:t>
            </a:r>
            <a:r>
              <a:rPr lang="ru-RU" sz="2800" dirty="0" smtClean="0">
                <a:effectLst/>
                <a:latin typeface="Times New Roman" panose="02020603050405020304" pitchFamily="18" charset="0"/>
                <a:cs typeface="Times New Roman" panose="02020603050405020304" pitchFamily="18" charset="0"/>
              </a:rPr>
              <a:t> (80% </a:t>
            </a:r>
            <a:r>
              <a:rPr lang="ru-RU" sz="2800" dirty="0" err="1" smtClean="0">
                <a:effectLst/>
                <a:latin typeface="Times New Roman" panose="02020603050405020304" pitchFamily="18" charset="0"/>
                <a:cs typeface="Times New Roman" panose="02020603050405020304" pitchFamily="18" charset="0"/>
              </a:rPr>
              <a:t>випадків</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або</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після</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народження</a:t>
            </a:r>
            <a:r>
              <a:rPr lang="ru-RU" sz="2800" dirty="0" smtClean="0">
                <a:effectLst/>
                <a:latin typeface="Times New Roman" panose="02020603050405020304" pitchFamily="18" charset="0"/>
                <a:cs typeface="Times New Roman" panose="02020603050405020304" pitchFamily="18" charset="0"/>
              </a:rPr>
              <a:t> (20%). В силу </a:t>
            </a:r>
            <a:r>
              <a:rPr lang="ru-RU" sz="2800" dirty="0" err="1" smtClean="0">
                <a:effectLst/>
                <a:latin typeface="Times New Roman" panose="02020603050405020304" pitchFamily="18" charset="0"/>
                <a:cs typeface="Times New Roman" panose="02020603050405020304" pitchFamily="18" charset="0"/>
              </a:rPr>
              <a:t>дії</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різних</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факторів</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відбувається</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ураження</a:t>
            </a:r>
            <a:r>
              <a:rPr lang="ru-RU" sz="2800" dirty="0" smtClean="0">
                <a:effectLst/>
                <a:latin typeface="Times New Roman" panose="02020603050405020304" pitchFamily="18" charset="0"/>
                <a:cs typeface="Times New Roman" panose="02020603050405020304" pitchFamily="18" charset="0"/>
              </a:rPr>
              <a:t> головного </a:t>
            </a:r>
            <a:r>
              <a:rPr lang="ru-RU" sz="2800" dirty="0" err="1" smtClean="0">
                <a:effectLst/>
                <a:latin typeface="Times New Roman" panose="02020603050405020304" pitchFamily="18" charset="0"/>
                <a:cs typeface="Times New Roman" panose="02020603050405020304" pitchFamily="18" charset="0"/>
              </a:rPr>
              <a:t>мозку</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дитини</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зокрема</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ділянок</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що</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відповідають</a:t>
            </a:r>
            <a:r>
              <a:rPr lang="ru-RU" sz="2800" dirty="0" smtClean="0">
                <a:effectLst/>
                <a:latin typeface="Times New Roman" panose="02020603050405020304" pitchFamily="18" charset="0"/>
                <a:cs typeface="Times New Roman" panose="02020603050405020304" pitchFamily="18" charset="0"/>
              </a:rPr>
              <a:t> за </a:t>
            </a:r>
            <a:r>
              <a:rPr lang="ru-RU" sz="2800" dirty="0" err="1" smtClean="0">
                <a:effectLst/>
                <a:latin typeface="Times New Roman" panose="02020603050405020304" pitchFamily="18" charset="0"/>
                <a:cs typeface="Times New Roman" panose="02020603050405020304" pitchFamily="18" charset="0"/>
              </a:rPr>
              <a:t>рух</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Жоден</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з</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перерахованих</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факторів</a:t>
            </a:r>
            <a:r>
              <a:rPr lang="ru-RU" sz="2800" dirty="0" smtClean="0">
                <a:effectLst/>
                <a:latin typeface="Times New Roman" panose="02020603050405020304" pitchFamily="18" charset="0"/>
                <a:cs typeface="Times New Roman" panose="02020603050405020304" pitchFamily="18" charset="0"/>
              </a:rPr>
              <a:t> не </a:t>
            </a:r>
            <a:r>
              <a:rPr lang="ru-RU" sz="2800" dirty="0" err="1" smtClean="0">
                <a:effectLst/>
                <a:latin typeface="Times New Roman" panose="02020603050405020304" pitchFamily="18" charset="0"/>
                <a:cs typeface="Times New Roman" panose="02020603050405020304" pitchFamily="18" charset="0"/>
              </a:rPr>
              <a:t>обов'язково</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призводить</a:t>
            </a:r>
            <a:r>
              <a:rPr lang="ru-RU" sz="2800" dirty="0" smtClean="0">
                <a:effectLst/>
                <a:latin typeface="Times New Roman" panose="02020603050405020304" pitchFamily="18" charset="0"/>
                <a:cs typeface="Times New Roman" panose="02020603050405020304" pitchFamily="18" charset="0"/>
              </a:rPr>
              <a:t> до </a:t>
            </a:r>
            <a:r>
              <a:rPr lang="ru-RU" sz="2800" dirty="0" err="1" smtClean="0">
                <a:effectLst/>
                <a:latin typeface="Times New Roman" panose="02020603050405020304" pitchFamily="18" charset="0"/>
                <a:cs typeface="Times New Roman" panose="02020603050405020304" pitchFamily="18" charset="0"/>
              </a:rPr>
              <a:t>появи</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захворювання</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проте</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їх</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наявність</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підвищує</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ризик</a:t>
            </a:r>
            <a:r>
              <a:rPr lang="ru-RU" sz="2800" dirty="0" smtClean="0">
                <a:effectLst/>
                <a:latin typeface="Times New Roman" panose="02020603050405020304" pitchFamily="18" charset="0"/>
                <a:cs typeface="Times New Roman" panose="02020603050405020304" pitchFamily="18" charset="0"/>
              </a:rPr>
              <a:t> </a:t>
            </a:r>
            <a:r>
              <a:rPr lang="ru-RU" sz="2800" dirty="0" err="1" smtClean="0">
                <a:effectLst/>
                <a:latin typeface="Times New Roman" panose="02020603050405020304" pitchFamily="18" charset="0"/>
                <a:cs typeface="Times New Roman" panose="02020603050405020304" pitchFamily="18" charset="0"/>
              </a:rPr>
              <a:t>виникнення</a:t>
            </a:r>
            <a:r>
              <a:rPr lang="ru-RU" sz="2800" dirty="0" smtClean="0">
                <a:effectLst/>
                <a:latin typeface="Times New Roman" panose="02020603050405020304" pitchFamily="18" charset="0"/>
                <a:cs typeface="Times New Roman" panose="02020603050405020304" pitchFamily="18" charset="0"/>
              </a:rPr>
              <a:t> ДЦП.</a:t>
            </a:r>
            <a:endParaRPr lang="ru-RU"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19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616" y="476672"/>
            <a:ext cx="6068956" cy="1938992"/>
          </a:xfrm>
          <a:prstGeom prst="rect">
            <a:avLst/>
          </a:prstGeom>
        </p:spPr>
        <p:txBody>
          <a:bodyPr wrap="square">
            <a:spAutoFit/>
          </a:bodyPr>
          <a:lstStyle/>
          <a:p>
            <a:r>
              <a:rPr lang="ru-RU" sz="1200" dirty="0" err="1">
                <a:latin typeface="Times New Roman" panose="02020603050405020304" pitchFamily="18" charset="0"/>
                <a:cs typeface="Times New Roman" panose="02020603050405020304" pitchFamily="18" charset="0"/>
              </a:rPr>
              <a:t>Хустка</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ніг</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Квадратна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складається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трикутником</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кладеться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під</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сідниці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дитини</a:t>
            </a:r>
            <a:r>
              <a:rPr lang="ru-RU" sz="1200" dirty="0">
                <a:latin typeface="Times New Roman" panose="02020603050405020304" pitchFamily="18" charset="0"/>
                <a:cs typeface="Times New Roman" panose="02020603050405020304" pitchFamily="18" charset="0"/>
              </a:rPr>
              <a:t> як </a:t>
            </a:r>
            <a:r>
              <a:rPr lang="ru-RU" sz="1200" dirty="0" err="1">
                <a:latin typeface="Times New Roman" panose="02020603050405020304" pitchFamily="18" charset="0"/>
                <a:cs typeface="Times New Roman" panose="02020603050405020304" pitchFamily="18" charset="0"/>
              </a:rPr>
              <a:t>пелюшка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Обидва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бічних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загортаються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всередину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обмотуючи</a:t>
            </a:r>
            <a:r>
              <a:rPr lang="ru-RU" sz="1200" dirty="0">
                <a:latin typeface="Times New Roman" panose="02020603050405020304" pitchFamily="18" charset="0"/>
                <a:cs typeface="Times New Roman" panose="02020603050405020304" pitchFamily="18" charset="0"/>
              </a:rPr>
              <a:t> стегна, а </a:t>
            </a:r>
            <a:r>
              <a:rPr lang="ru-RU" sz="1200" dirty="0" err="1">
                <a:latin typeface="Times New Roman" panose="02020603050405020304" pitchFamily="18" charset="0"/>
                <a:cs typeface="Times New Roman" panose="02020603050405020304" pitchFamily="18" charset="0"/>
              </a:rPr>
              <a:t>потім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відбувається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ще</a:t>
            </a:r>
            <a:r>
              <a:rPr lang="ru-RU" sz="1200" dirty="0">
                <a:latin typeface="Times New Roman" panose="02020603050405020304" pitchFamily="18" charset="0"/>
                <a:cs typeface="Times New Roman" panose="02020603050405020304" pitchFamily="18" charset="0"/>
              </a:rPr>
              <a:t> один оборот на </a:t>
            </a:r>
            <a:r>
              <a:rPr lang="ru-RU" sz="1200" dirty="0" err="1">
                <a:latin typeface="Times New Roman" panose="02020603050405020304" pitchFamily="18" charset="0"/>
                <a:cs typeface="Times New Roman" panose="02020603050405020304" pitchFamily="18" charset="0"/>
              </a:rPr>
              <a:t>рівні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колін</a:t>
            </a:r>
            <a:r>
              <a:rPr lang="ru-RU" sz="1200" dirty="0">
                <a:latin typeface="Times New Roman" panose="02020603050405020304" pitchFamily="18" charset="0"/>
                <a:cs typeface="Times New Roman" panose="02020603050405020304" pitchFamily="18" charset="0"/>
              </a:rPr>
              <a:t> так, </a:t>
            </a:r>
            <a:r>
              <a:rPr lang="ru-RU" sz="1200" dirty="0" err="1">
                <a:latin typeface="Times New Roman" panose="02020603050405020304" pitchFamily="18" charset="0"/>
                <a:cs typeface="Times New Roman" panose="02020603050405020304" pitchFamily="18" charset="0"/>
              </a:rPr>
              <a:t>щоб</a:t>
            </a:r>
            <a:r>
              <a:rPr lang="ru-RU" sz="1200" dirty="0">
                <a:latin typeface="Times New Roman" panose="02020603050405020304" pitchFamily="18" charset="0"/>
                <a:cs typeface="Times New Roman" panose="02020603050405020304" pitchFamily="18" charset="0"/>
              </a:rPr>
              <a:t> нога </a:t>
            </a:r>
            <a:r>
              <a:rPr lang="ru-RU" sz="1200" dirty="0" err="1">
                <a:latin typeface="Times New Roman" panose="02020603050405020304" pitchFamily="18" charset="0"/>
                <a:cs typeface="Times New Roman" panose="02020603050405020304" pitchFamily="18" charset="0"/>
              </a:rPr>
              <a:t>була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повністю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обгорнута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кінці</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цьому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рівні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знову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з'єднуються</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зав'язуються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Завдяки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хустці</a:t>
            </a:r>
            <a:r>
              <a:rPr lang="ru-RU" sz="1200" dirty="0">
                <a:latin typeface="Times New Roman" panose="02020603050405020304" pitchFamily="18" charset="0"/>
                <a:cs typeface="Times New Roman" panose="02020603050405020304" pitchFamily="18" charset="0"/>
              </a:rPr>
              <a:t>, ноги </a:t>
            </a:r>
            <a:r>
              <a:rPr lang="ru-RU" sz="1200" dirty="0" err="1">
                <a:latin typeface="Times New Roman" panose="02020603050405020304" pitchFamily="18" charset="0"/>
                <a:cs typeface="Times New Roman" panose="02020603050405020304" pitchFamily="18" charset="0"/>
              </a:rPr>
              <a:t>наводяться</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сприятливе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вихідне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сприяє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випрямляння</a:t>
            </a:r>
            <a:r>
              <a:rPr lang="ru-RU" sz="1200" dirty="0">
                <a:latin typeface="Times New Roman" panose="02020603050405020304" pitchFamily="18" charset="0"/>
                <a:cs typeface="Times New Roman" panose="02020603050405020304" pitchFamily="18" charset="0"/>
              </a:rPr>
              <a:t> таза. </a:t>
            </a:r>
            <a:r>
              <a:rPr lang="ru-RU" sz="1200" dirty="0" err="1">
                <a:latin typeface="Times New Roman" panose="02020603050405020304" pitchFamily="18" charset="0"/>
                <a:cs typeface="Times New Roman" panose="02020603050405020304" pitchFamily="18" charset="0"/>
              </a:rPr>
              <a:t>Підходить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таке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пристосування</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дітей</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млявим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паралічем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наприклад</a:t>
            </a:r>
            <a:r>
              <a:rPr lang="ru-RU" sz="1200" dirty="0">
                <a:latin typeface="Times New Roman" panose="02020603050405020304" pitchFamily="18" charset="0"/>
                <a:cs typeface="Times New Roman" panose="02020603050405020304" pitchFamily="18" charset="0"/>
              </a:rPr>
              <a:t>, при </a:t>
            </a:r>
            <a:r>
              <a:rPr lang="ru-RU" sz="1200" dirty="0" err="1">
                <a:latin typeface="Times New Roman" panose="02020603050405020304" pitchFamily="18" charset="0"/>
                <a:cs typeface="Times New Roman" panose="02020603050405020304" pitchFamily="18" charset="0"/>
              </a:rPr>
              <a:t>спинномозкових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грижах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гіпотонією</a:t>
            </a:r>
            <a:r>
              <a:rPr lang="ru-RU" sz="1200" dirty="0">
                <a:latin typeface="Times New Roman" panose="02020603050405020304" pitchFamily="18" charset="0"/>
                <a:cs typeface="Times New Roman" panose="02020603050405020304" pitchFamily="18" charset="0"/>
              </a:rPr>
              <a:t>, ноги </a:t>
            </a:r>
            <a:r>
              <a:rPr lang="ru-RU" sz="1200" dirty="0" err="1">
                <a:latin typeface="Times New Roman" panose="02020603050405020304" pitchFamily="18" charset="0"/>
                <a:cs typeface="Times New Roman" panose="02020603050405020304" pitchFamily="18" charset="0"/>
              </a:rPr>
              <a:t>яких</a:t>
            </a:r>
            <a:r>
              <a:rPr lang="ru-RU" sz="1200" dirty="0">
                <a:latin typeface="Times New Roman" panose="02020603050405020304" pitchFamily="18" charset="0"/>
                <a:cs typeface="Times New Roman" panose="02020603050405020304" pitchFamily="18" charset="0"/>
              </a:rPr>
              <a:t> так сильно </a:t>
            </a:r>
            <a:r>
              <a:rPr lang="ru-RU" sz="1200" dirty="0" err="1">
                <a:latin typeface="Times New Roman" panose="02020603050405020304" pitchFamily="18" charset="0"/>
                <a:cs typeface="Times New Roman" panose="02020603050405020304" pitchFamily="18" charset="0"/>
              </a:rPr>
              <a:t>вивернуті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назовні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коліна</a:t>
            </a:r>
            <a:r>
              <a:rPr lang="ru-RU" sz="1200" dirty="0">
                <a:latin typeface="Times New Roman" panose="02020603050405020304" pitchFamily="18" charset="0"/>
                <a:cs typeface="Times New Roman" panose="02020603050405020304" pitchFamily="18" charset="0"/>
              </a:rPr>
              <a:t> просто лежать на </a:t>
            </a:r>
            <a:r>
              <a:rPr lang="ru-RU" sz="1200" dirty="0" err="1">
                <a:latin typeface="Times New Roman" panose="02020603050405020304" pitchFamily="18" charset="0"/>
                <a:cs typeface="Times New Roman" panose="02020603050405020304" pitchFamily="18" charset="0"/>
              </a:rPr>
              <a:t>поверхні</a:t>
            </a:r>
            <a:r>
              <a:rPr lang="ru-RU" sz="1200" dirty="0">
                <a:latin typeface="Times New Roman" panose="02020603050405020304" pitchFamily="18" charset="0"/>
                <a:cs typeface="Times New Roman" panose="02020603050405020304" pitchFamily="18" charset="0"/>
              </a:rPr>
              <a:t> опори (поза «</a:t>
            </a:r>
            <a:r>
              <a:rPr lang="ru-RU" sz="1200" dirty="0" err="1">
                <a:latin typeface="Times New Roman" panose="02020603050405020304" pitchFamily="18" charset="0"/>
                <a:cs typeface="Times New Roman" panose="02020603050405020304" pitchFamily="18" charset="0"/>
              </a:rPr>
              <a:t>жаби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дітям</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гіперкінезами</a:t>
            </a:r>
            <a:r>
              <a:rPr lang="ru-RU" sz="1200" dirty="0">
                <a:latin typeface="Times New Roman" panose="02020603050405020304" pitchFamily="18" charset="0"/>
                <a:cs typeface="Times New Roman" panose="02020603050405020304" pitchFamily="18" charset="0"/>
              </a:rPr>
              <a:t>, лежачим в </a:t>
            </a:r>
            <a:r>
              <a:rPr lang="ru-RU" sz="1200" dirty="0" err="1">
                <a:latin typeface="Times New Roman" panose="02020603050405020304" pitchFamily="18" charset="0"/>
                <a:cs typeface="Times New Roman" panose="02020603050405020304" pitchFamily="18" charset="0"/>
              </a:rPr>
              <a:t>асиметричній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позі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або</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нахилом</a:t>
            </a:r>
            <a:r>
              <a:rPr lang="ru-RU" sz="1200" dirty="0">
                <a:latin typeface="Times New Roman" panose="02020603050405020304" pitchFamily="18" charset="0"/>
                <a:cs typeface="Times New Roman" panose="02020603050405020304" pitchFamily="18" charset="0"/>
              </a:rPr>
              <a:t> в сторону (</a:t>
            </a:r>
            <a:r>
              <a:rPr lang="ru-RU" sz="1200" dirty="0" err="1">
                <a:latin typeface="Times New Roman" panose="02020603050405020304" pitchFamily="18" charset="0"/>
                <a:cs typeface="Times New Roman" panose="02020603050405020304" pitchFamily="18" charset="0"/>
              </a:rPr>
              <a:t>хустку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допомагає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виправленню</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пози</a:t>
            </a:r>
            <a:r>
              <a:rPr lang="ru-RU" sz="1200" dirty="0">
                <a:latin typeface="Times New Roman" panose="02020603050405020304" pitchFamily="18" charset="0"/>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7131633" y="1092751"/>
            <a:ext cx="1947053" cy="1155737"/>
          </a:xfrm>
          <a:prstGeom prst="rect">
            <a:avLst/>
          </a:prstGeom>
        </p:spPr>
      </p:pic>
      <p:sp>
        <p:nvSpPr>
          <p:cNvPr id="6" name="Прямоугольник 5"/>
          <p:cNvSpPr/>
          <p:nvPr/>
        </p:nvSpPr>
        <p:spPr>
          <a:xfrm>
            <a:off x="1128841" y="2415664"/>
            <a:ext cx="5859788" cy="2862322"/>
          </a:xfrm>
          <a:prstGeom prst="rect">
            <a:avLst/>
          </a:prstGeom>
        </p:spPr>
        <p:txBody>
          <a:bodyPr wrap="square">
            <a:spAutoFit/>
          </a:bodyPr>
          <a:lstStyle/>
          <a:p>
            <a:r>
              <a:rPr lang="ru-RU" sz="1200" dirty="0" err="1">
                <a:latin typeface="Times New Roman" panose="02020603050405020304" pitchFamily="18" charset="0"/>
                <a:cs typeface="Times New Roman" panose="02020603050405020304" pitchFamily="18" charset="0"/>
              </a:rPr>
              <a:t>Хустка</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сидіння</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виготовлення</a:t>
            </a:r>
            <a:r>
              <a:rPr lang="ru-RU" sz="1200" dirty="0">
                <a:latin typeface="Times New Roman" panose="02020603050405020304" pitchFamily="18" charset="0"/>
                <a:cs typeface="Times New Roman" panose="02020603050405020304" pitchFamily="18" charset="0"/>
              </a:rPr>
              <a:t> такого </a:t>
            </a:r>
            <a:r>
              <a:rPr lang="ru-RU" sz="1200" dirty="0" err="1">
                <a:latin typeface="Times New Roman" panose="02020603050405020304" pitchFamily="18" charset="0"/>
                <a:cs typeface="Times New Roman" panose="02020603050405020304" pitchFamily="18" charset="0"/>
              </a:rPr>
              <a:t>пристосування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досить</a:t>
            </a:r>
            <a:r>
              <a:rPr lang="ru-RU" sz="1200" dirty="0">
                <a:latin typeface="Times New Roman" panose="02020603050405020304" pitchFamily="18" charset="0"/>
                <a:cs typeface="Times New Roman" panose="02020603050405020304" pitchFamily="18" charset="0"/>
              </a:rPr>
              <a:t> матерчатого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середніх</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розмірів</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згортають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трикутником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кладуть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стілець</a:t>
            </a:r>
            <a:r>
              <a:rPr lang="ru-RU" sz="1200" dirty="0">
                <a:latin typeface="Times New Roman" panose="02020603050405020304" pitchFamily="18" charset="0"/>
                <a:cs typeface="Times New Roman" panose="02020603050405020304" pitchFamily="18" charset="0"/>
              </a:rPr>
              <a:t> і </a:t>
            </a:r>
            <a:r>
              <a:rPr lang="ru-RU" sz="1200" dirty="0" err="1">
                <a:latin typeface="Times New Roman" panose="02020603050405020304" pitchFamily="18" charset="0"/>
                <a:cs typeface="Times New Roman" panose="02020603050405020304" pitchFamily="18" charset="0"/>
              </a:rPr>
              <a:t>садять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нього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дитину</a:t>
            </a:r>
            <a:r>
              <a:rPr lang="ru-RU" sz="1200" dirty="0">
                <a:latin typeface="Times New Roman" panose="02020603050405020304" pitchFamily="18" charset="0"/>
                <a:cs typeface="Times New Roman" panose="02020603050405020304" pitchFamily="18" charset="0"/>
              </a:rPr>
              <a:t>. Один </a:t>
            </a:r>
            <a:r>
              <a:rPr lang="ru-RU" sz="1200" dirty="0" err="1">
                <a:latin typeface="Times New Roman" panose="02020603050405020304" pitchFamily="18" charset="0"/>
                <a:cs typeface="Times New Roman" panose="02020603050405020304" pitchFamily="18" charset="0"/>
              </a:rPr>
              <a:t>кінець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знаходиться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між</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ніг</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піднімається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вгору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Створений</a:t>
            </a:r>
            <a:r>
              <a:rPr lang="ru-RU" sz="1200" dirty="0">
                <a:latin typeface="Times New Roman" panose="02020603050405020304" pitchFamily="18" charset="0"/>
                <a:cs typeface="Times New Roman" panose="02020603050405020304" pitchFamily="18" charset="0"/>
              </a:rPr>
              <a:t> таким чином бандаж </a:t>
            </a:r>
            <a:r>
              <a:rPr lang="ru-RU" sz="1200" dirty="0" err="1">
                <a:latin typeface="Times New Roman" panose="02020603050405020304" pitchFamily="18" charset="0"/>
                <a:cs typeface="Times New Roman" panose="02020603050405020304" pitchFamily="18" charset="0"/>
              </a:rPr>
              <a:t>підтягують</a:t>
            </a:r>
            <a:r>
              <a:rPr lang="ru-RU" sz="1200" dirty="0">
                <a:latin typeface="Times New Roman" panose="02020603050405020304" pitchFamily="18" charset="0"/>
                <a:cs typeface="Times New Roman" panose="02020603050405020304" pitchFamily="18" charset="0"/>
              </a:rPr>
              <a:t> поверх стегна </a:t>
            </a:r>
            <a:r>
              <a:rPr lang="ru-RU" sz="1200" dirty="0" err="1">
                <a:latin typeface="Times New Roman" panose="02020603050405020304" pitchFamily="18" charset="0"/>
                <a:cs typeface="Times New Roman" panose="02020603050405020304" pitchFamily="18" charset="0"/>
              </a:rPr>
              <a:t>назовні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щоб</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зв'язати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боковим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кінцем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протягнутим</a:t>
            </a:r>
            <a:r>
              <a:rPr lang="ru-RU" sz="1200" dirty="0">
                <a:latin typeface="Times New Roman" panose="02020603050405020304" pitchFamily="18" charset="0"/>
                <a:cs typeface="Times New Roman" panose="02020603050405020304" pitchFamily="18" charset="0"/>
              </a:rPr>
              <a:t> через спинку </a:t>
            </a:r>
            <a:r>
              <a:rPr lang="ru-RU" sz="1200" dirty="0" err="1">
                <a:latin typeface="Times New Roman" panose="02020603050405020304" pitchFamily="18" charset="0"/>
                <a:cs typeface="Times New Roman" panose="02020603050405020304" pitchFamily="18" charset="0"/>
              </a:rPr>
              <a:t>стільця</a:t>
            </a:r>
            <a:r>
              <a:rPr lang="ru-RU" sz="1200" dirty="0">
                <a:latin typeface="Times New Roman" panose="02020603050405020304" pitchFamily="18" charset="0"/>
                <a:cs typeface="Times New Roman" panose="02020603050405020304" pitchFamily="18" charset="0"/>
              </a:rPr>
              <a:t>. Так само </a:t>
            </a:r>
            <a:r>
              <a:rPr lang="ru-RU" sz="1200" dirty="0" err="1">
                <a:latin typeface="Times New Roman" panose="02020603050405020304" pitchFamily="18" charset="0"/>
                <a:cs typeface="Times New Roman" panose="02020603050405020304" pitchFamily="18" charset="0"/>
              </a:rPr>
              <a:t>роблять</a:t>
            </a:r>
            <a:r>
              <a:rPr lang="ru-RU" sz="1200" dirty="0">
                <a:latin typeface="Times New Roman" panose="02020603050405020304" pitchFamily="18" charset="0"/>
                <a:cs typeface="Times New Roman" panose="02020603050405020304" pitchFamily="18" charset="0"/>
              </a:rPr>
              <a:t> з другим </a:t>
            </a:r>
            <a:r>
              <a:rPr lang="ru-RU" sz="1200" dirty="0" err="1">
                <a:latin typeface="Times New Roman" panose="02020603050405020304" pitchFamily="18" charset="0"/>
                <a:cs typeface="Times New Roman" panose="02020603050405020304" pitchFamily="18" charset="0"/>
              </a:rPr>
              <a:t>кінцем</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з </a:t>
            </a:r>
            <a:r>
              <a:rPr lang="ru-RU" sz="1200" dirty="0" err="1">
                <a:latin typeface="Times New Roman" panose="02020603050405020304" pitchFamily="18" charset="0"/>
                <a:cs typeface="Times New Roman" panose="02020603050405020304" pitchFamily="18" charset="0"/>
              </a:rPr>
              <a:t>іншого</a:t>
            </a:r>
            <a:r>
              <a:rPr lang="ru-RU" sz="1200" dirty="0">
                <a:latin typeface="Times New Roman" panose="02020603050405020304" pitchFamily="18" charset="0"/>
                <a:cs typeface="Times New Roman" panose="02020603050405020304" pitchFamily="18" charset="0"/>
              </a:rPr>
              <a:t> краю </a:t>
            </a:r>
            <a:r>
              <a:rPr lang="ru-RU" sz="1200" dirty="0" err="1">
                <a:latin typeface="Times New Roman" panose="02020603050405020304" pitchFamily="18" charset="0"/>
                <a:cs typeface="Times New Roman" panose="02020603050405020304" pitchFamily="18" charset="0"/>
              </a:rPr>
              <a:t>стільця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Таку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застосовують</a:t>
            </a:r>
            <a:r>
              <a:rPr lang="ru-RU" sz="1200" dirty="0">
                <a:latin typeface="Times New Roman" panose="02020603050405020304" pitchFamily="18" charset="0"/>
                <a:cs typeface="Times New Roman" panose="02020603050405020304" pitchFamily="18" charset="0"/>
              </a:rPr>
              <a:t> для </a:t>
            </a:r>
            <a:r>
              <a:rPr lang="ru-RU" sz="1200" dirty="0" err="1">
                <a:latin typeface="Times New Roman" panose="02020603050405020304" pitchFamily="18" charset="0"/>
                <a:cs typeface="Times New Roman" panose="02020603050405020304" pitchFamily="18" charset="0"/>
              </a:rPr>
              <a:t>дітей</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які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вже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можуть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недовго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сидіти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самі</a:t>
            </a:r>
            <a:r>
              <a:rPr lang="ru-RU" sz="1200" dirty="0">
                <a:latin typeface="Times New Roman" panose="02020603050405020304" pitchFamily="18" charset="0"/>
                <a:cs typeface="Times New Roman" panose="02020603050405020304" pitchFamily="18" charset="0"/>
              </a:rPr>
              <a:t>, але не в </a:t>
            </a:r>
            <a:r>
              <a:rPr lang="ru-RU" sz="1200" dirty="0" err="1">
                <a:latin typeface="Times New Roman" panose="02020603050405020304" pitchFamily="18" charset="0"/>
                <a:cs typeface="Times New Roman" panose="02020603050405020304" pitchFamily="18" charset="0"/>
              </a:rPr>
              <a:t>змозі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впевнено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утримувати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це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положення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використовувати</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заняттях</a:t>
            </a:r>
            <a:r>
              <a:rPr lang="ru-RU" sz="1200" dirty="0">
                <a:latin typeface="Times New Roman" panose="02020603050405020304" pitchFamily="18" charset="0"/>
                <a:cs typeface="Times New Roman" panose="02020603050405020304" pitchFamily="18" charset="0"/>
              </a:rPr>
              <a:t> у дефектолога, </a:t>
            </a:r>
            <a:r>
              <a:rPr lang="ru-RU" sz="1200" dirty="0" err="1">
                <a:latin typeface="Times New Roman" panose="02020603050405020304" pitchFamily="18" charset="0"/>
                <a:cs typeface="Times New Roman" panose="02020603050405020304" pitchFamily="18" charset="0"/>
              </a:rPr>
              <a:t>якщо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немає</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спеціального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стільця</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Замість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хустки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можна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використовувати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довгий</a:t>
            </a:r>
            <a:r>
              <a:rPr lang="ru-RU" sz="1200" dirty="0">
                <a:latin typeface="Times New Roman" panose="02020603050405020304" pitchFamily="18" charset="0"/>
                <a:cs typeface="Times New Roman" panose="02020603050405020304" pitchFamily="18" charset="0"/>
              </a:rPr>
              <a:t> шарф </a:t>
            </a:r>
            <a:r>
              <a:rPr lang="ru-RU" sz="1200" dirty="0" err="1">
                <a:latin typeface="Times New Roman" panose="02020603050405020304" pitchFamily="18" charset="0"/>
                <a:cs typeface="Times New Roman" panose="02020603050405020304" pitchFamily="18" charset="0"/>
              </a:rPr>
              <a:t>або</a:t>
            </a:r>
            <a:r>
              <a:rPr lang="ru-RU" sz="1200" dirty="0">
                <a:latin typeface="Times New Roman" panose="02020603050405020304" pitchFamily="18" charset="0"/>
                <a:cs typeface="Times New Roman" panose="02020603050405020304" pitchFamily="18" charset="0"/>
              </a:rPr>
              <a:t> пояс. В </a:t>
            </a:r>
            <a:r>
              <a:rPr lang="ru-RU" sz="1200" dirty="0" err="1">
                <a:latin typeface="Times New Roman" panose="02020603050405020304" pitchFamily="18" charset="0"/>
                <a:cs typeface="Times New Roman" panose="02020603050405020304" pitchFamily="18" charset="0"/>
              </a:rPr>
              <a:t>цьому</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випадку</a:t>
            </a:r>
            <a:r>
              <a:rPr lang="ru-RU" sz="1200" dirty="0">
                <a:latin typeface="Times New Roman" panose="02020603050405020304" pitchFamily="18" charset="0"/>
                <a:cs typeface="Times New Roman" panose="02020603050405020304" pitchFamily="18" charset="0"/>
              </a:rPr>
              <a:t> шарф </a:t>
            </a:r>
            <a:r>
              <a:rPr lang="ru-RU" sz="1200" dirty="0" err="1">
                <a:latin typeface="Times New Roman" panose="02020603050405020304" pitchFamily="18" charset="0"/>
                <a:cs typeface="Times New Roman" panose="02020603050405020304" pitchFamily="18" charset="0"/>
              </a:rPr>
              <a:t>кладуть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стілець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утворюючи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попереду</a:t>
            </a:r>
            <a:r>
              <a:rPr lang="ru-RU" sz="1200" dirty="0">
                <a:latin typeface="Times New Roman" panose="02020603050405020304" pitchFamily="18" charset="0"/>
                <a:cs typeface="Times New Roman" panose="02020603050405020304" pitchFamily="18" charset="0"/>
              </a:rPr>
              <a:t> петлю, а </a:t>
            </a:r>
            <a:r>
              <a:rPr lang="ru-RU" sz="1200" dirty="0" err="1">
                <a:latin typeface="Times New Roman" panose="02020603050405020304" pitchFamily="18" charset="0"/>
                <a:cs typeface="Times New Roman" panose="02020603050405020304" pitchFamily="18" charset="0"/>
              </a:rPr>
              <a:t>кінці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загортають</a:t>
            </a:r>
            <a:r>
              <a:rPr lang="ru-RU" sz="1200" dirty="0">
                <a:latin typeface="Times New Roman" panose="02020603050405020304" pitchFamily="18" charset="0"/>
                <a:cs typeface="Times New Roman" panose="02020603050405020304" pitchFamily="18" charset="0"/>
              </a:rPr>
              <a:t> за </a:t>
            </a:r>
            <a:r>
              <a:rPr lang="ru-RU" sz="1200" dirty="0" err="1">
                <a:latin typeface="Times New Roman" panose="02020603050405020304" pitchFamily="18" charset="0"/>
                <a:cs typeface="Times New Roman" panose="02020603050405020304" pitchFamily="18" charset="0"/>
              </a:rPr>
              <a:t>стійки</a:t>
            </a:r>
            <a:r>
              <a:rPr lang="ru-RU" sz="1200" dirty="0">
                <a:latin typeface="Times New Roman" panose="02020603050405020304" pitchFamily="18" charset="0"/>
                <a:cs typeface="Times New Roman" panose="02020603050405020304" pitchFamily="18" charset="0"/>
              </a:rPr>
              <a:t> спинки </a:t>
            </a:r>
            <a:r>
              <a:rPr lang="ru-RU" sz="1200" dirty="0" err="1">
                <a:latin typeface="Times New Roman" panose="02020603050405020304" pitchFamily="18" charset="0"/>
                <a:cs typeface="Times New Roman" panose="02020603050405020304" pitchFamily="18" charset="0"/>
              </a:rPr>
              <a:t>стільця</a:t>
            </a:r>
            <a:r>
              <a:rPr lang="ru-RU" sz="1200" dirty="0">
                <a:latin typeface="Times New Roman" panose="02020603050405020304" pitchFamily="18" charset="0"/>
                <a:cs typeface="Times New Roman" panose="02020603050405020304" pitchFamily="18" charset="0"/>
              </a:rPr>
              <a:t>. Коли </a:t>
            </a:r>
            <a:r>
              <a:rPr lang="ru-RU" sz="1200" dirty="0" err="1">
                <a:latin typeface="Times New Roman" panose="02020603050405020304" pitchFamily="18" charset="0"/>
                <a:cs typeface="Times New Roman" panose="02020603050405020304" pitchFamily="18" charset="0"/>
              </a:rPr>
              <a:t>дитина</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сидить</a:t>
            </a:r>
            <a:r>
              <a:rPr lang="ru-RU" sz="1200" dirty="0">
                <a:latin typeface="Times New Roman" panose="02020603050405020304" pitchFamily="18" charset="0"/>
                <a:cs typeface="Times New Roman" panose="02020603050405020304" pitchFamily="18" charset="0"/>
              </a:rPr>
              <a:t> на </a:t>
            </a:r>
            <a:r>
              <a:rPr lang="ru-RU" sz="1200" dirty="0" err="1">
                <a:latin typeface="Times New Roman" panose="02020603050405020304" pitchFamily="18" charset="0"/>
                <a:cs typeface="Times New Roman" panose="02020603050405020304" pitchFamily="18" charset="0"/>
              </a:rPr>
              <a:t>стільці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кінці</a:t>
            </a:r>
            <a:r>
              <a:rPr lang="ru-RU" sz="1200" dirty="0">
                <a:latin typeface="Times New Roman" panose="02020603050405020304" pitchFamily="18" charset="0"/>
                <a:cs typeface="Times New Roman" panose="02020603050405020304" pitchFamily="18" charset="0"/>
              </a:rPr>
              <a:t> шарфа </a:t>
            </a:r>
            <a:r>
              <a:rPr lang="ru-RU" sz="1200" dirty="0" err="1">
                <a:latin typeface="Times New Roman" panose="02020603050405020304" pitchFamily="18" charset="0"/>
                <a:cs typeface="Times New Roman" panose="02020603050405020304" pitchFamily="18" charset="0"/>
              </a:rPr>
              <a:t>протягують</a:t>
            </a:r>
            <a:r>
              <a:rPr lang="ru-RU" sz="1200" dirty="0">
                <a:latin typeface="Times New Roman" panose="02020603050405020304" pitchFamily="18" charset="0"/>
                <a:cs typeface="Times New Roman" panose="02020603050405020304" pitchFamily="18" charset="0"/>
              </a:rPr>
              <a:t> через петлю і </a:t>
            </a:r>
            <a:r>
              <a:rPr lang="ru-RU" sz="1200" dirty="0" err="1">
                <a:latin typeface="Times New Roman" panose="02020603050405020304" pitchFamily="18" charset="0"/>
                <a:cs typeface="Times New Roman" panose="02020603050405020304" pitchFamily="18" charset="0"/>
              </a:rPr>
              <a:t>затягують</a:t>
            </a:r>
            <a:r>
              <a:rPr lang="ru-RU" sz="1200" dirty="0">
                <a:latin typeface="Times New Roman" panose="02020603050405020304" pitchFamily="18" charset="0"/>
                <a:cs typeface="Times New Roman" panose="02020603050405020304" pitchFamily="18" charset="0"/>
              </a:rPr>
              <a:t> назад, </a:t>
            </a:r>
            <a:r>
              <a:rPr lang="ru-RU" sz="1200" dirty="0" err="1">
                <a:latin typeface="Times New Roman" panose="02020603050405020304" pitchFamily="18" charset="0"/>
                <a:cs typeface="Times New Roman" panose="02020603050405020304" pitchFamily="18" charset="0"/>
              </a:rPr>
              <a:t>фіксуючи</a:t>
            </a:r>
            <a:r>
              <a:rPr lang="ru-RU" sz="1200" dirty="0">
                <a:latin typeface="Times New Roman" panose="02020603050405020304" pitchFamily="18" charset="0"/>
                <a:cs typeface="Times New Roman" panose="02020603050405020304" pitchFamily="18" charset="0"/>
              </a:rPr>
              <a:t> до спинки </a:t>
            </a:r>
            <a:r>
              <a:rPr lang="ru-RU" sz="1200" dirty="0" err="1">
                <a:latin typeface="Times New Roman" panose="02020603050405020304" pitchFamily="18" charset="0"/>
                <a:cs typeface="Times New Roman" panose="02020603050405020304" pitchFamily="18" charset="0"/>
              </a:rPr>
              <a:t>стільця</a:t>
            </a:r>
            <a:r>
              <a:rPr lang="ru-RU" sz="1200" dirty="0">
                <a:latin typeface="Times New Roman" panose="02020603050405020304" pitchFamily="18" charset="0"/>
                <a:cs typeface="Times New Roman" panose="02020603050405020304" pitchFamily="18" charset="0"/>
              </a:rPr>
              <a:t>. У такому </a:t>
            </a:r>
            <a:r>
              <a:rPr lang="ru-RU" sz="1200" dirty="0" err="1">
                <a:latin typeface="Times New Roman" panose="02020603050405020304" pitchFamily="18" charset="0"/>
                <a:cs typeface="Times New Roman" panose="02020603050405020304" pitchFamily="18" charset="0"/>
              </a:rPr>
              <a:t>положенні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дитина</a:t>
            </a:r>
            <a:r>
              <a:rPr lang="ru-RU" sz="1200" dirty="0">
                <a:latin typeface="Times New Roman" panose="02020603050405020304" pitchFamily="18" charset="0"/>
                <a:cs typeface="Times New Roman" panose="02020603050405020304" pitchFamily="18" charset="0"/>
              </a:rPr>
              <a:t> буде </a:t>
            </a:r>
            <a:r>
              <a:rPr lang="ru-RU" sz="1200" dirty="0" err="1">
                <a:latin typeface="Times New Roman" panose="02020603050405020304" pitchFamily="18" charset="0"/>
                <a:cs typeface="Times New Roman" panose="02020603050405020304" pitchFamily="18" charset="0"/>
              </a:rPr>
              <a:t>впевнено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сидіти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чи</a:t>
            </a:r>
            <a:r>
              <a:rPr lang="ru-RU" sz="1200" dirty="0">
                <a:latin typeface="Times New Roman" panose="02020603050405020304" pitchFamily="18" charset="0"/>
                <a:cs typeface="Times New Roman" panose="02020603050405020304" pitchFamily="18" charset="0"/>
              </a:rPr>
              <a:t> не </a:t>
            </a:r>
            <a:r>
              <a:rPr lang="ru-RU" sz="1200" dirty="0" err="1">
                <a:latin typeface="Times New Roman" panose="02020603050405020304" pitchFamily="18" charset="0"/>
                <a:cs typeface="Times New Roman" panose="02020603050405020304" pitchFamily="18" charset="0"/>
              </a:rPr>
              <a:t>сповзати</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його</a:t>
            </a:r>
            <a:r>
              <a:rPr lang="ru-RU" sz="1200" dirty="0">
                <a:latin typeface="Times New Roman" panose="02020603050405020304" pitchFamily="18" charset="0"/>
                <a:cs typeface="Times New Roman" panose="02020603050405020304" pitchFamily="18" charset="0"/>
              </a:rPr>
              <a:t> стегна </a:t>
            </a:r>
            <a:r>
              <a:rPr lang="ru-RU" sz="1200" dirty="0" err="1">
                <a:latin typeface="Times New Roman" panose="02020603050405020304" pitchFamily="18" charset="0"/>
                <a:cs typeface="Times New Roman" panose="02020603050405020304" pitchFamily="18" charset="0"/>
              </a:rPr>
              <a:t>будуть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знаходитися</a:t>
            </a:r>
            <a:r>
              <a:rPr lang="ru-RU" sz="1200" dirty="0">
                <a:latin typeface="Times New Roman" panose="02020603050405020304" pitchFamily="18" charset="0"/>
                <a:cs typeface="Times New Roman" panose="02020603050405020304" pitchFamily="18" charset="0"/>
              </a:rPr>
              <a:t> в </a:t>
            </a:r>
            <a:r>
              <a:rPr lang="ru-RU" sz="1200" dirty="0" err="1">
                <a:latin typeface="Times New Roman" panose="02020603050405020304" pitchFamily="18" charset="0"/>
                <a:cs typeface="Times New Roman" panose="02020603050405020304" pitchFamily="18" charset="0"/>
              </a:rPr>
              <a:t>фізіологічно</a:t>
            </a:r>
            <a:r>
              <a:rPr lang="ru-RU" sz="1200" dirty="0">
                <a:latin typeface="Times New Roman" panose="02020603050405020304" pitchFamily="18" charset="0"/>
                <a:cs typeface="Times New Roman" panose="02020603050405020304" pitchFamily="18" charset="0"/>
              </a:rPr>
              <a:t> правильному </a:t>
            </a:r>
            <a:r>
              <a:rPr lang="ru-RU" sz="1200" dirty="0" err="1">
                <a:latin typeface="Times New Roman" panose="02020603050405020304" pitchFamily="18" charset="0"/>
                <a:cs typeface="Times New Roman" panose="02020603050405020304" pitchFamily="18" charset="0"/>
              </a:rPr>
              <a:t>положенні</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Це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збільшить</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активність</a:t>
            </a:r>
            <a:r>
              <a:rPr lang="ru-RU" sz="1200"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3"/>
          <a:stretch>
            <a:fillRect/>
          </a:stretch>
        </p:blipFill>
        <p:spPr>
          <a:xfrm>
            <a:off x="6988629" y="3718369"/>
            <a:ext cx="1934027" cy="744634"/>
          </a:xfrm>
          <a:prstGeom prst="rect">
            <a:avLst/>
          </a:prstGeom>
        </p:spPr>
      </p:pic>
    </p:spTree>
    <p:extLst>
      <p:ext uri="{BB962C8B-B14F-4D97-AF65-F5344CB8AC3E}">
        <p14:creationId xmlns:p14="http://schemas.microsoft.com/office/powerpoint/2010/main" val="8801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7B3660-A51E-44D3-8134-B92BFC8BDC21}"/>
              </a:ext>
            </a:extLst>
          </p:cNvPr>
          <p:cNvSpPr>
            <a:spLocks noGrp="1"/>
          </p:cNvSpPr>
          <p:nvPr>
            <p:ph type="ctrTitle"/>
          </p:nvPr>
        </p:nvSpPr>
        <p:spPr>
          <a:xfrm>
            <a:off x="1187624" y="1052736"/>
            <a:ext cx="8175458" cy="1790700"/>
          </a:xfrm>
        </p:spPr>
        <p:txBody>
          <a:bodyPr>
            <a:normAutofit fontScale="90000"/>
          </a:bodyPr>
          <a:lstStyle/>
          <a:p>
            <a:r>
              <a:rPr lang="uk-UA" b="1" dirty="0">
                <a:latin typeface="Times New Roman" panose="02020603050405020304" pitchFamily="18" charset="0"/>
                <a:cs typeface="Times New Roman" panose="02020603050405020304" pitchFamily="18" charset="0"/>
              </a:rPr>
              <a:t>Допоміжні пристосування для придання тілу правильного положення</a:t>
            </a:r>
            <a:endParaRPr lang="ru-RU" b="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EF895E88-8356-456F-B8D5-A0D327A259C9}"/>
              </a:ext>
            </a:extLst>
          </p:cNvPr>
          <p:cNvPicPr>
            <a:picLocks noChangeAspect="1"/>
          </p:cNvPicPr>
          <p:nvPr/>
        </p:nvPicPr>
        <p:blipFill>
          <a:blip r:embed="rId2"/>
          <a:stretch>
            <a:fillRect/>
          </a:stretch>
        </p:blipFill>
        <p:spPr>
          <a:xfrm>
            <a:off x="2609832" y="3182917"/>
            <a:ext cx="3924337" cy="2673455"/>
          </a:xfrm>
          <a:prstGeom prst="rect">
            <a:avLst/>
          </a:prstGeom>
        </p:spPr>
      </p:pic>
    </p:spTree>
    <p:extLst>
      <p:ext uri="{BB962C8B-B14F-4D97-AF65-F5344CB8AC3E}">
        <p14:creationId xmlns:p14="http://schemas.microsoft.com/office/powerpoint/2010/main" val="393787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1AB8B0-72F6-423D-92D8-994DC9056FD3}"/>
              </a:ext>
            </a:extLst>
          </p:cNvPr>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Рисова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змія</a:t>
            </a:r>
            <a:r>
              <a:rPr lang="ru-RU" b="1" dirty="0">
                <a:latin typeface="Times New Roman" panose="02020603050405020304" pitchFamily="18" charset="0"/>
                <a:cs typeface="Times New Roman" panose="02020603050405020304" pitchFamily="18" charset="0"/>
              </a:rPr>
              <a:t>»</a:t>
            </a:r>
            <a:r>
              <a:rPr lang="ru-RU" b="1" dirty="0"/>
              <a:t/>
            </a:r>
            <a:br>
              <a:rPr lang="ru-RU" b="1" dirty="0"/>
            </a:br>
            <a:endParaRPr lang="ru-RU" b="1" dirty="0"/>
          </a:p>
        </p:txBody>
      </p:sp>
      <p:sp>
        <p:nvSpPr>
          <p:cNvPr id="3" name="Объект 2">
            <a:extLst>
              <a:ext uri="{FF2B5EF4-FFF2-40B4-BE49-F238E27FC236}">
                <a16:creationId xmlns:a16="http://schemas.microsoft.com/office/drawing/2014/main" id="{6EE7373B-95A3-4ECE-B03D-1D87400D91A2}"/>
              </a:ext>
            </a:extLst>
          </p:cNvPr>
          <p:cNvSpPr>
            <a:spLocks noGrp="1"/>
          </p:cNvSpPr>
          <p:nvPr>
            <p:ph idx="1"/>
          </p:nvPr>
        </p:nvSpPr>
        <p:spPr>
          <a:xfrm>
            <a:off x="1019676" y="1432129"/>
            <a:ext cx="8124324" cy="1599573"/>
          </a:xfrm>
        </p:spPr>
        <p:txBody>
          <a:bodyPr>
            <a:normAutofit fontScale="62500" lnSpcReduction="20000"/>
          </a:bodyPr>
          <a:lstStyle/>
          <a:p>
            <a:pPr marL="0" indent="0">
              <a:buNone/>
            </a:pPr>
            <a:r>
              <a:rPr lang="ru-RU" dirty="0" err="1">
                <a:latin typeface="Times New Roman" panose="02020603050405020304" pitchFamily="18" charset="0"/>
                <a:cs typeface="Times New Roman" panose="02020603050405020304" pitchFamily="18" charset="0"/>
              </a:rPr>
              <a:t>Маленька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рисова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виготовляється</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щільної</a:t>
            </a:r>
            <a:r>
              <a:rPr lang="ru-RU" dirty="0">
                <a:latin typeface="Times New Roman" panose="02020603050405020304" pitchFamily="18" charset="0"/>
                <a:cs typeface="Times New Roman" panose="02020603050405020304" pitchFamily="18" charset="0"/>
              </a:rPr>
              <a:t>, але </a:t>
            </a:r>
            <a:r>
              <a:rPr lang="ru-RU" dirty="0" err="1">
                <a:latin typeface="Times New Roman" panose="02020603050405020304" pitchFamily="18" charset="0"/>
                <a:cs typeface="Times New Roman" panose="02020603050405020304" pitchFamily="18" charset="0"/>
              </a:rPr>
              <a:t>еластичною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тканини</a:t>
            </a:r>
            <a:r>
              <a:rPr lang="ru-RU" dirty="0">
                <a:latin typeface="Times New Roman" panose="02020603050405020304" pitchFamily="18" charset="0"/>
                <a:cs typeface="Times New Roman" panose="02020603050405020304" pitchFamily="18" charset="0"/>
              </a:rPr>
              <a:t> (трикотаж) за </a:t>
            </a:r>
            <a:r>
              <a:rPr lang="ru-RU" dirty="0" err="1">
                <a:latin typeface="Times New Roman" panose="02020603050405020304" pitchFamily="18" charset="0"/>
                <a:cs typeface="Times New Roman" panose="02020603050405020304" pitchFamily="18" charset="0"/>
              </a:rPr>
              <a:t>наступними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розмірами</a:t>
            </a:r>
            <a:r>
              <a:rPr lang="ru-RU" dirty="0">
                <a:latin typeface="Times New Roman" panose="02020603050405020304" pitchFamily="18" charset="0"/>
                <a:cs typeface="Times New Roman" panose="02020603050405020304" pitchFamily="18" charset="0"/>
              </a:rPr>
              <a:t>: ширина - 20см (25см з припусками на </a:t>
            </a:r>
            <a:r>
              <a:rPr lang="ru-RU" dirty="0" err="1">
                <a:latin typeface="Times New Roman" panose="02020603050405020304" pitchFamily="18" charset="0"/>
                <a:cs typeface="Times New Roman" panose="02020603050405020304" pitchFamily="18" charset="0"/>
              </a:rPr>
              <a:t>шви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довжина</a:t>
            </a:r>
            <a:r>
              <a:rPr lang="ru-RU" dirty="0">
                <a:latin typeface="Times New Roman" panose="02020603050405020304" pitchFamily="18" charset="0"/>
                <a:cs typeface="Times New Roman" panose="02020603050405020304" pitchFamily="18" charset="0"/>
              </a:rPr>
              <a:t> - 115см (</a:t>
            </a:r>
            <a:r>
              <a:rPr lang="ru-RU" dirty="0" err="1">
                <a:latin typeface="Times New Roman" panose="02020603050405020304" pitchFamily="18" charset="0"/>
                <a:cs typeface="Times New Roman" panose="02020603050405020304" pitchFamily="18" charset="0"/>
              </a:rPr>
              <a:t>залежить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росту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Тканина </a:t>
            </a:r>
            <a:r>
              <a:rPr lang="ru-RU" dirty="0" err="1">
                <a:latin typeface="Times New Roman" panose="02020603050405020304" pitchFamily="18" charset="0"/>
                <a:cs typeface="Times New Roman" panose="02020603050405020304" pitchFamily="18" charset="0"/>
              </a:rPr>
              <a:t>зшивають</a:t>
            </a:r>
            <a:r>
              <a:rPr lang="ru-RU" dirty="0">
                <a:latin typeface="Times New Roman" panose="02020603050405020304" pitchFamily="18" charset="0"/>
                <a:cs typeface="Times New Roman" panose="02020603050405020304" pitchFamily="18" charset="0"/>
              </a:rPr>
              <a:t> по периметру, </a:t>
            </a:r>
            <a:r>
              <a:rPr lang="ru-RU" dirty="0" err="1">
                <a:latin typeface="Times New Roman" panose="02020603050405020304" pitchFamily="18" charset="0"/>
                <a:cs typeface="Times New Roman" panose="02020603050405020304" pitchFamily="18" charset="0"/>
              </a:rPr>
              <a:t>залишаючи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отвір</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наповнювача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Потім</a:t>
            </a:r>
            <a:r>
              <a:rPr lang="ru-RU" dirty="0">
                <a:latin typeface="Times New Roman" panose="02020603050405020304" pitchFamily="18" charset="0"/>
                <a:cs typeface="Times New Roman" panose="02020603050405020304" pitchFamily="18" charset="0"/>
              </a:rPr>
              <a:t> 4-5кг рису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піску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засипають</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змію</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зашивають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отвір</a:t>
            </a:r>
            <a:r>
              <a:rPr lang="ru-RU" dirty="0">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id="{C405F8D0-B5B7-4AE5-9205-A3B8C0E88F25}"/>
              </a:ext>
            </a:extLst>
          </p:cNvPr>
          <p:cNvPicPr>
            <a:picLocks noChangeAspect="1"/>
          </p:cNvPicPr>
          <p:nvPr/>
        </p:nvPicPr>
        <p:blipFill>
          <a:blip r:embed="rId2"/>
          <a:stretch>
            <a:fillRect/>
          </a:stretch>
        </p:blipFill>
        <p:spPr>
          <a:xfrm>
            <a:off x="2723649" y="3623010"/>
            <a:ext cx="3170321" cy="2377741"/>
          </a:xfrm>
          <a:prstGeom prst="rect">
            <a:avLst/>
          </a:prstGeom>
        </p:spPr>
      </p:pic>
      <p:pic>
        <p:nvPicPr>
          <p:cNvPr id="5" name="Рисунок 4">
            <a:extLst>
              <a:ext uri="{FF2B5EF4-FFF2-40B4-BE49-F238E27FC236}">
                <a16:creationId xmlns:a16="http://schemas.microsoft.com/office/drawing/2014/main" id="{93E421DA-D008-4BBE-B76C-394D04C85293}"/>
              </a:ext>
            </a:extLst>
          </p:cNvPr>
          <p:cNvPicPr>
            <a:picLocks noChangeAspect="1"/>
          </p:cNvPicPr>
          <p:nvPr/>
        </p:nvPicPr>
        <p:blipFill>
          <a:blip r:embed="rId3"/>
          <a:stretch>
            <a:fillRect/>
          </a:stretch>
        </p:blipFill>
        <p:spPr>
          <a:xfrm>
            <a:off x="5985433" y="3933711"/>
            <a:ext cx="3021431" cy="2009252"/>
          </a:xfrm>
          <a:prstGeom prst="rect">
            <a:avLst/>
          </a:prstGeom>
        </p:spPr>
      </p:pic>
      <p:pic>
        <p:nvPicPr>
          <p:cNvPr id="6" name="Рисунок 5">
            <a:extLst>
              <a:ext uri="{FF2B5EF4-FFF2-40B4-BE49-F238E27FC236}">
                <a16:creationId xmlns:a16="http://schemas.microsoft.com/office/drawing/2014/main" id="{5020E910-FB28-4A1F-8167-2CD9522E10A5}"/>
              </a:ext>
            </a:extLst>
          </p:cNvPr>
          <p:cNvPicPr>
            <a:picLocks noChangeAspect="1"/>
          </p:cNvPicPr>
          <p:nvPr/>
        </p:nvPicPr>
        <p:blipFill>
          <a:blip r:embed="rId4"/>
          <a:stretch>
            <a:fillRect/>
          </a:stretch>
        </p:blipFill>
        <p:spPr>
          <a:xfrm>
            <a:off x="0" y="4050546"/>
            <a:ext cx="2665174" cy="1775582"/>
          </a:xfrm>
          <a:prstGeom prst="rect">
            <a:avLst/>
          </a:prstGeom>
        </p:spPr>
      </p:pic>
      <p:sp>
        <p:nvSpPr>
          <p:cNvPr id="9" name="Стрелка: развернутая 8">
            <a:extLst>
              <a:ext uri="{FF2B5EF4-FFF2-40B4-BE49-F238E27FC236}">
                <a16:creationId xmlns:a16="http://schemas.microsoft.com/office/drawing/2014/main" id="{78898FE7-937F-4B60-9B4C-3FE2B03DB569}"/>
              </a:ext>
            </a:extLst>
          </p:cNvPr>
          <p:cNvSpPr/>
          <p:nvPr/>
        </p:nvSpPr>
        <p:spPr>
          <a:xfrm>
            <a:off x="1385373" y="3454163"/>
            <a:ext cx="1867903" cy="776038"/>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black"/>
              </a:solidFill>
              <a:latin typeface="Calibri" panose="020F0502020204030204"/>
            </a:endParaRPr>
          </a:p>
        </p:txBody>
      </p:sp>
      <p:pic>
        <p:nvPicPr>
          <p:cNvPr id="10" name="Рисунок 9">
            <a:extLst>
              <a:ext uri="{FF2B5EF4-FFF2-40B4-BE49-F238E27FC236}">
                <a16:creationId xmlns:a16="http://schemas.microsoft.com/office/drawing/2014/main" id="{E7535D7D-8794-40D4-8FFC-CAF7317F0E45}"/>
              </a:ext>
            </a:extLst>
          </p:cNvPr>
          <p:cNvPicPr>
            <a:picLocks noChangeAspect="1"/>
          </p:cNvPicPr>
          <p:nvPr/>
        </p:nvPicPr>
        <p:blipFill>
          <a:blip r:embed="rId5"/>
          <a:stretch>
            <a:fillRect/>
          </a:stretch>
        </p:blipFill>
        <p:spPr>
          <a:xfrm flipH="1">
            <a:off x="5709180" y="3378674"/>
            <a:ext cx="1913300" cy="786452"/>
          </a:xfrm>
          <a:prstGeom prst="rect">
            <a:avLst/>
          </a:prstGeom>
        </p:spPr>
      </p:pic>
    </p:spTree>
    <p:extLst>
      <p:ext uri="{BB962C8B-B14F-4D97-AF65-F5344CB8AC3E}">
        <p14:creationId xmlns:p14="http://schemas.microsoft.com/office/powerpoint/2010/main" val="1468098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82EC668-FDAE-44EC-A44D-70E4FEECEBDD}"/>
              </a:ext>
            </a:extLst>
          </p:cNvPr>
          <p:cNvSpPr>
            <a:spLocks noGrp="1"/>
          </p:cNvSpPr>
          <p:nvPr>
            <p:ph idx="1"/>
          </p:nvPr>
        </p:nvSpPr>
        <p:spPr>
          <a:xfrm>
            <a:off x="951180" y="692696"/>
            <a:ext cx="7973929" cy="4100325"/>
          </a:xfrm>
        </p:spPr>
        <p:txBody>
          <a:bodyPr>
            <a:normAutofit fontScale="85000" lnSpcReduction="10000"/>
          </a:bodyPr>
          <a:lstStyle/>
          <a:p>
            <a:pPr marL="0" indent="0">
              <a:buNone/>
            </a:pPr>
            <a:r>
              <a:rPr lang="ru-RU" dirty="0">
                <a:latin typeface="Times New Roman" panose="02020603050405020304" pitchFamily="18" charset="0"/>
                <a:cs typeface="Times New Roman" panose="02020603050405020304" pitchFamily="18" charset="0"/>
              </a:rPr>
              <a:t>Для </a:t>
            </a:r>
            <a:r>
              <a:rPr lang="ru-RU" dirty="0" err="1">
                <a:latin typeface="Times New Roman" panose="02020603050405020304" pitchFamily="18" charset="0"/>
                <a:cs typeface="Times New Roman" panose="02020603050405020304" pitchFamily="18" charset="0"/>
              </a:rPr>
              <a:t>досягнення</a:t>
            </a:r>
            <a:r>
              <a:rPr lang="ru-RU" dirty="0">
                <a:latin typeface="Times New Roman" panose="02020603050405020304" pitchFamily="18" charset="0"/>
                <a:cs typeface="Times New Roman" panose="02020603050405020304" pitchFamily="18" charset="0"/>
              </a:rPr>
              <a:t> оптимального положення </a:t>
            </a:r>
            <a:r>
              <a:rPr lang="ru-RU" dirty="0" err="1">
                <a:latin typeface="Times New Roman" panose="02020603050405020304" pitchFamily="18" charset="0"/>
                <a:cs typeface="Times New Roman" panose="02020603050405020304" pitchFamily="18" charset="0"/>
              </a:rPr>
              <a:t>пацієнта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змія</a:t>
            </a:r>
            <a:r>
              <a:rPr lang="ru-RU" dirty="0">
                <a:latin typeface="Times New Roman" panose="02020603050405020304" pitchFamily="18" charset="0"/>
                <a:cs typeface="Times New Roman" panose="02020603050405020304" pitchFamily="18" charset="0"/>
              </a:rPr>
              <a:t>» повинна бути </a:t>
            </a:r>
            <a:r>
              <a:rPr lang="ru-RU" dirty="0" err="1">
                <a:latin typeface="Times New Roman" panose="02020603050405020304" pitchFamily="18" charset="0"/>
                <a:cs typeface="Times New Roman" panose="02020603050405020304" pitchFamily="18" charset="0"/>
              </a:rPr>
              <a:t>наповнена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тільки</a:t>
            </a:r>
            <a:r>
              <a:rPr lang="ru-RU" dirty="0">
                <a:latin typeface="Times New Roman" panose="02020603050405020304" pitchFamily="18" charset="0"/>
                <a:cs typeface="Times New Roman" panose="02020603050405020304" pitchFamily="18" charset="0"/>
              </a:rPr>
              <a:t> на 2/3. </a:t>
            </a:r>
          </a:p>
          <a:p>
            <a:r>
              <a:rPr lang="ru-RU" dirty="0">
                <a:latin typeface="Times New Roman" panose="02020603050405020304" pitchFamily="18" charset="0"/>
                <a:cs typeface="Times New Roman" panose="02020603050405020304" pitchFamily="18" charset="0"/>
              </a:rPr>
              <a:t>Велика «</a:t>
            </a:r>
            <a:r>
              <a:rPr lang="ru-RU" dirty="0" err="1">
                <a:latin typeface="Times New Roman" panose="02020603050405020304" pitchFamily="18" charset="0"/>
                <a:cs typeface="Times New Roman" panose="02020603050405020304" pitchFamily="18" charset="0"/>
              </a:rPr>
              <a:t>рисова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наступні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розміри</a:t>
            </a:r>
            <a:r>
              <a:rPr lang="ru-RU" dirty="0">
                <a:latin typeface="Times New Roman" panose="02020603050405020304" pitchFamily="18" charset="0"/>
                <a:cs typeface="Times New Roman" panose="02020603050405020304" pitchFamily="18" charset="0"/>
              </a:rPr>
              <a:t> (без </a:t>
            </a:r>
            <a:r>
              <a:rPr lang="ru-RU" dirty="0" err="1">
                <a:latin typeface="Times New Roman" panose="02020603050405020304" pitchFamily="18" charset="0"/>
                <a:cs typeface="Times New Roman" panose="02020603050405020304" pitchFamily="18" charset="0"/>
              </a:rPr>
              <a:t>припусків</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шви</a:t>
            </a:r>
            <a:r>
              <a:rPr lang="ru-RU" dirty="0">
                <a:latin typeface="Times New Roman" panose="02020603050405020304" pitchFamily="18" charset="0"/>
                <a:cs typeface="Times New Roman" panose="02020603050405020304" pitchFamily="18" charset="0"/>
              </a:rPr>
              <a:t>): ширина - 36 см, </a:t>
            </a:r>
            <a:r>
              <a:rPr lang="ru-RU" dirty="0" err="1">
                <a:latin typeface="Times New Roman" panose="02020603050405020304" pitchFamily="18" charset="0"/>
                <a:cs typeface="Times New Roman" panose="02020603050405020304" pitchFamily="18" charset="0"/>
              </a:rPr>
              <a:t>довжина</a:t>
            </a:r>
            <a:r>
              <a:rPr lang="ru-RU" dirty="0">
                <a:latin typeface="Times New Roman" panose="02020603050405020304" pitchFamily="18" charset="0"/>
                <a:cs typeface="Times New Roman" panose="02020603050405020304" pitchFamily="18" charset="0"/>
              </a:rPr>
              <a:t> - 135см, 8кг рису (</a:t>
            </a:r>
            <a:r>
              <a:rPr lang="ru-RU" dirty="0" err="1">
                <a:latin typeface="Times New Roman" panose="02020603050405020304" pitchFamily="18" charset="0"/>
                <a:cs typeface="Times New Roman" panose="02020603050405020304" pitchFamily="18" charset="0"/>
              </a:rPr>
              <a:t>піску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надавати</a:t>
            </a:r>
            <a:r>
              <a:rPr lang="ru-RU" dirty="0">
                <a:latin typeface="Times New Roman" panose="02020603050405020304" pitchFamily="18" charset="0"/>
                <a:cs typeface="Times New Roman" panose="02020603050405020304" pitchFamily="18" charset="0"/>
              </a:rPr>
              <a:t> форму кола, а </a:t>
            </a:r>
            <a:r>
              <a:rPr lang="ru-RU" dirty="0" err="1">
                <a:latin typeface="Times New Roman" panose="02020603050405020304" pitchFamily="18" charset="0"/>
                <a:cs typeface="Times New Roman" panose="02020603050405020304" pitchFamily="18" charset="0"/>
              </a:rPr>
              <a:t>дитину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класти</a:t>
            </a:r>
            <a:r>
              <a:rPr lang="ru-RU" dirty="0">
                <a:latin typeface="Times New Roman" panose="02020603050405020304" pitchFamily="18" charset="0"/>
                <a:cs typeface="Times New Roman" panose="02020603050405020304" pitchFamily="18" charset="0"/>
              </a:rPr>
              <a:t> поверх таким чином, </a:t>
            </a: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голова і </a:t>
            </a:r>
            <a:r>
              <a:rPr lang="ru-RU" dirty="0" err="1">
                <a:latin typeface="Times New Roman" panose="02020603050405020304" pitchFamily="18" charset="0"/>
                <a:cs typeface="Times New Roman" panose="02020603050405020304" pitchFamily="18" charset="0"/>
              </a:rPr>
              <a:t>коліна</a:t>
            </a:r>
            <a:r>
              <a:rPr lang="ru-RU" dirty="0">
                <a:latin typeface="Times New Roman" panose="02020603050405020304" pitchFamily="18" charset="0"/>
                <a:cs typeface="Times New Roman" panose="02020603050405020304" pitchFamily="18" charset="0"/>
              </a:rPr>
              <a:t> лежали на «</a:t>
            </a:r>
            <a:r>
              <a:rPr lang="ru-RU" dirty="0" err="1">
                <a:latin typeface="Times New Roman" panose="02020603050405020304" pitchFamily="18" charset="0"/>
                <a:cs typeface="Times New Roman" panose="02020603050405020304" pitchFamily="18" charset="0"/>
              </a:rPr>
              <a:t>змії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Зручно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застосовувати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змію</a:t>
            </a:r>
            <a:r>
              <a:rPr lang="ru-RU" dirty="0">
                <a:latin typeface="Times New Roman" panose="02020603050405020304" pitchFamily="18" charset="0"/>
                <a:cs typeface="Times New Roman" panose="02020603050405020304" pitchFamily="18" charset="0"/>
              </a:rPr>
              <a:t> і для </a:t>
            </a:r>
            <a:r>
              <a:rPr lang="ru-RU" dirty="0" err="1">
                <a:latin typeface="Times New Roman" panose="02020603050405020304" pitchFamily="18" charset="0"/>
                <a:cs typeface="Times New Roman" panose="02020603050405020304" pitchFamily="18" charset="0"/>
              </a:rPr>
              <a:t>додання</a:t>
            </a:r>
            <a:r>
              <a:rPr lang="ru-RU" dirty="0">
                <a:latin typeface="Times New Roman" panose="02020603050405020304" pitchFamily="18" charset="0"/>
                <a:cs typeface="Times New Roman" panose="02020603050405020304" pitchFamily="18" charset="0"/>
              </a:rPr>
              <a:t> правильного положення </a:t>
            </a:r>
            <a:r>
              <a:rPr lang="ru-RU" dirty="0" err="1">
                <a:latin typeface="Times New Roman" panose="02020603050405020304" pitchFamily="18" charset="0"/>
                <a:cs typeface="Times New Roman" panose="02020603050405020304" pitchFamily="18" charset="0"/>
              </a:rPr>
              <a:t>лежачи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боці</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16187EEB-ADCE-4839-B257-B9ADD98B9F8C}"/>
              </a:ext>
            </a:extLst>
          </p:cNvPr>
          <p:cNvPicPr>
            <a:picLocks noChangeAspect="1"/>
          </p:cNvPicPr>
          <p:nvPr/>
        </p:nvPicPr>
        <p:blipFill>
          <a:blip r:embed="rId2"/>
          <a:stretch>
            <a:fillRect/>
          </a:stretch>
        </p:blipFill>
        <p:spPr>
          <a:xfrm>
            <a:off x="7020272" y="3933056"/>
            <a:ext cx="1599953" cy="2388269"/>
          </a:xfrm>
          <a:prstGeom prst="rect">
            <a:avLst/>
          </a:prstGeom>
        </p:spPr>
      </p:pic>
      <p:pic>
        <p:nvPicPr>
          <p:cNvPr id="5" name="Рисунок 4">
            <a:extLst>
              <a:ext uri="{FF2B5EF4-FFF2-40B4-BE49-F238E27FC236}">
                <a16:creationId xmlns:a16="http://schemas.microsoft.com/office/drawing/2014/main" id="{8F649835-039B-45D2-8D23-5644B2285D9D}"/>
              </a:ext>
            </a:extLst>
          </p:cNvPr>
          <p:cNvPicPr>
            <a:picLocks noChangeAspect="1"/>
          </p:cNvPicPr>
          <p:nvPr/>
        </p:nvPicPr>
        <p:blipFill>
          <a:blip r:embed="rId3"/>
          <a:stretch>
            <a:fillRect/>
          </a:stretch>
        </p:blipFill>
        <p:spPr>
          <a:xfrm>
            <a:off x="4267145" y="4166968"/>
            <a:ext cx="2568032" cy="2388269"/>
          </a:xfrm>
          <a:prstGeom prst="rect">
            <a:avLst/>
          </a:prstGeom>
        </p:spPr>
      </p:pic>
      <p:pic>
        <p:nvPicPr>
          <p:cNvPr id="7" name="Рисунок 6">
            <a:extLst>
              <a:ext uri="{FF2B5EF4-FFF2-40B4-BE49-F238E27FC236}">
                <a16:creationId xmlns:a16="http://schemas.microsoft.com/office/drawing/2014/main" id="{A2F1E84C-5987-4124-BEB7-4CA69A3FCF73}"/>
              </a:ext>
            </a:extLst>
          </p:cNvPr>
          <p:cNvPicPr>
            <a:picLocks noChangeAspect="1"/>
          </p:cNvPicPr>
          <p:nvPr/>
        </p:nvPicPr>
        <p:blipFill>
          <a:blip r:embed="rId4"/>
          <a:stretch>
            <a:fillRect/>
          </a:stretch>
        </p:blipFill>
        <p:spPr>
          <a:xfrm>
            <a:off x="707867" y="4225903"/>
            <a:ext cx="3403944" cy="2270398"/>
          </a:xfrm>
          <a:prstGeom prst="rect">
            <a:avLst/>
          </a:prstGeom>
        </p:spPr>
      </p:pic>
    </p:spTree>
    <p:extLst>
      <p:ext uri="{BB962C8B-B14F-4D97-AF65-F5344CB8AC3E}">
        <p14:creationId xmlns:p14="http://schemas.microsoft.com/office/powerpoint/2010/main" val="1373761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CEBC9B-0965-4CFA-9B1E-D10AEAA44A1B}"/>
              </a:ext>
            </a:extLst>
          </p:cNvPr>
          <p:cNvSpPr>
            <a:spLocks noGrp="1"/>
          </p:cNvSpPr>
          <p:nvPr>
            <p:ph type="title"/>
          </p:nvPr>
        </p:nvSpPr>
        <p:spPr/>
        <p:txBody>
          <a:bodyPr>
            <a:normAutofit fontScale="90000"/>
          </a:bodyPr>
          <a:lstStyle/>
          <a:p>
            <a:r>
              <a:rPr lang="ru-RU" b="1" dirty="0" err="1">
                <a:latin typeface="Times New Roman" panose="02020603050405020304" pitchFamily="18" charset="0"/>
                <a:cs typeface="Times New Roman" panose="02020603050405020304" pitchFamily="18" charset="0"/>
              </a:rPr>
              <a:t>Згорнута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вовняна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ковдра</a:t>
            </a:r>
            <a:r>
              <a:rPr lang="ru-RU" b="1" dirty="0"/>
              <a:t/>
            </a:r>
            <a:br>
              <a:rPr lang="ru-RU" b="1" dirty="0"/>
            </a:br>
            <a:endParaRPr lang="ru-RU" b="1" dirty="0"/>
          </a:p>
        </p:txBody>
      </p:sp>
      <p:sp>
        <p:nvSpPr>
          <p:cNvPr id="3" name="Объект 2">
            <a:extLst>
              <a:ext uri="{FF2B5EF4-FFF2-40B4-BE49-F238E27FC236}">
                <a16:creationId xmlns:a16="http://schemas.microsoft.com/office/drawing/2014/main" id="{8D27C56A-8098-441E-BA0D-62422AEB3C40}"/>
              </a:ext>
            </a:extLst>
          </p:cNvPr>
          <p:cNvSpPr>
            <a:spLocks noGrp="1"/>
          </p:cNvSpPr>
          <p:nvPr>
            <p:ph idx="1"/>
          </p:nvPr>
        </p:nvSpPr>
        <p:spPr>
          <a:xfrm>
            <a:off x="1187624" y="3356992"/>
            <a:ext cx="3721260" cy="2369915"/>
          </a:xfrm>
        </p:spPr>
        <p:txBody>
          <a:bodyPr>
            <a:normAutofit fontScale="77500" lnSpcReduction="20000"/>
          </a:bodyPr>
          <a:lstStyle/>
          <a:p>
            <a:pPr marL="0" indent="0">
              <a:buNone/>
            </a:pPr>
            <a:r>
              <a:rPr lang="ru-RU" dirty="0" err="1">
                <a:latin typeface="Times New Roman" panose="02020603050405020304" pitchFamily="18" charset="0"/>
                <a:cs typeface="Times New Roman" panose="02020603050405020304" pitchFamily="18" charset="0"/>
              </a:rPr>
              <a:t>Згорнуту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ковдру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додання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тілу</a:t>
            </a:r>
            <a:r>
              <a:rPr lang="ru-RU" dirty="0">
                <a:latin typeface="Times New Roman" panose="02020603050405020304" pitchFamily="18" charset="0"/>
                <a:cs typeface="Times New Roman" panose="02020603050405020304" pitchFamily="18" charset="0"/>
              </a:rPr>
              <a:t> положення </a:t>
            </a:r>
            <a:r>
              <a:rPr lang="ru-RU" dirty="0" err="1">
                <a:latin typeface="Times New Roman" panose="02020603050405020304" pitchFamily="18" charset="0"/>
                <a:cs typeface="Times New Roman" panose="02020603050405020304" pitchFamily="18" charset="0"/>
              </a:rPr>
              <a:t>лежачи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боці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животі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Ковдра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складається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трикутником</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згортається</a:t>
            </a:r>
            <a:r>
              <a:rPr lang="ru-RU" dirty="0">
                <a:latin typeface="Times New Roman" panose="02020603050405020304" pitchFamily="18" charset="0"/>
                <a:cs typeface="Times New Roman" panose="02020603050405020304" pitchFamily="18" charset="0"/>
              </a:rPr>
              <a:t> валиком.</a:t>
            </a:r>
          </a:p>
        </p:txBody>
      </p:sp>
      <p:pic>
        <p:nvPicPr>
          <p:cNvPr id="4" name="Рисунок 3">
            <a:extLst>
              <a:ext uri="{FF2B5EF4-FFF2-40B4-BE49-F238E27FC236}">
                <a16:creationId xmlns:a16="http://schemas.microsoft.com/office/drawing/2014/main" id="{7142A53E-790F-450F-8CC1-C803B5A7DFCE}"/>
              </a:ext>
            </a:extLst>
          </p:cNvPr>
          <p:cNvPicPr>
            <a:picLocks noChangeAspect="1"/>
          </p:cNvPicPr>
          <p:nvPr/>
        </p:nvPicPr>
        <p:blipFill>
          <a:blip r:embed="rId2"/>
          <a:stretch>
            <a:fillRect/>
          </a:stretch>
        </p:blipFill>
        <p:spPr>
          <a:xfrm>
            <a:off x="1691680" y="1052736"/>
            <a:ext cx="2685428" cy="2012281"/>
          </a:xfrm>
          <a:prstGeom prst="rect">
            <a:avLst/>
          </a:prstGeom>
        </p:spPr>
      </p:pic>
      <p:pic>
        <p:nvPicPr>
          <p:cNvPr id="5" name="Рисунок 4">
            <a:extLst>
              <a:ext uri="{FF2B5EF4-FFF2-40B4-BE49-F238E27FC236}">
                <a16:creationId xmlns:a16="http://schemas.microsoft.com/office/drawing/2014/main" id="{42C1196B-29D2-4BA9-9DA5-216C5EE0B3A8}"/>
              </a:ext>
            </a:extLst>
          </p:cNvPr>
          <p:cNvPicPr>
            <a:picLocks noChangeAspect="1"/>
          </p:cNvPicPr>
          <p:nvPr/>
        </p:nvPicPr>
        <p:blipFill>
          <a:blip r:embed="rId3"/>
          <a:stretch>
            <a:fillRect/>
          </a:stretch>
        </p:blipFill>
        <p:spPr>
          <a:xfrm>
            <a:off x="5157770" y="1417638"/>
            <a:ext cx="3277147" cy="2229098"/>
          </a:xfrm>
          <a:prstGeom prst="rect">
            <a:avLst/>
          </a:prstGeom>
        </p:spPr>
      </p:pic>
      <p:pic>
        <p:nvPicPr>
          <p:cNvPr id="7" name="Рисунок 6">
            <a:extLst>
              <a:ext uri="{FF2B5EF4-FFF2-40B4-BE49-F238E27FC236}">
                <a16:creationId xmlns:a16="http://schemas.microsoft.com/office/drawing/2014/main" id="{935A0630-F38B-4310-AF2F-F48C5241AC40}"/>
              </a:ext>
            </a:extLst>
          </p:cNvPr>
          <p:cNvPicPr>
            <a:picLocks noChangeAspect="1"/>
          </p:cNvPicPr>
          <p:nvPr/>
        </p:nvPicPr>
        <p:blipFill rotWithShape="1">
          <a:blip r:embed="rId4"/>
          <a:srcRect l="30044" t="41123" r="30797" b="49645"/>
          <a:stretch/>
        </p:blipFill>
        <p:spPr>
          <a:xfrm>
            <a:off x="5076056" y="3962776"/>
            <a:ext cx="4018775" cy="757990"/>
          </a:xfrm>
          <a:prstGeom prst="rect">
            <a:avLst/>
          </a:prstGeom>
        </p:spPr>
      </p:pic>
    </p:spTree>
    <p:extLst>
      <p:ext uri="{BB962C8B-B14F-4D97-AF65-F5344CB8AC3E}">
        <p14:creationId xmlns:p14="http://schemas.microsoft.com/office/powerpoint/2010/main" val="20443717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283CB1-257B-4EDD-B3CC-0FEBDD691732}"/>
              </a:ext>
            </a:extLst>
          </p:cNvPr>
          <p:cNvSpPr>
            <a:spLocks noGrp="1"/>
          </p:cNvSpPr>
          <p:nvPr>
            <p:ph type="title"/>
          </p:nvPr>
        </p:nvSpPr>
        <p:spPr>
          <a:xfrm>
            <a:off x="1043608" y="724418"/>
            <a:ext cx="7886700" cy="994172"/>
          </a:xfrm>
        </p:spPr>
        <p:txBody>
          <a:bodyPr>
            <a:normAutofit fontScale="90000"/>
          </a:bodyPr>
          <a:lstStyle/>
          <a:p>
            <a:r>
              <a:rPr lang="ru-RU" b="1" dirty="0">
                <a:latin typeface="Times New Roman" panose="02020603050405020304" pitchFamily="18" charset="0"/>
                <a:cs typeface="Times New Roman" panose="02020603050405020304" pitchFamily="18" charset="0"/>
              </a:rPr>
              <a:t>Автомобільна камера </a:t>
            </a:r>
            <a:r>
              <a:rPr lang="ru-RU" b="1" dirty="0" err="1">
                <a:latin typeface="Times New Roman" panose="02020603050405020304" pitchFamily="18" charset="0"/>
                <a:cs typeface="Times New Roman" panose="02020603050405020304" pitchFamily="18" charset="0"/>
              </a:rPr>
              <a:t>або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надувний</a:t>
            </a:r>
            <a:r>
              <a:rPr lang="ru-RU" b="1" dirty="0">
                <a:latin typeface="Times New Roman" panose="02020603050405020304" pitchFamily="18" charset="0"/>
                <a:cs typeface="Times New Roman" panose="02020603050405020304" pitchFamily="18" charset="0"/>
              </a:rPr>
              <a:t> круг для </a:t>
            </a:r>
            <a:r>
              <a:rPr lang="ru-RU" b="1" dirty="0" err="1">
                <a:latin typeface="Times New Roman" panose="02020603050405020304" pitchFamily="18" charset="0"/>
                <a:cs typeface="Times New Roman" panose="02020603050405020304" pitchFamily="18" charset="0"/>
              </a:rPr>
              <a:t>плавання</a:t>
            </a:r>
            <a:r>
              <a:rPr lang="ru-RU" dirty="0"/>
              <a:t/>
            </a:r>
            <a:br>
              <a:rPr lang="ru-RU" dirty="0"/>
            </a:br>
            <a:endParaRPr lang="ru-RU" b="1" dirty="0"/>
          </a:p>
        </p:txBody>
      </p:sp>
      <p:sp>
        <p:nvSpPr>
          <p:cNvPr id="3" name="Объект 2">
            <a:extLst>
              <a:ext uri="{FF2B5EF4-FFF2-40B4-BE49-F238E27FC236}">
                <a16:creationId xmlns:a16="http://schemas.microsoft.com/office/drawing/2014/main" id="{7300D291-13E2-4C45-948D-938925262146}"/>
              </a:ext>
            </a:extLst>
          </p:cNvPr>
          <p:cNvSpPr>
            <a:spLocks noGrp="1"/>
          </p:cNvSpPr>
          <p:nvPr>
            <p:ph idx="1"/>
          </p:nvPr>
        </p:nvSpPr>
        <p:spPr>
          <a:xfrm>
            <a:off x="4313320" y="1861198"/>
            <a:ext cx="4274219" cy="3865709"/>
          </a:xfrm>
        </p:spPr>
        <p:txBody>
          <a:bodyPr>
            <a:normAutofit fontScale="70000" lnSpcReduction="20000"/>
          </a:bodyPr>
          <a:lstStyle/>
          <a:p>
            <a:pPr marL="0" indent="0">
              <a:buNone/>
            </a:pPr>
            <a:r>
              <a:rPr lang="ru-RU" dirty="0">
                <a:latin typeface="Times New Roman" panose="02020603050405020304" pitchFamily="18" charset="0"/>
                <a:cs typeface="Times New Roman" panose="02020603050405020304" pitchFamily="18" charset="0"/>
              </a:rPr>
              <a:t>За </a:t>
            </a:r>
            <a:r>
              <a:rPr lang="ru-RU" dirty="0" err="1">
                <a:latin typeface="Times New Roman" panose="02020603050405020304" pitchFamily="18" charset="0"/>
                <a:cs typeface="Times New Roman" panose="02020603050405020304" pitchFamily="18" charset="0"/>
              </a:rPr>
              <a:t>допомогою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додати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таке</a:t>
            </a:r>
            <a:r>
              <a:rPr lang="ru-RU" dirty="0">
                <a:latin typeface="Times New Roman" panose="02020603050405020304" pitchFamily="18" charset="0"/>
                <a:cs typeface="Times New Roman" panose="02020603050405020304" pitchFamily="18" charset="0"/>
              </a:rPr>
              <a:t> становище, при </a:t>
            </a:r>
            <a:r>
              <a:rPr lang="ru-RU" dirty="0" err="1">
                <a:latin typeface="Times New Roman" panose="02020603050405020304" pitchFamily="18" charset="0"/>
                <a:cs typeface="Times New Roman" panose="02020603050405020304" pitchFamily="18" charset="0"/>
              </a:rPr>
              <a:t>якому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воно</a:t>
            </a:r>
            <a:r>
              <a:rPr lang="ru-RU" dirty="0">
                <a:latin typeface="Times New Roman" panose="02020603050405020304" pitchFamily="18" charset="0"/>
                <a:cs typeface="Times New Roman" panose="02020603050405020304" pitchFamily="18" charset="0"/>
              </a:rPr>
              <a:t> буде </a:t>
            </a:r>
            <a:r>
              <a:rPr lang="ru-RU" dirty="0" err="1">
                <a:latin typeface="Times New Roman" panose="02020603050405020304" pitchFamily="18" charset="0"/>
                <a:cs typeface="Times New Roman" panose="02020603050405020304" pitchFamily="18" charset="0"/>
              </a:rPr>
              <a:t>функціонально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зігнуте</a:t>
            </a:r>
            <a:r>
              <a:rPr lang="ru-RU" dirty="0">
                <a:latin typeface="Times New Roman" panose="02020603050405020304" pitchFamily="18" charset="0"/>
                <a:cs typeface="Times New Roman" panose="02020603050405020304" pitchFamily="18" charset="0"/>
              </a:rPr>
              <a:t> і при </a:t>
            </a:r>
            <a:r>
              <a:rPr lang="ru-RU" dirty="0" err="1">
                <a:latin typeface="Times New Roman" panose="02020603050405020304" pitchFamily="18" charset="0"/>
                <a:cs typeface="Times New Roman" panose="02020603050405020304" pitchFamily="18" charset="0"/>
              </a:rPr>
              <a:t>цьому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симетрично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дозволить </a:t>
            </a:r>
            <a:r>
              <a:rPr lang="ru-RU" dirty="0" err="1">
                <a:latin typeface="Times New Roman" panose="02020603050405020304" pitchFamily="18" charset="0"/>
                <a:cs typeface="Times New Roman" panose="02020603050405020304" pitchFamily="18" charset="0"/>
              </a:rPr>
              <a:t>звести</a:t>
            </a:r>
            <a:r>
              <a:rPr lang="ru-RU" dirty="0">
                <a:latin typeface="Times New Roman" panose="02020603050405020304" pitchFamily="18" charset="0"/>
                <a:cs typeface="Times New Roman" panose="02020603050405020304" pitchFamily="18" charset="0"/>
              </a:rPr>
              <a:t> руки разом, </a:t>
            </a:r>
            <a:r>
              <a:rPr lang="ru-RU" dirty="0" err="1">
                <a:latin typeface="Times New Roman" panose="02020603050405020304" pitchFamily="18" charset="0"/>
                <a:cs typeface="Times New Roman" panose="02020603050405020304" pitchFamily="18" charset="0"/>
              </a:rPr>
              <a:t>досягти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розслаблення</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концентрації</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дітей</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підвищеним</a:t>
            </a:r>
            <a:r>
              <a:rPr lang="ru-RU" dirty="0">
                <a:latin typeface="Times New Roman" panose="02020603050405020304" pitchFamily="18" charset="0"/>
                <a:cs typeface="Times New Roman" panose="02020603050405020304" pitchFamily="18" charset="0"/>
              </a:rPr>
              <a:t> тонусом. Для </a:t>
            </a:r>
            <a:r>
              <a:rPr lang="ru-RU" dirty="0" err="1">
                <a:latin typeface="Times New Roman" panose="02020603050405020304" pitchFamily="18" charset="0"/>
                <a:cs typeface="Times New Roman" panose="02020603050405020304" pitchFamily="18" charset="0"/>
              </a:rPr>
              <a:t>цього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необхідно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надути</a:t>
            </a:r>
            <a:r>
              <a:rPr lang="ru-RU" dirty="0">
                <a:latin typeface="Times New Roman" panose="02020603050405020304" pitchFamily="18" charset="0"/>
                <a:cs typeface="Times New Roman" panose="02020603050405020304" pitchFamily="18" charset="0"/>
              </a:rPr>
              <a:t> камеру, </a:t>
            </a:r>
            <a:r>
              <a:rPr lang="ru-RU" dirty="0" err="1">
                <a:latin typeface="Times New Roman" panose="02020603050405020304" pitchFamily="18" charset="0"/>
                <a:cs typeface="Times New Roman" panose="02020603050405020304" pitchFamily="18" charset="0"/>
              </a:rPr>
              <a:t>зверху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накрити</a:t>
            </a:r>
            <a:r>
              <a:rPr lang="ru-RU" dirty="0">
                <a:latin typeface="Times New Roman" panose="02020603050405020304" pitchFamily="18" charset="0"/>
                <a:cs typeface="Times New Roman" panose="02020603050405020304" pitchFamily="18" charset="0"/>
              </a:rPr>
              <a:t> рушником і </a:t>
            </a:r>
            <a:r>
              <a:rPr lang="ru-RU" dirty="0" err="1">
                <a:latin typeface="Times New Roman" panose="02020603050405020304" pitchFamily="18" charset="0"/>
                <a:cs typeface="Times New Roman" panose="02020603050405020304" pitchFamily="18" charset="0"/>
              </a:rPr>
              <a:t>покласти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дитину</a:t>
            </a:r>
            <a:r>
              <a:rPr lang="ru-RU" dirty="0">
                <a:latin typeface="Times New Roman" panose="02020603050405020304" pitchFamily="18" charset="0"/>
                <a:cs typeface="Times New Roman" panose="02020603050405020304" pitchFamily="18" charset="0"/>
              </a:rPr>
              <a:t> так, </a:t>
            </a: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коліна</a:t>
            </a:r>
            <a:r>
              <a:rPr lang="ru-RU" dirty="0">
                <a:latin typeface="Times New Roman" panose="02020603050405020304" pitchFamily="18" charset="0"/>
                <a:cs typeface="Times New Roman" panose="02020603050405020304" pitchFamily="18" charset="0"/>
              </a:rPr>
              <a:t> і голова </a:t>
            </a:r>
            <a:r>
              <a:rPr lang="ru-RU" dirty="0" err="1">
                <a:latin typeface="Times New Roman" panose="02020603050405020304" pitchFamily="18" charset="0"/>
                <a:cs typeface="Times New Roman" panose="02020603050405020304" pitchFamily="18" charset="0"/>
              </a:rPr>
              <a:t>були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підняті</a:t>
            </a:r>
            <a:r>
              <a:rPr lang="ru-RU" dirty="0">
                <a:latin typeface="Times New Roman" panose="02020603050405020304" pitchFamily="18" charset="0"/>
                <a:cs typeface="Times New Roman" panose="02020603050405020304" pitchFamily="18" charset="0"/>
              </a:rPr>
              <a:t>, а таз </a:t>
            </a:r>
            <a:r>
              <a:rPr lang="ru-RU" dirty="0" err="1">
                <a:latin typeface="Times New Roman" panose="02020603050405020304" pitchFamily="18" charset="0"/>
                <a:cs typeface="Times New Roman" panose="02020603050405020304" pitchFamily="18" charset="0"/>
              </a:rPr>
              <a:t>знаходився</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поглибленні</a:t>
            </a:r>
            <a:r>
              <a:rPr lang="ru-RU"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6A46C356-5496-4642-8888-FD2BFF4015C0}"/>
              </a:ext>
            </a:extLst>
          </p:cNvPr>
          <p:cNvPicPr>
            <a:picLocks noChangeAspect="1"/>
          </p:cNvPicPr>
          <p:nvPr/>
        </p:nvPicPr>
        <p:blipFill>
          <a:blip r:embed="rId2"/>
          <a:stretch>
            <a:fillRect/>
          </a:stretch>
        </p:blipFill>
        <p:spPr>
          <a:xfrm>
            <a:off x="2051720" y="4221088"/>
            <a:ext cx="2143125" cy="2143125"/>
          </a:xfrm>
          <a:prstGeom prst="rect">
            <a:avLst/>
          </a:prstGeom>
        </p:spPr>
      </p:pic>
      <p:pic>
        <p:nvPicPr>
          <p:cNvPr id="4" name="Рисунок 3">
            <a:extLst>
              <a:ext uri="{FF2B5EF4-FFF2-40B4-BE49-F238E27FC236}">
                <a16:creationId xmlns:a16="http://schemas.microsoft.com/office/drawing/2014/main" id="{FFF00D59-3A14-4F10-A8F7-D4014F728AA5}"/>
              </a:ext>
            </a:extLst>
          </p:cNvPr>
          <p:cNvPicPr>
            <a:picLocks noChangeAspect="1"/>
          </p:cNvPicPr>
          <p:nvPr/>
        </p:nvPicPr>
        <p:blipFill>
          <a:blip r:embed="rId3"/>
          <a:stretch>
            <a:fillRect/>
          </a:stretch>
        </p:blipFill>
        <p:spPr>
          <a:xfrm>
            <a:off x="1318393" y="2104816"/>
            <a:ext cx="2232995" cy="1831056"/>
          </a:xfrm>
          <a:prstGeom prst="rect">
            <a:avLst/>
          </a:prstGeom>
        </p:spPr>
      </p:pic>
    </p:spTree>
    <p:extLst>
      <p:ext uri="{BB962C8B-B14F-4D97-AF65-F5344CB8AC3E}">
        <p14:creationId xmlns:p14="http://schemas.microsoft.com/office/powerpoint/2010/main" val="4273181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6D8DB6-098B-4E5B-A589-64258D8573A6}"/>
              </a:ext>
            </a:extLst>
          </p:cNvPr>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Функціональна </a:t>
            </a:r>
            <a:r>
              <a:rPr lang="ru-RU" b="1" dirty="0" err="1">
                <a:latin typeface="Times New Roman" panose="02020603050405020304" pitchFamily="18" charset="0"/>
                <a:cs typeface="Times New Roman" panose="02020603050405020304" pitchFamily="18" charset="0"/>
              </a:rPr>
              <a:t>протипролежнева</a:t>
            </a:r>
            <a:r>
              <a:rPr lang="ru-RU" b="1" dirty="0">
                <a:latin typeface="Times New Roman" panose="02020603050405020304" pitchFamily="18" charset="0"/>
                <a:cs typeface="Times New Roman" panose="02020603050405020304" pitchFamily="18" charset="0"/>
              </a:rPr>
              <a:t> подушка</a:t>
            </a:r>
            <a:r>
              <a:rPr lang="ru-RU" b="1" dirty="0"/>
              <a:t/>
            </a:r>
            <a:br>
              <a:rPr lang="ru-RU" b="1" dirty="0"/>
            </a:br>
            <a:endParaRPr lang="ru-RU" b="1" dirty="0"/>
          </a:p>
        </p:txBody>
      </p:sp>
      <p:sp>
        <p:nvSpPr>
          <p:cNvPr id="3" name="Объект 2">
            <a:extLst>
              <a:ext uri="{FF2B5EF4-FFF2-40B4-BE49-F238E27FC236}">
                <a16:creationId xmlns:a16="http://schemas.microsoft.com/office/drawing/2014/main" id="{80B8E1FE-1909-4754-9A94-7074D1EA7CD3}"/>
              </a:ext>
            </a:extLst>
          </p:cNvPr>
          <p:cNvSpPr>
            <a:spLocks noGrp="1"/>
          </p:cNvSpPr>
          <p:nvPr>
            <p:ph idx="1"/>
          </p:nvPr>
        </p:nvSpPr>
        <p:spPr>
          <a:xfrm>
            <a:off x="1187623" y="1725216"/>
            <a:ext cx="3315195" cy="4067990"/>
          </a:xfrm>
        </p:spPr>
        <p:txBody>
          <a:bodyPr>
            <a:normAutofit fontScale="62500" lnSpcReduction="20000"/>
          </a:bodyPr>
          <a:lstStyle/>
          <a:p>
            <a:pPr marL="0" indent="0">
              <a:buNone/>
            </a:pP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самостійно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виготовити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таку</a:t>
            </a:r>
            <a:r>
              <a:rPr lang="ru-RU" dirty="0">
                <a:latin typeface="Times New Roman" panose="02020603050405020304" pitchFamily="18" charset="0"/>
                <a:cs typeface="Times New Roman" panose="02020603050405020304" pitchFamily="18" charset="0"/>
              </a:rPr>
              <a:t> подушку, </a:t>
            </a:r>
            <a:r>
              <a:rPr lang="ru-RU" dirty="0" err="1">
                <a:latin typeface="Times New Roman" panose="02020603050405020304" pitchFamily="18" charset="0"/>
                <a:cs typeface="Times New Roman" panose="02020603050405020304" pitchFamily="18" charset="0"/>
              </a:rPr>
              <a:t>необхідно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зшити</a:t>
            </a:r>
            <a:r>
              <a:rPr lang="ru-RU" dirty="0">
                <a:latin typeface="Times New Roman" panose="02020603050405020304" pitchFamily="18" charset="0"/>
                <a:cs typeface="Times New Roman" panose="02020603050405020304" pitchFamily="18" charset="0"/>
              </a:rPr>
              <a:t> наволочку </a:t>
            </a:r>
            <a:r>
              <a:rPr lang="ru-RU" dirty="0" err="1">
                <a:latin typeface="Times New Roman" panose="02020603050405020304" pitchFamily="18" charset="0"/>
                <a:cs typeface="Times New Roman" panose="02020603050405020304" pitchFamily="18" charset="0"/>
              </a:rPr>
              <a:t>необхідних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розмірів</a:t>
            </a:r>
            <a:r>
              <a:rPr lang="ru-RU" dirty="0">
                <a:latin typeface="Times New Roman" panose="02020603050405020304" pitchFamily="18" charset="0"/>
                <a:cs typeface="Times New Roman" panose="02020603050405020304" pitchFamily="18" charset="0"/>
              </a:rPr>
              <a:t> з будь-</a:t>
            </a:r>
            <a:r>
              <a:rPr lang="ru-RU" dirty="0" err="1">
                <a:latin typeface="Times New Roman" panose="02020603050405020304" pitchFamily="18" charset="0"/>
                <a:cs typeface="Times New Roman" panose="02020603050405020304" pitchFamily="18" charset="0"/>
              </a:rPr>
              <a:t>якого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матеріалу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нарізати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шматочки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щільного</a:t>
            </a:r>
            <a:r>
              <a:rPr lang="ru-RU" dirty="0">
                <a:latin typeface="Times New Roman" panose="02020603050405020304" pitchFamily="18" charset="0"/>
                <a:cs typeface="Times New Roman" panose="02020603050405020304" pitchFamily="18" charset="0"/>
              </a:rPr>
              <a:t> поролону (</a:t>
            </a:r>
            <a:r>
              <a:rPr lang="ru-RU" dirty="0" err="1">
                <a:latin typeface="Times New Roman" panose="02020603050405020304" pitchFamily="18" charset="0"/>
                <a:cs typeface="Times New Roman" panose="02020603050405020304" pitchFamily="18" charset="0"/>
              </a:rPr>
              <a:t>пірамідальної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форми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набити</a:t>
            </a:r>
            <a:r>
              <a:rPr lang="ru-RU" dirty="0">
                <a:latin typeface="Times New Roman" panose="02020603050405020304" pitchFamily="18" charset="0"/>
                <a:cs typeface="Times New Roman" panose="02020603050405020304" pitchFamily="18" charset="0"/>
              </a:rPr>
              <a:t> ними наволочку на 1/3. Подушку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і для сну, і для </a:t>
            </a:r>
            <a:r>
              <a:rPr lang="ru-RU" dirty="0" err="1">
                <a:latin typeface="Times New Roman" panose="02020603050405020304" pitchFamily="18" charset="0"/>
                <a:cs typeface="Times New Roman" panose="02020603050405020304" pitchFamily="18" charset="0"/>
              </a:rPr>
              <a:t>сидіння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стільці</a:t>
            </a:r>
            <a:r>
              <a:rPr lang="ru-RU" dirty="0">
                <a:latin typeface="Times New Roman" panose="02020603050405020304" pitchFamily="18" charset="0"/>
                <a:cs typeface="Times New Roman" panose="02020603050405020304" pitchFamily="18" charset="0"/>
              </a:rPr>
              <a:t>, і для </a:t>
            </a:r>
            <a:r>
              <a:rPr lang="ru-RU" dirty="0" err="1">
                <a:latin typeface="Times New Roman" panose="02020603050405020304" pitchFamily="18" charset="0"/>
                <a:cs typeface="Times New Roman" panose="02020603050405020304" pitchFamily="18" charset="0"/>
              </a:rPr>
              <a:t>пози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лежачи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животі</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останньому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випадку</a:t>
            </a:r>
            <a:r>
              <a:rPr lang="ru-RU" dirty="0">
                <a:latin typeface="Times New Roman" panose="02020603050405020304" pitchFamily="18" charset="0"/>
                <a:cs typeface="Times New Roman" panose="02020603050405020304" pitchFamily="18" charset="0"/>
              </a:rPr>
              <a:t> подушку </a:t>
            </a:r>
            <a:r>
              <a:rPr lang="ru-RU" dirty="0" err="1">
                <a:latin typeface="Times New Roman" panose="02020603050405020304" pitchFamily="18" charset="0"/>
                <a:cs typeface="Times New Roman" panose="02020603050405020304" pitchFamily="18" charset="0"/>
              </a:rPr>
              <a:t>підкладають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груди, як валик.</a:t>
            </a:r>
          </a:p>
        </p:txBody>
      </p:sp>
      <p:pic>
        <p:nvPicPr>
          <p:cNvPr id="4" name="Рисунок 3">
            <a:extLst>
              <a:ext uri="{FF2B5EF4-FFF2-40B4-BE49-F238E27FC236}">
                <a16:creationId xmlns:a16="http://schemas.microsoft.com/office/drawing/2014/main" id="{AB1F12E4-6D46-42D2-A839-9960F6222B0D}"/>
              </a:ext>
            </a:extLst>
          </p:cNvPr>
          <p:cNvPicPr>
            <a:picLocks noChangeAspect="1"/>
          </p:cNvPicPr>
          <p:nvPr/>
        </p:nvPicPr>
        <p:blipFill>
          <a:blip r:embed="rId2"/>
          <a:stretch>
            <a:fillRect/>
          </a:stretch>
        </p:blipFill>
        <p:spPr>
          <a:xfrm>
            <a:off x="4641183" y="1725216"/>
            <a:ext cx="2837196" cy="2127897"/>
          </a:xfrm>
          <a:prstGeom prst="rect">
            <a:avLst/>
          </a:prstGeom>
        </p:spPr>
      </p:pic>
      <p:pic>
        <p:nvPicPr>
          <p:cNvPr id="5" name="Рисунок 4">
            <a:extLst>
              <a:ext uri="{FF2B5EF4-FFF2-40B4-BE49-F238E27FC236}">
                <a16:creationId xmlns:a16="http://schemas.microsoft.com/office/drawing/2014/main" id="{88AC4095-BDED-4FFD-95BB-1C26DE31646A}"/>
              </a:ext>
            </a:extLst>
          </p:cNvPr>
          <p:cNvPicPr>
            <a:picLocks noChangeAspect="1"/>
          </p:cNvPicPr>
          <p:nvPr/>
        </p:nvPicPr>
        <p:blipFill>
          <a:blip r:embed="rId3"/>
          <a:stretch>
            <a:fillRect/>
          </a:stretch>
        </p:blipFill>
        <p:spPr>
          <a:xfrm>
            <a:off x="7123071" y="3227471"/>
            <a:ext cx="1747587" cy="1747587"/>
          </a:xfrm>
          <a:prstGeom prst="rect">
            <a:avLst/>
          </a:prstGeom>
        </p:spPr>
      </p:pic>
      <p:pic>
        <p:nvPicPr>
          <p:cNvPr id="6" name="Рисунок 5">
            <a:extLst>
              <a:ext uri="{FF2B5EF4-FFF2-40B4-BE49-F238E27FC236}">
                <a16:creationId xmlns:a16="http://schemas.microsoft.com/office/drawing/2014/main" id="{22546DBF-E507-4C6F-9B5F-33258CA06602}"/>
              </a:ext>
            </a:extLst>
          </p:cNvPr>
          <p:cNvPicPr>
            <a:picLocks noChangeAspect="1"/>
          </p:cNvPicPr>
          <p:nvPr/>
        </p:nvPicPr>
        <p:blipFill>
          <a:blip r:embed="rId4"/>
          <a:stretch>
            <a:fillRect/>
          </a:stretch>
        </p:blipFill>
        <p:spPr>
          <a:xfrm>
            <a:off x="4913773" y="4211053"/>
            <a:ext cx="2292016" cy="1528010"/>
          </a:xfrm>
          <a:prstGeom prst="rect">
            <a:avLst/>
          </a:prstGeom>
        </p:spPr>
      </p:pic>
    </p:spTree>
    <p:extLst>
      <p:ext uri="{BB962C8B-B14F-4D97-AF65-F5344CB8AC3E}">
        <p14:creationId xmlns:p14="http://schemas.microsoft.com/office/powerpoint/2010/main" val="21241203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FA8AE5-1F27-469D-BE8A-C9A19D340C41}"/>
              </a:ext>
            </a:extLst>
          </p:cNvPr>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Багатофункціональні подушки </a:t>
            </a:r>
            <a:r>
              <a:rPr lang="ru-RU" b="1" dirty="0" err="1">
                <a:latin typeface="Times New Roman" panose="02020603050405020304" pitchFamily="18" charset="0"/>
                <a:cs typeface="Times New Roman" panose="02020603050405020304" pitchFamily="18" charset="0"/>
              </a:rPr>
              <a:t>клиноподібної</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форми</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CE741E1-11C6-4616-8DD8-6D3EA7EF8D85}"/>
              </a:ext>
            </a:extLst>
          </p:cNvPr>
          <p:cNvSpPr>
            <a:spLocks noGrp="1"/>
          </p:cNvSpPr>
          <p:nvPr>
            <p:ph idx="1"/>
          </p:nvPr>
        </p:nvSpPr>
        <p:spPr>
          <a:xfrm>
            <a:off x="827584" y="1874545"/>
            <a:ext cx="4270798" cy="3714695"/>
          </a:xfrm>
        </p:spPr>
        <p:txBody>
          <a:bodyPr>
            <a:normAutofit fontScale="55000" lnSpcReduction="20000"/>
          </a:bodyPr>
          <a:lstStyle/>
          <a:p>
            <a:r>
              <a:rPr lang="ru-RU" dirty="0">
                <a:latin typeface="Times New Roman" panose="02020603050405020304" pitchFamily="18" charset="0"/>
                <a:cs typeface="Times New Roman" panose="02020603050405020304" pitchFamily="18" charset="0"/>
              </a:rPr>
              <a:t>Клин -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пристосування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трикутної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форми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площини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сходяться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гострим</a:t>
            </a:r>
            <a:r>
              <a:rPr lang="ru-RU" dirty="0">
                <a:latin typeface="Times New Roman" panose="02020603050405020304" pitchFamily="18" charset="0"/>
                <a:cs typeface="Times New Roman" panose="02020603050405020304" pitchFamily="18" charset="0"/>
              </a:rPr>
              <a:t> кутом. Клини </a:t>
            </a:r>
            <a:r>
              <a:rPr lang="ru-RU" dirty="0" err="1">
                <a:latin typeface="Times New Roman" panose="02020603050405020304" pitchFamily="18" charset="0"/>
                <a:cs typeface="Times New Roman" panose="02020603050405020304" pitchFamily="18" charset="0"/>
              </a:rPr>
              <a:t>виготовляють</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щільного</a:t>
            </a:r>
            <a:r>
              <a:rPr lang="ru-RU" dirty="0">
                <a:latin typeface="Times New Roman" panose="02020603050405020304" pitchFamily="18" charset="0"/>
                <a:cs typeface="Times New Roman" panose="02020603050405020304" pitchFamily="18" charset="0"/>
              </a:rPr>
              <a:t> поролону, </a:t>
            </a:r>
            <a:r>
              <a:rPr lang="ru-RU" dirty="0" err="1">
                <a:latin typeface="Times New Roman" panose="02020603050405020304" pitchFamily="18" charset="0"/>
                <a:cs typeface="Times New Roman" panose="02020603050405020304" pitchFamily="18" charset="0"/>
              </a:rPr>
              <a:t>обтягнутого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шкірзамінником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Такі</a:t>
            </a:r>
            <a:r>
              <a:rPr lang="ru-RU" dirty="0">
                <a:latin typeface="Times New Roman" panose="02020603050405020304" pitchFamily="18" charset="0"/>
                <a:cs typeface="Times New Roman" panose="02020603050405020304" pitchFamily="18" charset="0"/>
              </a:rPr>
              <a:t> подушки </a:t>
            </a:r>
            <a:r>
              <a:rPr lang="ru-RU" dirty="0" err="1">
                <a:latin typeface="Times New Roman" panose="02020603050405020304" pitchFamily="18" charset="0"/>
                <a:cs typeface="Times New Roman" panose="02020603050405020304" pitchFamily="18" charset="0"/>
              </a:rPr>
              <a:t>можуть</a:t>
            </a:r>
            <a:r>
              <a:rPr lang="ru-RU" dirty="0">
                <a:latin typeface="Times New Roman" panose="02020603050405020304" pitchFamily="18" charset="0"/>
                <a:cs typeface="Times New Roman" panose="02020603050405020304" pitchFamily="18" charset="0"/>
              </a:rPr>
              <a:t> бути </a:t>
            </a:r>
            <a:r>
              <a:rPr lang="ru-RU" dirty="0" err="1">
                <a:latin typeface="Times New Roman" panose="02020603050405020304" pitchFamily="18" charset="0"/>
                <a:cs typeface="Times New Roman" panose="02020603050405020304" pitchFamily="18" charset="0"/>
              </a:rPr>
              <a:t>різного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розміру</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залежності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цілей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застосування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Основне</a:t>
            </a:r>
            <a:r>
              <a:rPr lang="ru-RU" dirty="0">
                <a:latin typeface="Times New Roman" panose="02020603050405020304" pitchFamily="18" charset="0"/>
                <a:cs typeface="Times New Roman" panose="02020603050405020304" pitchFamily="18" charset="0"/>
              </a:rPr>
              <a:t> правило при </a:t>
            </a:r>
            <a:r>
              <a:rPr lang="ru-RU" dirty="0" err="1">
                <a:latin typeface="Times New Roman" panose="02020603050405020304" pitchFamily="18" charset="0"/>
                <a:cs typeface="Times New Roman" panose="02020603050405020304" pitchFamily="18" charset="0"/>
              </a:rPr>
              <a:t>виготовленні</a:t>
            </a:r>
            <a:r>
              <a:rPr lang="ru-RU" dirty="0">
                <a:latin typeface="Times New Roman" panose="02020603050405020304" pitchFamily="18" charset="0"/>
                <a:cs typeface="Times New Roman" panose="02020603050405020304" pitchFamily="18" charset="0"/>
              </a:rPr>
              <a:t> клина - </a:t>
            </a:r>
            <a:r>
              <a:rPr lang="ru-RU" dirty="0" err="1">
                <a:latin typeface="Times New Roman" panose="02020603050405020304" pitchFamily="18" charset="0"/>
                <a:cs typeface="Times New Roman" panose="02020603050405020304" pitchFamily="18" charset="0"/>
              </a:rPr>
              <a:t>гострий</a:t>
            </a:r>
            <a:r>
              <a:rPr lang="ru-RU" dirty="0">
                <a:latin typeface="Times New Roman" panose="02020603050405020304" pitchFamily="18" charset="0"/>
                <a:cs typeface="Times New Roman" panose="02020603050405020304" pitchFamily="18" charset="0"/>
              </a:rPr>
              <a:t> кут 15 </a:t>
            </a:r>
            <a:r>
              <a:rPr lang="ru-RU" dirty="0" err="1">
                <a:latin typeface="Times New Roman" panose="02020603050405020304" pitchFamily="18" charset="0"/>
                <a:cs typeface="Times New Roman" panose="02020603050405020304" pitchFamily="18" charset="0"/>
              </a:rPr>
              <a:t>градусів</a:t>
            </a:r>
            <a:r>
              <a:rPr lang="ru-RU" dirty="0">
                <a:latin typeface="Times New Roman" panose="02020603050405020304" pitchFamily="18" charset="0"/>
                <a:cs typeface="Times New Roman" panose="02020603050405020304" pitchFamily="18" charset="0"/>
              </a:rPr>
              <a:t>. Добре </a:t>
            </a:r>
            <a:r>
              <a:rPr lang="ru-RU" dirty="0" err="1">
                <a:latin typeface="Times New Roman" panose="02020603050405020304" pitchFamily="18" charset="0"/>
                <a:cs typeface="Times New Roman" panose="02020603050405020304" pitchFamily="18" charset="0"/>
              </a:rPr>
              <a:t>мати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набір</a:t>
            </a:r>
            <a:r>
              <a:rPr lang="ru-RU" dirty="0">
                <a:latin typeface="Times New Roman" panose="02020603050405020304" pitchFamily="18" charset="0"/>
                <a:cs typeface="Times New Roman" panose="02020603050405020304" pitchFamily="18" charset="0"/>
              </a:rPr>
              <a:t> таких </a:t>
            </a:r>
            <a:r>
              <a:rPr lang="ru-RU" dirty="0" err="1">
                <a:latin typeface="Times New Roman" panose="02020603050405020304" pitchFamily="18" charset="0"/>
                <a:cs typeface="Times New Roman" panose="02020603050405020304" pitchFamily="18" charset="0"/>
              </a:rPr>
              <a:t>клиновидних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подушок</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додання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пози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лежачи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животі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спині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сидінні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стільця</a:t>
            </a:r>
            <a:r>
              <a:rPr lang="ru-RU" dirty="0">
                <a:latin typeface="Times New Roman" panose="02020603050405020304" pitchFamily="18" charset="0"/>
                <a:cs typeface="Times New Roman" panose="02020603050405020304" pitchFamily="18" charset="0"/>
              </a:rPr>
              <a:t>. </a:t>
            </a:r>
          </a:p>
        </p:txBody>
      </p:sp>
      <p:pic>
        <p:nvPicPr>
          <p:cNvPr id="4" name="Рисунок 3">
            <a:extLst>
              <a:ext uri="{FF2B5EF4-FFF2-40B4-BE49-F238E27FC236}">
                <a16:creationId xmlns:a16="http://schemas.microsoft.com/office/drawing/2014/main" id="{1E9DC7F0-B41E-4304-B0F4-D8B99EFCA563}"/>
              </a:ext>
            </a:extLst>
          </p:cNvPr>
          <p:cNvPicPr>
            <a:picLocks noChangeAspect="1"/>
          </p:cNvPicPr>
          <p:nvPr/>
        </p:nvPicPr>
        <p:blipFill>
          <a:blip r:embed="rId2"/>
          <a:stretch>
            <a:fillRect/>
          </a:stretch>
        </p:blipFill>
        <p:spPr>
          <a:xfrm>
            <a:off x="5205162" y="4221079"/>
            <a:ext cx="3571875" cy="1478756"/>
          </a:xfrm>
          <a:prstGeom prst="rect">
            <a:avLst/>
          </a:prstGeom>
        </p:spPr>
      </p:pic>
      <p:pic>
        <p:nvPicPr>
          <p:cNvPr id="5" name="Рисунок 4">
            <a:extLst>
              <a:ext uri="{FF2B5EF4-FFF2-40B4-BE49-F238E27FC236}">
                <a16:creationId xmlns:a16="http://schemas.microsoft.com/office/drawing/2014/main" id="{4C53CA20-6BFA-4079-B363-C2A793780573}"/>
              </a:ext>
            </a:extLst>
          </p:cNvPr>
          <p:cNvPicPr>
            <a:picLocks noChangeAspect="1"/>
          </p:cNvPicPr>
          <p:nvPr/>
        </p:nvPicPr>
        <p:blipFill>
          <a:blip r:embed="rId3"/>
          <a:stretch>
            <a:fillRect/>
          </a:stretch>
        </p:blipFill>
        <p:spPr>
          <a:xfrm>
            <a:off x="5122446" y="1566581"/>
            <a:ext cx="3654592" cy="2436395"/>
          </a:xfrm>
          <a:prstGeom prst="rect">
            <a:avLst/>
          </a:prstGeom>
        </p:spPr>
      </p:pic>
    </p:spTree>
    <p:extLst>
      <p:ext uri="{BB962C8B-B14F-4D97-AF65-F5344CB8AC3E}">
        <p14:creationId xmlns:p14="http://schemas.microsoft.com/office/powerpoint/2010/main" val="1335447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3A7AB27E-EFF0-406E-9636-8A3F04907947}"/>
              </a:ext>
            </a:extLst>
          </p:cNvPr>
          <p:cNvPicPr>
            <a:picLocks noChangeAspect="1"/>
          </p:cNvPicPr>
          <p:nvPr/>
        </p:nvPicPr>
        <p:blipFill>
          <a:blip r:embed="rId2"/>
          <a:stretch>
            <a:fillRect/>
          </a:stretch>
        </p:blipFill>
        <p:spPr>
          <a:xfrm>
            <a:off x="3965839" y="855558"/>
            <a:ext cx="5143500" cy="5143500"/>
          </a:xfrm>
          <a:prstGeom prst="rect">
            <a:avLst/>
          </a:prstGeom>
        </p:spPr>
      </p:pic>
      <p:sp>
        <p:nvSpPr>
          <p:cNvPr id="3" name="Объект 2">
            <a:extLst>
              <a:ext uri="{FF2B5EF4-FFF2-40B4-BE49-F238E27FC236}">
                <a16:creationId xmlns:a16="http://schemas.microsoft.com/office/drawing/2014/main" id="{A8211D33-0403-4DB3-8795-F2D1F5B432D4}"/>
              </a:ext>
            </a:extLst>
          </p:cNvPr>
          <p:cNvSpPr>
            <a:spLocks noGrp="1"/>
          </p:cNvSpPr>
          <p:nvPr>
            <p:ph idx="1"/>
          </p:nvPr>
        </p:nvSpPr>
        <p:spPr>
          <a:xfrm>
            <a:off x="3949978" y="1165183"/>
            <a:ext cx="5143500" cy="2176400"/>
          </a:xfrm>
        </p:spPr>
        <p:txBody>
          <a:bodyPr>
            <a:normAutofit fontScale="70000" lnSpcReduction="20000"/>
          </a:bodyPr>
          <a:lstStyle/>
          <a:p>
            <a:r>
              <a:rPr lang="ru-RU" dirty="0">
                <a:latin typeface="Times New Roman" panose="02020603050405020304" pitchFamily="18" charset="0"/>
                <a:cs typeface="Times New Roman" panose="02020603050405020304" pitchFamily="18" charset="0"/>
              </a:rPr>
              <a:t>Надавши </a:t>
            </a:r>
            <a:r>
              <a:rPr lang="ru-RU" dirty="0" err="1">
                <a:latin typeface="Times New Roman" panose="02020603050405020304" pitchFamily="18" charset="0"/>
                <a:cs typeface="Times New Roman" panose="02020603050405020304" pitchFamily="18" charset="0"/>
              </a:rPr>
              <a:t>функціональну</a:t>
            </a:r>
            <a:r>
              <a:rPr lang="ru-RU" dirty="0">
                <a:latin typeface="Times New Roman" panose="02020603050405020304" pitchFamily="18" charset="0"/>
                <a:cs typeface="Times New Roman" panose="02020603050405020304" pitchFamily="18" charset="0"/>
              </a:rPr>
              <a:t> позу за </a:t>
            </a:r>
            <a:r>
              <a:rPr lang="ru-RU" dirty="0" err="1">
                <a:latin typeface="Times New Roman" panose="02020603050405020304" pitchFamily="18" charset="0"/>
                <a:cs typeface="Times New Roman" panose="02020603050405020304" pitchFamily="18" charset="0"/>
              </a:rPr>
              <a:t>допомогою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клинів</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валиків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підтримується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симетричне</a:t>
            </a:r>
            <a:r>
              <a:rPr lang="ru-RU" dirty="0">
                <a:latin typeface="Times New Roman" panose="02020603050405020304" pitchFamily="18" charset="0"/>
                <a:cs typeface="Times New Roman" panose="02020603050405020304" pitchFamily="18" charset="0"/>
              </a:rPr>
              <a:t> положення </a:t>
            </a:r>
            <a:r>
              <a:rPr lang="ru-RU" dirty="0" err="1">
                <a:latin typeface="Times New Roman" panose="02020603050405020304" pitchFamily="18" charset="0"/>
                <a:cs typeface="Times New Roman" panose="02020603050405020304" pitchFamily="18" charset="0"/>
              </a:rPr>
              <a:t>всього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краще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контролює</a:t>
            </a:r>
            <a:r>
              <a:rPr lang="ru-RU" dirty="0">
                <a:latin typeface="Times New Roman" panose="02020603050405020304" pitchFamily="18" charset="0"/>
                <a:cs typeface="Times New Roman" panose="02020603050405020304" pitchFamily="18" charset="0"/>
              </a:rPr>
              <a:t> положення </a:t>
            </a:r>
            <a:r>
              <a:rPr lang="ru-RU" dirty="0" err="1">
                <a:latin typeface="Times New Roman" panose="02020603050405020304" pitchFamily="18" charset="0"/>
                <a:cs typeface="Times New Roman" panose="02020603050405020304" pitchFamily="18" charset="0"/>
              </a:rPr>
              <a:t>голови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зберігає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стійке</a:t>
            </a:r>
            <a:r>
              <a:rPr lang="ru-RU" dirty="0">
                <a:latin typeface="Times New Roman" panose="02020603050405020304" pitchFamily="18" charset="0"/>
                <a:cs typeface="Times New Roman" panose="02020603050405020304" pitchFamily="18" charset="0"/>
              </a:rPr>
              <a:t> положення </a:t>
            </a:r>
            <a:r>
              <a:rPr lang="ru-RU" dirty="0" err="1">
                <a:latin typeface="Times New Roman" panose="02020603050405020304" pitchFamily="18" charset="0"/>
                <a:cs typeface="Times New Roman" panose="02020603050405020304" pitchFamily="18" charset="0"/>
              </a:rPr>
              <a:t>плечового</a:t>
            </a:r>
            <a:r>
              <a:rPr lang="ru-RU" dirty="0">
                <a:latin typeface="Times New Roman" panose="02020603050405020304" pitchFamily="18" charset="0"/>
                <a:cs typeface="Times New Roman" panose="02020603050405020304" pitchFamily="18" charset="0"/>
              </a:rPr>
              <a:t> пояса і </a:t>
            </a:r>
            <a:r>
              <a:rPr lang="ru-RU" dirty="0" err="1">
                <a:latin typeface="Times New Roman" panose="02020603050405020304" pitchFamily="18" charset="0"/>
                <a:cs typeface="Times New Roman" panose="02020603050405020304" pitchFamily="18" charset="0"/>
              </a:rPr>
              <a:t>збільшує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рухову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активність</a:t>
            </a:r>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DB37A653-C595-4915-AA8B-04FE47130A5A}"/>
              </a:ext>
            </a:extLst>
          </p:cNvPr>
          <p:cNvPicPr>
            <a:picLocks noChangeAspect="1"/>
          </p:cNvPicPr>
          <p:nvPr/>
        </p:nvPicPr>
        <p:blipFill>
          <a:blip r:embed="rId3"/>
          <a:stretch>
            <a:fillRect/>
          </a:stretch>
        </p:blipFill>
        <p:spPr>
          <a:xfrm>
            <a:off x="401483" y="764704"/>
            <a:ext cx="3564356" cy="2004950"/>
          </a:xfrm>
          <a:prstGeom prst="rect">
            <a:avLst/>
          </a:prstGeom>
        </p:spPr>
      </p:pic>
      <p:pic>
        <p:nvPicPr>
          <p:cNvPr id="9" name="Рисунок 8">
            <a:extLst>
              <a:ext uri="{FF2B5EF4-FFF2-40B4-BE49-F238E27FC236}">
                <a16:creationId xmlns:a16="http://schemas.microsoft.com/office/drawing/2014/main" id="{E0391047-8D72-49AF-8D3A-7BF20A7E9E5A}"/>
              </a:ext>
            </a:extLst>
          </p:cNvPr>
          <p:cNvPicPr>
            <a:picLocks noChangeAspect="1"/>
          </p:cNvPicPr>
          <p:nvPr/>
        </p:nvPicPr>
        <p:blipFill>
          <a:blip r:embed="rId4"/>
          <a:stretch>
            <a:fillRect/>
          </a:stretch>
        </p:blipFill>
        <p:spPr>
          <a:xfrm>
            <a:off x="1069849" y="3486787"/>
            <a:ext cx="2880129" cy="2398607"/>
          </a:xfrm>
          <a:prstGeom prst="rect">
            <a:avLst/>
          </a:prstGeom>
        </p:spPr>
      </p:pic>
    </p:spTree>
    <p:extLst>
      <p:ext uri="{BB962C8B-B14F-4D97-AF65-F5344CB8AC3E}">
        <p14:creationId xmlns:p14="http://schemas.microsoft.com/office/powerpoint/2010/main" val="737719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11A6D-DD4E-433B-BF99-71C3F092FF3C}"/>
              </a:ext>
            </a:extLst>
          </p:cNvPr>
          <p:cNvSpPr>
            <a:spLocks noGrp="1"/>
          </p:cNvSpPr>
          <p:nvPr>
            <p:ph type="title"/>
          </p:nvPr>
        </p:nvSpPr>
        <p:spPr>
          <a:xfrm>
            <a:off x="7308304" y="876441"/>
            <a:ext cx="2088232" cy="899235"/>
          </a:xfrm>
        </p:spPr>
        <p:txBody>
          <a:bodyPr>
            <a:normAutofit/>
          </a:bodyPr>
          <a:lstStyle/>
          <a:p>
            <a:r>
              <a:rPr lang="uk-UA" b="1" dirty="0">
                <a:latin typeface="Times New Roman" panose="02020603050405020304" pitchFamily="18" charset="0"/>
                <a:cs typeface="Times New Roman" panose="02020603050405020304" pitchFamily="18" charset="0"/>
              </a:rPr>
              <a:t>Гамак</a:t>
            </a:r>
            <a:endParaRPr lang="ru-RU"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96DD1C4-6794-4D1C-9DD9-F57C5DB757C9}"/>
              </a:ext>
            </a:extLst>
          </p:cNvPr>
          <p:cNvSpPr>
            <a:spLocks noGrp="1"/>
          </p:cNvSpPr>
          <p:nvPr>
            <p:ph idx="1"/>
          </p:nvPr>
        </p:nvSpPr>
        <p:spPr>
          <a:xfrm>
            <a:off x="1115616" y="2893728"/>
            <a:ext cx="5949928" cy="3368708"/>
          </a:xfrm>
        </p:spPr>
        <p:txBody>
          <a:bodyPr>
            <a:normAutofit fontScale="70000" lnSpcReduction="20000"/>
          </a:bodyPr>
          <a:lstStyle/>
          <a:p>
            <a:pPr marL="0" indent="0">
              <a:buNone/>
            </a:pPr>
            <a:r>
              <a:rPr lang="ru-RU" dirty="0">
                <a:latin typeface="Times New Roman" panose="02020603050405020304" pitchFamily="18" charset="0"/>
                <a:cs typeface="Times New Roman" panose="02020603050405020304" pitchFamily="18" charset="0"/>
              </a:rPr>
              <a:t>Гамак особливо </a:t>
            </a:r>
            <a:r>
              <a:rPr lang="ru-RU" dirty="0" err="1">
                <a:latin typeface="Times New Roman" panose="02020603050405020304" pitchFamily="18" charset="0"/>
                <a:cs typeface="Times New Roman" panose="02020603050405020304" pitchFamily="18" charset="0"/>
              </a:rPr>
              <a:t>зручний</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малюків</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важкими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порушеннями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спастикою</a:t>
            </a:r>
            <a:r>
              <a:rPr lang="ru-RU" dirty="0">
                <a:latin typeface="Times New Roman" panose="02020603050405020304" pitchFamily="18" charset="0"/>
                <a:cs typeface="Times New Roman" panose="02020603050405020304" pitchFamily="18" charset="0"/>
              </a:rPr>
              <a:t>, так як </a:t>
            </a:r>
            <a:r>
              <a:rPr lang="ru-RU" dirty="0" err="1">
                <a:latin typeface="Times New Roman" panose="02020603050405020304" pitchFamily="18" charset="0"/>
                <a:cs typeface="Times New Roman" panose="02020603050405020304" pitchFamily="18" charset="0"/>
              </a:rPr>
              <a:t>він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підтримує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плечі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спрямовуючи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вперед, </a:t>
            </a:r>
            <a:r>
              <a:rPr lang="ru-RU" dirty="0" err="1">
                <a:latin typeface="Times New Roman" panose="02020603050405020304" pitchFamily="18" charset="0"/>
                <a:cs typeface="Times New Roman" panose="02020603050405020304" pitchFamily="18" charset="0"/>
              </a:rPr>
              <a:t>запобігає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закидання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голови</a:t>
            </a:r>
            <a:r>
              <a:rPr lang="ru-RU" dirty="0">
                <a:latin typeface="Times New Roman" panose="02020603050405020304" pitchFamily="18" charset="0"/>
                <a:cs typeface="Times New Roman" panose="02020603050405020304" pitchFamily="18" charset="0"/>
              </a:rPr>
              <a:t> вперед, голова </a:t>
            </a:r>
            <a:r>
              <a:rPr lang="ru-RU" dirty="0" err="1">
                <a:latin typeface="Times New Roman" panose="02020603050405020304" pitchFamily="18" charset="0"/>
                <a:cs typeface="Times New Roman" panose="02020603050405020304" pitchFamily="18" charset="0"/>
              </a:rPr>
              <a:t>встановлюється</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середній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лінії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М'який</a:t>
            </a:r>
            <a:r>
              <a:rPr lang="ru-RU" dirty="0">
                <a:latin typeface="Times New Roman" panose="02020603050405020304" pitchFamily="18" charset="0"/>
                <a:cs typeface="Times New Roman" panose="02020603050405020304" pitchFamily="18" charset="0"/>
              </a:rPr>
              <a:t> гамак сам </a:t>
            </a:r>
            <a:r>
              <a:rPr lang="ru-RU" dirty="0" err="1">
                <a:latin typeface="Times New Roman" panose="02020603050405020304" pitchFamily="18" charset="0"/>
                <a:cs typeface="Times New Roman" panose="02020603050405020304" pitchFamily="18" charset="0"/>
              </a:rPr>
              <a:t>приймає</a:t>
            </a:r>
            <a:r>
              <a:rPr lang="ru-RU" dirty="0">
                <a:latin typeface="Times New Roman" panose="02020603050405020304" pitchFamily="18" charset="0"/>
                <a:cs typeface="Times New Roman" panose="02020603050405020304" pitchFamily="18" charset="0"/>
              </a:rPr>
              <a:t> форму </a:t>
            </a:r>
            <a:r>
              <a:rPr lang="ru-RU" dirty="0" err="1">
                <a:latin typeface="Times New Roman" panose="02020603050405020304" pitchFamily="18" charset="0"/>
                <a:cs typeface="Times New Roman" panose="02020603050405020304" pitchFamily="18" charset="0"/>
              </a:rPr>
              <a:t>тіла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дитини</a:t>
            </a:r>
            <a:r>
              <a:rPr lang="ru-RU" dirty="0">
                <a:latin typeface="Times New Roman" panose="02020603050405020304" pitchFamily="18" charset="0"/>
                <a:cs typeface="Times New Roman" panose="02020603050405020304" pitchFamily="18" charset="0"/>
              </a:rPr>
              <a:t>. У такому </a:t>
            </a:r>
            <a:r>
              <a:rPr lang="ru-RU" dirty="0" err="1">
                <a:latin typeface="Times New Roman" panose="02020603050405020304" pitchFamily="18" charset="0"/>
                <a:cs typeface="Times New Roman" panose="02020603050405020304" pitchFamily="18" charset="0"/>
              </a:rPr>
              <a:t>положенні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поступово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починає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зводити</a:t>
            </a:r>
            <a:r>
              <a:rPr lang="ru-RU" dirty="0">
                <a:latin typeface="Times New Roman" panose="02020603050405020304" pitchFamily="18" charset="0"/>
                <a:cs typeface="Times New Roman" panose="02020603050405020304" pitchFamily="18" charset="0"/>
              </a:rPr>
              <a:t> руки разом і </a:t>
            </a:r>
            <a:r>
              <a:rPr lang="ru-RU" dirty="0" err="1">
                <a:latin typeface="Times New Roman" panose="02020603050405020304" pitchFamily="18" charset="0"/>
                <a:cs typeface="Times New Roman" panose="02020603050405020304" pitchFamily="18" charset="0"/>
              </a:rPr>
              <a:t>підносити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до рота, </a:t>
            </a:r>
            <a:r>
              <a:rPr lang="ru-RU" dirty="0" err="1">
                <a:latin typeface="Times New Roman" panose="02020603050405020304" pitchFamily="18" charset="0"/>
                <a:cs typeface="Times New Roman" panose="02020603050405020304" pitchFamily="18" charset="0"/>
              </a:rPr>
              <a:t>тренувати</a:t>
            </a:r>
            <a:r>
              <a:rPr lang="ru-RU" dirty="0">
                <a:latin typeface="Times New Roman" panose="02020603050405020304" pitchFamily="18" charset="0"/>
                <a:cs typeface="Times New Roman" panose="02020603050405020304" pitchFamily="18" charset="0"/>
              </a:rPr>
              <a:t> перевороти, </a:t>
            </a:r>
            <a:r>
              <a:rPr lang="ru-RU" dirty="0" err="1">
                <a:latin typeface="Times New Roman" panose="02020603050405020304" pitchFamily="18" charset="0"/>
                <a:cs typeface="Times New Roman" panose="02020603050405020304" pitchFamily="18" charset="0"/>
              </a:rPr>
              <a:t>захоплювати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висять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іграшки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Спочатку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рекомендується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класти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дитину</a:t>
            </a:r>
            <a:r>
              <a:rPr lang="ru-RU" dirty="0">
                <a:latin typeface="Times New Roman" panose="02020603050405020304" pitchFamily="18" charset="0"/>
                <a:cs typeface="Times New Roman" panose="02020603050405020304" pitchFamily="18" charset="0"/>
              </a:rPr>
              <a:t> поперек гамака,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напрямку</a:t>
            </a:r>
            <a:r>
              <a:rPr lang="ru-RU" dirty="0">
                <a:latin typeface="Times New Roman" panose="02020603050405020304" pitchFamily="18" charset="0"/>
                <a:cs typeface="Times New Roman" panose="02020603050405020304" pitchFamily="18" charset="0"/>
              </a:rPr>
              <a:t> руху, і не </a:t>
            </a:r>
            <a:r>
              <a:rPr lang="ru-RU" dirty="0" err="1">
                <a:latin typeface="Times New Roman" panose="02020603050405020304" pitchFamily="18" charset="0"/>
                <a:cs typeface="Times New Roman" panose="02020603050405020304" pitchFamily="18" charset="0"/>
              </a:rPr>
              <a:t>залишати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ньому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більше</a:t>
            </a:r>
            <a:r>
              <a:rPr lang="ru-RU" dirty="0">
                <a:latin typeface="Times New Roman" panose="02020603050405020304" pitchFamily="18" charset="0"/>
                <a:cs typeface="Times New Roman" panose="02020603050405020304" pitchFamily="18" charset="0"/>
              </a:rPr>
              <a:t> 20-30 </a:t>
            </a:r>
            <a:r>
              <a:rPr lang="ru-RU" dirty="0" err="1">
                <a:latin typeface="Times New Roman" panose="02020603050405020304" pitchFamily="18" charset="0"/>
                <a:cs typeface="Times New Roman" panose="02020603050405020304" pitchFamily="18" charset="0"/>
              </a:rPr>
              <a:t>хвилин</a:t>
            </a:r>
            <a:r>
              <a:rPr lang="ru-RU"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357C9D70-CC28-4E38-9E5C-EC46C6C15E6A}"/>
              </a:ext>
            </a:extLst>
          </p:cNvPr>
          <p:cNvPicPr>
            <a:picLocks noChangeAspect="1"/>
          </p:cNvPicPr>
          <p:nvPr/>
        </p:nvPicPr>
        <p:blipFill>
          <a:blip r:embed="rId2"/>
          <a:stretch>
            <a:fillRect/>
          </a:stretch>
        </p:blipFill>
        <p:spPr>
          <a:xfrm>
            <a:off x="1097055" y="290778"/>
            <a:ext cx="2975559" cy="2231669"/>
          </a:xfrm>
          <a:prstGeom prst="rect">
            <a:avLst/>
          </a:prstGeom>
        </p:spPr>
      </p:pic>
      <p:pic>
        <p:nvPicPr>
          <p:cNvPr id="6" name="Рисунок 5">
            <a:extLst>
              <a:ext uri="{FF2B5EF4-FFF2-40B4-BE49-F238E27FC236}">
                <a16:creationId xmlns:a16="http://schemas.microsoft.com/office/drawing/2014/main" id="{90DC00B0-F0A3-4B70-B657-5E354DE16B56}"/>
              </a:ext>
            </a:extLst>
          </p:cNvPr>
          <p:cNvPicPr>
            <a:picLocks noChangeAspect="1"/>
          </p:cNvPicPr>
          <p:nvPr/>
        </p:nvPicPr>
        <p:blipFill>
          <a:blip r:embed="rId3"/>
          <a:stretch>
            <a:fillRect/>
          </a:stretch>
        </p:blipFill>
        <p:spPr>
          <a:xfrm>
            <a:off x="7065544" y="1988840"/>
            <a:ext cx="2127209" cy="3321716"/>
          </a:xfrm>
          <a:prstGeom prst="rect">
            <a:avLst/>
          </a:prstGeom>
        </p:spPr>
      </p:pic>
      <p:pic>
        <p:nvPicPr>
          <p:cNvPr id="7" name="Рисунок 6">
            <a:extLst>
              <a:ext uri="{FF2B5EF4-FFF2-40B4-BE49-F238E27FC236}">
                <a16:creationId xmlns:a16="http://schemas.microsoft.com/office/drawing/2014/main" id="{30440B96-AF53-430C-BFFB-2A2E75A9E06F}"/>
              </a:ext>
            </a:extLst>
          </p:cNvPr>
          <p:cNvPicPr>
            <a:picLocks noChangeAspect="1"/>
          </p:cNvPicPr>
          <p:nvPr/>
        </p:nvPicPr>
        <p:blipFill>
          <a:blip r:embed="rId4"/>
          <a:stretch>
            <a:fillRect/>
          </a:stretch>
        </p:blipFill>
        <p:spPr>
          <a:xfrm>
            <a:off x="4136475" y="290778"/>
            <a:ext cx="2865207" cy="2070560"/>
          </a:xfrm>
          <a:prstGeom prst="rect">
            <a:avLst/>
          </a:prstGeom>
        </p:spPr>
      </p:pic>
    </p:spTree>
    <p:extLst>
      <p:ext uri="{BB962C8B-B14F-4D97-AF65-F5344CB8AC3E}">
        <p14:creationId xmlns:p14="http://schemas.microsoft.com/office/powerpoint/2010/main" val="1256691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3000372"/>
            <a:ext cx="7498080" cy="1143000"/>
          </a:xfrm>
        </p:spPr>
        <p:txBody>
          <a:bodyPr>
            <a:noAutofit/>
          </a:bodyPr>
          <a:lstStyle/>
          <a:p>
            <a:pPr fontAlgn="t"/>
            <a:r>
              <a:rPr lang="ru-RU" sz="2000" dirty="0" smtClean="0">
                <a:latin typeface="Times New Roman" panose="02020603050405020304" pitchFamily="18" charset="0"/>
                <a:cs typeface="Times New Roman" panose="02020603050405020304" pitchFamily="18" charset="0"/>
              </a:rPr>
              <a:t>До </a:t>
            </a:r>
            <a:r>
              <a:rPr lang="ru-RU" sz="2000" dirty="0" err="1" smtClean="0">
                <a:latin typeface="Times New Roman" panose="02020603050405020304" pitchFamily="18" charset="0"/>
                <a:cs typeface="Times New Roman" panose="02020603050405020304" pitchFamily="18" charset="0"/>
              </a:rPr>
              <a:t>найбільш</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розповсюджених</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відносяться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наступні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фактори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ризику</a:t>
            </a:r>
            <a:r>
              <a:rPr lang="ru-RU" sz="2000" dirty="0" smtClean="0">
                <a:latin typeface="Times New Roman" panose="02020603050405020304" pitchFamily="18" charset="0"/>
                <a:cs typeface="Times New Roman" panose="02020603050405020304" pitchFamily="18" charset="0"/>
              </a:rPr>
              <a:t>: </a:t>
            </a:r>
            <a:r>
              <a:rPr lang="ru-RU" sz="2000" dirty="0" smtClean="0"/>
              <a:t/>
            </a:r>
            <a:br>
              <a:rPr lang="ru-RU" sz="2000" dirty="0" smtClean="0"/>
            </a:br>
            <a:r>
              <a:rPr lang="ru-RU" sz="2000" dirty="0" smtClean="0"/>
              <a:t/>
            </a:r>
            <a:br>
              <a:rPr lang="ru-RU" sz="2000" dirty="0" smtClean="0"/>
            </a:br>
            <a:r>
              <a:rPr lang="ru-RU" sz="2000" dirty="0" smtClean="0"/>
              <a:t>•</a:t>
            </a:r>
            <a:r>
              <a:rPr lang="ru-RU" sz="2000" dirty="0" smtClean="0">
                <a:latin typeface="Times New Roman" panose="02020603050405020304" pitchFamily="18" charset="0"/>
                <a:cs typeface="Times New Roman" panose="02020603050405020304" pitchFamily="18" charset="0"/>
              </a:rPr>
              <a:t> Недоношенность </a:t>
            </a:r>
            <a:r>
              <a:rPr lang="ru-RU" sz="2000" dirty="0" err="1" smtClean="0">
                <a:latin typeface="Times New Roman" panose="02020603050405020304" pitchFamily="18" charset="0"/>
                <a:cs typeface="Times New Roman" panose="02020603050405020304" pitchFamily="18" charset="0"/>
              </a:rPr>
              <a:t>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низька</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маса</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тіла</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новонародженої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дитини</a:t>
            </a:r>
            <a:r>
              <a:rPr lang="ru-RU" sz="2000" dirty="0" smtClean="0">
                <a:latin typeface="Times New Roman" panose="02020603050405020304" pitchFamily="18" charset="0"/>
                <a:cs typeface="Times New Roman" panose="02020603050405020304" pitchFamily="18" charset="0"/>
              </a:rPr>
              <a:t>;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Гіпоксія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дитини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внутрішньоутробно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під</a:t>
            </a:r>
            <a:r>
              <a:rPr lang="ru-RU" sz="2000" dirty="0" smtClean="0">
                <a:latin typeface="Times New Roman" panose="02020603050405020304" pitchFamily="18" charset="0"/>
                <a:cs typeface="Times New Roman" panose="02020603050405020304" pitchFamily="18" charset="0"/>
              </a:rPr>
              <a:t> час </a:t>
            </a:r>
            <a:r>
              <a:rPr lang="ru-RU" sz="2000" dirty="0" err="1" smtClean="0">
                <a:latin typeface="Times New Roman" panose="02020603050405020304" pitchFamily="18" charset="0"/>
                <a:cs typeface="Times New Roman" panose="02020603050405020304" pitchFamily="18" charset="0"/>
              </a:rPr>
              <a:t>або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відразу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після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народження</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Інфекційні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ураження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мозку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дитини</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Розлади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системи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згортання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крові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дитини</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Пошкодження</a:t>
            </a:r>
            <a:r>
              <a:rPr lang="ru-RU" sz="2000" dirty="0" smtClean="0">
                <a:latin typeface="Times New Roman" panose="02020603050405020304" pitchFamily="18" charset="0"/>
                <a:cs typeface="Times New Roman" panose="02020603050405020304" pitchFamily="18" charset="0"/>
              </a:rPr>
              <a:t> головного </a:t>
            </a:r>
            <a:r>
              <a:rPr lang="ru-RU" sz="2000" dirty="0" err="1" smtClean="0">
                <a:latin typeface="Times New Roman" panose="02020603050405020304" pitchFamily="18" charset="0"/>
                <a:cs typeface="Times New Roman" panose="02020603050405020304" pitchFamily="18" charset="0"/>
              </a:rPr>
              <a:t>мозку</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дитини</a:t>
            </a:r>
            <a:r>
              <a:rPr lang="ru-RU" sz="2000" dirty="0" smtClean="0">
                <a:latin typeface="Times New Roman" panose="02020603050405020304" pitchFamily="18" charset="0"/>
                <a:cs typeface="Times New Roman" panose="02020603050405020304" pitchFamily="18" charset="0"/>
              </a:rPr>
              <a:t> через травму </a:t>
            </a:r>
            <a:r>
              <a:rPr lang="ru-RU" sz="2000" dirty="0" err="1" smtClean="0">
                <a:latin typeface="Times New Roman" panose="02020603050405020304" pitchFamily="18" charset="0"/>
                <a:cs typeface="Times New Roman" panose="02020603050405020304" pitchFamily="18" charset="0"/>
              </a:rPr>
              <a:t>або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крововилив</a:t>
            </a:r>
            <a:r>
              <a:rPr lang="ru-RU" sz="2000" dirty="0" smtClean="0">
                <a:latin typeface="Times New Roman" panose="02020603050405020304" pitchFamily="18" charset="0"/>
                <a:cs typeface="Times New Roman" panose="02020603050405020304" pitchFamily="18" charset="0"/>
              </a:rPr>
              <a:t> в </a:t>
            </a:r>
            <a:r>
              <a:rPr lang="ru-RU" sz="2000" dirty="0" err="1" smtClean="0">
                <a:latin typeface="Times New Roman" panose="02020603050405020304" pitchFamily="18" charset="0"/>
                <a:cs typeface="Times New Roman" panose="02020603050405020304" pitchFamily="18" charset="0"/>
              </a:rPr>
              <a:t>мозок</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Вірусні</a:t>
            </a:r>
            <a:r>
              <a:rPr lang="ru-RU" sz="2000" dirty="0" smtClean="0">
                <a:latin typeface="Times New Roman" panose="02020603050405020304" pitchFamily="18" charset="0"/>
                <a:cs typeface="Times New Roman" panose="02020603050405020304" pitchFamily="18" charset="0"/>
              </a:rPr>
              <a:t> та </a:t>
            </a:r>
            <a:r>
              <a:rPr lang="ru-RU" sz="2000" dirty="0" err="1" smtClean="0">
                <a:latin typeface="Times New Roman" panose="02020603050405020304" pitchFamily="18" charset="0"/>
                <a:cs typeface="Times New Roman" panose="02020603050405020304" pitchFamily="18" charset="0"/>
              </a:rPr>
              <a:t>інфекційні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захворювання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матері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a:t>
            </a:r>
            <a:r>
              <a:rPr lang="ru-RU" sz="2000" dirty="0" smtClean="0">
                <a:latin typeface="Times New Roman" panose="02020603050405020304" pitchFamily="18" charset="0"/>
                <a:cs typeface="Times New Roman" panose="02020603050405020304" pitchFamily="18" charset="0"/>
              </a:rPr>
              <a:t> плоду </a:t>
            </a:r>
            <a:r>
              <a:rPr lang="ru-RU" sz="2000" dirty="0" err="1" smtClean="0">
                <a:latin typeface="Times New Roman" panose="02020603050405020304" pitchFamily="18" charset="0"/>
                <a:cs typeface="Times New Roman" panose="02020603050405020304" pitchFamily="18" charset="0"/>
              </a:rPr>
              <a:t>під</a:t>
            </a:r>
            <a:r>
              <a:rPr lang="ru-RU" sz="2000" dirty="0" smtClean="0">
                <a:latin typeface="Times New Roman" panose="02020603050405020304" pitchFamily="18" charset="0"/>
                <a:cs typeface="Times New Roman" panose="02020603050405020304" pitchFamily="18" charset="0"/>
              </a:rPr>
              <a:t> час </a:t>
            </a:r>
            <a:r>
              <a:rPr lang="ru-RU" sz="2000" dirty="0" err="1" smtClean="0">
                <a:latin typeface="Times New Roman" panose="02020603050405020304" pitchFamily="18" charset="0"/>
                <a:cs typeface="Times New Roman" panose="02020603050405020304" pitchFamily="18" charset="0"/>
              </a:rPr>
              <a:t>вагітності</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Захворювання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щитовидної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залози</a:t>
            </a:r>
            <a:r>
              <a:rPr lang="ru-RU" sz="2000" dirty="0" smtClean="0">
                <a:latin typeface="Times New Roman" panose="02020603050405020304" pitchFamily="18" charset="0"/>
                <a:cs typeface="Times New Roman" panose="02020603050405020304" pitchFamily="18" charset="0"/>
              </a:rPr>
              <a:t> у </a:t>
            </a:r>
            <a:r>
              <a:rPr lang="ru-RU" sz="2000" dirty="0" err="1" smtClean="0">
                <a:latin typeface="Times New Roman" panose="02020603050405020304" pitchFamily="18" charset="0"/>
                <a:cs typeface="Times New Roman" panose="02020603050405020304" pitchFamily="18" charset="0"/>
              </a:rPr>
              <a:t>матері</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Вплив</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хімічних</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речовин</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шкідливих</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звичок</a:t>
            </a:r>
            <a:r>
              <a:rPr lang="ru-RU" sz="2000" dirty="0" smtClean="0">
                <a:latin typeface="Times New Roman" panose="02020603050405020304" pitchFamily="18" charset="0"/>
                <a:cs typeface="Times New Roman" panose="02020603050405020304" pitchFamily="18" charset="0"/>
              </a:rPr>
              <a:t> при </a:t>
            </a:r>
            <a:r>
              <a:rPr lang="ru-RU" sz="2000" dirty="0" err="1" smtClean="0">
                <a:latin typeface="Times New Roman" panose="02020603050405020304" pitchFamily="18" charset="0"/>
                <a:cs typeface="Times New Roman" panose="02020603050405020304" pitchFamily="18" charset="0"/>
              </a:rPr>
              <a:t>вагітності</a:t>
            </a:r>
            <a:r>
              <a:rPr lang="ru-RU" sz="2000" dirty="0" smtClean="0">
                <a:latin typeface="Times New Roman" panose="02020603050405020304" pitchFamily="18" charset="0"/>
                <a:cs typeface="Times New Roman" panose="02020603050405020304" pitchFamily="18" charset="0"/>
              </a:rPr>
              <a:t> (в тому </a:t>
            </a:r>
            <a:r>
              <a:rPr lang="ru-RU" sz="2000" dirty="0" err="1" smtClean="0">
                <a:latin typeface="Times New Roman" panose="02020603050405020304" pitchFamily="18" charset="0"/>
                <a:cs typeface="Times New Roman" panose="02020603050405020304" pitchFamily="18" charset="0"/>
              </a:rPr>
              <a:t>числі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професійні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шкідливості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паління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вживання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наркотиків</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Гемолітична</a:t>
            </a:r>
            <a:r>
              <a:rPr lang="ru-RU" sz="2000" dirty="0" smtClean="0">
                <a:latin typeface="Times New Roman" panose="02020603050405020304" pitchFamily="18" charset="0"/>
                <a:cs typeface="Times New Roman" panose="02020603050405020304" pitchFamily="18" charset="0"/>
              </a:rPr>
              <a:t> хвороба у </a:t>
            </a:r>
            <a:r>
              <a:rPr lang="ru-RU" sz="2000" dirty="0" err="1" smtClean="0">
                <a:latin typeface="Times New Roman" panose="02020603050405020304" pitchFamily="18" charset="0"/>
                <a:cs typeface="Times New Roman" panose="02020603050405020304" pitchFamily="18" charset="0"/>
              </a:rPr>
              <a:t>новонародженого</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Генні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мутації</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Ускладнення</a:t>
            </a:r>
            <a:r>
              <a:rPr lang="ru-RU" sz="2000" dirty="0" smtClean="0">
                <a:latin typeface="Times New Roman" panose="02020603050405020304" pitchFamily="18" charset="0"/>
                <a:cs typeface="Times New Roman" panose="02020603050405020304" pitchFamily="18" charset="0"/>
              </a:rPr>
              <a:t> при </a:t>
            </a:r>
            <a:r>
              <a:rPr lang="ru-RU" sz="2000" dirty="0" err="1" smtClean="0">
                <a:latin typeface="Times New Roman" panose="02020603050405020304" pitchFamily="18" charset="0"/>
                <a:cs typeface="Times New Roman" panose="02020603050405020304" pitchFamily="18" charset="0"/>
              </a:rPr>
              <a:t>вагітності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a:t>
            </a:r>
            <a:r>
              <a:rPr lang="ru-RU" sz="2000" dirty="0" smtClean="0">
                <a:latin typeface="Times New Roman" panose="02020603050405020304" pitchFamily="18" charset="0"/>
                <a:cs typeface="Times New Roman" panose="02020603050405020304" pitchFamily="18" charset="0"/>
              </a:rPr>
              <a:t> пологах (</a:t>
            </a:r>
            <a:r>
              <a:rPr lang="ru-RU" sz="2000" dirty="0" err="1" smtClean="0">
                <a:latin typeface="Times New Roman" panose="02020603050405020304" pitchFamily="18" charset="0"/>
                <a:cs typeface="Times New Roman" panose="02020603050405020304" pitchFamily="18" charset="0"/>
              </a:rPr>
              <a:t>більш</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рідкісна</a:t>
            </a:r>
            <a:r>
              <a:rPr lang="ru-RU" sz="2000" dirty="0" smtClean="0">
                <a:latin typeface="Times New Roman" panose="02020603050405020304" pitchFamily="18" charset="0"/>
                <a:cs typeface="Times New Roman" panose="02020603050405020304" pitchFamily="18" charset="0"/>
              </a:rPr>
              <a:t> причина ДЦП, </a:t>
            </a:r>
            <a:r>
              <a:rPr lang="ru-RU" sz="2000" dirty="0" err="1" smtClean="0">
                <a:latin typeface="Times New Roman" panose="02020603050405020304" pitchFamily="18" charset="0"/>
                <a:cs typeface="Times New Roman" panose="02020603050405020304" pitchFamily="18" charset="0"/>
              </a:rPr>
              <a:t>ніж</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прийнято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вважати</a:t>
            </a:r>
            <a:r>
              <a:rPr lang="ru-RU" sz="2000" dirty="0" smtClean="0">
                <a:latin typeface="Times New Roman" panose="02020603050405020304" pitchFamily="18" charset="0"/>
                <a:cs typeface="Times New Roman" panose="02020603050405020304" pitchFamily="18" charset="0"/>
              </a:rPr>
              <a:t>. До них </a:t>
            </a:r>
            <a:r>
              <a:rPr lang="ru-RU" sz="2000" dirty="0" err="1" smtClean="0">
                <a:latin typeface="Times New Roman" panose="02020603050405020304" pitchFamily="18" charset="0"/>
                <a:cs typeface="Times New Roman" panose="02020603050405020304" pitchFamily="18" charset="0"/>
              </a:rPr>
              <a:t>відносяться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від</a:t>
            </a:r>
            <a:r>
              <a:rPr lang="ru-RU" sz="2000" dirty="0" smtClean="0">
                <a:latin typeface="Times New Roman" panose="02020603050405020304" pitchFamily="18" charset="0"/>
                <a:cs typeface="Times New Roman" panose="02020603050405020304" pitchFamily="18" charset="0"/>
              </a:rPr>
              <a:t> 5 до 10% </a:t>
            </a:r>
            <a:r>
              <a:rPr lang="ru-RU" sz="2000" dirty="0" err="1" smtClean="0">
                <a:latin typeface="Times New Roman" panose="02020603050405020304" pitchFamily="18" charset="0"/>
                <a:cs typeface="Times New Roman" panose="02020603050405020304" pitchFamily="18" charset="0"/>
              </a:rPr>
              <a:t>випадків</a:t>
            </a:r>
            <a:r>
              <a:rPr lang="ru-RU" sz="2000" dirty="0" smtClean="0">
                <a:latin typeface="Times New Roman" panose="02020603050405020304" pitchFamily="18" charset="0"/>
                <a:cs typeface="Times New Roman" panose="02020603050405020304" pitchFamily="18" charset="0"/>
              </a:rPr>
              <a:t>). </a:t>
            </a:r>
            <a:r>
              <a:rPr lang="ru-RU" sz="2000" dirty="0" smtClean="0"/>
              <a:t/>
            </a:r>
            <a:br>
              <a:rPr lang="ru-RU" sz="2000" dirty="0" smtClean="0"/>
            </a:br>
            <a:endParaRPr lang="ru-RU" sz="2000" dirty="0">
              <a:latin typeface="Arial" pitchFamily="34" charset="0"/>
              <a:cs typeface="Arial" pitchFamily="34" charset="0"/>
            </a:endParaRPr>
          </a:p>
        </p:txBody>
      </p:sp>
    </p:spTree>
    <p:extLst>
      <p:ext uri="{BB962C8B-B14F-4D97-AF65-F5344CB8AC3E}">
        <p14:creationId xmlns:p14="http://schemas.microsoft.com/office/powerpoint/2010/main" val="2853081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64904"/>
            <a:ext cx="7498080" cy="1143000"/>
          </a:xfrm>
        </p:spPr>
        <p:txBody>
          <a:bodyPr/>
          <a:lstStyle/>
          <a:p>
            <a:pPr algn="ctr"/>
            <a:r>
              <a:rPr lang="LID8192" dirty="0" smtClean="0">
                <a:latin typeface="Times New Roman" panose="02020603050405020304" pitchFamily="18" charset="0"/>
                <a:cs typeface="Times New Roman" panose="02020603050405020304" pitchFamily="18" charset="0"/>
              </a:rPr>
              <a:t>Д</a:t>
            </a:r>
            <a:r>
              <a:rPr lang="ru-RU" dirty="0" smtClean="0">
                <a:latin typeface="Times New Roman" panose="02020603050405020304" pitchFamily="18" charset="0"/>
                <a:cs typeface="Times New Roman" panose="02020603050405020304" pitchFamily="18" charset="0"/>
              </a:rPr>
              <a:t>я</a:t>
            </a:r>
            <a:r>
              <a:rPr lang="LID8192" dirty="0" smtClean="0">
                <a:latin typeface="Times New Roman" panose="02020603050405020304" pitchFamily="18" charset="0"/>
                <a:cs typeface="Times New Roman" panose="02020603050405020304" pitchFamily="18" charset="0"/>
              </a:rPr>
              <a:t>кую за увагу!</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506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928934"/>
            <a:ext cx="7498080" cy="1143000"/>
          </a:xfrm>
        </p:spPr>
        <p:txBody>
          <a:bodyPr>
            <a:noAutofit/>
          </a:bodyPr>
          <a:lstStyle/>
          <a:p>
            <a:pPr fontAlgn="t"/>
            <a:r>
              <a:rPr lang="ru-RU" sz="2400" dirty="0" err="1" smtClean="0">
                <a:latin typeface="Times New Roman" panose="02020603050405020304" pitchFamily="18" charset="0"/>
                <a:cs typeface="Times New Roman" panose="02020603050405020304" pitchFamily="18" charset="0"/>
              </a:rPr>
              <a:t>Симптоми</a:t>
            </a:r>
            <a:r>
              <a:rPr lang="ru-RU" sz="2400" dirty="0" smtClean="0">
                <a:latin typeface="Times New Roman" panose="02020603050405020304" pitchFamily="18" charset="0"/>
                <a:cs typeface="Times New Roman" panose="02020603050405020304" pitchFamily="18" charset="0"/>
              </a:rPr>
              <a:t> ДЦП</a:t>
            </a:r>
            <a:r>
              <a:rPr lang="ru-RU" sz="2400" dirty="0" smtClean="0"/>
              <a:t/>
            </a:r>
            <a:br>
              <a:rPr lang="ru-RU" sz="2400" dirty="0" smtClean="0"/>
            </a:br>
            <a:r>
              <a:rPr lang="ru-RU" sz="2400" dirty="0" smtClean="0"/>
              <a:t/>
            </a:r>
            <a:br>
              <a:rPr lang="ru-RU" sz="2400" dirty="0" smtClean="0"/>
            </a:br>
            <a:r>
              <a:rPr lang="ru-RU" sz="2400" dirty="0" smtClean="0"/>
              <a:t> </a:t>
            </a:r>
            <a:r>
              <a:rPr lang="ru-RU" sz="2400" dirty="0" err="1" smtClean="0">
                <a:latin typeface="Times New Roman" panose="02020603050405020304" pitchFamily="18" charset="0"/>
                <a:cs typeface="Times New Roman" panose="02020603050405020304" pitchFamily="18" charset="0"/>
              </a:rPr>
              <a:t>Іноді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симптоми</a:t>
            </a:r>
            <a:r>
              <a:rPr lang="ru-RU" sz="2400" dirty="0" smtClean="0">
                <a:latin typeface="Times New Roman" panose="02020603050405020304" pitchFamily="18" charset="0"/>
                <a:cs typeface="Times New Roman" panose="02020603050405020304" pitchFamily="18" charset="0"/>
              </a:rPr>
              <a:t> ДЦП </a:t>
            </a:r>
            <a:r>
              <a:rPr lang="ru-RU" sz="2400" dirty="0" err="1" smtClean="0">
                <a:latin typeface="Times New Roman" panose="02020603050405020304" pitchFamily="18" charset="0"/>
                <a:cs typeface="Times New Roman" panose="02020603050405020304" pitchFamily="18" charset="0"/>
              </a:rPr>
              <a:t>можна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виявити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відразу</a:t>
            </a:r>
            <a:r>
              <a:rPr lang="ru-RU" sz="2400" dirty="0" smtClean="0">
                <a:latin typeface="Times New Roman" panose="02020603050405020304" pitchFamily="18" charset="0"/>
                <a:cs typeface="Times New Roman" panose="02020603050405020304" pitchFamily="18" charset="0"/>
              </a:rPr>
              <a:t> при </a:t>
            </a:r>
            <a:r>
              <a:rPr lang="ru-RU" sz="2400" dirty="0" err="1" smtClean="0">
                <a:latin typeface="Times New Roman" panose="02020603050405020304" pitchFamily="18" charset="0"/>
                <a:cs typeface="Times New Roman" panose="02020603050405020304" pitchFamily="18" charset="0"/>
              </a:rPr>
              <a:t>народженні</a:t>
            </a:r>
            <a:r>
              <a:rPr lang="ru-RU" sz="2400" dirty="0" smtClean="0">
                <a:latin typeface="Times New Roman" panose="02020603050405020304" pitchFamily="18" charset="0"/>
                <a:cs typeface="Times New Roman" panose="02020603050405020304" pitchFamily="18" charset="0"/>
              </a:rPr>
              <a:t>, а </a:t>
            </a:r>
            <a:r>
              <a:rPr lang="ru-RU" sz="2400" dirty="0" err="1" smtClean="0">
                <a:latin typeface="Times New Roman" panose="02020603050405020304" pitchFamily="18" charset="0"/>
                <a:cs typeface="Times New Roman" panose="02020603050405020304" pitchFamily="18" charset="0"/>
              </a:rPr>
              <a:t>саме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під</a:t>
            </a:r>
            <a:r>
              <a:rPr lang="ru-RU" sz="2400" dirty="0" smtClean="0">
                <a:latin typeface="Times New Roman" panose="02020603050405020304" pitchFamily="18" charset="0"/>
                <a:cs typeface="Times New Roman" panose="02020603050405020304" pitchFamily="18" charset="0"/>
              </a:rPr>
              <a:t> час того, коли </a:t>
            </a:r>
            <a:r>
              <a:rPr lang="ru-RU" sz="2400" dirty="0" err="1" smtClean="0">
                <a:latin typeface="Times New Roman" panose="02020603050405020304" pitchFamily="18" charset="0"/>
                <a:cs typeface="Times New Roman" panose="02020603050405020304" pitchFamily="18" charset="0"/>
              </a:rPr>
              <a:t>лікар</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оглядає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дитину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оцінює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її</a:t>
            </a:r>
            <a:r>
              <a:rPr lang="ru-RU" sz="2400" dirty="0" smtClean="0">
                <a:latin typeface="Times New Roman" panose="02020603050405020304" pitchFamily="18" charset="0"/>
                <a:cs typeface="Times New Roman" panose="02020603050405020304" pitchFamily="18" charset="0"/>
              </a:rPr>
              <a:t> стан, </a:t>
            </a:r>
            <a:r>
              <a:rPr lang="ru-RU" sz="2400" dirty="0" err="1" smtClean="0">
                <a:latin typeface="Times New Roman" panose="02020603050405020304" pitchFamily="18" charset="0"/>
                <a:cs typeface="Times New Roman" panose="02020603050405020304" pitchFamily="18" charset="0"/>
              </a:rPr>
              <a:t>але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найчастіше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діагноз</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встановлюють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тільки</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віці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одного-двох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років</a:t>
            </a:r>
            <a:r>
              <a:rPr lang="ru-RU" sz="2400" dirty="0" smtClean="0">
                <a:latin typeface="Times New Roman" panose="02020603050405020304" pitchFamily="18" charset="0"/>
                <a:cs typeface="Times New Roman" panose="02020603050405020304" pitchFamily="18" charset="0"/>
              </a:rPr>
              <a:t>. Дитячий </a:t>
            </a:r>
            <a:r>
              <a:rPr lang="ru-RU" sz="2400" dirty="0" err="1" smtClean="0">
                <a:latin typeface="Times New Roman" panose="02020603050405020304" pitchFamily="18" charset="0"/>
                <a:cs typeface="Times New Roman" panose="02020603050405020304" pitchFamily="18" charset="0"/>
              </a:rPr>
              <a:t>церебральний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параліч</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супроводжуватися</a:t>
            </a:r>
            <a:r>
              <a:rPr lang="ru-RU" sz="2400" dirty="0" smtClean="0">
                <a:latin typeface="Times New Roman" panose="02020603050405020304" pitchFamily="18" charset="0"/>
                <a:cs typeface="Times New Roman" panose="02020603050405020304" pitchFamily="18" charset="0"/>
              </a:rPr>
              <a:t> симптомами, </a:t>
            </a:r>
            <a:r>
              <a:rPr lang="ru-RU" sz="2400" dirty="0" err="1" smtClean="0">
                <a:latin typeface="Times New Roman" panose="02020603050405020304" pitchFamily="18" charset="0"/>
                <a:cs typeface="Times New Roman" panose="02020603050405020304" pitchFamily="18" charset="0"/>
              </a:rPr>
              <a:t>які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дуже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різняться</a:t>
            </a:r>
            <a:r>
              <a:rPr lang="ru-RU" sz="2400" dirty="0" smtClean="0">
                <a:latin typeface="Times New Roman" panose="02020603050405020304" pitchFamily="18" charset="0"/>
                <a:cs typeface="Times New Roman" panose="02020603050405020304" pitchFamily="18" charset="0"/>
              </a:rPr>
              <a:t> у </a:t>
            </a:r>
            <a:r>
              <a:rPr lang="ru-RU" sz="2400" dirty="0" err="1" smtClean="0">
                <a:latin typeface="Times New Roman" panose="02020603050405020304" pitchFamily="18" charset="0"/>
                <a:cs typeface="Times New Roman" panose="02020603050405020304" pitchFamily="18" charset="0"/>
              </a:rPr>
              <a:t>хворих</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залежності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a:t>
            </a:r>
            <a:r>
              <a:rPr lang="ru-RU" sz="2400" dirty="0" smtClean="0">
                <a:latin typeface="Times New Roman" panose="02020603050405020304" pitchFamily="18" charset="0"/>
                <a:cs typeface="Times New Roman" panose="02020603050405020304" pitchFamily="18" charset="0"/>
              </a:rPr>
              <a:t> типу </a:t>
            </a:r>
            <a:r>
              <a:rPr lang="ru-RU" sz="2400" dirty="0" err="1" smtClean="0">
                <a:latin typeface="Times New Roman" panose="02020603050405020304" pitchFamily="18" charset="0"/>
                <a:cs typeface="Times New Roman" panose="02020603050405020304" pitchFamily="18" charset="0"/>
              </a:rPr>
              <a:t>захворювання</a:t>
            </a:r>
            <a:r>
              <a:rPr lang="ru-RU" sz="2400" dirty="0" smtClean="0">
                <a:latin typeface="Times New Roman" panose="02020603050405020304" pitchFamily="18" charset="0"/>
                <a:cs typeface="Times New Roman" panose="02020603050405020304" pitchFamily="18" charset="0"/>
              </a:rPr>
              <a:t>. Головна </a:t>
            </a:r>
            <a:r>
              <a:rPr lang="ru-RU" sz="2400" dirty="0" err="1" smtClean="0">
                <a:latin typeface="Times New Roman" panose="02020603050405020304" pitchFamily="18" charset="0"/>
                <a:cs typeface="Times New Roman" panose="02020603050405020304" pitchFamily="18" charset="0"/>
              </a:rPr>
              <a:t>ознака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який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наштовхнути</a:t>
            </a:r>
            <a:r>
              <a:rPr lang="ru-RU" sz="2400" dirty="0" smtClean="0">
                <a:latin typeface="Times New Roman" panose="02020603050405020304" pitchFamily="18" charset="0"/>
                <a:cs typeface="Times New Roman" panose="02020603050405020304" pitchFamily="18" charset="0"/>
              </a:rPr>
              <a:t> на думку про </a:t>
            </a:r>
            <a:r>
              <a:rPr lang="ru-RU" sz="2400" dirty="0" err="1" smtClean="0">
                <a:latin typeface="Times New Roman" panose="02020603050405020304" pitchFamily="18" charset="0"/>
                <a:cs typeface="Times New Roman" panose="02020603050405020304" pitchFamily="18" charset="0"/>
              </a:rPr>
              <a:t>загрозу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виникнення</a:t>
            </a:r>
            <a:r>
              <a:rPr lang="ru-RU" sz="2400" dirty="0" smtClean="0">
                <a:latin typeface="Times New Roman" panose="02020603050405020304" pitchFamily="18" charset="0"/>
                <a:cs typeface="Times New Roman" panose="02020603050405020304" pitchFamily="18" charset="0"/>
              </a:rPr>
              <a:t> ДЦП, </a:t>
            </a:r>
            <a:r>
              <a:rPr lang="ru-RU" sz="2400" dirty="0" err="1" smtClean="0">
                <a:latin typeface="Times New Roman" panose="02020603050405020304" pitchFamily="18" charset="0"/>
                <a:cs typeface="Times New Roman" panose="02020603050405020304" pitchFamily="18" charset="0"/>
              </a:rPr>
              <a:t>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рухові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порушення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які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проявляються</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період</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розвитку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дитини</a:t>
            </a:r>
            <a:r>
              <a:rPr lang="ru-RU" sz="2400" dirty="0" smtClean="0">
                <a:latin typeface="Times New Roman" panose="02020603050405020304" pitchFamily="18" charset="0"/>
                <a:cs typeface="Times New Roman" panose="02020603050405020304" pitchFamily="18" charset="0"/>
              </a:rPr>
              <a:t> (особливо </a:t>
            </a:r>
            <a:r>
              <a:rPr lang="ru-RU" sz="2400" dirty="0" err="1" smtClean="0">
                <a:latin typeface="Times New Roman" panose="02020603050405020304" pitchFamily="18" charset="0"/>
                <a:cs typeface="Times New Roman" panose="02020603050405020304" pitchFamily="18" charset="0"/>
              </a:rPr>
              <a:t>враховуються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такі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важливі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навички</a:t>
            </a:r>
            <a:r>
              <a:rPr lang="ru-RU" sz="2400" dirty="0" smtClean="0">
                <a:latin typeface="Times New Roman" panose="02020603050405020304" pitchFamily="18" charset="0"/>
                <a:cs typeface="Times New Roman" panose="02020603050405020304" pitchFamily="18" charset="0"/>
              </a:rPr>
              <a:t>, як </a:t>
            </a:r>
            <a:r>
              <a:rPr lang="ru-RU" sz="2400" dirty="0" err="1" smtClean="0">
                <a:latin typeface="Times New Roman" panose="02020603050405020304" pitchFamily="18" charset="0"/>
                <a:cs typeface="Times New Roman" panose="02020603050405020304" pitchFamily="18" charset="0"/>
              </a:rPr>
              <a:t>уміння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тримати</a:t>
            </a:r>
            <a:r>
              <a:rPr lang="ru-RU" sz="2400" dirty="0" smtClean="0">
                <a:latin typeface="Times New Roman" panose="02020603050405020304" pitchFamily="18" charset="0"/>
                <a:cs typeface="Times New Roman" panose="02020603050405020304" pitchFamily="18" charset="0"/>
              </a:rPr>
              <a:t> голову, </a:t>
            </a:r>
            <a:r>
              <a:rPr lang="ru-RU" sz="2400" dirty="0" err="1" smtClean="0">
                <a:latin typeface="Times New Roman" panose="02020603050405020304" pitchFamily="18" charset="0"/>
                <a:cs typeface="Times New Roman" panose="02020603050405020304" pitchFamily="18" charset="0"/>
              </a:rPr>
              <a:t>перевертатися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спини</a:t>
            </a:r>
            <a:r>
              <a:rPr lang="ru-RU" sz="2400" dirty="0" smtClean="0">
                <a:latin typeface="Times New Roman" panose="02020603050405020304" pitchFamily="18" charset="0"/>
                <a:cs typeface="Times New Roman" panose="02020603050405020304" pitchFamily="18" charset="0"/>
              </a:rPr>
              <a:t> на </a:t>
            </a:r>
            <a:r>
              <a:rPr lang="ru-RU" sz="2400" dirty="0" err="1" smtClean="0">
                <a:latin typeface="Times New Roman" panose="02020603050405020304" pitchFamily="18" charset="0"/>
                <a:cs typeface="Times New Roman" panose="02020603050405020304" pitchFamily="18" charset="0"/>
              </a:rPr>
              <a:t>живіт</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сидіти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повзати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стояти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ходити</a:t>
            </a:r>
            <a:r>
              <a:rPr lang="ru-RU" sz="2400" dirty="0" smtClean="0">
                <a:latin typeface="Times New Roman" panose="02020603050405020304" pitchFamily="18" charset="0"/>
                <a:cs typeface="Times New Roman" panose="02020603050405020304" pitchFamily="18" charset="0"/>
              </a:rPr>
              <a:t>). </a:t>
            </a:r>
            <a:r>
              <a:rPr lang="ru-RU" sz="2400" dirty="0" smtClean="0"/>
              <a:t/>
            </a:r>
            <a:br>
              <a:rPr lang="ru-RU" sz="2400" dirty="0" smtClean="0"/>
            </a:br>
            <a:endParaRPr lang="ru-RU" sz="2400" dirty="0">
              <a:latin typeface="Arial" pitchFamily="34" charset="0"/>
              <a:cs typeface="Arial" pitchFamily="34" charset="0"/>
            </a:endParaRPr>
          </a:p>
        </p:txBody>
      </p:sp>
    </p:spTree>
    <p:extLst>
      <p:ext uri="{BB962C8B-B14F-4D97-AF65-F5344CB8AC3E}">
        <p14:creationId xmlns:p14="http://schemas.microsoft.com/office/powerpoint/2010/main" val="18259122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TotalTime>
  <Words>6603</Words>
  <Application>Microsoft Office PowerPoint</Application>
  <PresentationFormat>On-screen Show (4:3)</PresentationFormat>
  <Paragraphs>225</Paragraphs>
  <Slides>80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Arial</vt:lpstr>
      <vt:lpstr>Calibri</vt:lpstr>
      <vt:lpstr>Corbel</vt:lpstr>
      <vt:lpstr>Gill Sans MT</vt:lpstr>
      <vt:lpstr>Times New Roman</vt:lpstr>
      <vt:lpstr>Verdana</vt:lpstr>
      <vt:lpstr>Wingdings</vt:lpstr>
      <vt:lpstr>Wingdings 2</vt:lpstr>
      <vt:lpstr>Солнцестояние</vt:lpstr>
      <vt:lpstr>Фізична терапія осіб з особливими потребами</vt:lpstr>
      <vt:lpstr>  Дитячий церебральний параліч або ДЦП - це комплекс порушень, що впливають на здатність людини рухатися, підтримувати рівновагу і поставу. Слово «церебральний» вказує на стан, що стосується головного мозку, а «параліч» означає «слабкість», труднощі з контролем м'язів.   Церебральний параліч розвивається внаслідок порушення нормального розвитку центральної нервової системи або пошкодження головного мозку, що впливає на здатність контролювати свої м'язи. Прояви захворювання різноманітні, і відповідають тяжкості стану дитини з ДЦП: від потреби в сторонньої допомоги протягом усього життя, до здатності ходити, використовуючи спеціальні засоби, або навіть повністю самостійно.</vt:lpstr>
      <vt:lpstr>Дитячий церебральний параліч (ДЦП) не прогресує з часом, однак, окремі симптоми можуть змінюватися протягом життя: якщо не проводити лікування дитини з ДЦП, скорочення м'язів і м'язова "жорсткість" можуть посилитися.   У всіх випадках дитячий церебральний параліч (ДЦП) проявляється руховими порушеннями. У багатьох також розвиваються супутні патологічні стани: судоми, проблеми зі слухом, зором, мовою, розумова відсталість та ін. Дитячий церебральний параліч (ДЦП) є однією з найбільш частих причин інвалідності в дитячому віці: поширення в Україні та Європі становить 2-3 на 1000 живих новонароджених, а серед глибоко недоношених дітей досягає 40-100 на 1000 живих новонароджених.</vt:lpstr>
      <vt:lpstr>Форми ДЦП  Виділяють чотири основних форми ДЦП в залежності від порушень м'язового тонусу:   1. Спастическая форма - напружені м'язи. Спастичний церебральний параліч є найбільш поширеним, і становить 80% всіх випадків. Тонус м'язів підвищений, вони постійно перебувають у стані скорочення, що ускладнює діяльність.   2. Атактична форма - порушення рівноваги і координації. Діти з атактіческой формою церебрального паралічу зазнають труднощів з рівновагою та координацією. Це проявляється проблемами при ходьбі, а також при швидкому русі, або дії, що вимагає концентрації і контролю (наприклад, лист).    </vt:lpstr>
      <vt:lpstr>3. Діскінетіческая форма - неконтрольована рухова діяльність. При дискинетическом ДЦП спостерігаються неконтрольовані руху рук або ніг; вони можуть бути як повільні і гнучкі, так і швидкі і рвучкі. Зазвичай, це створює тяжкість для рухової діяльності дітей, перш за все вони відчувають труднощі з сидінням і ходьбою. Іноді уражаються м'язи обличчя і мову, що призводить до проблем з ковтанням і промовою. Одним з підтипів цієї форми ДЦП є дистонический. До його проявів відноситься мінливість тонусу м'язів, коли період повного розслаблення змінюється періодом сильного напруги. Зміни можуть відбуватися як раз в декілька днів, так і кілька разів в день.    4. Змішана форма - неможливо виділити ознаки тільки однієї форми ДЦП, що більше переважає, зате виявляються симптоми різних типів одночасно. Частим поєднанням є спастически-діскінетіческій тип.  </vt:lpstr>
      <vt:lpstr>Також ДЦП класифікують за такими ознаками:   - Щодо уражених частин тіла:   • Геміплегія (ураження однієї половини тіла - правої або лівої).   • Диплегія (параліч, що вражає обидві половини тіла, але в більшій мірі ноги).   • Тетраплегія (ураження рук і ніг).   - Порушення руху:  • Використовується система класифікації моторних функцій Gross Motor Function Classification System (GMFCS).  </vt:lpstr>
      <vt:lpstr>Фактори ризику і причини розвитку дитячого церебрального паралічу   ДЦП виникає в результаті ураження нервової системи дитини - внутрішньоутробного (80% випадків), або після народження (20%). В силу дії різних факторів відбувається ураження головного мозку дитини, зокрема, ділянок, що відповідають за рух. Жоден з перерахованих факторів не обов'язково призводить до появи захворювання, проте їх наявність підвищує ризик виникнення ДЦП.</vt:lpstr>
      <vt:lpstr>До найбільш розповсюджених відносяться наступні фактори ризику:   • Недоношенность і низька маса тіла новонародженої дитини;  • Гіпоксія дитини внутрішньоутробно, під час або відразу після народження  • Інфекційні ураження мозку дитини; • Розлади системи згортання крові дитини; • Пошкодження головного мозку дитини через травму або крововилив в мозок; • Вірусні та інфекційні захворювання матері і плоду під час вагітності; • Захворювання щитовидної залози у матері • Вплив хімічних речовин і шкідливих звичок при вагітності (в тому числі, професійні шкідливості, паління, вживання наркотиків) • Гемолітична хвороба у новонародженого; • Генні мутації; • Ускладнення при вагітності і пологах (більш рідкісна причина ДЦП, ніж прийнято вважати. До них відносяться від 5 до 10% випадків).  </vt:lpstr>
      <vt:lpstr>Симптоми ДЦП   Іноді симптоми ДЦП можна виявити відразу при народженні, а саме під час того, коли лікар оглядає дитину і оцінює її стан, але найчастіше діагноз встановлюють тільки в віці одного-двох років. Дитячий церебральний параліч може супроводжуватися симптомами, які дуже різняться у хворих в залежності від типу захворювання. Головна ознака, який може наштовхнути на думку про загрозу виникнення ДЦП, є рухові порушення, які проявляються в період розвитку дитини (особливо враховуються такі важливі навички, як уміння тримати голову, перевертатися зі спини на живіт, сидіти, повзати, стояти і ходити).  </vt:lpstr>
      <vt:lpstr>До симптомів можна віднести:   • Зміни м'язового тонусу від повного розслаблення до сильного напруги.  • Сильна напруга м'язів + підвищені рефлекси (спастика) - часто у вигляді вигину тіла дитини в одну сторону, асиметричне положення кінцівок.  • Порушення координації рухів (атаксія). • Повільні, гнучкі руху (атетоз).  • Тремор або неконтрольовані безладні рухи.  • Діти висловлюють безпричинне занепокоєння або млявість.   Вторинними проявами бувають:  • Розлади смоктання, ковтання, слинотеча.  • Затримка в розвитку мови.  • Судоми (епілепсія).  • Порушення зору, слуху. • Розумова відсталість.  </vt:lpstr>
      <vt:lpstr>Діагностика   МРТ голови  Іноді проводиться дослідження для виключення спадкового метаболічного або неврологічного розладу Якщо підозрюється ДЦП, важливо виявити основне захворювання. Збір анамнезу може прояснити причину порушень. МРТ мозку може виявити аномалії в більшості випадків. Дитячий церебральний параліч рідко може бути підтверджений в ранньому дитячому віці і форма захворювання часто не може бути охарактеризована до віку 2 років. Алергія про перенесеної асфіксії під час пологів, неонатальний інсульт, жовтяниця, менінгіт, судоми, м'язовий гипотонус або гіпертонус, пригнічення рефлекторної діяльності, а також наявність перивентрикулярних змін речовини головного мозку при УЗД у новонароджених дітей є факторами ризику розвитку ДЦП.   З метою попередження або мінімізації розвитку стійкого неврологічного дефіциту у даної категорії хворих на першому році життя потрібно їх ретельний медичний нагляд і ведення.  </vt:lpstr>
      <vt:lpstr>Як лікують дитячий церебральний параліч?   Існує багато методів консервативної та альтернативної медицини, які використовуються для лікування хворих з церебральними паралічами. Сьогодні неможливо цих пацієнтів вилікувати повністю, проте вже існують схеми лікування, які спрямовані на розвиток функцій, яких не вистачає для можливості вести якомога більш повноцінне життя: - Кінезіотерапія (масаж, лікувальна фізкультура).   - Авторські комплексні інтегральні методи реабілітації. • Метод професора Козявкіна (Система інтенсивної нейрофізіологічної Реабілітації). • Методика К.А. Семенової. • Концепція К. і Б. Бобат. • Метод В. Войта і інші. - Медикаментозне лікування (препарати ботулотоксину А, центральні міорелаксанти). - Сенсорна інтеграція, сенсорна кімната. - Акупунктурная терапія.  - Засоби ортопедичної корекції етапне гіпсування, ортезування, ортопедичне взуття, шини за показаннями. - Хірургічне лікування (подовження сухожиль, зменшення тонусу уражених м'язів). - Іпотерапія, акватерапія в спеціалізованих центрах і басейнах. - Технічні пристрої медичної реабілітації.  </vt:lpstr>
      <vt:lpstr>Лікування  Фізіотерапія та реабілітаційне лікування Для лікування спастичності застосовуються корсети, ортези, терапія, яка обмежує активні рухи, медикаментозні засоби або хірургічне втручання Ін'єкції токсину ботулізму Інтратекально баклофен Допоміжні пристрої Фізіотерапія і реабілітаційна терапія, спрямована на розтягнення і зміцнення м'язів, а також на закріплення корисних рухових навичок , зазвичай починається відразу і триває все життя. Додатково використовуються корсети і ортези, терапія, яка обмежує активні рухи, і лікарські засоби. Ботулінічний токсин вводиться в спастичні м'язи для зменшення надмірної напруги, а також для запобігання формування фіксованих контрактур суглобів. Баклофен, бензодіазепіни (наприклад, діазепам) і, іноді, дантролен (в РФ не зареєстрований) можуть зменшити спастичність. Найбільш ефективний засіб для лікування вираженої спастичності - інтратекальне застосування баклофену за допомогою підшкірно розташованої помпи і спеціального катетера. Ортопедична хірургія (наприклад, виведення або пересадка м'язового сухожилля) може допомогти зменшити обмежений рух або розбіжність суглоба. Селективна дорзальная різотомія, виконувана нейрохірургами, застосовується в тих випадках, коли спастичність вражає в першу чергу ноги.</vt:lpstr>
      <vt:lpstr>У дітей раннього віку високий потенціал головного мозку до регенерації, а тому лікування ДЦП необхідно починати якомога раніше. Тільки синергія зусиль багатопрофільної команди фахівців різних галузей медицини, реабілітології і психології здатна максимізувати ефект від лікування і допомогти досягти його максимальних результатів. Безперечно, це важка, комплексна і, що важливо, високоспеціалізована робота, проте ні на хвилину не можна забувати, що головна мета лікування хворих з ДЦП - як поліпшення самопочуття або адаптація до вимог нашого часу, а й суттєве підвищення якості їх життя</vt:lpstr>
      <vt:lpstr>Атаксія ( атанічно-астатична форма)</vt:lpstr>
      <vt:lpstr>Неврологічні симптоми</vt:lpstr>
      <vt:lpstr>Атонічно-астатична форма</vt:lpstr>
      <vt:lpstr>На що звернути увагу в ранньому дитинстві:</vt:lpstr>
      <vt:lpstr>Атетоз (гіперкінези)</vt:lpstr>
      <vt:lpstr>Неврологічні симптоми</vt:lpstr>
      <vt:lpstr>PowerPoint Presentation</vt:lpstr>
      <vt:lpstr>На що звернути увагу в ранньому дитинстві:</vt:lpstr>
      <vt:lpstr>Висновки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Свідчення для використання допоміжних засобів і пристосувань, а так само що важливо знати про використання</vt:lpstr>
      <vt:lpstr>PowerPoint Presentation</vt:lpstr>
      <vt:lpstr>PowerPoint Presentation</vt:lpstr>
      <vt:lpstr>PowerPoint Presentation</vt:lpstr>
      <vt:lpstr>PowerPoint Presentation</vt:lpstr>
      <vt:lpstr>Допоміжні засоби і пристосування забезпечують:</vt:lpstr>
      <vt:lpstr>PowerPoint Presentation</vt:lpstr>
      <vt:lpstr>Огляд допоміжних пристосувань і спеціального обладнання</vt:lpstr>
      <vt:lpstr>PowerPoint Presentation</vt:lpstr>
      <vt:lpstr>PowerPoint Presentation</vt:lpstr>
      <vt:lpstr>PowerPoint Presentation</vt:lpstr>
      <vt:lpstr>PowerPoint Presentation</vt:lpstr>
      <vt:lpstr>PowerPoint Presentation</vt:lpstr>
      <vt:lpstr>Різні можливі посадки дитини</vt:lpstr>
      <vt:lpstr>Різні можливі посадки дитини</vt:lpstr>
      <vt:lpstr>PowerPoint Presentation</vt:lpstr>
      <vt:lpstr>PowerPoint Presentation</vt:lpstr>
      <vt:lpstr>PowerPoint Presentation</vt:lpstr>
      <vt:lpstr>PowerPoint Presentation</vt:lpstr>
      <vt:lpstr>Допоміжні пристосування для надання вертикальної пози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Допоміжні пристосування для полегшення побуту і проведення занять</vt:lpstr>
      <vt:lpstr>PowerPoint Presentation</vt:lpstr>
      <vt:lpstr>PowerPoint Presentation</vt:lpstr>
      <vt:lpstr>PowerPoint Presentation</vt:lpstr>
      <vt:lpstr>PowerPoint Presentation</vt:lpstr>
      <vt:lpstr>Допоміжні пристосування для придання тілу правильного положення</vt:lpstr>
      <vt:lpstr>«Рисова змія» </vt:lpstr>
      <vt:lpstr>PowerPoint Presentation</vt:lpstr>
      <vt:lpstr>Згорнута вовняна ковдра </vt:lpstr>
      <vt:lpstr>Автомобільна камера або надувний круг для плавання </vt:lpstr>
      <vt:lpstr>Функціональна протипролежнева подушка </vt:lpstr>
      <vt:lpstr>Багатофункціональні подушки клиноподібної форми </vt:lpstr>
      <vt:lpstr>PowerPoint Presentation</vt:lpstr>
      <vt:lpstr>Гамак</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Детский Церебральный Паралич</dc:title>
  <dc:creator>User</dc:creator>
  <cp:lastModifiedBy>Пользователь</cp:lastModifiedBy>
  <cp:revision>16</cp:revision>
  <dcterms:created xsi:type="dcterms:W3CDTF">2020-12-05T09:57:04Z</dcterms:created>
  <dcterms:modified xsi:type="dcterms:W3CDTF">2020-12-07T22:28:48Z</dcterms:modified>
</cp:coreProperties>
</file>