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7E57A-6CA7-4000-BF05-4E23F0E16AF4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0B6B3-B4E2-4DC1-9287-9952CCD0730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B6B3-B4E2-4DC1-9287-9952CCD0730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C3C8C-CA68-49E9-9823-151AB106312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27047-ED2C-4C14-9E93-2145DF104C3D}" type="slidenum">
              <a:rPr lang="ru-RU" smtClean="0"/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anose="05000000000000000000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4FC3C8C-CA68-49E9-9823-151AB106312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D27047-ED2C-4C14-9E93-2145DF104C3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352928" cy="451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548680"/>
            <a:ext cx="593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Псамотерапія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7992888" cy="32356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332656"/>
            <a:ext cx="7934049" cy="5184576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002060"/>
                </a:solidFill>
              </a:rPr>
              <a:t>Оскільки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псаммотерапія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зазвичай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практикується</a:t>
            </a:r>
            <a:r>
              <a:rPr lang="ru-RU" sz="3600" dirty="0">
                <a:solidFill>
                  <a:srgbClr val="002060"/>
                </a:solidFill>
              </a:rPr>
              <a:t> на </a:t>
            </a:r>
            <a:r>
              <a:rPr lang="ru-RU" sz="3600" dirty="0" err="1">
                <a:solidFill>
                  <a:srgbClr val="002060"/>
                </a:solidFill>
              </a:rPr>
              <a:t>морському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березі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пісочні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ванни</a:t>
            </a:r>
            <a:r>
              <a:rPr lang="ru-RU" sz="3600" dirty="0">
                <a:solidFill>
                  <a:srgbClr val="002060"/>
                </a:solidFill>
              </a:rPr>
              <a:t> предваряются </a:t>
            </a:r>
            <a:r>
              <a:rPr lang="ru-RU" sz="3600" dirty="0" err="1">
                <a:solidFill>
                  <a:srgbClr val="002060"/>
                </a:solidFill>
              </a:rPr>
              <a:t>повітряними</a:t>
            </a:r>
            <a:r>
              <a:rPr lang="ru-RU" sz="3600" dirty="0">
                <a:solidFill>
                  <a:srgbClr val="002060"/>
                </a:solidFill>
              </a:rPr>
              <a:t>, а </a:t>
            </a:r>
            <a:r>
              <a:rPr lang="ru-RU" sz="3600" dirty="0" err="1">
                <a:solidFill>
                  <a:srgbClr val="002060"/>
                </a:solidFill>
              </a:rPr>
              <a:t>завершуються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купанням</a:t>
            </a:r>
            <a:r>
              <a:rPr lang="ru-RU" sz="3600" dirty="0">
                <a:solidFill>
                  <a:srgbClr val="002060"/>
                </a:solidFill>
              </a:rPr>
              <a:t> в </a:t>
            </a:r>
            <a:r>
              <a:rPr lang="ru-RU" sz="3600" dirty="0" err="1">
                <a:solidFill>
                  <a:srgbClr val="002060"/>
                </a:solidFill>
              </a:rPr>
              <a:t>морі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або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обливанням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морською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водою…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3888432" cy="340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476672"/>
            <a:ext cx="4824536" cy="5760640"/>
          </a:xfrm>
        </p:spPr>
        <p:txBody>
          <a:bodyPr>
            <a:normAutofit fontScale="925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. </a:t>
            </a:r>
            <a:r>
              <a:rPr lang="ru-RU" sz="3600" dirty="0" err="1">
                <a:solidFill>
                  <a:srgbClr val="002060"/>
                </a:solidFill>
              </a:rPr>
              <a:t>Під</a:t>
            </a:r>
            <a:r>
              <a:rPr lang="ru-RU" sz="3600" dirty="0">
                <a:solidFill>
                  <a:srgbClr val="002060"/>
                </a:solidFill>
              </a:rPr>
              <a:t> час </a:t>
            </a:r>
            <a:r>
              <a:rPr lang="ru-RU" sz="3600" dirty="0" err="1">
                <a:solidFill>
                  <a:srgbClr val="002060"/>
                </a:solidFill>
              </a:rPr>
              <a:t>ванни</a:t>
            </a:r>
            <a:r>
              <a:rPr lang="ru-RU" sz="3600" dirty="0">
                <a:solidFill>
                  <a:srgbClr val="002060"/>
                </a:solidFill>
              </a:rPr>
              <a:t> голова </a:t>
            </a:r>
            <a:r>
              <a:rPr lang="ru-RU" sz="3600" dirty="0" err="1">
                <a:solidFill>
                  <a:srgbClr val="002060"/>
                </a:solidFill>
              </a:rPr>
              <a:t>залишається</a:t>
            </a:r>
            <a:r>
              <a:rPr lang="ru-RU" sz="3600" dirty="0">
                <a:solidFill>
                  <a:srgbClr val="002060"/>
                </a:solidFill>
              </a:rPr>
              <a:t> в </a:t>
            </a:r>
            <a:r>
              <a:rPr lang="ru-RU" sz="3600" dirty="0" err="1">
                <a:solidFill>
                  <a:srgbClr val="002060"/>
                </a:solidFill>
              </a:rPr>
              <a:t>тіні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під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парасолькою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r>
              <a:rPr lang="ru-RU" sz="3600" dirty="0" err="1">
                <a:solidFill>
                  <a:srgbClr val="002060"/>
                </a:solidFill>
              </a:rPr>
              <a:t>Процедури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повинні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проходити</a:t>
            </a:r>
            <a:r>
              <a:rPr lang="ru-RU" sz="3600" dirty="0">
                <a:solidFill>
                  <a:srgbClr val="002060"/>
                </a:solidFill>
              </a:rPr>
              <a:t> через день і </a:t>
            </a:r>
            <a:r>
              <a:rPr lang="ru-RU" sz="3600" dirty="0" err="1">
                <a:solidFill>
                  <a:srgbClr val="002060"/>
                </a:solidFill>
              </a:rPr>
              <a:t>тривати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від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півгодини</a:t>
            </a:r>
            <a:r>
              <a:rPr lang="ru-RU" sz="3600" dirty="0">
                <a:solidFill>
                  <a:srgbClr val="002060"/>
                </a:solidFill>
              </a:rPr>
              <a:t> до </a:t>
            </a:r>
            <a:r>
              <a:rPr lang="ru-RU" sz="3600" dirty="0" err="1">
                <a:solidFill>
                  <a:srgbClr val="002060"/>
                </a:solidFill>
              </a:rPr>
              <a:t>півтори</a:t>
            </a:r>
            <a:r>
              <a:rPr lang="ru-RU" sz="3600" dirty="0">
                <a:solidFill>
                  <a:srgbClr val="002060"/>
                </a:solidFill>
              </a:rPr>
              <a:t> для </a:t>
            </a:r>
            <a:r>
              <a:rPr lang="ru-RU" sz="3600" dirty="0" err="1">
                <a:solidFill>
                  <a:srgbClr val="002060"/>
                </a:solidFill>
              </a:rPr>
              <a:t>дорослих</a:t>
            </a:r>
            <a:r>
              <a:rPr lang="ru-RU" sz="3600" dirty="0">
                <a:solidFill>
                  <a:srgbClr val="002060"/>
                </a:solidFill>
              </a:rPr>
              <a:t> і до 15 </a:t>
            </a:r>
            <a:r>
              <a:rPr lang="ru-RU" sz="3600" dirty="0" err="1">
                <a:solidFill>
                  <a:srgbClr val="002060"/>
                </a:solidFill>
              </a:rPr>
              <a:t>хвилин</a:t>
            </a:r>
            <a:r>
              <a:rPr lang="ru-RU" sz="3600" dirty="0">
                <a:solidFill>
                  <a:srgbClr val="002060"/>
                </a:solidFill>
              </a:rPr>
              <a:t> для </a:t>
            </a:r>
            <a:r>
              <a:rPr lang="ru-RU" sz="3600" dirty="0" err="1">
                <a:solidFill>
                  <a:srgbClr val="002060"/>
                </a:solidFill>
              </a:rPr>
              <a:t>дітей</a:t>
            </a:r>
            <a:r>
              <a:rPr lang="ru-RU" sz="3600" dirty="0">
                <a:solidFill>
                  <a:srgbClr val="002060"/>
                </a:solidFill>
              </a:rPr>
              <a:t>. Курс </a:t>
            </a:r>
            <a:r>
              <a:rPr lang="ru-RU" sz="3600" dirty="0" err="1">
                <a:solidFill>
                  <a:srgbClr val="002060"/>
                </a:solidFill>
              </a:rPr>
              <a:t>складається</a:t>
            </a:r>
            <a:r>
              <a:rPr lang="ru-RU" sz="3600" dirty="0">
                <a:solidFill>
                  <a:srgbClr val="002060"/>
                </a:solidFill>
              </a:rPr>
              <a:t> не </a:t>
            </a:r>
            <a:r>
              <a:rPr lang="ru-RU" sz="3600" dirty="0" err="1">
                <a:solidFill>
                  <a:srgbClr val="002060"/>
                </a:solidFill>
              </a:rPr>
              <a:t>менше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ніж</a:t>
            </a:r>
            <a:r>
              <a:rPr lang="ru-RU" sz="3600" dirty="0">
                <a:solidFill>
                  <a:srgbClr val="002060"/>
                </a:solidFill>
              </a:rPr>
              <a:t> з 10 </a:t>
            </a:r>
            <a:r>
              <a:rPr lang="ru-RU" sz="3600" dirty="0" err="1">
                <a:solidFill>
                  <a:srgbClr val="002060"/>
                </a:solidFill>
              </a:rPr>
              <a:t>сеансів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836712"/>
            <a:ext cx="4320480" cy="5400599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err="1">
                <a:solidFill>
                  <a:srgbClr val="002060"/>
                </a:solidFill>
              </a:rPr>
              <a:t>Основними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показаннями</a:t>
            </a:r>
            <a:r>
              <a:rPr lang="ru-RU" sz="3200" dirty="0">
                <a:solidFill>
                  <a:srgbClr val="002060"/>
                </a:solidFill>
              </a:rPr>
              <a:t> для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піском</a:t>
            </a:r>
            <a:r>
              <a:rPr lang="ru-RU" sz="3200" dirty="0">
                <a:solidFill>
                  <a:srgbClr val="002060"/>
                </a:solidFill>
              </a:rPr>
              <a:t> є </a:t>
            </a:r>
            <a:r>
              <a:rPr lang="ru-RU" sz="3200" dirty="0" err="1">
                <a:solidFill>
                  <a:srgbClr val="002060"/>
                </a:solidFill>
              </a:rPr>
              <a:t>захворювання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суглобів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нирок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периферичної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нервової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системи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діатези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деякі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гінекологічні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захворювання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наслідки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поліомієліту</a:t>
            </a:r>
            <a:r>
              <a:rPr lang="ru-RU" sz="3200" dirty="0">
                <a:solidFill>
                  <a:srgbClr val="002060"/>
                </a:solidFill>
              </a:rPr>
              <a:t> і </a:t>
            </a:r>
            <a:r>
              <a:rPr lang="ru-RU" sz="3200" dirty="0" err="1">
                <a:solidFill>
                  <a:srgbClr val="002060"/>
                </a:solidFill>
              </a:rPr>
              <a:t>рахіту</a:t>
            </a:r>
            <a:r>
              <a:rPr lang="ru-RU" sz="3200" dirty="0">
                <a:solidFill>
                  <a:srgbClr val="002060"/>
                </a:solidFill>
              </a:rPr>
              <a:t>. При </a:t>
            </a:r>
            <a:r>
              <a:rPr lang="ru-RU" sz="3200" dirty="0" err="1">
                <a:solidFill>
                  <a:srgbClr val="002060"/>
                </a:solidFill>
              </a:rPr>
              <a:t>рахіті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пісочні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ванни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дуже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ефективні</a:t>
            </a:r>
            <a:r>
              <a:rPr lang="ru-RU" sz="3200" dirty="0">
                <a:solidFill>
                  <a:srgbClr val="002060"/>
                </a:solidFill>
              </a:rPr>
              <a:t> - </a:t>
            </a:r>
            <a:r>
              <a:rPr lang="ru-RU" sz="3200" dirty="0" err="1">
                <a:solidFill>
                  <a:srgbClr val="002060"/>
                </a:solidFill>
              </a:rPr>
              <a:t>після</a:t>
            </a:r>
            <a:r>
              <a:rPr lang="ru-RU" sz="3200" dirty="0">
                <a:solidFill>
                  <a:srgbClr val="002060"/>
                </a:solidFill>
              </a:rPr>
              <a:t> курсу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зміцнюються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м'язи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відновлюється</a:t>
            </a:r>
            <a:r>
              <a:rPr lang="ru-RU" sz="3200" dirty="0">
                <a:solidFill>
                  <a:srgbClr val="002060"/>
                </a:solidFill>
              </a:rPr>
              <a:t> робота </a:t>
            </a:r>
            <a:r>
              <a:rPr lang="ru-RU" sz="3200" dirty="0" err="1">
                <a:solidFill>
                  <a:srgbClr val="002060"/>
                </a:solidFill>
              </a:rPr>
              <a:t>шлунково-кишкового</a:t>
            </a:r>
            <a:r>
              <a:rPr lang="ru-RU" sz="3200" dirty="0">
                <a:solidFill>
                  <a:srgbClr val="002060"/>
                </a:solidFill>
              </a:rPr>
              <a:t> тракту.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176464" cy="531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476672"/>
            <a:ext cx="7745505" cy="3877815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Псаммотерапія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впливає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м'яко</a:t>
            </a:r>
            <a:r>
              <a:rPr lang="ru-RU" dirty="0">
                <a:solidFill>
                  <a:srgbClr val="002060"/>
                </a:solidFill>
              </a:rPr>
              <a:t>, тому </a:t>
            </a:r>
            <a:r>
              <a:rPr lang="ru-RU" dirty="0" err="1">
                <a:solidFill>
                  <a:srgbClr val="002060"/>
                </a:solidFill>
              </a:rPr>
              <a:t>підходить</a:t>
            </a:r>
            <a:r>
              <a:rPr lang="ru-RU" dirty="0">
                <a:solidFill>
                  <a:srgbClr val="002060"/>
                </a:solidFill>
              </a:rPr>
              <a:t> для будь-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віку</a:t>
            </a:r>
            <a:r>
              <a:rPr lang="ru-RU" dirty="0">
                <a:solidFill>
                  <a:srgbClr val="002060"/>
                </a:solidFill>
              </a:rPr>
              <a:t>, за </a:t>
            </a:r>
            <a:r>
              <a:rPr lang="ru-RU" dirty="0" err="1">
                <a:solidFill>
                  <a:srgbClr val="002060"/>
                </a:solidFill>
              </a:rPr>
              <a:t>винятком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дітей</a:t>
            </a:r>
            <a:r>
              <a:rPr lang="ru-RU" dirty="0">
                <a:solidFill>
                  <a:srgbClr val="002060"/>
                </a:solidFill>
              </a:rPr>
              <a:t> до 3 </a:t>
            </a:r>
            <a:r>
              <a:rPr lang="ru-RU" dirty="0" err="1">
                <a:solidFill>
                  <a:srgbClr val="002060"/>
                </a:solidFill>
              </a:rPr>
              <a:t>років</a:t>
            </a:r>
            <a:r>
              <a:rPr lang="ru-RU" dirty="0">
                <a:solidFill>
                  <a:srgbClr val="002060"/>
                </a:solidFill>
              </a:rPr>
              <a:t>. Вона не </a:t>
            </a:r>
            <a:r>
              <a:rPr lang="ru-RU" dirty="0" err="1">
                <a:solidFill>
                  <a:srgbClr val="002060"/>
                </a:solidFill>
              </a:rPr>
              <a:t>протипоказана</a:t>
            </a:r>
            <a:r>
              <a:rPr lang="ru-RU" dirty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серцево-судинних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захворюваннях</a:t>
            </a:r>
            <a:r>
              <a:rPr lang="ru-RU" dirty="0">
                <a:solidFill>
                  <a:srgbClr val="002060"/>
                </a:solidFill>
              </a:rPr>
              <a:t>, як, </a:t>
            </a:r>
            <a:r>
              <a:rPr lang="ru-RU" dirty="0" err="1">
                <a:solidFill>
                  <a:srgbClr val="002060"/>
                </a:solidFill>
              </a:rPr>
              <a:t>наприклад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грязьові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ванни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Гарячий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пісок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можна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застосовувати</a:t>
            </a:r>
            <a:r>
              <a:rPr lang="ru-RU" dirty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туберкульозі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легенів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гострому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періоді</a:t>
            </a:r>
            <a:r>
              <a:rPr lang="ru-RU" dirty="0">
                <a:solidFill>
                  <a:srgbClr val="002060"/>
                </a:solidFill>
              </a:rPr>
              <a:t> хвороб і в тому </a:t>
            </a:r>
            <a:r>
              <a:rPr lang="ru-RU" dirty="0" err="1">
                <a:solidFill>
                  <a:srgbClr val="002060"/>
                </a:solidFill>
              </a:rPr>
              <a:t>випадку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протипоказані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теплові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процедури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69538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390525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124745"/>
            <a:ext cx="7745505" cy="50014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На </a:t>
            </a:r>
            <a:r>
              <a:rPr lang="ru-RU" sz="3200" dirty="0" err="1">
                <a:solidFill>
                  <a:srgbClr val="002060"/>
                </a:solidFill>
              </a:rPr>
              <a:t>найближчих</a:t>
            </a:r>
            <a:r>
              <a:rPr lang="ru-RU" sz="3200" dirty="0">
                <a:solidFill>
                  <a:srgbClr val="002060"/>
                </a:solidFill>
              </a:rPr>
              <a:t> курортах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піском</a:t>
            </a:r>
            <a:r>
              <a:rPr lang="ru-RU" sz="3200" dirty="0">
                <a:solidFill>
                  <a:srgbClr val="002060"/>
                </a:solidFill>
              </a:rPr>
              <a:t> особливо </a:t>
            </a:r>
            <a:r>
              <a:rPr lang="ru-RU" sz="3200" dirty="0" err="1">
                <a:solidFill>
                  <a:srgbClr val="002060"/>
                </a:solidFill>
              </a:rPr>
              <a:t>поширене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Анапі</a:t>
            </a:r>
            <a:r>
              <a:rPr lang="ru-RU" sz="3200" dirty="0">
                <a:solidFill>
                  <a:srgbClr val="002060"/>
                </a:solidFill>
              </a:rPr>
              <a:t> і </a:t>
            </a:r>
            <a:r>
              <a:rPr lang="ru-RU" sz="3200" dirty="0" err="1">
                <a:solidFill>
                  <a:srgbClr val="002060"/>
                </a:solidFill>
              </a:rPr>
              <a:t>Євпаторії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err="1">
                <a:solidFill>
                  <a:srgbClr val="002060"/>
                </a:solidFill>
              </a:rPr>
              <a:t>Якщо</a:t>
            </a:r>
            <a:r>
              <a:rPr lang="ru-RU" sz="3200" dirty="0">
                <a:solidFill>
                  <a:srgbClr val="002060"/>
                </a:solidFill>
              </a:rPr>
              <a:t> є </a:t>
            </a:r>
            <a:r>
              <a:rPr lang="ru-RU" sz="3200" dirty="0" err="1">
                <a:solidFill>
                  <a:srgbClr val="002060"/>
                </a:solidFill>
              </a:rPr>
              <a:t>бажання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випробувати</a:t>
            </a:r>
            <a:r>
              <a:rPr lang="ru-RU" sz="3200" dirty="0">
                <a:solidFill>
                  <a:srgbClr val="002060"/>
                </a:solidFill>
              </a:rPr>
              <a:t> на </a:t>
            </a:r>
            <a:r>
              <a:rPr lang="ru-RU" sz="3200" dirty="0" err="1">
                <a:solidFill>
                  <a:srgbClr val="002060"/>
                </a:solidFill>
              </a:rPr>
              <a:t>собі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властивості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піску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інших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країнах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можна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вирушити</a:t>
            </a:r>
            <a:r>
              <a:rPr lang="ru-RU" sz="3200" dirty="0">
                <a:solidFill>
                  <a:srgbClr val="002060"/>
                </a:solidFill>
              </a:rPr>
              <a:t> до </a:t>
            </a:r>
            <a:r>
              <a:rPr lang="ru-RU" sz="3200" dirty="0" err="1">
                <a:solidFill>
                  <a:srgbClr val="002060"/>
                </a:solidFill>
              </a:rPr>
              <a:t>Бразилії</a:t>
            </a:r>
            <a:r>
              <a:rPr lang="ru-RU" sz="3200" dirty="0">
                <a:solidFill>
                  <a:srgbClr val="002060"/>
                </a:solidFill>
              </a:rPr>
              <a:t> на </a:t>
            </a:r>
            <a:r>
              <a:rPr lang="ru-RU" sz="3200" dirty="0" err="1">
                <a:solidFill>
                  <a:srgbClr val="002060"/>
                </a:solidFill>
              </a:rPr>
              <a:t>знаменитий</a:t>
            </a:r>
            <a:r>
              <a:rPr lang="ru-RU" sz="3200" dirty="0">
                <a:solidFill>
                  <a:srgbClr val="002060"/>
                </a:solidFill>
              </a:rPr>
              <a:t> курорт </a:t>
            </a:r>
            <a:r>
              <a:rPr lang="ru-RU" sz="3200" dirty="0" err="1">
                <a:solidFill>
                  <a:srgbClr val="002060"/>
                </a:solidFill>
              </a:rPr>
              <a:t>Гуарапари</a:t>
            </a:r>
            <a:r>
              <a:rPr lang="ru-RU" sz="3200" dirty="0">
                <a:solidFill>
                  <a:srgbClr val="002060"/>
                </a:solidFill>
              </a:rPr>
              <a:t>, де </a:t>
            </a:r>
            <a:r>
              <a:rPr lang="ru-RU" sz="3200" dirty="0" err="1">
                <a:solidFill>
                  <a:srgbClr val="002060"/>
                </a:solidFill>
              </a:rPr>
              <a:t>псаммотерапія</a:t>
            </a:r>
            <a:r>
              <a:rPr lang="ru-RU" sz="3200" dirty="0">
                <a:solidFill>
                  <a:srgbClr val="002060"/>
                </a:solidFill>
              </a:rPr>
              <a:t> є </a:t>
            </a:r>
            <a:r>
              <a:rPr lang="ru-RU" sz="3200" dirty="0" err="1">
                <a:solidFill>
                  <a:srgbClr val="002060"/>
                </a:solidFill>
              </a:rPr>
              <a:t>головним</a:t>
            </a:r>
            <a:r>
              <a:rPr lang="ru-RU" sz="3200" dirty="0">
                <a:solidFill>
                  <a:srgbClr val="002060"/>
                </a:solidFill>
              </a:rPr>
              <a:t> методом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або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індійський</a:t>
            </a:r>
            <a:r>
              <a:rPr lang="ru-RU" sz="3200" dirty="0">
                <a:solidFill>
                  <a:srgbClr val="002060"/>
                </a:solidFill>
              </a:rPr>
              <a:t> штат </a:t>
            </a:r>
            <a:r>
              <a:rPr lang="ru-RU" sz="3200" dirty="0" err="1">
                <a:solidFill>
                  <a:srgbClr val="002060"/>
                </a:solidFill>
              </a:rPr>
              <a:t>Керала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куди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щорічно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приїжджають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туристи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охочі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спробувати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піском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" y="188640"/>
            <a:ext cx="400372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4563406" cy="314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56" y="-99392"/>
            <a:ext cx="447800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3787306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21411" y="476672"/>
            <a:ext cx="8122589" cy="3096344"/>
          </a:xfrm>
        </p:spPr>
        <p:txBody>
          <a:bodyPr>
            <a:normAutofit/>
          </a:bodyPr>
          <a:lstStyle/>
          <a:p>
            <a:pPr lvl="8" algn="ctr"/>
            <a:r>
              <a:rPr lang="ru-RU" sz="3200" dirty="0">
                <a:solidFill>
                  <a:srgbClr val="002060"/>
                </a:solidFill>
              </a:rPr>
              <a:t>В </a:t>
            </a:r>
            <a:r>
              <a:rPr lang="ru-RU" sz="3200" dirty="0" err="1">
                <a:solidFill>
                  <a:srgbClr val="002060"/>
                </a:solidFill>
              </a:rPr>
              <a:t>даний</a:t>
            </a:r>
            <a:r>
              <a:rPr lang="ru-RU" sz="3200" dirty="0">
                <a:solidFill>
                  <a:srgbClr val="002060"/>
                </a:solidFill>
              </a:rPr>
              <a:t> час </a:t>
            </a:r>
            <a:r>
              <a:rPr lang="ru-RU" sz="3200" dirty="0" err="1">
                <a:solidFill>
                  <a:srgbClr val="002060"/>
                </a:solidFill>
              </a:rPr>
              <a:t>псаммотерапія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з'являється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курортних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лікарнях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ортопедичних</a:t>
            </a:r>
            <a:r>
              <a:rPr lang="ru-RU" sz="3200" dirty="0">
                <a:solidFill>
                  <a:srgbClr val="002060"/>
                </a:solidFill>
              </a:rPr>
              <a:t> центрах, салонах </a:t>
            </a:r>
            <a:r>
              <a:rPr lang="ru-RU" sz="3200" dirty="0" err="1">
                <a:solidFill>
                  <a:srgbClr val="002060"/>
                </a:solidFill>
              </a:rPr>
              <a:t>краси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3600400" cy="3167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61048"/>
            <a:ext cx="4173705" cy="2777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3" y="3974163"/>
            <a:ext cx="4003723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7745505" cy="387781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До складу </a:t>
            </a:r>
            <a:r>
              <a:rPr lang="ru-RU" dirty="0" err="1">
                <a:solidFill>
                  <a:srgbClr val="002060"/>
                </a:solidFill>
              </a:rPr>
              <a:t>піску</a:t>
            </a:r>
            <a:r>
              <a:rPr lang="ru-RU" dirty="0">
                <a:solidFill>
                  <a:srgbClr val="002060"/>
                </a:solidFill>
              </a:rPr>
              <a:t> входить </a:t>
            </a:r>
            <a:r>
              <a:rPr lang="ru-RU" dirty="0" err="1">
                <a:solidFill>
                  <a:srgbClr val="002060"/>
                </a:solidFill>
              </a:rPr>
              <a:t>кремній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алюміній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залізо</a:t>
            </a:r>
            <a:r>
              <a:rPr lang="ru-RU" dirty="0">
                <a:solidFill>
                  <a:srgbClr val="002060"/>
                </a:solidFill>
              </a:rPr>
              <a:t> і ряд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елементів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Пісок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сипучі</a:t>
            </a:r>
            <a:r>
              <a:rPr lang="ru-RU" dirty="0">
                <a:solidFill>
                  <a:srgbClr val="002060"/>
                </a:solidFill>
              </a:rPr>
              <a:t> крупинки кварцу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мінералів</a:t>
            </a:r>
            <a:r>
              <a:rPr lang="ru-RU" dirty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3933"/>
            <a:ext cx="3816424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087941" cy="3270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836712"/>
            <a:ext cx="7776864" cy="50405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 За </a:t>
            </a:r>
            <a:r>
              <a:rPr lang="ru-RU" sz="3600" dirty="0">
                <a:solidFill>
                  <a:srgbClr val="002060"/>
                </a:solidFill>
              </a:rPr>
              <a:t>величиною </a:t>
            </a:r>
            <a:r>
              <a:rPr lang="ru-RU" sz="3600" dirty="0" err="1">
                <a:solidFill>
                  <a:srgbClr val="002060"/>
                </a:solidFill>
              </a:rPr>
              <a:t>частинок-піщинок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пісок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може</a:t>
            </a:r>
            <a:r>
              <a:rPr lang="ru-RU" sz="3600" dirty="0">
                <a:solidFill>
                  <a:srgbClr val="002060"/>
                </a:solidFill>
              </a:rPr>
              <a:t> бути </a:t>
            </a:r>
            <a:r>
              <a:rPr lang="ru-RU" sz="3600" dirty="0" err="1">
                <a:solidFill>
                  <a:srgbClr val="002060"/>
                </a:solidFill>
              </a:rPr>
              <a:t>грубішим</a:t>
            </a:r>
            <a:r>
              <a:rPr lang="ru-RU" sz="3600" dirty="0">
                <a:solidFill>
                  <a:srgbClr val="002060"/>
                </a:solidFill>
              </a:rPr>
              <a:t> (</a:t>
            </a:r>
            <a:r>
              <a:rPr lang="ru-RU" sz="3600" dirty="0" err="1">
                <a:solidFill>
                  <a:srgbClr val="002060"/>
                </a:solidFill>
              </a:rPr>
              <a:t>більше</a:t>
            </a:r>
            <a:r>
              <a:rPr lang="ru-RU" sz="3600" dirty="0">
                <a:solidFill>
                  <a:srgbClr val="002060"/>
                </a:solidFill>
              </a:rPr>
              <a:t> 0,5 мм </a:t>
            </a:r>
            <a:r>
              <a:rPr lang="ru-RU" sz="3600" dirty="0" err="1">
                <a:solidFill>
                  <a:srgbClr val="002060"/>
                </a:solidFill>
              </a:rPr>
              <a:t>кожна</a:t>
            </a:r>
            <a:r>
              <a:rPr lang="ru-RU" sz="3600" dirty="0">
                <a:solidFill>
                  <a:srgbClr val="002060"/>
                </a:solidFill>
              </a:rPr>
              <a:t>), </a:t>
            </a:r>
            <a:r>
              <a:rPr lang="ru-RU" sz="3600" dirty="0" err="1">
                <a:solidFill>
                  <a:srgbClr val="002060"/>
                </a:solidFill>
              </a:rPr>
              <a:t>середньозерний</a:t>
            </a:r>
            <a:r>
              <a:rPr lang="ru-RU" sz="3600" dirty="0">
                <a:solidFill>
                  <a:srgbClr val="002060"/>
                </a:solidFill>
              </a:rPr>
              <a:t>-простим (</a:t>
            </a:r>
            <a:r>
              <a:rPr lang="ru-RU" sz="3600" dirty="0" err="1">
                <a:solidFill>
                  <a:srgbClr val="002060"/>
                </a:solidFill>
              </a:rPr>
              <a:t>від</a:t>
            </a:r>
            <a:r>
              <a:rPr lang="ru-RU" sz="3600" dirty="0">
                <a:solidFill>
                  <a:srgbClr val="002060"/>
                </a:solidFill>
              </a:rPr>
              <a:t> 0,5 до 0,25 мм) і </a:t>
            </a:r>
            <a:r>
              <a:rPr lang="ru-RU" sz="3600" dirty="0" err="1">
                <a:solidFill>
                  <a:srgbClr val="002060"/>
                </a:solidFill>
              </a:rPr>
              <a:t>дрібнозернистим</a:t>
            </a:r>
            <a:r>
              <a:rPr lang="ru-RU" sz="3600" dirty="0">
                <a:solidFill>
                  <a:srgbClr val="002060"/>
                </a:solidFill>
              </a:rPr>
              <a:t> (</a:t>
            </a:r>
            <a:r>
              <a:rPr lang="ru-RU" sz="3600" dirty="0" err="1">
                <a:solidFill>
                  <a:srgbClr val="002060"/>
                </a:solidFill>
              </a:rPr>
              <a:t>від</a:t>
            </a:r>
            <a:r>
              <a:rPr lang="ru-RU" sz="3600" dirty="0">
                <a:solidFill>
                  <a:srgbClr val="002060"/>
                </a:solidFill>
              </a:rPr>
              <a:t> 0,25 до 0,1 мм). Для </a:t>
            </a:r>
            <a:r>
              <a:rPr lang="ru-RU" sz="3600" dirty="0" err="1">
                <a:solidFill>
                  <a:srgbClr val="002060"/>
                </a:solidFill>
              </a:rPr>
              <a:t>лікування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можна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використовувати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морський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озерний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річковий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пісок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що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складається</a:t>
            </a:r>
            <a:r>
              <a:rPr lang="ru-RU" sz="3600" dirty="0">
                <a:solidFill>
                  <a:srgbClr val="002060"/>
                </a:solidFill>
              </a:rPr>
              <a:t> з кварцу, </a:t>
            </a:r>
            <a:r>
              <a:rPr lang="ru-RU" sz="3600" dirty="0" err="1">
                <a:solidFill>
                  <a:srgbClr val="002060"/>
                </a:solidFill>
              </a:rPr>
              <a:t>польового</a:t>
            </a:r>
            <a:r>
              <a:rPr lang="ru-RU" sz="3600" dirty="0">
                <a:solidFill>
                  <a:srgbClr val="002060"/>
                </a:solidFill>
              </a:rPr>
              <a:t> шпату, </a:t>
            </a:r>
            <a:r>
              <a:rPr lang="ru-RU" sz="3600" dirty="0" err="1">
                <a:solidFill>
                  <a:srgbClr val="002060"/>
                </a:solidFill>
              </a:rPr>
              <a:t>слюди</a:t>
            </a:r>
            <a:r>
              <a:rPr lang="ru-RU" sz="3600" dirty="0">
                <a:solidFill>
                  <a:srgbClr val="002060"/>
                </a:solidFill>
              </a:rPr>
              <a:t> і </a:t>
            </a:r>
            <a:r>
              <a:rPr lang="ru-RU" sz="3600" dirty="0" err="1">
                <a:solidFill>
                  <a:srgbClr val="002060"/>
                </a:solidFill>
              </a:rPr>
              <a:t>інших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порід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Термічний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прогрів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шкіри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нервових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закінчень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м'язів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суглобів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>
                <a:solidFill>
                  <a:srgbClr val="002060"/>
                </a:solidFill>
              </a:rPr>
              <a:t>Механічний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роздратування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рухових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чутливих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нервових</a:t>
            </a:r>
            <a:r>
              <a:rPr lang="ru-RU" dirty="0">
                <a:solidFill>
                  <a:srgbClr val="002060"/>
                </a:solidFill>
              </a:rPr>
              <a:t> волокон </a:t>
            </a:r>
            <a:r>
              <a:rPr lang="ru-RU" dirty="0" err="1" smtClean="0">
                <a:solidFill>
                  <a:srgbClr val="002060"/>
                </a:solidFill>
              </a:rPr>
              <a:t>шкіри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Відбувається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ніжний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поверхневий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масаж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Посилюється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крово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і </a:t>
            </a:r>
            <a:r>
              <a:rPr lang="ru-RU" dirty="0" err="1">
                <a:solidFill>
                  <a:srgbClr val="002060"/>
                </a:solidFill>
              </a:rPr>
              <a:t>лімфообіг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збільшується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потовиділення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>
                <a:solidFill>
                  <a:srgbClr val="002060"/>
                </a:solidFill>
              </a:rPr>
              <a:t>Хімічна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активність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піску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залежить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складу і </a:t>
            </a:r>
            <a:r>
              <a:rPr lang="ru-RU" dirty="0" err="1">
                <a:solidFill>
                  <a:srgbClr val="002060"/>
                </a:solidFill>
              </a:rPr>
              <a:t>температури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нагріву</a:t>
            </a:r>
            <a:r>
              <a:rPr lang="ru-RU" dirty="0">
                <a:solidFill>
                  <a:srgbClr val="002060"/>
                </a:solidFill>
              </a:rPr>
              <a:t>. При </a:t>
            </a:r>
            <a:r>
              <a:rPr lang="ru-RU" dirty="0" err="1">
                <a:solidFill>
                  <a:srgbClr val="002060"/>
                </a:solidFill>
              </a:rPr>
              <a:t>взаємодії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шкірою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утворюється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вуглекислий</a:t>
            </a:r>
            <a:r>
              <a:rPr lang="ru-RU" dirty="0">
                <a:solidFill>
                  <a:srgbClr val="002060"/>
                </a:solidFill>
              </a:rPr>
              <a:t> газ, </a:t>
            </a:r>
            <a:r>
              <a:rPr lang="ru-RU" dirty="0" err="1">
                <a:solidFill>
                  <a:srgbClr val="002060"/>
                </a:solidFill>
              </a:rPr>
              <a:t>який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підсилює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лікувальний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профілактичний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ефект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псаммотерапіі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FFF00"/>
                </a:solidFill>
              </a:rPr>
              <a:t>Лікувальний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ефект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обумовлений</a:t>
            </a:r>
            <a:r>
              <a:rPr lang="ru-RU" sz="3200" dirty="0" smtClean="0">
                <a:solidFill>
                  <a:srgbClr val="FFFF00"/>
                </a:solidFill>
              </a:rPr>
              <a:t>: </a:t>
            </a:r>
            <a:r>
              <a:rPr lang="ru-RU" sz="3200" dirty="0" err="1" smtClean="0">
                <a:solidFill>
                  <a:srgbClr val="FFFF00"/>
                </a:solidFill>
              </a:rPr>
              <a:t>термічним</a:t>
            </a:r>
            <a:r>
              <a:rPr lang="ru-RU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механічним</a:t>
            </a:r>
            <a:r>
              <a:rPr lang="ru-RU" sz="3200" dirty="0">
                <a:solidFill>
                  <a:srgbClr val="FFFF00"/>
                </a:solidFill>
              </a:rPr>
              <a:t> і </a:t>
            </a:r>
            <a:r>
              <a:rPr lang="ru-RU" sz="3200" dirty="0" err="1">
                <a:solidFill>
                  <a:srgbClr val="FFFF00"/>
                </a:solidFill>
              </a:rPr>
              <a:t>хімічним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впливом</a:t>
            </a:r>
            <a:r>
              <a:rPr lang="ru-RU" sz="3200" dirty="0">
                <a:solidFill>
                  <a:srgbClr val="FFFF00"/>
                </a:solidFill>
              </a:rPr>
              <a:t>.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908721"/>
            <a:ext cx="7473153" cy="4176463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rgbClr val="002060"/>
                </a:solidFill>
              </a:rPr>
              <a:t>Псаммотерапія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відома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ще</a:t>
            </a:r>
            <a:r>
              <a:rPr lang="ru-RU" sz="3200" dirty="0">
                <a:solidFill>
                  <a:srgbClr val="002060"/>
                </a:solidFill>
              </a:rPr>
              <a:t> з </a:t>
            </a:r>
            <a:r>
              <a:rPr lang="ru-RU" sz="3200" dirty="0" err="1">
                <a:solidFill>
                  <a:srgbClr val="002060"/>
                </a:solidFill>
              </a:rPr>
              <a:t>часів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Давнього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Єгипту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err="1">
                <a:solidFill>
                  <a:srgbClr val="002060"/>
                </a:solidFill>
              </a:rPr>
              <a:t>Терапія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гарячим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піском</a:t>
            </a:r>
            <a:r>
              <a:rPr lang="ru-RU" sz="3200" dirty="0">
                <a:solidFill>
                  <a:srgbClr val="002060"/>
                </a:solidFill>
              </a:rPr>
              <a:t> там </a:t>
            </a:r>
            <a:r>
              <a:rPr lang="ru-RU" sz="3200" dirty="0" err="1">
                <a:solidFill>
                  <a:srgbClr val="002060"/>
                </a:solidFill>
              </a:rPr>
              <a:t>значилася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спеціальному</a:t>
            </a:r>
            <a:r>
              <a:rPr lang="ru-RU" sz="3200" dirty="0">
                <a:solidFill>
                  <a:srgbClr val="002060"/>
                </a:solidFill>
              </a:rPr>
              <a:t> «</a:t>
            </a:r>
            <a:r>
              <a:rPr lang="ru-RU" sz="3200" dirty="0" err="1">
                <a:solidFill>
                  <a:srgbClr val="002060"/>
                </a:solidFill>
              </a:rPr>
              <a:t>Цілющі</a:t>
            </a:r>
            <a:r>
              <a:rPr lang="ru-RU" sz="3200" dirty="0">
                <a:solidFill>
                  <a:srgbClr val="002060"/>
                </a:solidFill>
              </a:rPr>
              <a:t> списку», </a:t>
            </a:r>
            <a:r>
              <a:rPr lang="ru-RU" sz="3200" dirty="0" err="1">
                <a:solidFill>
                  <a:srgbClr val="002060"/>
                </a:solidFill>
              </a:rPr>
              <a:t>тобто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була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офіційно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визнаним</a:t>
            </a:r>
            <a:r>
              <a:rPr lang="ru-RU" sz="3200" dirty="0">
                <a:solidFill>
                  <a:srgbClr val="002060"/>
                </a:solidFill>
              </a:rPr>
              <a:t> і </a:t>
            </a:r>
            <a:r>
              <a:rPr lang="ru-RU" sz="3200" dirty="0" err="1">
                <a:solidFill>
                  <a:srgbClr val="002060"/>
                </a:solidFill>
              </a:rPr>
              <a:t>поширеним</a:t>
            </a:r>
            <a:r>
              <a:rPr lang="ru-RU" sz="3200" dirty="0">
                <a:solidFill>
                  <a:srgbClr val="002060"/>
                </a:solidFill>
              </a:rPr>
              <a:t> способом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err="1">
                <a:solidFill>
                  <a:srgbClr val="002060"/>
                </a:solidFill>
              </a:rPr>
              <a:t>Пісок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застосовувався</a:t>
            </a:r>
            <a:r>
              <a:rPr lang="ru-RU" sz="3200" dirty="0">
                <a:solidFill>
                  <a:srgbClr val="002060"/>
                </a:solidFill>
              </a:rPr>
              <a:t> і в </a:t>
            </a:r>
            <a:r>
              <a:rPr lang="ru-RU" sz="3200" dirty="0" err="1">
                <a:solidFill>
                  <a:srgbClr val="002060"/>
                </a:solidFill>
              </a:rPr>
              <a:t>Стародавньому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Римі</a:t>
            </a:r>
            <a:r>
              <a:rPr lang="ru-RU" sz="3200" dirty="0">
                <a:solidFill>
                  <a:srgbClr val="002060"/>
                </a:solidFill>
              </a:rPr>
              <a:t>, і </a:t>
            </a:r>
            <a:r>
              <a:rPr lang="ru-RU" sz="3200" dirty="0" err="1">
                <a:solidFill>
                  <a:srgbClr val="002060"/>
                </a:solidFill>
              </a:rPr>
              <a:t>поступово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піском</a:t>
            </a:r>
            <a:r>
              <a:rPr lang="ru-RU" sz="3200" dirty="0">
                <a:solidFill>
                  <a:srgbClr val="002060"/>
                </a:solidFill>
              </a:rPr>
              <a:t> стало </a:t>
            </a:r>
            <a:r>
              <a:rPr lang="ru-RU" sz="3200" dirty="0" err="1">
                <a:solidFill>
                  <a:srgbClr val="002060"/>
                </a:solidFill>
              </a:rPr>
              <a:t>окремим</a:t>
            </a:r>
            <a:r>
              <a:rPr lang="ru-RU" sz="3200" dirty="0">
                <a:solidFill>
                  <a:srgbClr val="002060"/>
                </a:solidFill>
              </a:rPr>
              <a:t> методом, </a:t>
            </a:r>
            <a:r>
              <a:rPr lang="ru-RU" sz="3200" dirty="0" err="1">
                <a:solidFill>
                  <a:srgbClr val="002060"/>
                </a:solidFill>
              </a:rPr>
              <a:t>якому</a:t>
            </a:r>
            <a:r>
              <a:rPr lang="ru-RU" sz="3200" dirty="0">
                <a:solidFill>
                  <a:srgbClr val="002060"/>
                </a:solidFill>
              </a:rPr>
              <a:t> і дали </a:t>
            </a:r>
            <a:r>
              <a:rPr lang="ru-RU" sz="3200" dirty="0" err="1">
                <a:solidFill>
                  <a:srgbClr val="002060"/>
                </a:solidFill>
              </a:rPr>
              <a:t>назву</a:t>
            </a:r>
            <a:r>
              <a:rPr lang="ru-RU" sz="3200" dirty="0">
                <a:solidFill>
                  <a:srgbClr val="002060"/>
                </a:solidFill>
              </a:rPr>
              <a:t> «</a:t>
            </a:r>
            <a:r>
              <a:rPr lang="ru-RU" sz="3200" dirty="0" err="1">
                <a:solidFill>
                  <a:srgbClr val="002060"/>
                </a:solidFill>
              </a:rPr>
              <a:t>псаммотерапія</a:t>
            </a:r>
            <a:r>
              <a:rPr lang="ru-RU" sz="3200" dirty="0">
                <a:solidFill>
                  <a:srgbClr val="002060"/>
                </a:solidFill>
              </a:rPr>
              <a:t>».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476672"/>
            <a:ext cx="5096888" cy="5217442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002060"/>
                </a:solidFill>
              </a:rPr>
              <a:t>Сучасна</a:t>
            </a:r>
            <a:r>
              <a:rPr lang="ru-RU" sz="2800" dirty="0">
                <a:solidFill>
                  <a:srgbClr val="002060"/>
                </a:solidFill>
              </a:rPr>
              <a:t> наука </a:t>
            </a:r>
            <a:r>
              <a:rPr lang="ru-RU" sz="2800" dirty="0" err="1">
                <a:solidFill>
                  <a:srgbClr val="002060"/>
                </a:solidFill>
              </a:rPr>
              <a:t>знайшла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пояснення</a:t>
            </a:r>
            <a:r>
              <a:rPr lang="ru-RU" sz="2800" dirty="0">
                <a:solidFill>
                  <a:srgbClr val="002060"/>
                </a:solidFill>
              </a:rPr>
              <a:t> феномену </a:t>
            </a:r>
            <a:r>
              <a:rPr lang="ru-RU" sz="2800" dirty="0" err="1">
                <a:solidFill>
                  <a:srgbClr val="002060"/>
                </a:solidFill>
              </a:rPr>
              <a:t>псаммотерапіі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err="1">
                <a:solidFill>
                  <a:srgbClr val="002060"/>
                </a:solidFill>
              </a:rPr>
              <a:t>Пісок</a:t>
            </a:r>
            <a:r>
              <a:rPr lang="ru-RU" sz="2800" dirty="0">
                <a:solidFill>
                  <a:srgbClr val="002060"/>
                </a:solidFill>
              </a:rPr>
              <a:t> добре </a:t>
            </a:r>
            <a:r>
              <a:rPr lang="ru-RU" sz="2800" dirty="0" err="1">
                <a:solidFill>
                  <a:srgbClr val="002060"/>
                </a:solidFill>
              </a:rPr>
              <a:t>поглинає</a:t>
            </a:r>
            <a:r>
              <a:rPr lang="ru-RU" sz="2800" dirty="0">
                <a:solidFill>
                  <a:srgbClr val="002060"/>
                </a:solidFill>
              </a:rPr>
              <a:t> тепло і </a:t>
            </a:r>
            <a:r>
              <a:rPr lang="ru-RU" sz="2800" dirty="0" err="1">
                <a:solidFill>
                  <a:srgbClr val="002060"/>
                </a:solidFill>
              </a:rPr>
              <a:t>дуже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повільно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віддає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його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навколишніх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предметів</a:t>
            </a:r>
            <a:r>
              <a:rPr lang="ru-RU" sz="2800" dirty="0">
                <a:solidFill>
                  <a:srgbClr val="002060"/>
                </a:solidFill>
              </a:rPr>
              <a:t> і </a:t>
            </a:r>
            <a:r>
              <a:rPr lang="ru-RU" sz="2800" dirty="0" err="1">
                <a:solidFill>
                  <a:srgbClr val="002060"/>
                </a:solidFill>
              </a:rPr>
              <a:t>людського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тіла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теж</a:t>
            </a:r>
            <a:r>
              <a:rPr lang="ru-RU" sz="2800" dirty="0">
                <a:solidFill>
                  <a:srgbClr val="002060"/>
                </a:solidFill>
              </a:rPr>
              <a:t>. Добру </a:t>
            </a:r>
            <a:r>
              <a:rPr lang="ru-RU" sz="2800" dirty="0" err="1">
                <a:solidFill>
                  <a:srgbClr val="002060"/>
                </a:solidFill>
              </a:rPr>
              <a:t>переносимість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гарячого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піску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сприяє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його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гігроскопічність</a:t>
            </a:r>
            <a:r>
              <a:rPr lang="ru-RU" sz="2800" dirty="0">
                <a:solidFill>
                  <a:srgbClr val="002060"/>
                </a:solidFill>
              </a:rPr>
              <a:t>. Пот, </a:t>
            </a:r>
            <a:r>
              <a:rPr lang="ru-RU" sz="2800" dirty="0" err="1">
                <a:solidFill>
                  <a:srgbClr val="002060"/>
                </a:solidFill>
              </a:rPr>
              <a:t>що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виділяється</a:t>
            </a:r>
            <a:r>
              <a:rPr lang="ru-RU" sz="2800" dirty="0">
                <a:solidFill>
                  <a:srgbClr val="002060"/>
                </a:solidFill>
              </a:rPr>
              <a:t> при </a:t>
            </a:r>
            <a:r>
              <a:rPr lang="ru-RU" sz="2800" dirty="0" err="1">
                <a:solidFill>
                  <a:srgbClr val="002060"/>
                </a:solidFill>
              </a:rPr>
              <a:t>гарячих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піщаних</a:t>
            </a:r>
            <a:r>
              <a:rPr lang="ru-RU" sz="2800" dirty="0">
                <a:solidFill>
                  <a:srgbClr val="002060"/>
                </a:solidFill>
              </a:rPr>
              <a:t> процедурах, </a:t>
            </a:r>
            <a:r>
              <a:rPr lang="ru-RU" sz="2800" dirty="0" err="1">
                <a:solidFill>
                  <a:srgbClr val="002060"/>
                </a:solidFill>
              </a:rPr>
              <a:t>миттєво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поглинається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піском</a:t>
            </a:r>
            <a:r>
              <a:rPr lang="ru-RU" sz="2800" dirty="0">
                <a:solidFill>
                  <a:srgbClr val="002060"/>
                </a:solidFill>
              </a:rPr>
              <a:t>. І </a:t>
            </a:r>
            <a:r>
              <a:rPr lang="ru-RU" sz="2800" dirty="0" err="1">
                <a:solidFill>
                  <a:srgbClr val="002060"/>
                </a:solidFill>
              </a:rPr>
              <a:t>це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попереджає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i </a:t>
            </a:r>
            <a:r>
              <a:rPr lang="ru-RU" sz="2800" dirty="0" err="1">
                <a:solidFill>
                  <a:srgbClr val="002060"/>
                </a:solidFill>
              </a:rPr>
              <a:t>перегрівання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3384376" cy="5348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2" y="3212976"/>
            <a:ext cx="800133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04665"/>
            <a:ext cx="7920880" cy="2880319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</a:rPr>
              <a:t>Ми </a:t>
            </a:r>
            <a:r>
              <a:rPr lang="ru-RU" dirty="0" err="1">
                <a:solidFill>
                  <a:srgbClr val="002060"/>
                </a:solidFill>
              </a:rPr>
              <a:t>всі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тій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мірі</a:t>
            </a:r>
            <a:r>
              <a:rPr lang="ru-RU" dirty="0">
                <a:solidFill>
                  <a:srgbClr val="002060"/>
                </a:solidFill>
              </a:rPr>
              <a:t> любимо </a:t>
            </a:r>
            <a:r>
              <a:rPr lang="ru-RU" dirty="0" err="1">
                <a:solidFill>
                  <a:srgbClr val="002060"/>
                </a:solidFill>
              </a:rPr>
              <a:t>поніжитися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гарячим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літнім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сонцем</a:t>
            </a:r>
            <a:r>
              <a:rPr lang="ru-RU" dirty="0">
                <a:solidFill>
                  <a:srgbClr val="002060"/>
                </a:solidFill>
              </a:rPr>
              <a:t> і на </a:t>
            </a:r>
            <a:r>
              <a:rPr lang="ru-RU" dirty="0" err="1">
                <a:solidFill>
                  <a:srgbClr val="002060"/>
                </a:solidFill>
              </a:rPr>
              <a:t>піщаному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балтійському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березі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золотих</a:t>
            </a:r>
            <a:r>
              <a:rPr lang="ru-RU" dirty="0">
                <a:solidFill>
                  <a:srgbClr val="002060"/>
                </a:solidFill>
              </a:rPr>
              <a:t> дюнах, і у </a:t>
            </a:r>
            <a:r>
              <a:rPr lang="ru-RU" dirty="0" err="1">
                <a:solidFill>
                  <a:srgbClr val="002060"/>
                </a:solidFill>
              </a:rPr>
              <a:t>Берингової</a:t>
            </a:r>
            <a:r>
              <a:rPr lang="ru-RU" dirty="0">
                <a:solidFill>
                  <a:srgbClr val="002060"/>
                </a:solidFill>
              </a:rPr>
              <a:t> моря на </a:t>
            </a:r>
            <a:r>
              <a:rPr lang="ru-RU" dirty="0" err="1">
                <a:solidFill>
                  <a:srgbClr val="002060"/>
                </a:solidFill>
              </a:rPr>
              <a:t>піску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чорного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кремнію</a:t>
            </a:r>
            <a:r>
              <a:rPr lang="ru-RU" dirty="0">
                <a:solidFill>
                  <a:srgbClr val="002060"/>
                </a:solidFill>
              </a:rPr>
              <a:t>, в </a:t>
            </a:r>
            <a:r>
              <a:rPr lang="ru-RU" dirty="0" err="1">
                <a:solidFill>
                  <a:srgbClr val="002060"/>
                </a:solidFill>
              </a:rPr>
              <a:t>мальовничих</a:t>
            </a:r>
            <a:r>
              <a:rPr lang="ru-RU" dirty="0">
                <a:solidFill>
                  <a:srgbClr val="002060"/>
                </a:solidFill>
              </a:rPr>
              <a:t> бухтах Камчатки, Курил, </a:t>
            </a:r>
            <a:r>
              <a:rPr lang="ru-RU" dirty="0" err="1">
                <a:solidFill>
                  <a:srgbClr val="002060"/>
                </a:solidFill>
              </a:rPr>
              <a:t>Сахаліну</a:t>
            </a:r>
            <a:r>
              <a:rPr lang="ru-RU" dirty="0">
                <a:solidFill>
                  <a:srgbClr val="002060"/>
                </a:solidFill>
              </a:rPr>
              <a:t> і на </a:t>
            </a:r>
            <a:r>
              <a:rPr lang="ru-RU" dirty="0" err="1">
                <a:solidFill>
                  <a:srgbClr val="002060"/>
                </a:solidFill>
              </a:rPr>
              <a:t>чудових</a:t>
            </a:r>
            <a:r>
              <a:rPr lang="ru-RU" dirty="0">
                <a:solidFill>
                  <a:srgbClr val="002060"/>
                </a:solidFill>
              </a:rPr>
              <a:t> пляжах </a:t>
            </a:r>
            <a:r>
              <a:rPr lang="ru-RU" dirty="0" err="1">
                <a:solidFill>
                  <a:srgbClr val="002060"/>
                </a:solidFill>
              </a:rPr>
              <a:t>Чорного</a:t>
            </a:r>
            <a:r>
              <a:rPr lang="ru-RU" dirty="0">
                <a:solidFill>
                  <a:srgbClr val="002060"/>
                </a:solidFill>
              </a:rPr>
              <a:t> моря з </a:t>
            </a:r>
            <a:r>
              <a:rPr lang="ru-RU" dirty="0" err="1">
                <a:solidFill>
                  <a:srgbClr val="002060"/>
                </a:solidFill>
              </a:rPr>
              <a:t>блакитним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серпанком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субтропічних</a:t>
            </a:r>
            <a:r>
              <a:rPr lang="ru-RU" dirty="0">
                <a:solidFill>
                  <a:srgbClr val="002060"/>
                </a:solidFill>
              </a:rPr>
              <a:t> далей, на </a:t>
            </a:r>
            <a:r>
              <a:rPr lang="ru-RU" dirty="0" err="1">
                <a:solidFill>
                  <a:srgbClr val="002060"/>
                </a:solidFill>
              </a:rPr>
              <a:t>піщаних</a:t>
            </a:r>
            <a:r>
              <a:rPr lang="ru-RU" dirty="0">
                <a:solidFill>
                  <a:srgbClr val="002060"/>
                </a:solidFill>
              </a:rPr>
              <a:t> берегах Волги, Дону, великих і </a:t>
            </a:r>
            <a:r>
              <a:rPr lang="ru-RU" dirty="0" err="1">
                <a:solidFill>
                  <a:srgbClr val="002060"/>
                </a:solidFill>
              </a:rPr>
              <a:t>малих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річок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річечок</a:t>
            </a:r>
            <a:r>
              <a:rPr lang="ru-RU" dirty="0">
                <a:solidFill>
                  <a:srgbClr val="002060"/>
                </a:solidFill>
              </a:rPr>
              <a:t>, озер, </a:t>
            </a:r>
            <a:r>
              <a:rPr lang="ru-RU" dirty="0" err="1">
                <a:solidFill>
                  <a:srgbClr val="002060"/>
                </a:solidFill>
              </a:rPr>
              <a:t>ставків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різних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водойм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Багато</a:t>
            </a:r>
            <a:r>
              <a:rPr lang="ru-RU" dirty="0">
                <a:solidFill>
                  <a:srgbClr val="002060"/>
                </a:solidFill>
              </a:rPr>
              <a:t> з нас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досвід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улюблені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піщані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простори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76672"/>
            <a:ext cx="7745505" cy="3877815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Однак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псаммотерапія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переживає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своє</a:t>
            </a:r>
            <a:r>
              <a:rPr lang="ru-RU" dirty="0">
                <a:solidFill>
                  <a:srgbClr val="002060"/>
                </a:solidFill>
              </a:rPr>
              <a:t> «друге </a:t>
            </a:r>
            <a:r>
              <a:rPr lang="ru-RU" dirty="0" err="1">
                <a:solidFill>
                  <a:srgbClr val="002060"/>
                </a:solidFill>
              </a:rPr>
              <a:t>народження</a:t>
            </a:r>
            <a:r>
              <a:rPr lang="ru-RU" dirty="0">
                <a:solidFill>
                  <a:srgbClr val="002060"/>
                </a:solidFill>
              </a:rPr>
              <a:t>», і вона </a:t>
            </a:r>
            <a:r>
              <a:rPr lang="ru-RU" dirty="0" err="1">
                <a:solidFill>
                  <a:srgbClr val="002060"/>
                </a:solidFill>
              </a:rPr>
              <a:t>ще</a:t>
            </a:r>
            <a:r>
              <a:rPr lang="ru-RU" dirty="0">
                <a:solidFill>
                  <a:srgbClr val="002060"/>
                </a:solidFill>
              </a:rPr>
              <a:t> заявить про себе в </a:t>
            </a:r>
            <a:r>
              <a:rPr lang="ru-RU" dirty="0" err="1">
                <a:solidFill>
                  <a:srgbClr val="002060"/>
                </a:solidFill>
              </a:rPr>
              <a:t>розвиненому</a:t>
            </a:r>
            <a:r>
              <a:rPr lang="ru-RU" dirty="0">
                <a:solidFill>
                  <a:srgbClr val="002060"/>
                </a:solidFill>
              </a:rPr>
              <a:t> альтернативному </a:t>
            </a:r>
            <a:r>
              <a:rPr lang="ru-RU" dirty="0" err="1">
                <a:solidFill>
                  <a:srgbClr val="002060"/>
                </a:solidFill>
              </a:rPr>
              <a:t>медицині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підході</a:t>
            </a:r>
            <a:r>
              <a:rPr lang="ru-RU" dirty="0">
                <a:solidFill>
                  <a:srgbClr val="002060"/>
                </a:solidFill>
              </a:rPr>
              <a:t> - в </a:t>
            </a:r>
            <a:r>
              <a:rPr lang="ru-RU" dirty="0" err="1">
                <a:solidFill>
                  <a:srgbClr val="002060"/>
                </a:solidFill>
              </a:rPr>
              <a:t>практичній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екології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7780439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саммотерапия в SPA &amp; Beauty Center Olsi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3528" y="188640"/>
            <a:ext cx="8568805" cy="64272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0156"/>
            <a:ext cx="7833193" cy="120266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Дякую за увагу!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6571"/>
            <a:ext cx="4804779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37518"/>
            <a:ext cx="3679697" cy="3734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43886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124744"/>
            <a:ext cx="7745505" cy="387781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В </a:t>
            </a:r>
            <a:r>
              <a:rPr lang="ru-RU" sz="3600" dirty="0" err="1">
                <a:solidFill>
                  <a:srgbClr val="002060"/>
                </a:solidFill>
              </a:rPr>
              <a:t>кінці</a:t>
            </a:r>
            <a:r>
              <a:rPr lang="ru-RU" sz="3600" dirty="0">
                <a:solidFill>
                  <a:srgbClr val="002060"/>
                </a:solidFill>
              </a:rPr>
              <a:t> 19-го </a:t>
            </a:r>
            <a:r>
              <a:rPr lang="ru-RU" sz="3600" dirty="0" err="1">
                <a:solidFill>
                  <a:srgbClr val="002060"/>
                </a:solidFill>
              </a:rPr>
              <a:t>століття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лікар</a:t>
            </a:r>
            <a:r>
              <a:rPr lang="ru-RU" sz="3600" dirty="0">
                <a:solidFill>
                  <a:srgbClr val="002060"/>
                </a:solidFill>
              </a:rPr>
              <a:t> Н.В. Парийский </a:t>
            </a:r>
            <a:r>
              <a:rPr lang="ru-RU" sz="3600" dirty="0" err="1">
                <a:solidFill>
                  <a:srgbClr val="002060"/>
                </a:solidFill>
              </a:rPr>
              <a:t>провів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серію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клінічних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випробувань</a:t>
            </a:r>
            <a:r>
              <a:rPr lang="ru-RU" sz="3600" dirty="0">
                <a:solidFill>
                  <a:srgbClr val="002060"/>
                </a:solidFill>
              </a:rPr>
              <a:t> і за </a:t>
            </a:r>
            <a:r>
              <a:rPr lang="ru-RU" sz="3600" dirty="0" err="1">
                <a:solidFill>
                  <a:srgbClr val="002060"/>
                </a:solidFill>
              </a:rPr>
              <a:t>їх</a:t>
            </a:r>
            <a:r>
              <a:rPr lang="ru-RU" sz="3600" dirty="0">
                <a:solidFill>
                  <a:srgbClr val="002060"/>
                </a:solidFill>
              </a:rPr>
              <a:t> результатами </a:t>
            </a:r>
            <a:r>
              <a:rPr lang="ru-RU" sz="3600" dirty="0" err="1">
                <a:solidFill>
                  <a:srgbClr val="002060"/>
                </a:solidFill>
              </a:rPr>
              <a:t>захистив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дисертацію</a:t>
            </a:r>
            <a:r>
              <a:rPr lang="ru-RU" sz="3600" dirty="0">
                <a:solidFill>
                  <a:srgbClr val="002060"/>
                </a:solidFill>
              </a:rPr>
              <a:t> «Про </a:t>
            </a:r>
            <a:r>
              <a:rPr lang="ru-RU" sz="3600" dirty="0" err="1">
                <a:solidFill>
                  <a:srgbClr val="002060"/>
                </a:solidFill>
              </a:rPr>
              <a:t>користь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природних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пісочних</a:t>
            </a:r>
            <a:r>
              <a:rPr lang="ru-RU" sz="3600" dirty="0">
                <a:solidFill>
                  <a:srgbClr val="002060"/>
                </a:solidFill>
              </a:rPr>
              <a:t> ванн в </a:t>
            </a:r>
            <a:r>
              <a:rPr lang="ru-RU" sz="3600" dirty="0" err="1">
                <a:solidFill>
                  <a:srgbClr val="002060"/>
                </a:solidFill>
              </a:rPr>
              <a:t>терапії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подагри</a:t>
            </a:r>
            <a:r>
              <a:rPr lang="ru-RU" sz="3600" dirty="0">
                <a:solidFill>
                  <a:srgbClr val="002060"/>
                </a:solidFill>
              </a:rPr>
              <a:t>, водянки, золотухи, ревматизму». У </a:t>
            </a:r>
            <a:r>
              <a:rPr lang="ru-RU" sz="3600" dirty="0" err="1">
                <a:solidFill>
                  <a:srgbClr val="002060"/>
                </a:solidFill>
              </a:rPr>
              <a:t>цей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період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лікування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піском</a:t>
            </a:r>
            <a:r>
              <a:rPr lang="ru-RU" sz="3600" dirty="0">
                <a:solidFill>
                  <a:srgbClr val="002060"/>
                </a:solidFill>
              </a:rPr>
              <a:t> стало </a:t>
            </a:r>
            <a:r>
              <a:rPr lang="ru-RU" sz="3600" dirty="0" err="1">
                <a:solidFill>
                  <a:srgbClr val="002060"/>
                </a:solidFill>
              </a:rPr>
              <a:t>популярним</a:t>
            </a:r>
            <a:r>
              <a:rPr lang="ru-RU" sz="3600" dirty="0">
                <a:solidFill>
                  <a:srgbClr val="002060"/>
                </a:solidFill>
              </a:rPr>
              <a:t> в </a:t>
            </a:r>
            <a:r>
              <a:rPr lang="ru-RU" sz="3600" dirty="0" err="1">
                <a:solidFill>
                  <a:srgbClr val="002060"/>
                </a:solidFill>
              </a:rPr>
              <a:t>Росії</a:t>
            </a:r>
            <a:r>
              <a:rPr lang="ru-RU" sz="3600" dirty="0">
                <a:solidFill>
                  <a:srgbClr val="002060"/>
                </a:solidFill>
              </a:rPr>
              <a:t> і </a:t>
            </a:r>
            <a:r>
              <a:rPr lang="ru-RU" sz="3600" dirty="0" err="1">
                <a:solidFill>
                  <a:srgbClr val="002060"/>
                </a:solidFill>
              </a:rPr>
              <a:t>Європі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6096" y="1772816"/>
            <a:ext cx="3600400" cy="2642820"/>
          </a:xfrm>
        </p:spPr>
        <p:txBody>
          <a:bodyPr/>
          <a:lstStyle/>
          <a:p>
            <a:pPr algn="r"/>
            <a:r>
              <a:rPr lang="ru-RU" sz="2800" dirty="0">
                <a:solidFill>
                  <a:srgbClr val="002060"/>
                </a:solidFill>
              </a:rPr>
              <a:t>У </a:t>
            </a:r>
            <a:r>
              <a:rPr lang="ru-RU" sz="2800" dirty="0" err="1">
                <a:solidFill>
                  <a:srgbClr val="002060"/>
                </a:solidFill>
              </a:rPr>
              <a:t>Радянському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Союзі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псаммотерапія</a:t>
            </a:r>
            <a:r>
              <a:rPr lang="ru-RU" sz="2800" dirty="0">
                <a:solidFill>
                  <a:srgbClr val="002060"/>
                </a:solidFill>
              </a:rPr>
              <a:t> (</a:t>
            </a:r>
            <a:r>
              <a:rPr lang="ru-RU" sz="2800" dirty="0" err="1">
                <a:solidFill>
                  <a:srgbClr val="002060"/>
                </a:solidFill>
              </a:rPr>
              <a:t>лікування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піском</a:t>
            </a:r>
            <a:r>
              <a:rPr lang="ru-RU" sz="2800" dirty="0">
                <a:solidFill>
                  <a:srgbClr val="002060"/>
                </a:solidFill>
              </a:rPr>
              <a:t>) </a:t>
            </a:r>
            <a:r>
              <a:rPr lang="ru-RU" sz="2800" dirty="0" err="1">
                <a:solidFill>
                  <a:srgbClr val="002060"/>
                </a:solidFill>
              </a:rPr>
              <a:t>поряд</a:t>
            </a:r>
            <a:r>
              <a:rPr lang="ru-RU" sz="2800" dirty="0">
                <a:solidFill>
                  <a:srgbClr val="002060"/>
                </a:solidFill>
              </a:rPr>
              <a:t> з </a:t>
            </a:r>
            <a:r>
              <a:rPr lang="ru-RU" sz="2800" dirty="0" err="1">
                <a:solidFill>
                  <a:srgbClr val="002060"/>
                </a:solidFill>
              </a:rPr>
              <a:t>бальнеотерапією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була</a:t>
            </a:r>
            <a:r>
              <a:rPr lang="ru-RU" sz="2800" dirty="0">
                <a:solidFill>
                  <a:srgbClr val="002060"/>
                </a:solidFill>
              </a:rPr>
              <a:t> вельми популярна в </a:t>
            </a:r>
            <a:r>
              <a:rPr lang="ru-RU" sz="2800" dirty="0" err="1">
                <a:solidFill>
                  <a:srgbClr val="002060"/>
                </a:solidFill>
              </a:rPr>
              <a:t>кримських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здравницях</a:t>
            </a:r>
            <a:r>
              <a:rPr lang="ru-RU" sz="2800" dirty="0">
                <a:solidFill>
                  <a:srgbClr val="002060"/>
                </a:solidFill>
              </a:rPr>
              <a:t>, а зараз </a:t>
            </a:r>
            <a:r>
              <a:rPr lang="ru-RU" sz="2800" dirty="0" err="1">
                <a:solidFill>
                  <a:srgbClr val="002060"/>
                </a:solidFill>
              </a:rPr>
              <a:t>пісочні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ванни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застосовують</a:t>
            </a:r>
            <a:r>
              <a:rPr lang="ru-RU" sz="2800" dirty="0">
                <a:solidFill>
                  <a:srgbClr val="002060"/>
                </a:solidFill>
              </a:rPr>
              <a:t> і в </a:t>
            </a:r>
            <a:r>
              <a:rPr lang="ru-RU" sz="2800" dirty="0" err="1">
                <a:solidFill>
                  <a:srgbClr val="002060"/>
                </a:solidFill>
              </a:rPr>
              <a:t>санаторіях</a:t>
            </a:r>
            <a:r>
              <a:rPr lang="ru-RU" sz="2800" dirty="0">
                <a:solidFill>
                  <a:srgbClr val="002060"/>
                </a:solidFill>
              </a:rPr>
              <a:t>, і в </a:t>
            </a:r>
            <a:r>
              <a:rPr lang="ru-RU" sz="2800" dirty="0" err="1">
                <a:solidFill>
                  <a:srgbClr val="002060"/>
                </a:solidFill>
              </a:rPr>
              <a:t>спа</a:t>
            </a:r>
            <a:r>
              <a:rPr lang="ru-RU" sz="2800" dirty="0">
                <a:solidFill>
                  <a:srgbClr val="002060"/>
                </a:solidFill>
              </a:rPr>
              <a:t>-салонах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968551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5184576" cy="2277967"/>
          </a:xfrm>
        </p:spPr>
        <p:txBody>
          <a:bodyPr/>
          <a:lstStyle/>
          <a:p>
            <a:r>
              <a:rPr lang="ru-RU" sz="4400" dirty="0">
                <a:solidFill>
                  <a:srgbClr val="002060"/>
                </a:solidFill>
              </a:rPr>
              <a:t>У </a:t>
            </a:r>
            <a:r>
              <a:rPr lang="ru-RU" sz="4400" dirty="0" err="1">
                <a:solidFill>
                  <a:srgbClr val="002060"/>
                </a:solidFill>
              </a:rPr>
              <a:t>чому</a:t>
            </a:r>
            <a:r>
              <a:rPr lang="ru-RU" sz="4400" dirty="0">
                <a:solidFill>
                  <a:srgbClr val="002060"/>
                </a:solidFill>
              </a:rPr>
              <a:t> ж </a:t>
            </a:r>
            <a:r>
              <a:rPr lang="ru-RU" sz="4400" dirty="0" err="1">
                <a:solidFill>
                  <a:srgbClr val="002060"/>
                </a:solidFill>
              </a:rPr>
              <a:t>полягає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</a:rPr>
              <a:t>корисна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</a:rPr>
              <a:t>дія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гарячого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піску</a:t>
            </a:r>
            <a:r>
              <a:rPr lang="ru-RU" sz="4400" dirty="0">
                <a:solidFill>
                  <a:srgbClr val="002060"/>
                </a:solidFill>
              </a:rPr>
              <a:t>?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3308058" cy="381642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790460" cy="3588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764704"/>
            <a:ext cx="7745505" cy="5145434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002060"/>
                </a:solidFill>
              </a:rPr>
              <a:t>Нагрітий</a:t>
            </a:r>
            <a:r>
              <a:rPr lang="ru-RU" sz="3600" dirty="0">
                <a:solidFill>
                  <a:srgbClr val="002060"/>
                </a:solidFill>
              </a:rPr>
              <a:t> до 40-50 </a:t>
            </a:r>
            <a:r>
              <a:rPr lang="ru-RU" sz="3600" dirty="0" err="1">
                <a:solidFill>
                  <a:srgbClr val="002060"/>
                </a:solidFill>
              </a:rPr>
              <a:t>градусів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сухий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пісок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швидко</a:t>
            </a:r>
            <a:r>
              <a:rPr lang="ru-RU" sz="3600" dirty="0">
                <a:solidFill>
                  <a:srgbClr val="002060"/>
                </a:solidFill>
              </a:rPr>
              <a:t> і </a:t>
            </a:r>
            <a:r>
              <a:rPr lang="ru-RU" sz="3600" dirty="0" err="1">
                <a:solidFill>
                  <a:srgbClr val="002060"/>
                </a:solidFill>
              </a:rPr>
              <a:t>рівномірно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зігріває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тіло</a:t>
            </a:r>
            <a:r>
              <a:rPr lang="ru-RU" sz="3600" dirty="0">
                <a:solidFill>
                  <a:srgbClr val="002060"/>
                </a:solidFill>
              </a:rPr>
              <a:t>, але процедура легко переноситься за </a:t>
            </a:r>
            <a:r>
              <a:rPr lang="ru-RU" sz="3600" dirty="0" err="1">
                <a:solidFill>
                  <a:srgbClr val="002060"/>
                </a:solidFill>
              </a:rPr>
              <a:t>рахунок</a:t>
            </a:r>
            <a:r>
              <a:rPr lang="ru-RU" sz="3600" dirty="0">
                <a:solidFill>
                  <a:srgbClr val="002060"/>
                </a:solidFill>
              </a:rPr>
              <a:t> шару, </a:t>
            </a:r>
            <a:r>
              <a:rPr lang="ru-RU" sz="3600" dirty="0" err="1">
                <a:solidFill>
                  <a:srgbClr val="002060"/>
                </a:solidFill>
              </a:rPr>
              <a:t>який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прилягає</a:t>
            </a:r>
            <a:r>
              <a:rPr lang="ru-RU" sz="3600" dirty="0">
                <a:solidFill>
                  <a:srgbClr val="002060"/>
                </a:solidFill>
              </a:rPr>
              <a:t> до </a:t>
            </a:r>
            <a:r>
              <a:rPr lang="ru-RU" sz="3600" dirty="0" err="1">
                <a:solidFill>
                  <a:srgbClr val="002060"/>
                </a:solidFill>
              </a:rPr>
              <a:t>тіла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r>
              <a:rPr lang="ru-RU" sz="3600" dirty="0" err="1">
                <a:solidFill>
                  <a:srgbClr val="002060"/>
                </a:solidFill>
              </a:rPr>
              <a:t>Він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вбирає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піт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швидко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стає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вологим</a:t>
            </a:r>
            <a:r>
              <a:rPr lang="ru-RU" sz="3600" dirty="0">
                <a:solidFill>
                  <a:srgbClr val="002060"/>
                </a:solidFill>
              </a:rPr>
              <a:t> і </a:t>
            </a:r>
            <a:r>
              <a:rPr lang="ru-RU" sz="3600" dirty="0" err="1">
                <a:solidFill>
                  <a:srgbClr val="002060"/>
                </a:solidFill>
              </a:rPr>
              <a:t>його</a:t>
            </a:r>
            <a:r>
              <a:rPr lang="ru-RU" sz="3600" dirty="0">
                <a:solidFill>
                  <a:srgbClr val="002060"/>
                </a:solidFill>
              </a:rPr>
              <a:t> температура не </a:t>
            </a:r>
            <a:r>
              <a:rPr lang="ru-RU" sz="3600" dirty="0" err="1">
                <a:solidFill>
                  <a:srgbClr val="002060"/>
                </a:solidFill>
              </a:rPr>
              <a:t>перевищує</a:t>
            </a:r>
            <a:r>
              <a:rPr lang="ru-RU" sz="3600" dirty="0">
                <a:solidFill>
                  <a:srgbClr val="002060"/>
                </a:solidFill>
              </a:rPr>
              <a:t> 38 </a:t>
            </a:r>
            <a:r>
              <a:rPr lang="ru-RU" sz="3600" dirty="0" err="1">
                <a:solidFill>
                  <a:srgbClr val="002060"/>
                </a:solidFill>
              </a:rPr>
              <a:t>градусів</a:t>
            </a:r>
            <a:r>
              <a:rPr lang="ru-RU" sz="3600" dirty="0">
                <a:solidFill>
                  <a:srgbClr val="002060"/>
                </a:solidFill>
              </a:rPr>
              <a:t>. Шар </a:t>
            </a:r>
            <a:r>
              <a:rPr lang="ru-RU" sz="3600" dirty="0" err="1">
                <a:solidFill>
                  <a:srgbClr val="002060"/>
                </a:solidFill>
              </a:rPr>
              <a:t>піску</a:t>
            </a:r>
            <a:r>
              <a:rPr lang="ru-RU" sz="3600" dirty="0">
                <a:solidFill>
                  <a:srgbClr val="002060"/>
                </a:solidFill>
              </a:rPr>
              <a:t> доходить до 6 см, за </a:t>
            </a:r>
            <a:r>
              <a:rPr lang="ru-RU" sz="3600" dirty="0" err="1">
                <a:solidFill>
                  <a:srgbClr val="002060"/>
                </a:solidFill>
              </a:rPr>
              <a:t>винятком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зони</a:t>
            </a:r>
            <a:r>
              <a:rPr lang="ru-RU" sz="3600" dirty="0">
                <a:solidFill>
                  <a:srgbClr val="002060"/>
                </a:solidFill>
              </a:rPr>
              <a:t> живота, де </a:t>
            </a:r>
            <a:r>
              <a:rPr lang="ru-RU" sz="3600" dirty="0" err="1">
                <a:solidFill>
                  <a:srgbClr val="002060"/>
                </a:solidFill>
              </a:rPr>
              <a:t>він</a:t>
            </a:r>
            <a:r>
              <a:rPr lang="ru-RU" sz="3600" dirty="0">
                <a:solidFill>
                  <a:srgbClr val="002060"/>
                </a:solidFill>
              </a:rPr>
              <a:t> не повинен </a:t>
            </a:r>
            <a:r>
              <a:rPr lang="ru-RU" sz="3600" dirty="0" err="1">
                <a:solidFill>
                  <a:srgbClr val="002060"/>
                </a:solidFill>
              </a:rPr>
              <a:t>перевищувати</a:t>
            </a:r>
            <a:r>
              <a:rPr lang="ru-RU" sz="3600" dirty="0">
                <a:solidFill>
                  <a:srgbClr val="002060"/>
                </a:solidFill>
              </a:rPr>
              <a:t> 2 см.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7" y="188640"/>
            <a:ext cx="8069593" cy="464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939449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Тиск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піску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стимулює</a:t>
            </a:r>
            <a:r>
              <a:rPr lang="ru-RU" sz="2800" dirty="0" smtClean="0">
                <a:solidFill>
                  <a:srgbClr val="002060"/>
                </a:solidFill>
              </a:rPr>
              <a:t> роботу </a:t>
            </a:r>
            <a:r>
              <a:rPr lang="ru-RU" sz="2800" dirty="0" err="1" smtClean="0">
                <a:solidFill>
                  <a:srgbClr val="002060"/>
                </a:solidFill>
              </a:rPr>
              <a:t>кровоносних</a:t>
            </a:r>
            <a:r>
              <a:rPr lang="ru-RU" sz="2800" dirty="0" smtClean="0">
                <a:solidFill>
                  <a:srgbClr val="002060"/>
                </a:solidFill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</a:rPr>
              <a:t>лімфатичних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судин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піщинки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масажують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шкіру</a:t>
            </a:r>
            <a:r>
              <a:rPr lang="ru-RU" sz="2800" dirty="0" smtClean="0">
                <a:solidFill>
                  <a:srgbClr val="002060"/>
                </a:solidFill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</a:rPr>
              <a:t>дратують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її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нервові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закінчення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крім</a:t>
            </a:r>
            <a:r>
              <a:rPr lang="ru-RU" sz="2800" dirty="0" smtClean="0">
                <a:solidFill>
                  <a:srgbClr val="002060"/>
                </a:solidFill>
              </a:rPr>
              <a:t> того, ванна </a:t>
            </a:r>
            <a:r>
              <a:rPr lang="ru-RU" sz="2800" dirty="0" err="1" smtClean="0">
                <a:solidFill>
                  <a:srgbClr val="002060"/>
                </a:solidFill>
              </a:rPr>
              <a:t>має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болезаспокійливу</a:t>
            </a:r>
            <a:r>
              <a:rPr lang="ru-RU" sz="2800" dirty="0" smtClean="0">
                <a:solidFill>
                  <a:srgbClr val="002060"/>
                </a:solidFill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</a:rPr>
              <a:t>седативну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дію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2060848"/>
            <a:ext cx="7560840" cy="4536504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2060"/>
                </a:solidFill>
              </a:rPr>
              <a:t>Під</a:t>
            </a:r>
            <a:r>
              <a:rPr lang="ru-RU" sz="3200" dirty="0">
                <a:solidFill>
                  <a:srgbClr val="002060"/>
                </a:solidFill>
              </a:rPr>
              <a:t> час сеансу </a:t>
            </a:r>
            <a:r>
              <a:rPr lang="ru-RU" sz="3200" dirty="0" err="1">
                <a:solidFill>
                  <a:srgbClr val="002060"/>
                </a:solidFill>
              </a:rPr>
              <a:t>псаммотерапіі</a:t>
            </a:r>
            <a:r>
              <a:rPr lang="ru-RU" sz="3200" dirty="0">
                <a:solidFill>
                  <a:srgbClr val="002060"/>
                </a:solidFill>
              </a:rPr>
              <a:t> температура </a:t>
            </a:r>
            <a:r>
              <a:rPr lang="ru-RU" sz="3200" dirty="0" err="1">
                <a:solidFill>
                  <a:srgbClr val="002060"/>
                </a:solidFill>
              </a:rPr>
              <a:t>тіла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підвищується</a:t>
            </a:r>
            <a:r>
              <a:rPr lang="ru-RU" sz="3200" dirty="0">
                <a:solidFill>
                  <a:srgbClr val="002060"/>
                </a:solidFill>
              </a:rPr>
              <a:t> на 0,3-0,6 </a:t>
            </a:r>
            <a:r>
              <a:rPr lang="ru-RU" sz="3200" dirty="0" err="1">
                <a:solidFill>
                  <a:srgbClr val="002060"/>
                </a:solidFill>
              </a:rPr>
              <a:t>градусів</a:t>
            </a:r>
            <a:r>
              <a:rPr lang="ru-RU" sz="3200" dirty="0">
                <a:solidFill>
                  <a:srgbClr val="002060"/>
                </a:solidFill>
              </a:rPr>
              <a:t>, пульс </a:t>
            </a:r>
            <a:r>
              <a:rPr lang="ru-RU" sz="3200" dirty="0" err="1">
                <a:solidFill>
                  <a:srgbClr val="002060"/>
                </a:solidFill>
              </a:rPr>
              <a:t>прискорюється</a:t>
            </a:r>
            <a:r>
              <a:rPr lang="ru-RU" sz="3200" dirty="0">
                <a:solidFill>
                  <a:srgbClr val="002060"/>
                </a:solidFill>
              </a:rPr>
              <a:t> на 6-12 </a:t>
            </a:r>
            <a:r>
              <a:rPr lang="ru-RU" sz="3200" dirty="0" err="1">
                <a:solidFill>
                  <a:srgbClr val="002060"/>
                </a:solidFill>
              </a:rPr>
              <a:t>ударів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хвилину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кров'яний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тиск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піднімається</a:t>
            </a:r>
            <a:r>
              <a:rPr lang="ru-RU" sz="3200" dirty="0">
                <a:solidFill>
                  <a:srgbClr val="002060"/>
                </a:solidFill>
              </a:rPr>
              <a:t> на 30мм ртутного </a:t>
            </a:r>
            <a:r>
              <a:rPr lang="ru-RU" sz="3200" dirty="0" err="1">
                <a:solidFill>
                  <a:srgbClr val="002060"/>
                </a:solidFill>
              </a:rPr>
              <a:t>стовпа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дихання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частішає</a:t>
            </a:r>
            <a:r>
              <a:rPr lang="ru-RU" sz="3200" dirty="0">
                <a:solidFill>
                  <a:srgbClr val="002060"/>
                </a:solidFill>
              </a:rPr>
              <a:t>. За один сеанс </a:t>
            </a:r>
            <a:r>
              <a:rPr lang="ru-RU" sz="3200" dirty="0" err="1">
                <a:solidFill>
                  <a:srgbClr val="002060"/>
                </a:solidFill>
              </a:rPr>
              <a:t>тривалістю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півтори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години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можна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втратити</a:t>
            </a:r>
            <a:r>
              <a:rPr lang="ru-RU" sz="3200" dirty="0">
                <a:solidFill>
                  <a:srgbClr val="002060"/>
                </a:solidFill>
              </a:rPr>
              <a:t> до 600 </a:t>
            </a:r>
            <a:r>
              <a:rPr lang="ru-RU" sz="3200" dirty="0" err="1">
                <a:solidFill>
                  <a:srgbClr val="002060"/>
                </a:solidFill>
              </a:rPr>
              <a:t>грам</a:t>
            </a:r>
            <a:r>
              <a:rPr lang="ru-RU" sz="3200" dirty="0">
                <a:solidFill>
                  <a:srgbClr val="002060"/>
                </a:solidFill>
              </a:rPr>
              <a:t> ваги.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4960</Words>
  <Application>WPS Presentation</Application>
  <PresentationFormat>Экран (4:3)</PresentationFormat>
  <Paragraphs>47</Paragraphs>
  <Slides>24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SimSun</vt:lpstr>
      <vt:lpstr>Wingdings</vt:lpstr>
      <vt:lpstr>Book Antiqua</vt:lpstr>
      <vt:lpstr>Times New Roman</vt:lpstr>
      <vt:lpstr>Microsoft YaHei</vt:lpstr>
      <vt:lpstr>Arial Unicode MS</vt:lpstr>
      <vt:lpstr>Calibri</vt:lpstr>
      <vt:lpstr>Твердый переплет</vt:lpstr>
      <vt:lpstr>PowerPoint 演示文稿</vt:lpstr>
      <vt:lpstr>PowerPoint 演示文稿</vt:lpstr>
      <vt:lpstr>PowerPoint 演示文稿</vt:lpstr>
      <vt:lpstr>PowerPoint 演示文稿</vt:lpstr>
      <vt:lpstr>У Радянському Союзі псаммотерапія (лікування піском) поряд з бальнеотерапією була вельми популярна в кримських здравницях, а зараз пісочні ванни застосовують і в санаторіях, і в спа-салонах. </vt:lpstr>
      <vt:lpstr>У чому ж полягає корисна дія гарячого піску?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Лікувальний ефект обумовлений: термічним, механічним і хімічним впливом. </vt:lpstr>
      <vt:lpstr>PowerPoint 演示文稿</vt:lpstr>
      <vt:lpstr>PowerPoint 演示文稿</vt:lpstr>
      <vt:lpstr>PowerPoint 演示文稿</vt:lpstr>
      <vt:lpstr>PowerPoint 演示文稿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13</cp:revision>
  <dcterms:created xsi:type="dcterms:W3CDTF">2017-11-07T17:20:00Z</dcterms:created>
  <dcterms:modified xsi:type="dcterms:W3CDTF">2024-03-21T14:25:39Z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0530BC754A2A4C77AD1A0DC168331280_13</vt:lpwstr>
  </property>
  <property fmtid="{D5CDD505-2E9C-101B-9397-08002B2CF9AE}" pid="3" name="KSOProductBuildVer">
    <vt:lpwstr>1033-12.2.0.13489</vt:lpwstr>
  </property>
</Properties>
</file>