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56" r:id="rId2"/>
    <p:sldId id="257" r:id="rId3"/>
    <p:sldId id="258" r:id="rId4"/>
    <p:sldId id="275" r:id="rId5"/>
    <p:sldId id="259" r:id="rId6"/>
    <p:sldId id="276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30" autoAdjust="0"/>
    <p:restoredTop sz="94660"/>
  </p:normalViewPr>
  <p:slideViewPr>
    <p:cSldViewPr>
      <p:cViewPr>
        <p:scale>
          <a:sx n="100" d="100"/>
          <a:sy n="100" d="100"/>
        </p:scale>
        <p:origin x="-282" y="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4CBBC-D78E-4BE1-BE30-063C06FEF13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ED4CBBC-D78E-4BE1-BE30-063C06FEF13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3BED2DD-08ED-429E-8CB9-282777B384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3200" dirty="0" smtClean="0"/>
              <a:t>Основи токсикології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415499"/>
            <a:ext cx="914400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Отруєнням або інтоксикацією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називають стан, що розвивається внаслідок взаємодії організму та токсиканту. 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Класифікації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За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причин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випадкові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за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лежать 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терпілого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За конкретними умовами виникнення отруєння поділяють: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Виробничі, які розвиваються при впливі токсикантів, внаслідок порушення техніки безпеки під час роботи зі шкідливими речовинами.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Побутові, що виникають внаслідок неправильного використання та зберігання препаратів у домашніх умовах та непомірного прийому алкоголю та його сурогатів.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Ендогенного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екзогенного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походження, що викликаються надходженням токсикантів в організм людини з навколишнього середовища або внаслідок утворення та накопичення токсикантів при різних захворюваннях печінки, нирок та ін.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За ступенем тяжкості отруєння бувають: легкої тяжкості; середньої; важкі; вкрай важкі; смертельні.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Залежно від тривалості взаємодії хімічної речовини та організму інтоксикації можуть бути гострими,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підгострими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хронічними.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Гострою 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інтоксикацією називається та,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 розвивається в результаті одноразової або повторної дії речовин протягом обмеженого періоду часу (як правило, до кількох діб).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Підгострою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інтоксикацією називається та,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 розвивається в результаті безперервної або переривається в часі 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інтермітує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дії токсиканту тривалістю до 90 діб.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Хронічною називається інтоксикація, що розвивається в результаті тривалої (іноді років) дії токсиканту.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AutoShape 2" descr="Харчові отрує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6" name="AutoShape 4" descr="Харчові отруєння та їх профілактика | Мирівська сільська рад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318" name="Picture 6" descr="Харчове отруєння: причини, методи лікування та профілактики: статті клініки  Оксфорд Медікал Киї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797152"/>
            <a:ext cx="3338736" cy="1747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Залежно від локалізації патологічного процесу інтоксикація може бути місцевою та загальною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Місцевою називається інтоксикація, коли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патологічний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 розвивається безпосередньо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аплікацією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отрути. Можливе місцеве ураження очей, ділянок шкіри, дихальних шляхів та легень, різних областей шлунково-кишкового тракту. Місцева дія може виявлятися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альтерацією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тканин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(формування запально-некротичних змін - дія кислот і лугів на шкірні покриви та слизові;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іпритів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люїзиту на очі, шкіру, слизові оболонки шлунково-кишкового тракту, легені </a:t>
            </a:r>
            <a:r>
              <a:rPr lang="uk-UA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функціональними реакціями (без морфологічних змін - звуження зіниці при дії фосфорорганічних сполук на орган зору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Загальною називається інтоксикація, при якій у патологічний процес залучаються багато органів та систем організму, у тому числі віддалені від місця аплікації токсиканту. Причинами загальної інтоксикації, як правило, є резорбція токсиканту у внутрішні середовища, резорбція продуктів розпаду уражених покривних тканин, рефлекторні механізми. Найчастіше інтоксикація носить змішаний, як місцевий, і загальний характер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Періоди інтоксикації. Як правило протягом будь-якої інтоксикації можна виділити чотири основних періоди: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період контакту з речовиною,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прихований період,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період розпалу захворювання,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період одужання.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період ускладнень (необов'язковий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Виразність і тривалість кожного з періодів залежить від виду та властивостей речовини, що викликала інтоксикацію, її дози та умов взаємодії з організмом.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476672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Загальні питання токсикології. Метаболізм токсичних речовин.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Шляхи надходження хімічних речовин в організм.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Транспорт хімічних речовин через біологічні мембрани.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 хімічних речовин в організмі.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Рецептори.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Біотрансформація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отрут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Виведення отрути з організму.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AutoShape 2" descr="Отруєння ліками: найбільш розповсюджені види, їх симптоматика | Біонор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Вчені створили ліки з отрути скорпіона - Korrespondent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70" name="Picture 6" descr="Отруєння грибами: профілактика і перша допомога | Головне управління  Держпродспоживслужби в Дніпропетровській област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56992"/>
            <a:ext cx="3024335" cy="2016224"/>
          </a:xfrm>
          <a:prstGeom prst="rect">
            <a:avLst/>
          </a:prstGeom>
          <a:noFill/>
        </p:spPr>
      </p:pic>
      <p:sp>
        <p:nvSpPr>
          <p:cNvPr id="11272" name="AutoShape 8" descr="Чим небезпечні змії та що робити після укус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4" name="AutoShape 10" descr="Чим небезпечні змії та що робити після укус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76" name="Picture 12" descr="Вчені створили ліки з отрути скорпіона - Korrespondent.n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1916832"/>
            <a:ext cx="2849921" cy="1800200"/>
          </a:xfrm>
          <a:prstGeom prst="rect">
            <a:avLst/>
          </a:prstGeom>
          <a:noFill/>
        </p:spPr>
      </p:pic>
      <p:sp>
        <p:nvSpPr>
          <p:cNvPr id="11278" name="AutoShape 14" descr="Правила поведінки і дії в разі отруєння препаратами побутової хімії |  Святошинська районна в місті Києві державна адміністрац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80" name="Picture 16" descr="Правила поведінки і дії в разі отруєння препаратами побутової хімії |  Святошинська районна в місті Києві державна адміністрація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4005064"/>
            <a:ext cx="2810068" cy="1440160"/>
          </a:xfrm>
          <a:prstGeom prst="rect">
            <a:avLst/>
          </a:prstGeom>
          <a:noFill/>
        </p:spPr>
      </p:pic>
      <p:sp>
        <p:nvSpPr>
          <p:cNvPr id="11282" name="AutoShape 18" descr="Токсини — Вікіпед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84" name="Picture 20" descr="Токсини — Вікіпедія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3140968"/>
            <a:ext cx="2016224" cy="2016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127127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багатьох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захисних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сформувалися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еволюції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звільняється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виведення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видільні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піддається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детокскац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коли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нетоксичні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метаболіти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кон'югати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природного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штучного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походження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вступає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метаболізмом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Меткаф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(1966)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перетворень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живому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Інактивація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метаболізму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виведення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токсичного початку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перш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мішені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систем,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проявитися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Цей тип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метаболізму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водорозчинним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з'єднанням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виводитися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сечовидільної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системою.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Гідроліз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гідролізу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розщеплення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вуглеводів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ефірів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кислот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спиртів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рахунок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ферментів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гідроліз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субстанцій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гідроліз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метаболізують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шляхом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ефірами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пестициди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похідні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фосфорної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кислоти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Окислення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ссавців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основному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печінці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ферментів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оксидаз. 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дезактивація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оксіізомерів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фосфорорганічних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сполук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похідних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дітіофосфорних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кислот.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метаболізму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зростання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209546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Редукція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метаболізують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ароматичні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сполуки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нітрогрупи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редукція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аміногрупи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метафосу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тіофоса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гербіцидів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триазинового ряду.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перетворення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основному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мікроорганізмів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зокрема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бактерій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рубця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жуйних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Конверсія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рідкісний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метаболічних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мабуть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оксидаз, так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мікроорганізмів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структура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сполуки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стабільність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само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 сполуки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Прикладом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конверсії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служити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епоксиду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гептахлора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гептахлора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Детоксикація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Зазвичай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називають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кон'югат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субстанцією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кон'югатів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глюкуроніл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кислотою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Метаболізм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однієї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тієї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одночасно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кількома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шляхами, так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сполука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атаковано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відразу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декількома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метаболізуючими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агентами.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Метаболізм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ксенобіотиків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здійснюється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же шляхами,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метаболізуються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природні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Ксенобіотики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надходячи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включаються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уже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сформовані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біохімічні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реакції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вироблені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філогенезу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біотрансформації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спрямовані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основному,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детоксикацію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знезараження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токсичних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речовин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одним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захисно-пристосувальних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механізмів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врівноважують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взаємовідносини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навколишнім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середовищем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Метаболізм чужорідних сполук здійснюється шляхом окислення, відновлення, гідролізу і синтезу, внаслідок чого утворюються менш токсичні полярні водорозчинні сполуки, які видаляються із організму природним шляхом.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мінералізації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сполук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називають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деструкцією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окремих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випадках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можливе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утворення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сполук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токсичних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вихідні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токсичність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метилового спирту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етиленгліколю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визначається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метаболітів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формальдегіда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мурашиної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щавелевої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кислот).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часткового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хімічного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перетворення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називається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трансформацією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835696" y="2420888"/>
          <a:ext cx="4808043" cy="4064000"/>
        </p:xfrm>
        <a:graphic>
          <a:graphicData uri="http://schemas.openxmlformats.org/drawingml/2006/table">
            <a:tbl>
              <a:tblPr/>
              <a:tblGrid>
                <a:gridCol w="1602681"/>
                <a:gridCol w="1602681"/>
                <a:gridCol w="1602681"/>
              </a:tblGrid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сполук</a:t>
                      </a:r>
                      <a:endParaRPr lang="ru-RU" sz="9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Тип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реакції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метаболічного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знезараження</a:t>
                      </a:r>
                      <a:endParaRPr lang="ru-RU" sz="9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9676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Ациклічні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ароматичні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аліциклічні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сполуки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третичні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аміни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спирти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альдегіди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нітро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азосполуки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Окислення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відновлення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(за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участю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мікросомальних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ферментів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774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Складні ефіри, аміди, фосфорорганічні сполуки, аліфатичні вуглеводні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Гідроліз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(за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участю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мікросомальних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немікросомальних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ферментів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9676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Феноли, епоксиди, галогени, гетероциклічні сполуки, ароматичні маіни, насичені сполуки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Кон’югація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глюкороновою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сірчаною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кислотами,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амінокислотами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іншими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кислотами)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9676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Отрути – антигени, метали, ліпофільні речовини, барій, свинець, талій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Специфічна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неспецифічна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фіксація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антитілами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білками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, жировою та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кістковими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тканинами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836712"/>
            <a:ext cx="91440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Найчастіше метаболізм шкідливих хімічних речовин відбувається у печінці, але здатність до детоксикації властива також ниркам, стінкам шлунку і кишок, легеням і іншим органам і тканинам.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Безпосереднім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місцем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знешкодження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ксенобіотиків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клітинні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органоїди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ендоплазматична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сітка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яка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містить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мікросомальні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ферменти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запускають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реакції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біотрансформації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Типовий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шлях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метаболічного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знезараження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основних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класів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хімічних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наведений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табл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Основні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класи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хімічних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речовин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їхнє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метаболічне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перетворення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3203848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Інтенсивність метаболізму залежить від рівня інтоксикації: на відносно низьких рівнях впливу хімічних речовин достатньо резервів захисних реакцій, і тому дія токсиканта помірна; при збільшенні інтенсивності впливу хімічних речовин відносна активність метаболізму знижується.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Видалення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організму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хімічних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різної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будови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відбувається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таким чином: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водорозчинні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сполуки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організму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як правило,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видаляються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нирки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легені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видаляються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леткі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жиророзчинні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мало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змінюються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змінюються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організмі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(бензин, бензол,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хлориди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чотирихлористий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вуглець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етиловий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ефір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);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малорозчинні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нерозчинні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свинець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ртуть,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марганець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сурма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);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жиророзчинні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видаляються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шкіру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потовими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залозами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(ртуть,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мідь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миш’як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сірководень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тощо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Фази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токсичності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біотрансформації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хімічних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наведено на рис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унку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8914" name="Picture 2" descr="image0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7550" y="1340768"/>
            <a:ext cx="5886450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Інструкція з техніки безпеки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 початком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практичних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занять студенти проходять інструктаж з техніки безпеки, який оформлюється у спеціальному журналі. Крім того, під час кожної роботи вони одержують усний інструктаж від викладача.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Працювати в лабораторії студенти повинні на постійному робочому місті тільки в халатах, застебнутих на всі ґудзики. Довге волосся має бути підібране.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Загальні правила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/>
                <a:cs typeface="Times New Roman" pitchFamily="18" charset="0"/>
              </a:rPr>
              <a:t>1. Робочі місця необхідно утримувати у чистоті, а при виконанні роботи – дотримуватись правил техніки безпеки.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/>
                <a:cs typeface="Times New Roman" pitchFamily="18" charset="0"/>
              </a:rPr>
              <a:t>2. Працювати необхідно акуратно, турбуючись про те, щоб не вносити забруднень до реактивів, що використовуються у хіміко-токсикологічному аналізі.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/>
                <a:cs typeface="Times New Roman" pitchFamily="18" charset="0"/>
              </a:rPr>
              <a:t>3. Прагнути вивчати якісні реакції на ті або інші токсичні хімічні речовини з можливо малими кількостями, або об’ємами їх розчинів, користуючись для реакцій переважно предметними скельцями, фарфоровими пластинками, чашками та тиглями.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/>
                <a:cs typeface="Times New Roman" pitchFamily="18" charset="0"/>
              </a:rPr>
              <a:t>4. При проведенні досліджень у пробірках забороняється нагрівання вмісту їх на відкритому полум’ї газового пальника, оскільки при цьому можливий викид гарячої рідини з ураженням очей та шкіри рук. Нагрівання пробірок з розчинами необхідно проводити на водяній бані, направивши отвір пробірки від себе і від інших працюючих, постійно перемішуючи вміст пробірки шляхом обережного струшування.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/>
                <a:cs typeface="Times New Roman" pitchFamily="18" charset="0"/>
              </a:rPr>
              <a:t>5. Всі роботи з речовинами, при дії яких утворюються шкідливі для організму гази і неприємно пахучі сполуки, необхідно проводити у витяжній шафі. Категорично забороняється працювати з вказаними речовинами на робочому місці!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/>
                <a:cs typeface="Times New Roman" pitchFamily="18" charset="0"/>
              </a:rPr>
              <a:t>6. Для запобігання псування каналізаційної системи в лабораторії розчини кислот, лугів і інших агресивних речовин необхідно зливати в спеціально відведений для цих цілей посуд. Розчини йодидів, сполуки срібла і ртуті слід зливати в окремі ємності.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/>
                <a:cs typeface="Times New Roman" pitchFamily="18" charset="0"/>
              </a:rPr>
              <a:t>7. Необхідно перевіряти роботу газових пальників, оскільки при їх несправності в приміщенні лабораторії можуть нагромаджуватися продукти неповного згорання газу, що може стати причиною отруєння працюючих.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/>
                <a:cs typeface="Times New Roman" pitchFamily="18" charset="0"/>
              </a:rPr>
              <a:t>8. На робочому місці забороняється тримати особисті речі, за винятком навчальних посібників і робочого зошиту.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/>
                <a:cs typeface="Times New Roman" pitchFamily="18" charset="0"/>
              </a:rPr>
              <a:t>9. Під час виконання роботи і після її закінчення необхідно стежити за чистотою рук. Їх рекомендується мити спочатку водою, а потім – водою з милом.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/>
                <a:cs typeface="Times New Roman" pitchFamily="18" charset="0"/>
              </a:rPr>
              <a:t>10. Після закінчення роботи необхідно погасити газові пальники, вимити і поставити на місце використаний посуд, реактиви, вимкнути прилади!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-54635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Правила роботи з токсичними речовинами і біологічним матеріалом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1. При роботі з сильнодіючими речовинами і біологічним матеріалом слід суворо дотримуватись заходів особистої профілактики і обережності: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а) не торкатися до сильнодіючих речовин і біологічного матеріалу незахищеними руками;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б) не зберігати і не приймати їжу і воду в місцях роботи з сильнодіючими речовинами і біологічним матеріалом.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2. При роботі з концентрованими кислотами і лугами необхідно поводитися з ними обережно, стежити, щоб вони не потрапили на одяг і шкіру.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3. При розведенні концентрованої сульфатної кислоти необхідно обережно приливати кислоту до води, а не навпаки.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4. Луги, які знаходяться в твердому стані (калій гідроксид, натрій гідроксид), необхідно набирати з ємності за допомогою пінцета або шпателя, а подрібнення шматків слід проводити в спеціальних захисних окулярах, оскільки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відлітаючі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 шматочки лугів дуже небезпечні для очей та волосся.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5. Розбавлені розчини кислот і лугів також небезпечні для очей і шкіри, тому при роботі з ними необхідно поводитися з обережністю.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6. З біологічним матеріалом необхідно працювати в гумових рукавичках. Після роботи використані інструменти, рукавички промити 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продезинфікувати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. Руки ретельно вимити з милом 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продезинфікувати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 етанолом.</a:t>
            </a:r>
            <a:endParaRPr kumimoji="0" lang="uk-UA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0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Правила роботи з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пожежонебезпечними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 речовинами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1. Нагрівання вогненебезпечних речовин (органічні розчинники) необхідно проводити без вогню, на заздалегідь нагрітій водяній або іншій бані.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2. Горючі рідини приливають до суміші реагуючих речовин з невеликої ємкості (пробірки, колби).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3. Демонтаж приладів, в яких знаходяться горючі речовини, необхідно проводити після закінчення роботи і при вимкнених газових пальниках.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4. Забороняється зберігати горючі і легкозаймисті речовини поблизу вогню або сильно нагрітих електричних приладів.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5. Деякі гази (водень, ацетилен), спирти, легко киплячі вуглеводні (бензол, гексан), ацетон, діетиловий ефір і інші речовини можуть утворювати вибухові суміші з повітрям. Працювати з такими речовинами необхідно при включеній витяжній вентиляції для запобігання зменшення у приміщенні небезпечних концентрацій пари і газів.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6. Забороняється виливати відпрацьовані горючі рідини в каналізацію! Їх слід збирати в спеціальний, герметично закритий посуд.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Правила роботи з електроприладами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1. Робота в лабораторії повинна проводитися за наявності справного і обов’язково заземленого електроустаткування і приладів.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2. Всі несправності електроприладів, електромережі і іншого устаткування повинні усуватися тільки відповідними фахівцями.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3. Щоб уникнути нещасних випадків при проведенні досліджень з використанням електроапаратури 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фотоелектроколориметрів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 та ін.) забороняється: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SymbolMT"/>
                <a:cs typeface="Times New Roman" pitchFamily="18" charset="0"/>
              </a:rPr>
              <a:t>а)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використовувати прилади з пошкодженою ізоляцією проводки;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SymbolMT"/>
                <a:cs typeface="Times New Roman" pitchFamily="18" charset="0"/>
              </a:rPr>
              <a:t>б)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залишати прилади включеними без нагляду;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SymbolMT"/>
                <a:cs typeface="Times New Roman" pitchFamily="18" charset="0"/>
              </a:rPr>
              <a:t>в)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включати апаратуру в мережу, вольтаж якої не відповідає напрузі, необхідній для роботи приладів;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SymbolMT"/>
                <a:cs typeface="Times New Roman" pitchFamily="18" charset="0"/>
              </a:rPr>
              <a:t>г)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замінювати запобіжники, що перегоріли, дротом;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SymbolMT"/>
                <a:cs typeface="Times New Roman" pitchFamily="18" charset="0"/>
              </a:rPr>
              <a:t>д)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працювати з незаземленими приладами.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4. При роботі з електроприладами в лабораторії повинні знаходитися не менше двох чоловік.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Тема: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Введення в токсикологію.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052736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Предмет, мета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завдання токсикології.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Класифікація шкідливих речовин.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Отруєння.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Міри токсичності.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Залежність токсичності від фізико-хімічних властивостей сполуки.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0"/>
            <a:ext cx="9144000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Ліквідація пожежі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1. У разі виникнення пожежі необхідно: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SymbolMT" charset="-120"/>
                <a:cs typeface="Times New Roman" pitchFamily="18" charset="0"/>
              </a:rPr>
              <a:t>а)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негайно вимкнути газові пальники, електронагрівальні прилади і вентиляцію;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SymbolMT" charset="-120"/>
                <a:cs typeface="Times New Roman" pitchFamily="18" charset="0"/>
              </a:rPr>
              <a:t>б)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винести з лабораторії весь посуд з вогненебезпечними речовинами;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SymbolMT" charset="-120"/>
                <a:cs typeface="Times New Roman" pitchFamily="18" charset="0"/>
              </a:rPr>
              <a:t>в)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викликати пожежну охорону і доповісти про це керівнику роботи і завідувачу кафедри;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SymbolMT" charset="-120"/>
                <a:cs typeface="Times New Roman" pitchFamily="18" charset="0"/>
              </a:rPr>
              <a:t>г)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застосовувати найефективніші для даного випадку засоби пожежогасіння.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2. Полум’я необхідно гасити наступними засобами: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SymbolMT" charset="-120"/>
                <a:cs typeface="Times New Roman" pitchFamily="18" charset="0"/>
              </a:rPr>
              <a:t>а)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при загоряння рідин, що не змішуються з водою (бензин, петролейний ефір та ін.) – вуглекислотними і порошковими вогнегасниками (ОВ), піском, ковдрою, забороняється застосовувати воду;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SymbolMT" charset="-120"/>
                <a:cs typeface="Times New Roman" pitchFamily="18" charset="0"/>
              </a:rPr>
              <a:t>б)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дроти або електроприлади, що знаходяться під напругою, що горять,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–знеструмити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 і гасити за допомогою вуглекислотного вогнегасника (ОВ);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SymbolMT" charset="-120"/>
                <a:cs typeface="Times New Roman" pitchFamily="18" charset="0"/>
              </a:rPr>
              <a:t>в)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дерев’яні частини, що горять, – всіма вогнегасними засобами;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SymbolMT" charset="-120"/>
                <a:cs typeface="Times New Roman" pitchFamily="18" charset="0"/>
              </a:rPr>
              <a:t>г)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при загорянні одягу на працюючому необхідно накрити ділянку, що горить, підручними засобами: рушником, халатом, ковдрою або щільною тканиною.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Надання першої допомоги потерпілим в результаті нещасних випадків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1. При попаданні на шкіру концентрованої сульфатної кислоти її необхідно обережно витерти сухою тканиною або ватно-марлевим тампоном, а уражену ділянку промити водою і розчином натрій гідрокарбонату. Інші сильні кислоти акуратно змиваються водою, а потім розчином натрій гідрокарбонату.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2. Розбавлені кислоти швидко змивають водою з ураженої ділянки, після чого проводять обробку шкіри або очей 1%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-вим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 розчином натрій гідрокарбонату, а потім знову водою.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3. При попаданні на шкіру концентрованих їдких лугів пошкоджене місце промивають водою і нейтралізують розведеною оцтовою або борною кислотою.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4. При попаданні в очі або на шкіру розбавлених розчинів лугів їх промивають водою, 1%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-вим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 розчином борної кислоти, а потім знову – водою.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5. При попаданні на шкіру фенолу, брому та інших подразнюючих речовин ушкоджене місце необхідно промити органічним розчинником (спирт, ефір).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6. При опіках тіла уражену ділянку промивають 5-10%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-вим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 розчином калій перманганату і накладають на нього тампон, змочений 5%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-вим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 розчином таніну або спеціальним кремом від опіків.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7. Порізані місця слід обробити спиртовим розчином йоду і перев’язати бинтом. Мити рану водою і знімати кров, що згорнулася, забороняється.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8. У всіх випадках отруєння потерпілого перш за все необхідно вивести або винести на чисте повітря і до прибуття лікаря надати допомогу: звільнити потерпілого від тісного одягу, при необхідності тепло вкрити.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9. При ураженні електричним струмом необхідно: вимкнути рубильник або видалити запобіжник, віднести потерпілого від місця ураження і покласти на рівне місце, звільнити від поясу, дати понюхати розчин амоніаку, забезпечити потерпілому повний спокій.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NewRomanPSMT" charset="-128"/>
                <a:cs typeface="Times New Roman" pitchFamily="18" charset="0"/>
              </a:rPr>
              <a:t>10. Після надання потерпілому першої допомоги його необхідно терміново направити до лікарні.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620688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 хіміко-токсикологічного дослідження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 хіміко-токсикологічного дослідження має відображати такі моменти дослідження: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Введення. Вказується коли, ким і що досліджувалося.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Попередній огляд доставленого матеріалу. Детально описуються об’єкти досліджень: тара, упаковка, написи, печатки, стан їх та характер вмісту. Далі описуються попередні випробування та біологічні дослідження. Описується зовнішній вигляд об’єкту; характер об’єкту (склад і властивості речовини – рідина, порошок, аморфна речовина); запах (бензойний альдегід і синильна кислота мають запах гіркого мигдалю); властивості біологічного матеріалу – при наявності ознак гниття запах амоніаку і сірководню буде маскувати запах отрути (візуально перевіряють наявність кристалів, насіння рослин); наявність кольору – вміст шлунку синьо-зеленого кольору припускає наявність солей міді; жовтого – солей хрому, азотної кислоти. Проводиться визначення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рН-середовища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•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2,0 – наявність мінеральних і органічних кислот;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•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4-6 – слабкі органічні кислоти і солі важких металів;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•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8 – амоніак, луги, солі лужних металів і вугільної кислоти.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Хімічне дослідження. Докладно викладаються усі операції. Опис має бути ясним і точним, даючи повну картину проведеного дослідження.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Висновок. Наприкінці пишуть: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підставі вищеописаного слід зробити висновок, що в досліджуваних об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єктах (слід їх перерахувати) не знайдено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перераховують речовини, на які проводилося дослідження з негативними результатами. Далі перераховують речовини знайдені при дослідженні, та наводять кількості їх (або на весь доставлений об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єкт, або отримані речовини виражають у %).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-61555"/>
            <a:ext cx="91440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Токсикологія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 наука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що вивчає механізми шкідливої дії речовин на живі організми; закономірності патологічних процесів, що розвиваються при цьому; розробляє методи діагностики, лікування та профілактики, а також форми корисного використання токсичної дії отрути. </a:t>
            </a:r>
            <a:endParaRPr kumimoji="0" lang="uk-UA" sz="1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 токсикології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області людської діяльності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безперервне вдосконалення системи заходів, засобів і методів, що забезпечують збереження життя, здоров'я і професійної працездатності окремої людини, колективів і населення в цілому в умовах повсякденного контакту з хімічними речовинами і при надзвичайних ситуаціях. Ця мета досягається шляхом вирішення фундаментальних і прикладних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токсикологічних завдань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 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Встановлення кількісних характеристик причинно-наслідкових зв'язків між фактом дії кожної з відомих людині хімічних речовин і розвитком різних форм токсичного процесу; оцінка токсичності речовин. Розділ токсикології, в рамках якого удосконалюється методологія і здійснюється оцінка токсичності хімічних речовин, називається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токсикометрією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1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Результати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токсикометричних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досліджень в медичній практиці використовують для розробки системи нормативних і правових актів, що забезпечують хімічну безпеку населення; оцінки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ризиків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ксенобіотиків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умовах виробництва, екологічних і побутових контактів з токсикантами; порівняльної оцінки ефективності засобів і методів забезпечення хімічної безпеки населення і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ощо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Обучение по программе «Токсикология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284984"/>
            <a:ext cx="2619375" cy="1743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86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80975" algn="l"/>
              </a:tabLst>
            </a:pP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Вивчення механізмів, що лежать в основі токсичної дії різних хімічних речовин, закономірностей формування токсичного процесу, його проявів, це завдання вирішується за допомогою методичних прийомів, що розробляються і 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удосконалюються у рамках 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розділу токсикології </a:t>
            </a:r>
            <a:r>
              <a:rPr lang="uk-UA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lang="uk-UA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токсикодинаміка</a:t>
            </a:r>
            <a:r>
              <a:rPr lang="uk-UA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uk-UA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Токсикодинамічні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характеристики речовин необхідні для розробки медикаментозних засобів профілактики і терапії інтоксикацій, засобів і методів запобігання і мінімізації згубних наслідків розвитку інших форм токсичного процесу; вдосконалення методів діагностики інтоксикацій і оцінки функціонального стану осіб, що піддалися дії наднормативних доз токсикантів; вдосконалення методів оцінки токсичності </a:t>
            </a:r>
            <a:r>
              <a:rPr lang="uk-UA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ксенобіотиків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</a:t>
            </a:r>
            <a:r>
              <a:rPr lang="uk-UA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біотестування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досліджуваних проб.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indent="2286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80975" algn="l"/>
              </a:tabLst>
            </a:pP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З'ясування механізмів проникнення токсикантів в організм, закономірностей їх розподілу, метаболізму і виведення. Сукупність методичних прийомів, що використовуються для вирішення цих завдань, і накопичені відомості формують розділ токсикології - </a:t>
            </a:r>
            <a:r>
              <a:rPr lang="uk-UA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lang="uk-UA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токсикокінетика</a:t>
            </a:r>
            <a:r>
              <a:rPr lang="uk-UA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Знання </a:t>
            </a:r>
            <a:r>
              <a:rPr lang="uk-UA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токсикокінетики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ксенобіотиків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необхідні для розробки надійної системи профілактики токсичних дій; діагностики інтоксикацій, виявлення професійної патології, проведення судово-медичної експертизи; вони широко використовуються в процесі створення нових протиотрут і схем їх оптимального використання; вдосконалення методів форсованої детоксикації організму 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indent="2286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80975" algn="l"/>
              </a:tabLst>
            </a:pP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Встановлення чинників, що впливають на токсичність речовини: властивостей токсикантів, особливостей біологічних об'єктів, умов їх взаємодії, стан 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довкілля... 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 згадані завдання вирішуються в ході експериментальних досліджень на тваринах, в процесі лікування гострих і хронічних отруєнь людини в умовах клініки, епідеміологічних досліджень серед професійних груп і населення, що піддалися дії токсикантів. </a:t>
            </a:r>
            <a:endParaRPr lang="uk-UA" sz="1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Токсикология и Химия: истории из жизни, советы, новости и юмор — Все посты,  страница 2 | Пикаб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717032"/>
            <a:ext cx="2286000" cy="2000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353562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токсикології</a:t>
            </a:r>
          </a:p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Токсикологічна наука представлена декількома основними напрямами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Експериментальна токсикологія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вивчає загальні закономірності взаємодії речовин і біологічних систем (залежності: "доза токсиканта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ефект", "будова токсиканта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ефект", "умови взаємодії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ефект"), механізми формування і перебігу токсичного процесу; розглядає проблеми токсикології в еволюційному аспекті; розробляє методологію екстраполяції даних з тварин на людину; забезпечує вирішення практичних завдань, що стоять перед профілактичною і клінічною токсикологією.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Навчальна діяльність кафедри аналітичної хімії та хімічної технології  харчових добавок і косметичних засобів - УДХТУ (Український державний  хіміко-технологічний університет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924944"/>
            <a:ext cx="2619375" cy="1743076"/>
          </a:xfrm>
          <a:prstGeom prst="rect">
            <a:avLst/>
          </a:prstGeom>
          <a:noFill/>
        </p:spPr>
      </p:pic>
      <p:sp>
        <p:nvSpPr>
          <p:cNvPr id="17412" name="AutoShape 4" descr="Загальна токсикология теор аспекти_го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AutoShape 6" descr="Українські токсикологи увійдуть до європейського реєстру фахівців | УНІА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8097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Профілактична токсикологія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вивчає токсичність нових хімічних речовин; встановлює критерії їх шкідливості, 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обґрунтовує 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 розробляє ГДК токсикантів, нормативні і правові акти, що забезпечують збереження життя, здоров'я, професійній працездатності населення в умовах хімічних дій і здійснює контроль за їх дотриманням. </a:t>
            </a:r>
            <a:endParaRPr lang="uk-UA" sz="1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180975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indent="18097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Клінічна токсикологія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14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область практичної медицини, пов'язана з наданням допомоги при гострих токсичних ураженнях, виявленням і лікуванням патології, обумовленої дією професійних </a:t>
            </a:r>
            <a:r>
              <a:rPr lang="uk-UA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шкідливостей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рамках клінічної токсикології удосконалюються засоби і методи діагностики і лікування гострих інтоксикацій, вивчаються особливості перебігу професійних хвороб, викликаних дією хімічних речовин на організм.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indent="18097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врахуванням умов (переважно особливостей професійної діяльності), в яких найбільш вірогідна дія того або іншого токсиканта на організм людини, в медичній токсикології інколи виділяють промислову, сільськогосподарську, комунальну токсикологію, </a:t>
            </a:r>
            <a:r>
              <a:rPr lang="uk-UA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токсикологію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спеціальних видів 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діяльності. 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Новим напрямом сучасній токсикології є </a:t>
            </a:r>
            <a:r>
              <a:rPr lang="uk-UA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екотоксикологія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uk-UA" sz="1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3794" name="Picture 2" descr="R-значення для оцінки типу ураження печінки онлайн калькулятор |  КлінКейсКвес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708920"/>
            <a:ext cx="2619375" cy="1743076"/>
          </a:xfrm>
          <a:prstGeom prst="rect">
            <a:avLst/>
          </a:prstGeom>
          <a:noFill/>
        </p:spPr>
      </p:pic>
      <p:sp>
        <p:nvSpPr>
          <p:cNvPr id="33796" name="AutoShape 4" descr="Токсикологія — Вікіпед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8" name="AutoShape 6" descr="Токсикологія — Вікіпед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47664" y="2204864"/>
          <a:ext cx="6096001" cy="3584722"/>
        </p:xfrm>
        <a:graphic>
          <a:graphicData uri="http://schemas.openxmlformats.org/drawingml/2006/table">
            <a:tbl>
              <a:tblPr/>
              <a:tblGrid>
                <a:gridCol w="2031800"/>
                <a:gridCol w="2031800"/>
                <a:gridCol w="2032401"/>
              </a:tblGrid>
              <a:tr h="199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Речовина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Джерело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Токсичн</a:t>
                      </a: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сть (ЛД</a:t>
                      </a:r>
                      <a:r>
                        <a:rPr lang="ru-RU" sz="1100" baseline="-250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мкг/кг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5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Ботулотоксин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Тетанотоксин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Батрахотоксин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Тайпоксин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цин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Тетродотоксин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Сакситоксин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Латротоксин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Бунгаротоксин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оксин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Курарин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ДФФ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прит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Циан</a:t>
                      </a: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 натр</a:t>
                      </a:r>
                      <a:r>
                        <a:rPr lang="uk-UA" sz="1100" dirty="0" err="1">
                          <a:latin typeface="Times New Roman"/>
                          <a:ea typeface="Calibri"/>
                          <a:cs typeface="Times New Roman"/>
                        </a:rPr>
                        <a:t>ію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Тал</a:t>
                      </a:r>
                      <a:r>
                        <a:rPr lang="uk-UA" sz="1100" dirty="0" err="1">
                          <a:latin typeface="Times New Roman"/>
                          <a:ea typeface="Calibri"/>
                          <a:cs typeface="Times New Roman"/>
                        </a:rPr>
                        <a:t>ію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 сульфат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Атроп</a:t>
                      </a:r>
                      <a:r>
                        <a:rPr lang="uk-UA" sz="1100" dirty="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Метанол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Бактерії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Бактерії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Земноводні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Змії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Рослини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Риби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Найпростіші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Па</a:t>
                      </a: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уки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Зм</a:t>
                      </a: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ії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Синтетич</a:t>
                      </a: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Рослини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Синтетич</a:t>
                      </a: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Синтетич</a:t>
                      </a: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Синтетич</a:t>
                      </a: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і</a:t>
                      </a: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ль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ослини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Синтетич</a:t>
                      </a:r>
                      <a:r>
                        <a:rPr lang="uk-UA" sz="110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0,0003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0,001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500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1000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8600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10000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35000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90000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1000000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-107722"/>
            <a:ext cx="91440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Отрута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(токсикант,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ксенобіотик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будь-яка сполука, що при дії на біологічні системи немеханічним шляхом, викликає їх пошкодження або загибель.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володіють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якоюсь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властивістю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через яку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контакт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системами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згубні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наслідки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останніх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здатність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діючи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немеханічним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щляхом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пошкодження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загибель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стосовно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здатність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працездатності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захворювання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загибель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істотно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розрізняються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Чим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меншій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здатна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пошкодження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більш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1).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Порівняльна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мишей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(доза,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загибель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внутрішньоочеревинному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5962300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Теоретично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позбавлених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 тих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умов,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об'єкт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реагує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пошкодженням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загибеллю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дозах.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повністю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інертних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об'єктів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кількісно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позначена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прагнуча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до нуля.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-128528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Класифікація шкідливих речовин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похо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жен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ням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1.Токсикант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природного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поход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ження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1.1.Б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олог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ого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походження: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Бактер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токсин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ослинні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отрути;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Отрути тваринного походження.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1.2.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Неорган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полуки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1.3. Орган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неб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олог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оходження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Синтетич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способ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ом використання людиною: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Інгредієнти хімічного синтезу і спеціальних видів виробництв.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Пестициди.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Ліки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косметика.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Харчові добавки.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Палива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олії.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Розчинники, фарбники, клеї.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Побічні продукти хімічного синтезу, домішки і відходи.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За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мовами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пливу: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Забрудники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довкілля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повітря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води, грунту,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харчів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Професійні (виробничі) токсиканти.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Побутові токсиканти.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Шкідливі звички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пристрасті (тютюн, алкоголь, наркотичні засоби,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ліки</a:t>
            </a:r>
            <a:r>
              <a:rPr kumimoji="0" lang="uk-UA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Подразнюючі чинники за спеціальних умов дії: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аварійного і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катастрофічного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походження;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бойові отруйні речовини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диверсійні агенти.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За агрегатним станом: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Гази.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Пари.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Аерозолі.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Рідкі сполуки.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Тверді сполуки.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-66973"/>
            <a:ext cx="9144000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За хімічною будовою: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Органічні.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Неорганічні.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Елементоорганічні.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uk-UA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</a:t>
            </a:r>
            <a:r>
              <a:rPr kumimoji="0" lang="uk-UA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ом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</a:t>
            </a:r>
            <a:r>
              <a:rPr kumimoji="0" lang="uk-UA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пливу на організм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П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сихотропно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ії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наркотики (кока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оп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БО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(Б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-зет,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ЛСД);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Н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ерв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о-парал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тич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карбофос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зарин);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Шкірно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резорбтивно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дихлор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тан, ртуть, м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Загально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провод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жуються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симптомами г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поксич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их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судо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набряку мозку,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параліч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(циан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вод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алкоголь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йо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сурогат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Задушливої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ії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симптомом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набряку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лег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(оксид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азот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фосген);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ьо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зоточиво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 та подразнюючої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хлорп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крин, БО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пар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сильн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кислот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 лугів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Мутагенні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Канцерогенні;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Впливають на репродуктивну функцію.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За ознакою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uk-UA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вибіркової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токсичност</a:t>
            </a:r>
            <a:r>
              <a:rPr kumimoji="0" lang="uk-UA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":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С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цев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викликають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серцевого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ритму,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ураження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серцевого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м'яз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цев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глікозиди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солі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барі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калі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Нервові токсиканти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викликають психічні порушення, параліч, кому (наркотики, фосфорорганічні сполуки, алкоголь);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Печінкові отрути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викликають ураження печінки (отруйні гриби, феноли);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Ниркові отрути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викликають ураження нирок (сполуки важких металів, щавлева кислота);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Кров'яні отрути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викликають руйнування еритроцитів, змінюють властивість гемоглобіну зв'язуватися з киснем крові (нітрит, миш'яковистий водень);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Шлунково-кишкові отрути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вражають різні відділи шлунково-кишкового тракту (сполуки важких металів, сильні кислоти і луги);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Легеневі отрути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вражають легені, викликають набряк легенів (оксиди азоту).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Гігієнічна класифікація: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надзвичайно токсичні;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високо токсичні;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помірно токсичні;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IV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малотоксичні.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9.В залежності від шляху проникнення в організм: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Інгаляційні.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Пероральні.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Ін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єкційні.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Перкутані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10. За механізмом дії: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Отрути, що здатні реагувати з багатьма компонентами клітин різних органів та систем.</a:t>
            </a: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Отрути, що реагують тільки з певним компонентом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клітини (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синільна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кислота).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97</TotalTime>
  <Words>4381</Words>
  <Application>Microsoft Office PowerPoint</Application>
  <PresentationFormat>Экран (4:3)</PresentationFormat>
  <Paragraphs>291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Бумажная</vt:lpstr>
      <vt:lpstr>Лекція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</dc:title>
  <dc:creator>Руслан Аминов</dc:creator>
  <cp:lastModifiedBy>Руслан Аминов</cp:lastModifiedBy>
  <cp:revision>43</cp:revision>
  <dcterms:created xsi:type="dcterms:W3CDTF">2024-02-18T10:48:35Z</dcterms:created>
  <dcterms:modified xsi:type="dcterms:W3CDTF">2025-02-13T10:16:21Z</dcterms:modified>
</cp:coreProperties>
</file>