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Основы коммуникации в сфере обслуживания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Профессиональный практикум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80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3600" b="1" i="1" dirty="0" smtClean="0"/>
              <a:t>Коммуникативное </a:t>
            </a:r>
            <a:r>
              <a:rPr lang="ru-RU" sz="3600" b="1" i="1" dirty="0"/>
              <a:t>упражнение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i="1" dirty="0"/>
              <a:t>«Как мы похожи!»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dirty="0"/>
              <a:t>Упражнение помогает участникам наладить </a:t>
            </a:r>
            <a:r>
              <a:rPr lang="ru-RU" sz="3800" dirty="0" smtClean="0"/>
              <a:t>коммуникативное взаимодействие, лучше узнать друг друга, а также позволяет обсудить вопросы, связанные с установлением контакта с администрацией, коллегами, клиентами. Тренер просит группу разбиться </a:t>
            </a:r>
            <a:r>
              <a:rPr lang="ru-RU" sz="3800" dirty="0"/>
              <a:t>на </a:t>
            </a:r>
            <a:r>
              <a:rPr lang="ru-RU" sz="3800" dirty="0" smtClean="0"/>
              <a:t>пары. </a:t>
            </a:r>
            <a:r>
              <a:rPr lang="ru-RU" sz="3800" dirty="0"/>
              <a:t>Каждая пара должна  как можно быстрее найти и записать по 10 характеристик, верных для них </a:t>
            </a:r>
            <a:r>
              <a:rPr lang="ru-RU" sz="3800" dirty="0" smtClean="0"/>
              <a:t>обоих в сфере будущей профессиональной деятельности</a:t>
            </a:r>
            <a:endParaRPr lang="ru-RU" sz="3800" dirty="0"/>
          </a:p>
          <a:p>
            <a:pPr marL="0" indent="0">
              <a:buNone/>
            </a:pPr>
            <a:r>
              <a:rPr lang="ru-RU" sz="3800" dirty="0"/>
              <a:t>После того как 10 характеристик записаны, каждый член группы выбирает другого партнера и повторяет то же самое с ним</a:t>
            </a:r>
            <a:r>
              <a:rPr lang="ru-RU" sz="3800" dirty="0" smtClean="0"/>
              <a:t>. </a:t>
            </a:r>
            <a:r>
              <a:rPr lang="ru-RU" sz="3800" dirty="0"/>
              <a:t>Тот, кто быстрее всех найдет по 10 качеств, объединяющих его с пятью другими </a:t>
            </a:r>
            <a:r>
              <a:rPr lang="ru-RU" sz="3800" dirty="0" smtClean="0"/>
              <a:t>участниками - побеждает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8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>Задание: «Какие фразы целесообразно использовать для начала беседы с </a:t>
            </a:r>
            <a:r>
              <a:rPr lang="ru-RU" sz="2800" b="1" dirty="0" smtClean="0"/>
              <a:t>клиентами?»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Цель</a:t>
            </a:r>
            <a:r>
              <a:rPr lang="ru-RU" b="1" dirty="0"/>
              <a:t>: </a:t>
            </a:r>
            <a:r>
              <a:rPr lang="ru-RU" dirty="0"/>
              <a:t>Развивать умение «вчувствоваться» в смысл словесного обращения к собеседнику</a:t>
            </a:r>
            <a:r>
              <a:rPr lang="ru-RU" dirty="0" smtClean="0"/>
              <a:t>. </a:t>
            </a:r>
            <a:r>
              <a:rPr lang="ru-RU" dirty="0" err="1" smtClean="0"/>
              <a:t>Проранжировать</a:t>
            </a:r>
            <a:r>
              <a:rPr lang="ru-RU" dirty="0" smtClean="0"/>
              <a:t> </a:t>
            </a:r>
            <a:r>
              <a:rPr lang="ru-RU" dirty="0"/>
              <a:t>(рассортировать) фразы к воображаемой </a:t>
            </a:r>
            <a:r>
              <a:rPr lang="ru-RU" dirty="0" smtClean="0"/>
              <a:t>беседе.</a:t>
            </a:r>
          </a:p>
          <a:p>
            <a:r>
              <a:rPr lang="ru-RU" b="1" dirty="0"/>
              <a:t>Варианты фраз:</a:t>
            </a:r>
            <a:endParaRPr lang="ru-RU" dirty="0"/>
          </a:p>
          <a:p>
            <a:r>
              <a:rPr lang="ru-RU" dirty="0"/>
              <a:t>Извините, если я помешала…</a:t>
            </a:r>
          </a:p>
          <a:p>
            <a:r>
              <a:rPr lang="ru-RU" dirty="0"/>
              <a:t>Я бы хотела…</a:t>
            </a:r>
          </a:p>
          <a:p>
            <a:r>
              <a:rPr lang="ru-RU" dirty="0"/>
              <a:t>Вероятно, вы об этом ещё не слышали…</a:t>
            </a:r>
          </a:p>
          <a:p>
            <a:r>
              <a:rPr lang="ru-RU" dirty="0"/>
              <a:t>Вам будет интересно узнать…</a:t>
            </a:r>
          </a:p>
          <a:p>
            <a:r>
              <a:rPr lang="ru-RU" dirty="0"/>
              <a:t>Я бы хотела ещё раз услышать…</a:t>
            </a:r>
          </a:p>
          <a:p>
            <a:r>
              <a:rPr lang="ru-RU" dirty="0"/>
              <a:t>Мне представляется интересным то, что…</a:t>
            </a:r>
          </a:p>
          <a:p>
            <a:r>
              <a:rPr lang="ru-RU" dirty="0"/>
              <a:t>Вы хотите…</a:t>
            </a:r>
          </a:p>
          <a:p>
            <a:r>
              <a:rPr lang="ru-RU" dirty="0"/>
              <a:t>Думается, ваша проблема заключается в том, что…</a:t>
            </a:r>
          </a:p>
          <a:p>
            <a:r>
              <a:rPr lang="ru-RU" dirty="0"/>
              <a:t>Давайте с вами быстро обсудим…</a:t>
            </a:r>
          </a:p>
          <a:p>
            <a:r>
              <a:rPr lang="ru-RU" dirty="0"/>
              <a:t>Как вы знаете…</a:t>
            </a:r>
          </a:p>
          <a:p>
            <a:r>
              <a:rPr lang="ru-RU" dirty="0"/>
              <a:t>Хотя вам это и неинтересно…</a:t>
            </a:r>
          </a:p>
          <a:p>
            <a:r>
              <a:rPr lang="ru-RU" dirty="0"/>
              <a:t>Пожалуйста, если у вас есть время меня выслушать…</a:t>
            </a:r>
          </a:p>
          <a:p>
            <a:r>
              <a:rPr lang="ru-RU" dirty="0"/>
              <a:t>Вы, конечно, об этом ещё не знаете…</a:t>
            </a:r>
          </a:p>
          <a:p>
            <a:r>
              <a:rPr lang="ru-RU" dirty="0"/>
              <a:t>А у меня на этот счёт другое мнение…</a:t>
            </a:r>
          </a:p>
          <a:p>
            <a:r>
              <a:rPr lang="ru-RU" dirty="0"/>
              <a:t>Конечно, вам уже известно…</a:t>
            </a:r>
          </a:p>
          <a:p>
            <a:r>
              <a:rPr lang="ru-RU" dirty="0"/>
              <a:t>Вы, наверное, об этом слышали…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64508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>Решение проблемной задачи методом «Развивающейся кооперации».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Цель</a:t>
            </a:r>
            <a:r>
              <a:rPr lang="ru-RU" b="1" dirty="0"/>
              <a:t>: </a:t>
            </a:r>
            <a:r>
              <a:rPr lang="ru-RU" dirty="0"/>
              <a:t>поиск верных способов решения выхода из  проблемной ситуации, прогнозирование дальнейших </a:t>
            </a:r>
            <a:r>
              <a:rPr lang="ru-RU" dirty="0" smtClean="0"/>
              <a:t>действий, </a:t>
            </a:r>
            <a:r>
              <a:rPr lang="ru-RU" dirty="0"/>
              <a:t>анализ событий, предваряющих рассматриваемую ситуацию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Менеджер </a:t>
            </a:r>
            <a:r>
              <a:rPr lang="ru-RU" dirty="0"/>
              <a:t>обратился к </a:t>
            </a:r>
            <a:r>
              <a:rPr lang="ru-RU" dirty="0" smtClean="0"/>
              <a:t>одному </a:t>
            </a:r>
            <a:r>
              <a:rPr lang="ru-RU" dirty="0"/>
              <a:t>из </a:t>
            </a:r>
            <a:r>
              <a:rPr lang="ru-RU" dirty="0" smtClean="0"/>
              <a:t>сотрудников </a:t>
            </a:r>
            <a:r>
              <a:rPr lang="ru-RU" dirty="0"/>
              <a:t>с просьбой  </a:t>
            </a:r>
            <a:r>
              <a:rPr lang="ru-RU" dirty="0" smtClean="0"/>
              <a:t>поделиться </a:t>
            </a:r>
            <a:r>
              <a:rPr lang="ru-RU" dirty="0"/>
              <a:t>с </a:t>
            </a:r>
            <a:r>
              <a:rPr lang="ru-RU" dirty="0" smtClean="0"/>
              <a:t>коллегами опытом работы с клиентами (конкретизировать). Тот удивился, смутился </a:t>
            </a:r>
            <a:r>
              <a:rPr lang="ru-RU" dirty="0"/>
              <a:t>и от </a:t>
            </a:r>
            <a:r>
              <a:rPr lang="ru-RU" dirty="0" smtClean="0"/>
              <a:t>выступления отказался.  </a:t>
            </a:r>
          </a:p>
          <a:p>
            <a:pPr marL="0" indent="0">
              <a:buNone/>
            </a:pPr>
            <a:r>
              <a:rPr lang="ru-RU" dirty="0"/>
              <a:t>Сначала каждый </a:t>
            </a:r>
            <a:r>
              <a:rPr lang="ru-RU" dirty="0" smtClean="0"/>
              <a:t>участник </a:t>
            </a:r>
            <a:r>
              <a:rPr lang="ru-RU" dirty="0"/>
              <a:t>самостоятельно, не советуясь с </a:t>
            </a:r>
            <a:r>
              <a:rPr lang="ru-RU" dirty="0" smtClean="0"/>
              <a:t>товарищами, </a:t>
            </a:r>
            <a:r>
              <a:rPr lang="ru-RU" dirty="0"/>
              <a:t>обдумывает способ своего </a:t>
            </a:r>
            <a:r>
              <a:rPr lang="ru-RU" dirty="0" smtClean="0"/>
              <a:t>поведения на месте менеджера, </a:t>
            </a:r>
            <a:r>
              <a:rPr lang="ru-RU" dirty="0"/>
              <a:t>с его точки зрения наиболее верный. Затем </a:t>
            </a:r>
            <a:r>
              <a:rPr lang="ru-RU" dirty="0" smtClean="0"/>
              <a:t>участники </a:t>
            </a:r>
            <a:r>
              <a:rPr lang="ru-RU" dirty="0"/>
              <a:t>разбиваются на пары, пытаясь убедить друг друга,  в разумности своего варианта. Вырабатывается общее мнение в паре. Затем пары объединяются и уже в четвёрках вырабатывают конструктивные способы поведения в данной ситуации. Во время обсуждения каждая группа называет и обосновывает свои способы действий.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869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Барьеры 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С</a:t>
            </a:r>
            <a:r>
              <a:rPr lang="ru-RU" dirty="0" smtClean="0"/>
              <a:t>реди </a:t>
            </a:r>
            <a:r>
              <a:rPr lang="ru-RU" dirty="0"/>
              <a:t>основных причин, создающих барьер при коммуникации,</a:t>
            </a:r>
          </a:p>
          <a:p>
            <a:pPr marL="0" indent="0" algn="just">
              <a:buNone/>
            </a:pPr>
            <a:r>
              <a:rPr lang="ru-RU" dirty="0"/>
              <a:t>называют:</a:t>
            </a:r>
          </a:p>
          <a:p>
            <a:r>
              <a:rPr lang="ru-RU" dirty="0" smtClean="0"/>
              <a:t> </a:t>
            </a:r>
            <a:r>
              <a:rPr lang="ru-RU" dirty="0"/>
              <a:t>неточность высказывания;</a:t>
            </a:r>
          </a:p>
          <a:p>
            <a:r>
              <a:rPr lang="ru-RU" dirty="0" smtClean="0"/>
              <a:t> </a:t>
            </a:r>
            <a:r>
              <a:rPr lang="ru-RU" dirty="0"/>
              <a:t>неуместное использование профессиональных терминов;</a:t>
            </a:r>
          </a:p>
          <a:p>
            <a:r>
              <a:rPr lang="ru-RU" dirty="0" smtClean="0"/>
              <a:t> </a:t>
            </a:r>
            <a:r>
              <a:rPr lang="ru-RU" dirty="0"/>
              <a:t>несовершенство перекодирования мыслей в слова;</a:t>
            </a:r>
          </a:p>
          <a:p>
            <a:r>
              <a:rPr lang="ru-RU" dirty="0" smtClean="0"/>
              <a:t> </a:t>
            </a:r>
            <a:r>
              <a:rPr lang="ru-RU" dirty="0"/>
              <a:t>чрезмерное использование </a:t>
            </a:r>
            <a:r>
              <a:rPr lang="ru-RU" dirty="0" err="1"/>
              <a:t>инострвнных</a:t>
            </a:r>
            <a:r>
              <a:rPr lang="ru-RU" dirty="0"/>
              <a:t> слов;</a:t>
            </a:r>
          </a:p>
          <a:p>
            <a:r>
              <a:rPr lang="ru-RU" dirty="0" smtClean="0"/>
              <a:t> </a:t>
            </a:r>
            <a:r>
              <a:rPr lang="ru-RU" dirty="0"/>
              <a:t>неверное истолкование намерений собеседника;</a:t>
            </a:r>
          </a:p>
          <a:p>
            <a:r>
              <a:rPr lang="ru-RU" dirty="0" smtClean="0"/>
              <a:t> </a:t>
            </a:r>
            <a:r>
              <a:rPr lang="ru-RU" dirty="0"/>
              <a:t>неполное информирование партнера;</a:t>
            </a:r>
          </a:p>
          <a:p>
            <a:r>
              <a:rPr lang="ru-RU" dirty="0" smtClean="0"/>
              <a:t> </a:t>
            </a:r>
            <a:r>
              <a:rPr lang="ru-RU" dirty="0"/>
              <a:t>быстрый темп изложения информации;</a:t>
            </a:r>
          </a:p>
          <a:p>
            <a:r>
              <a:rPr lang="ru-RU" dirty="0" smtClean="0"/>
              <a:t> </a:t>
            </a:r>
            <a:r>
              <a:rPr lang="ru-RU" dirty="0"/>
              <a:t>неполная концентрация внимания,</a:t>
            </a:r>
          </a:p>
          <a:p>
            <a:r>
              <a:rPr lang="ru-RU" dirty="0" smtClean="0"/>
              <a:t> </a:t>
            </a:r>
            <a:r>
              <a:rPr lang="ru-RU" dirty="0"/>
              <a:t>витиеватость мысли;</a:t>
            </a:r>
          </a:p>
          <a:p>
            <a:r>
              <a:rPr lang="ru-RU" dirty="0" smtClean="0"/>
              <a:t> </a:t>
            </a:r>
            <a:r>
              <a:rPr lang="ru-RU" dirty="0"/>
              <a:t>неадекватные интонации, мимика и жесты, не </a:t>
            </a:r>
            <a:r>
              <a:rPr lang="ru-RU" dirty="0" smtClean="0"/>
              <a:t>совпадающие со </a:t>
            </a:r>
            <a:r>
              <a:rPr lang="ru-RU" dirty="0"/>
              <a:t>словами;</a:t>
            </a:r>
          </a:p>
          <a:p>
            <a:r>
              <a:rPr lang="ru-RU" dirty="0" smtClean="0"/>
              <a:t> </a:t>
            </a:r>
            <a:r>
              <a:rPr lang="ru-RU" dirty="0"/>
              <a:t>наличие смысловых разрывов и скачков мысли.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 </a:t>
            </a:r>
            <a:r>
              <a:rPr lang="ru-RU" dirty="0"/>
              <a:t>какими из этих факторов сталкиваетесь вы, </a:t>
            </a:r>
            <a:r>
              <a:rPr lang="ru-RU" dirty="0" smtClean="0"/>
              <a:t>выступая в </a:t>
            </a:r>
            <a:r>
              <a:rPr lang="ru-RU" dirty="0"/>
              <a:t>роли получателя или отправителя сообщения? </a:t>
            </a:r>
            <a:r>
              <a:rPr lang="ru-RU" dirty="0" smtClean="0"/>
              <a:t>Поясните свой </a:t>
            </a:r>
            <a:r>
              <a:rPr lang="ru-RU" dirty="0"/>
              <a:t>ответ, используя конкретные примеры из вашей </a:t>
            </a:r>
            <a:r>
              <a:rPr lang="ru-RU" dirty="0" smtClean="0"/>
              <a:t>речевой практики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64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Блокирование понимания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Психологами доказано, что разговор на повышенных</a:t>
            </a:r>
          </a:p>
          <a:p>
            <a:pPr marL="0" indent="0">
              <a:buNone/>
            </a:pPr>
            <a:r>
              <a:rPr lang="ru-RU" dirty="0"/>
              <a:t>тонах блокирует понимание, потому что внимание адресата</a:t>
            </a:r>
            <a:r>
              <a:rPr lang="ru-RU" dirty="0" smtClean="0"/>
              <a:t>, на </a:t>
            </a:r>
            <a:r>
              <a:rPr lang="ru-RU" dirty="0"/>
              <a:t>которого направлен поток возмущенных слов, </a:t>
            </a:r>
            <a:r>
              <a:rPr lang="ru-RU" dirty="0" smtClean="0"/>
              <a:t>концентрируется не </a:t>
            </a:r>
            <a:r>
              <a:rPr lang="ru-RU" dirty="0"/>
              <a:t>на смысле объяснения, а на отношении </a:t>
            </a:r>
            <a:r>
              <a:rPr lang="ru-RU" dirty="0" smtClean="0"/>
              <a:t>говорящего к </a:t>
            </a:r>
            <a:r>
              <a:rPr lang="ru-RU" dirty="0"/>
              <a:t>партнеру. Отвлекают от содержания речи </a:t>
            </a:r>
            <a:r>
              <a:rPr lang="ru-RU" dirty="0" smtClean="0"/>
              <a:t>говорящего практически </a:t>
            </a:r>
            <a:r>
              <a:rPr lang="ru-RU" dirty="0"/>
              <a:t>все неречевые проявления </a:t>
            </a:r>
            <a:r>
              <a:rPr lang="ru-RU" dirty="0" smtClean="0"/>
              <a:t>голоса (=шум</a:t>
            </a:r>
            <a:r>
              <a:rPr lang="ru-RU" dirty="0"/>
              <a:t>): хихиканье, хныканье, шепот, крик, зевота, </a:t>
            </a:r>
            <a:r>
              <a:rPr lang="ru-RU" dirty="0" err="1"/>
              <a:t>хезитация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Докажите правоту этой точки зрения </a:t>
            </a:r>
            <a:r>
              <a:rPr lang="ru-RU" dirty="0" smtClean="0"/>
              <a:t>или опровергните </a:t>
            </a:r>
            <a:r>
              <a:rPr lang="ru-RU" dirty="0"/>
              <a:t>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207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ситуации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485740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Прокомментируйте </a:t>
            </a:r>
            <a:r>
              <a:rPr lang="ru-RU" dirty="0"/>
              <a:t>следующую ситуацию обмена</a:t>
            </a:r>
          </a:p>
          <a:p>
            <a:pPr marL="0" indent="0">
              <a:buNone/>
            </a:pPr>
            <a:r>
              <a:rPr lang="ru-RU" dirty="0"/>
              <a:t>информацией и объясните, почему отправленное закодированное</a:t>
            </a:r>
          </a:p>
          <a:p>
            <a:pPr marL="0" indent="0">
              <a:buNone/>
            </a:pPr>
            <a:r>
              <a:rPr lang="ru-RU" dirty="0"/>
              <a:t>сообщение </a:t>
            </a:r>
            <a:r>
              <a:rPr lang="ru-RU" dirty="0"/>
              <a:t>н</a:t>
            </a:r>
            <a:r>
              <a:rPr lang="ru-RU" dirty="0" smtClean="0"/>
              <a:t>е </a:t>
            </a:r>
            <a:r>
              <a:rPr lang="ru-RU" dirty="0"/>
              <a:t>достигло цели адресанта.</a:t>
            </a:r>
          </a:p>
          <a:p>
            <a:pPr marL="0" indent="0">
              <a:buNone/>
            </a:pPr>
            <a:endParaRPr lang="ru-RU" i="1" dirty="0"/>
          </a:p>
          <a:p>
            <a:pPr marL="0" indent="0" defTabSz="3965575">
              <a:buNone/>
            </a:pPr>
            <a:r>
              <a:rPr lang="ru-RU" b="1" dirty="0"/>
              <a:t>Когда персидский царь Дарий I </a:t>
            </a:r>
            <a:r>
              <a:rPr lang="ru-RU" b="1" dirty="0" smtClean="0"/>
              <a:t>вторгся </a:t>
            </a:r>
            <a:r>
              <a:rPr lang="ru-RU" b="1" dirty="0"/>
              <a:t>в </a:t>
            </a:r>
            <a:r>
              <a:rPr lang="ru-RU" b="1" dirty="0" err="1"/>
              <a:t>Скифию</a:t>
            </a:r>
            <a:r>
              <a:rPr lang="ru-RU" b="1" dirty="0"/>
              <a:t> в 512 г</a:t>
            </a:r>
            <a:r>
              <a:rPr lang="ru-RU" b="1" dirty="0" smtClean="0"/>
              <a:t>. до </a:t>
            </a:r>
            <a:r>
              <a:rPr lang="ru-RU" b="1" dirty="0"/>
              <a:t>н. э., он получил от скифов странное сообщение. На </a:t>
            </a:r>
            <a:r>
              <a:rPr lang="ru-RU" b="1" dirty="0" smtClean="0"/>
              <a:t>куске кожи </a:t>
            </a:r>
            <a:r>
              <a:rPr lang="ru-RU" b="1" dirty="0"/>
              <a:t>были изображены мышь, </a:t>
            </a:r>
            <a:r>
              <a:rPr lang="ru-RU" b="1" dirty="0" smtClean="0"/>
              <a:t>лягушка, </a:t>
            </a:r>
            <a:r>
              <a:rPr lang="ru-RU" b="1" dirty="0"/>
              <a:t>птица и семь стрел.</a:t>
            </a:r>
          </a:p>
          <a:p>
            <a:pPr marL="0" indent="0" defTabSz="3965575">
              <a:buNone/>
            </a:pPr>
            <a:r>
              <a:rPr lang="ru-RU" b="1" dirty="0" smtClean="0"/>
              <a:t>Поразмыслив</a:t>
            </a:r>
            <a:r>
              <a:rPr lang="ru-RU" b="1" dirty="0"/>
              <a:t>, Дарий обратился к своим воинам: </a:t>
            </a:r>
            <a:r>
              <a:rPr lang="ru-RU" b="1" dirty="0" smtClean="0"/>
              <a:t>«Скифы пишут </a:t>
            </a:r>
            <a:r>
              <a:rPr lang="ru-RU" b="1" dirty="0"/>
              <a:t>нам, что они </a:t>
            </a:r>
            <a:r>
              <a:rPr lang="ru-RU" b="1" dirty="0" smtClean="0"/>
              <a:t>обладают </a:t>
            </a:r>
            <a:r>
              <a:rPr lang="ru-RU" b="1" dirty="0"/>
              <a:t>этой землей (мышь) и </a:t>
            </a:r>
            <a:r>
              <a:rPr lang="ru-RU" b="1" dirty="0" smtClean="0"/>
              <a:t>реками (</a:t>
            </a:r>
            <a:r>
              <a:rPr lang="ru-RU" b="1" dirty="0"/>
              <a:t>лягушка). Но они хотели бы улететь (птица) от </a:t>
            </a:r>
            <a:r>
              <a:rPr lang="ru-RU" b="1" dirty="0" smtClean="0"/>
              <a:t>мощи персидской </a:t>
            </a:r>
            <a:r>
              <a:rPr lang="ru-RU" b="1" dirty="0"/>
              <a:t>армии. Поэтому они хотят нам сдаться, так как</a:t>
            </a:r>
          </a:p>
          <a:p>
            <a:pPr marL="0" indent="0" defTabSz="3965575">
              <a:buNone/>
            </a:pPr>
            <a:r>
              <a:rPr lang="ru-RU" b="1" dirty="0"/>
              <a:t>боятся испробовать не своей шкуре </a:t>
            </a:r>
            <a:r>
              <a:rPr lang="ru-RU" b="1" dirty="0" smtClean="0"/>
              <a:t>наше </a:t>
            </a:r>
            <a:r>
              <a:rPr lang="ru-RU" b="1" dirty="0"/>
              <a:t>оружие (стрелы</a:t>
            </a:r>
            <a:r>
              <a:rPr lang="ru-RU" b="1" dirty="0" smtClean="0"/>
              <a:t>)»  В </a:t>
            </a:r>
            <a:r>
              <a:rPr lang="ru-RU" b="1" dirty="0"/>
              <a:t>ту же ночь скифы напали на </a:t>
            </a:r>
            <a:r>
              <a:rPr lang="ru-RU" b="1" dirty="0" smtClean="0"/>
              <a:t>персов </a:t>
            </a:r>
            <a:r>
              <a:rPr lang="ru-RU" b="1" dirty="0"/>
              <a:t>и наголову </a:t>
            </a:r>
            <a:r>
              <a:rPr lang="ru-RU" b="1" dirty="0" smtClean="0"/>
              <a:t>разбили их</a:t>
            </a:r>
            <a:r>
              <a:rPr lang="ru-RU" b="1" dirty="0"/>
              <a:t>. После этой битвы Дарий узнал подлинный </a:t>
            </a:r>
            <a:r>
              <a:rPr lang="ru-RU" b="1" dirty="0" smtClean="0"/>
              <a:t>смысл послания</a:t>
            </a:r>
            <a:r>
              <a:rPr lang="ru-RU" b="1" dirty="0"/>
              <a:t>: </a:t>
            </a:r>
            <a:r>
              <a:rPr lang="ru-RU" b="1" dirty="0" smtClean="0"/>
              <a:t>«Персы</a:t>
            </a:r>
            <a:r>
              <a:rPr lang="ru-RU" b="1" dirty="0"/>
              <a:t>, если </a:t>
            </a:r>
            <a:r>
              <a:rPr lang="ru-RU" b="1" dirty="0"/>
              <a:t>в</a:t>
            </a:r>
            <a:r>
              <a:rPr lang="ru-RU" b="1" dirty="0" smtClean="0"/>
              <a:t>ы </a:t>
            </a:r>
            <a:r>
              <a:rPr lang="ru-RU" b="1" dirty="0"/>
              <a:t>не способны превратиться в птиц </a:t>
            </a:r>
            <a:r>
              <a:rPr lang="ru-RU" b="1" dirty="0" smtClean="0"/>
              <a:t>и улететь</a:t>
            </a:r>
            <a:r>
              <a:rPr lang="ru-RU" b="1" dirty="0"/>
              <a:t>, если </a:t>
            </a:r>
            <a:r>
              <a:rPr lang="ru-RU" b="1" dirty="0"/>
              <a:t>в</a:t>
            </a:r>
            <a:r>
              <a:rPr lang="ru-RU" b="1" dirty="0" smtClean="0"/>
              <a:t>ы </a:t>
            </a:r>
            <a:r>
              <a:rPr lang="ru-RU" b="1" dirty="0"/>
              <a:t>не можете стать полевыми мышами </a:t>
            </a:r>
            <a:r>
              <a:rPr lang="ru-RU" b="1" dirty="0" smtClean="0"/>
              <a:t>и схорониться </a:t>
            </a:r>
            <a:r>
              <a:rPr lang="ru-RU" b="1" dirty="0"/>
              <a:t>в земле или если вы не успеете </a:t>
            </a:r>
            <a:r>
              <a:rPr lang="ru-RU" b="1" dirty="0" smtClean="0"/>
              <a:t>надеть лягушачью </a:t>
            </a:r>
            <a:r>
              <a:rPr lang="ru-RU" b="1" dirty="0"/>
              <a:t>кожу и спрятаться в болоте, вы будете </a:t>
            </a:r>
            <a:r>
              <a:rPr lang="ru-RU" b="1" dirty="0" smtClean="0"/>
              <a:t>поражены нашими стрелами»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6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433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Основы коммуникации в сфере обслуживания</vt:lpstr>
      <vt:lpstr>  Коммуникативное упражнение «Как мы похожи!»  </vt:lpstr>
      <vt:lpstr>Задание: «Какие фразы целесообразно использовать для начала беседы с клиентами?»</vt:lpstr>
      <vt:lpstr>Решение проблемной задачи методом «Развивающейся кооперации».</vt:lpstr>
      <vt:lpstr>Барьеры коммуникации</vt:lpstr>
      <vt:lpstr>Блокирование понимания</vt:lpstr>
      <vt:lpstr>Анализ ситуации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коммуникации в сфере обслуживания</dc:title>
  <dc:creator>Наташа</dc:creator>
  <cp:lastModifiedBy>Наташа</cp:lastModifiedBy>
  <cp:revision>6</cp:revision>
  <dcterms:created xsi:type="dcterms:W3CDTF">2020-02-17T19:31:24Z</dcterms:created>
  <dcterms:modified xsi:type="dcterms:W3CDTF">2020-02-17T20:28:44Z</dcterms:modified>
</cp:coreProperties>
</file>