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5" r:id="rId4"/>
    <p:sldId id="300" r:id="rId5"/>
    <p:sldId id="282" r:id="rId6"/>
    <p:sldId id="301" r:id="rId7"/>
    <p:sldId id="283" r:id="rId8"/>
    <p:sldId id="302" r:id="rId9"/>
    <p:sldId id="257" r:id="rId10"/>
    <p:sldId id="286" r:id="rId11"/>
    <p:sldId id="287" r:id="rId12"/>
    <p:sldId id="288" r:id="rId13"/>
    <p:sldId id="289" r:id="rId14"/>
    <p:sldId id="303" r:id="rId15"/>
    <p:sldId id="304" r:id="rId16"/>
    <p:sldId id="305" r:id="rId17"/>
    <p:sldId id="306" r:id="rId18"/>
    <p:sldId id="292" r:id="rId19"/>
    <p:sldId id="309" r:id="rId20"/>
    <p:sldId id="310" r:id="rId21"/>
    <p:sldId id="311" r:id="rId22"/>
    <p:sldId id="312" r:id="rId23"/>
    <p:sldId id="290" r:id="rId24"/>
    <p:sldId id="307" r:id="rId25"/>
    <p:sldId id="291" r:id="rId26"/>
    <p:sldId id="308" r:id="rId27"/>
    <p:sldId id="278" r:id="rId2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88" d="100"/>
          <a:sy n="88" d="100"/>
        </p:scale>
        <p:origin x="1291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uk.wikipedia.org/wiki/%D0%9B%D0%B0%D1%82%D0%B8%D0%BD%D1%81%D1%8C%D0%BA%D0%B0_%D0%BC%D0%BE%D0%B2%D0%B0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6632"/>
            <a:ext cx="8424936" cy="6624736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solidFill>
                  <a:schemeClr val="bg2">
                    <a:lumMod val="50000"/>
                  </a:schemeClr>
                </a:solidFill>
              </a:rPr>
              <a:t>Тема 5</a:t>
            </a:r>
            <a:br>
              <a:rPr lang="uk-UA" sz="54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54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sz="54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5400" b="1" dirty="0" smtClean="0">
                <a:solidFill>
                  <a:schemeClr val="bg2">
                    <a:lumMod val="50000"/>
                  </a:schemeClr>
                </a:solidFill>
              </a:rPr>
              <a:t>Право країн Стародавнього Сходу</a:t>
            </a:r>
            <a:endParaRPr lang="uk-UA" sz="5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Особливості права 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Стародавнього Китаю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У Стародавньому Китаї</a:t>
            </a:r>
            <a:r>
              <a:rPr lang="uk-UA" dirty="0"/>
              <a:t> і релігія, і право спочатку </a:t>
            </a:r>
            <a:r>
              <a:rPr lang="uk-UA" b="1" dirty="0"/>
              <a:t>відкидали ідею рівності людей</a:t>
            </a:r>
            <a:r>
              <a:rPr lang="uk-UA" dirty="0"/>
              <a:t>, виходили з визнання відмінностей між членами китайського суспільства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dirty="0" smtClean="0"/>
              <a:t>Китайське </a:t>
            </a:r>
            <a:r>
              <a:rPr lang="uk-UA" b="1" dirty="0"/>
              <a:t>традиційне право − це передусім карне право</a:t>
            </a:r>
            <a:r>
              <a:rPr lang="uk-UA" dirty="0"/>
              <a:t>, що включало норми шлюбно-сімейного, цивільного права, порушення яких </a:t>
            </a:r>
            <a:r>
              <a:rPr lang="uk-UA" dirty="0" smtClean="0"/>
              <a:t>спричиняло </a:t>
            </a:r>
            <a:r>
              <a:rPr lang="uk-UA" dirty="0"/>
              <a:t>кримінальне покарання.</a:t>
            </a:r>
            <a:endParaRPr lang="en-US" dirty="0"/>
          </a:p>
          <a:p>
            <a:pPr marL="0" indent="0" algn="ctr">
              <a:buNone/>
            </a:pPr>
            <a:endParaRPr lang="uk-UA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688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Особливості 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права давньоіндійської цивілізації</a:t>
            </a:r>
            <a:endParaRPr lang="uk-UA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/>
              <a:t>Давньоіндійська цивілізація</a:t>
            </a:r>
            <a:r>
              <a:rPr lang="uk-UA" dirty="0"/>
              <a:t> мала </a:t>
            </a:r>
            <a:r>
              <a:rPr lang="uk-UA" b="1" dirty="0"/>
              <a:t>яскраво виражений релігійний характер</a:t>
            </a:r>
            <a:r>
              <a:rPr lang="uk-UA" dirty="0"/>
              <a:t>. </a:t>
            </a:r>
            <a:r>
              <a:rPr lang="uk-UA" b="1" dirty="0"/>
              <a:t>Всі сторони життя</a:t>
            </a:r>
            <a:r>
              <a:rPr lang="uk-UA" dirty="0"/>
              <a:t> в давньоіндійському суспільстві </a:t>
            </a:r>
            <a:r>
              <a:rPr lang="uk-UA" b="1" dirty="0"/>
              <a:t>регулювалися</a:t>
            </a:r>
            <a:r>
              <a:rPr lang="uk-UA" dirty="0"/>
              <a:t> суворо розробленими </a:t>
            </a:r>
            <a:r>
              <a:rPr lang="uk-UA" b="1" dirty="0"/>
              <a:t>етико-релігійними нормами</a:t>
            </a:r>
            <a:r>
              <a:rPr lang="uk-UA" dirty="0"/>
              <a:t>. Тому у давньоіндійському суспільстві особливу цінність мав вчений </a:t>
            </a:r>
            <a:r>
              <a:rPr lang="uk-UA" b="1" dirty="0"/>
              <a:t>брахман</a:t>
            </a:r>
            <a:r>
              <a:rPr lang="uk-UA" dirty="0"/>
              <a:t>, який виконував функції вихователя людей в дусі неухильного дотримання </a:t>
            </a:r>
            <a:r>
              <a:rPr lang="uk-UA" b="1" dirty="0" smtClean="0"/>
              <a:t>дхарми</a:t>
            </a:r>
            <a:r>
              <a:rPr lang="uk-UA" dirty="0" smtClean="0"/>
              <a:t>, </a:t>
            </a:r>
            <a:r>
              <a:rPr lang="uk-UA" dirty="0"/>
              <a:t>варнових норм і ритуалу. Цим </a:t>
            </a:r>
            <a:r>
              <a:rPr lang="uk-UA" dirty="0" smtClean="0"/>
              <a:t>пояснюється </a:t>
            </a:r>
            <a:r>
              <a:rPr lang="uk-UA" dirty="0"/>
              <a:t>специфіка джерел права в Стародавній Індії, серед яких особливе місце займали </a:t>
            </a:r>
            <a:r>
              <a:rPr lang="uk-UA" b="1" dirty="0" smtClean="0"/>
              <a:t>дхармашастри</a:t>
            </a:r>
            <a:r>
              <a:rPr lang="uk-UA" dirty="0"/>
              <a:t>.</a:t>
            </a:r>
            <a:endParaRPr lang="uk-UA" sz="24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96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Особливості</a:t>
            </a:r>
            <a:r>
              <a:rPr lang="uk-UA" sz="2000" b="1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староєврейського права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dirty="0"/>
              <a:t>Особливий вплив на зміст </a:t>
            </a:r>
            <a:r>
              <a:rPr lang="uk-UA" b="1" dirty="0"/>
              <a:t>староєврейського права</a:t>
            </a:r>
            <a:r>
              <a:rPr lang="uk-UA" dirty="0"/>
              <a:t> </a:t>
            </a:r>
            <a:r>
              <a:rPr lang="uk-UA" dirty="0" smtClean="0"/>
              <a:t>мали </a:t>
            </a:r>
            <a:r>
              <a:rPr lang="uk-UA" dirty="0"/>
              <a:t>релігійні розпорядження іудаїзму з його прихильністю до ідеї богообраності ізраїльського народу, ідеалам підкорення соціальної поведінки священним заповітам. </a:t>
            </a:r>
            <a:r>
              <a:rPr lang="uk-UA" b="1" dirty="0"/>
              <a:t>Орієнтація правозастосування на сімейні</a:t>
            </a:r>
            <a:r>
              <a:rPr lang="uk-UA" dirty="0"/>
              <a:t>, значною мірою, </a:t>
            </a:r>
            <a:r>
              <a:rPr lang="uk-UA" b="1" dirty="0"/>
              <a:t>общинні цінності</a:t>
            </a:r>
            <a:r>
              <a:rPr lang="uk-UA" dirty="0"/>
              <a:t>, в кінцевому рахунку зробила староєврейське право </a:t>
            </a:r>
            <a:r>
              <a:rPr lang="uk-UA" b="1" dirty="0"/>
              <a:t>вузьконаціональним</a:t>
            </a:r>
            <a:r>
              <a:rPr lang="uk-UA" dirty="0"/>
              <a:t>. Це забезпечило йому тривале життя і використання його в тих країнах, офіційні доктрини яких негативно відносилися до іудаїзму.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492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3. Джерела права країн Стародавнього Сходу</a:t>
            </a:r>
            <a:r>
              <a:rPr lang="ru-RU" sz="36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ru-RU" sz="3600" b="1" dirty="0">
                <a:solidFill>
                  <a:schemeClr val="bg2">
                    <a:lumMod val="50000"/>
                  </a:schemeClr>
                </a:solidFill>
              </a:rPr>
            </a:br>
            <a:endParaRPr lang="ru-RU" sz="3600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b="1" dirty="0"/>
              <a:t>Найдавнішими джерелами права</a:t>
            </a:r>
            <a:r>
              <a:rPr lang="uk-UA" dirty="0"/>
              <a:t> давньосхідних країн </a:t>
            </a:r>
            <a:r>
              <a:rPr lang="uk-UA" b="1" dirty="0"/>
              <a:t>були звичаї</a:t>
            </a:r>
            <a:r>
              <a:rPr lang="uk-UA" dirty="0"/>
              <a:t>. В той же </a:t>
            </a:r>
            <a:r>
              <a:rPr lang="uk-UA" dirty="0" smtClean="0"/>
              <a:t>час </a:t>
            </a:r>
            <a:r>
              <a:rPr lang="uk-UA" b="1" dirty="0"/>
              <a:t>збереглися </a:t>
            </a:r>
            <a:r>
              <a:rPr lang="uk-UA" b="1" dirty="0" smtClean="0"/>
              <a:t>й окремі </a:t>
            </a:r>
            <a:r>
              <a:rPr lang="uk-UA" b="1" dirty="0"/>
              <a:t>письмові правові пам’ятки</a:t>
            </a:r>
            <a:r>
              <a:rPr lang="uk-UA" dirty="0"/>
              <a:t>, датовані ІІІ-ІІ тис. до н.е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r>
              <a:rPr lang="uk-UA" dirty="0"/>
              <a:t>З найдавніших джерел права Стародавнього </a:t>
            </a:r>
            <a:r>
              <a:rPr lang="uk-UA" dirty="0" smtClean="0"/>
              <a:t>Сходу </a:t>
            </a:r>
            <a:r>
              <a:rPr lang="uk-UA" dirty="0"/>
              <a:t>слід відзначити </a:t>
            </a:r>
            <a:r>
              <a:rPr lang="uk-UA" b="1" dirty="0"/>
              <a:t>правові пам’ятки Міжріччя</a:t>
            </a:r>
            <a:r>
              <a:rPr lang="uk-UA" dirty="0" smtClean="0"/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закони </a:t>
            </a:r>
            <a:r>
              <a:rPr lang="uk-UA" dirty="0"/>
              <a:t>Урукагіни (бл. 2400 р. до н. е</a:t>
            </a:r>
            <a:r>
              <a:rPr lang="uk-UA" dirty="0" smtClean="0"/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шумерські </a:t>
            </a:r>
            <a:r>
              <a:rPr lang="uk-UA" dirty="0"/>
              <a:t>закони часів правління династій Ісіна і Ларси (ХХІ-ХVІІІ ст. до н. е</a:t>
            </a:r>
            <a:r>
              <a:rPr lang="uk-UA" dirty="0" smtClean="0"/>
              <a:t>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dirty="0" smtClean="0"/>
              <a:t>«</a:t>
            </a:r>
            <a:r>
              <a:rPr lang="uk-UA" dirty="0"/>
              <a:t>Закони Хаммурапі» (ХVІІІ ст. до н. е.).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1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3. Джерела права країн Стародавнього Сходу </a:t>
            </a:r>
            <a:r>
              <a:rPr lang="uk-UA" sz="1800" dirty="0" smtClean="0"/>
              <a:t>(продовження)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600" b="1" dirty="0" smtClean="0">
                <a:solidFill>
                  <a:srgbClr val="0070C0"/>
                </a:solidFill>
              </a:rPr>
              <a:t>Закони Хаммурапі</a:t>
            </a:r>
          </a:p>
          <a:p>
            <a:pPr marL="0" indent="0" algn="just">
              <a:buNone/>
            </a:pPr>
            <a:r>
              <a:rPr lang="uk-UA" sz="2600" dirty="0" smtClean="0">
                <a:solidFill>
                  <a:srgbClr val="0070C0"/>
                </a:solidFill>
              </a:rPr>
              <a:t>вибиті на великому (біля 2 м) чорному базальтовому стовпі. Вгорі лицьової сторони стовпа зображений рельєф царя, який стоїть перед богом Сонця Шамашем − захисником суду. Під рельєфом накреслено текст законів, що заповнює обидві сторони стовпа. Текст розділяється на три частини. Першою частиною є значний за обсягом вступ. Після вступу розміщені статті законів, які, в свою чергу, закінчуються ґрунтовним висновком. Всього пам’ятка нараховує 282 статті. Вони не містять загальних принципів, відсутня система у викладі.</a:t>
            </a:r>
            <a:r>
              <a:rPr lang="ru-RU" sz="2600" dirty="0">
                <a:solidFill>
                  <a:srgbClr val="0070C0"/>
                </a:solidFill>
              </a:rPr>
              <a:t> </a:t>
            </a:r>
            <a:r>
              <a:rPr lang="uk-UA" sz="2600" dirty="0" smtClean="0">
                <a:solidFill>
                  <a:srgbClr val="0070C0"/>
                </a:solidFill>
              </a:rPr>
              <a:t>Його правові норми носять явно виражений казуїстичний характер.</a:t>
            </a:r>
          </a:p>
        </p:txBody>
      </p:sp>
    </p:spTree>
    <p:extLst>
      <p:ext uri="{BB962C8B-B14F-4D97-AF65-F5344CB8AC3E}">
        <p14:creationId xmlns:p14="http://schemas.microsoft.com/office/powerpoint/2010/main" val="952272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Давньоєгипетські та </a:t>
            </a:r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давньоєврейські  пам’ятки права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під час царювання </a:t>
            </a:r>
            <a:r>
              <a:rPr lang="uk-UA" b="1" dirty="0" smtClean="0"/>
              <a:t>єгипетського </a:t>
            </a:r>
            <a:r>
              <a:rPr lang="uk-UA" b="1" dirty="0"/>
              <a:t>фараона Рамзеса </a:t>
            </a:r>
            <a:r>
              <a:rPr lang="uk-UA" b="1" dirty="0" smtClean="0"/>
              <a:t>II </a:t>
            </a:r>
            <a:r>
              <a:rPr lang="uk-UA" dirty="0" smtClean="0"/>
              <a:t>(XIII </a:t>
            </a:r>
            <a:r>
              <a:rPr lang="uk-UA" dirty="0"/>
              <a:t>ст. до н. е.) </a:t>
            </a:r>
            <a:r>
              <a:rPr lang="uk-UA" b="1" dirty="0"/>
              <a:t>з’явився «закон», зміст якого було направлено на зміцнення єгипетської армії, закріплення соціальної організації суспільства і бюрократизацію державного апарату</a:t>
            </a:r>
            <a:r>
              <a:rPr lang="uk-UA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До цього ж часу відносять виникнення </a:t>
            </a:r>
            <a:r>
              <a:rPr lang="uk-UA" b="1" dirty="0"/>
              <a:t>староєврейського права</a:t>
            </a:r>
            <a:r>
              <a:rPr lang="uk-UA" dirty="0"/>
              <a:t>. </a:t>
            </a:r>
            <a:r>
              <a:rPr lang="uk-UA" dirty="0" smtClean="0"/>
              <a:t>П</a:t>
            </a:r>
            <a:r>
              <a:rPr lang="uk-UA" b="1" dirty="0" smtClean="0"/>
              <a:t>ророк </a:t>
            </a:r>
            <a:r>
              <a:rPr lang="uk-UA" b="1" dirty="0"/>
              <a:t>Мойсей</a:t>
            </a:r>
            <a:r>
              <a:rPr lang="uk-UA" dirty="0"/>
              <a:t>, з ім’ям якого пов’язується початок освоєння євреями Палестини, </a:t>
            </a:r>
            <a:r>
              <a:rPr lang="uk-UA" b="1" dirty="0"/>
              <a:t>в XIII ст. до н.е. склав релігійні заповіді і перші закони</a:t>
            </a:r>
            <a:r>
              <a:rPr lang="uk-UA" dirty="0"/>
              <a:t>. </a:t>
            </a:r>
            <a:r>
              <a:rPr lang="uk-UA" dirty="0" smtClean="0"/>
              <a:t>Більшість </a:t>
            </a:r>
            <a:r>
              <a:rPr lang="uk-UA" dirty="0"/>
              <a:t>приписаних Мойсею правових розпоряджень, що </a:t>
            </a:r>
            <a:r>
              <a:rPr lang="uk-UA" b="1" dirty="0"/>
              <a:t>ввійшли до старозавітної книги Біблії «</a:t>
            </a:r>
            <a:r>
              <a:rPr lang="uk-UA" b="1" dirty="0" err="1"/>
              <a:t>Ісход</a:t>
            </a:r>
            <a:r>
              <a:rPr lang="uk-UA" b="1" dirty="0"/>
              <a:t>» і «Левіт»</a:t>
            </a:r>
            <a:r>
              <a:rPr lang="uk-UA" dirty="0"/>
              <a:t>, з’явилися в Іудейському царстві в IX-VII ст. до н.е. Стародавні правила, приписані в Біблії пророку Мойсею, </a:t>
            </a:r>
            <a:r>
              <a:rPr lang="uk-UA" b="1" dirty="0"/>
              <a:t>встановлювали організацію староєврейського суспільства на </a:t>
            </a:r>
            <a:r>
              <a:rPr lang="uk-UA" b="1" dirty="0" smtClean="0"/>
              <a:t>вузьконаціональній </a:t>
            </a:r>
            <a:r>
              <a:rPr lang="uk-UA" b="1" dirty="0"/>
              <a:t>основі</a:t>
            </a:r>
            <a:r>
              <a:rPr lang="uk-UA" dirty="0"/>
              <a:t>. </a:t>
            </a:r>
            <a:endParaRPr lang="uk-UA" sz="2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9167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Давньоєгипетські та </a:t>
            </a:r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давньоєврейські  пам’ятки права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dirty="0"/>
              <a:t>Основою</a:t>
            </a:r>
            <a:r>
              <a:rPr lang="uk-UA" dirty="0"/>
              <a:t> </a:t>
            </a:r>
            <a:r>
              <a:rPr lang="uk-UA" b="1" dirty="0" smtClean="0"/>
              <a:t>староєврейського </a:t>
            </a:r>
            <a:r>
              <a:rPr lang="uk-UA" b="1" dirty="0"/>
              <a:t>права</a:t>
            </a:r>
            <a:r>
              <a:rPr lang="uk-UA" dirty="0"/>
              <a:t> стали </a:t>
            </a:r>
            <a:r>
              <a:rPr lang="uk-UA" dirty="0" smtClean="0"/>
              <a:t>«</a:t>
            </a:r>
            <a:r>
              <a:rPr lang="uk-UA" b="1" dirty="0"/>
              <a:t>Десять заповідей</a:t>
            </a:r>
            <a:r>
              <a:rPr lang="uk-UA" dirty="0"/>
              <a:t>», згідно з Біблією, передані через Мойсея єврейському </a:t>
            </a:r>
            <a:r>
              <a:rPr lang="uk-UA" dirty="0" smtClean="0"/>
              <a:t>народу.</a:t>
            </a:r>
          </a:p>
          <a:p>
            <a:pPr marL="0" indent="0" algn="just">
              <a:buNone/>
            </a:pPr>
            <a:r>
              <a:rPr lang="uk-UA" b="1" dirty="0"/>
              <a:t>В</a:t>
            </a:r>
            <a:r>
              <a:rPr lang="uk-UA" b="1" dirty="0" smtClean="0"/>
              <a:t>перше </a:t>
            </a:r>
            <a:r>
              <a:rPr lang="uk-UA" b="1" dirty="0"/>
              <a:t>оформилися не казусні, а загальні правила правової поведінки</a:t>
            </a:r>
            <a:r>
              <a:rPr lang="uk-UA" dirty="0"/>
              <a:t>, хоч і значною мірою </a:t>
            </a:r>
            <a:r>
              <a:rPr lang="uk-UA" b="1" dirty="0"/>
              <a:t>релігійні за змістом</a:t>
            </a:r>
            <a:r>
              <a:rPr lang="uk-UA" dirty="0"/>
              <a:t>. Заповіді умовно</a:t>
            </a:r>
            <a:r>
              <a:rPr lang="uk-UA" b="1" dirty="0"/>
              <a:t> містили три групи розпоряджень</a:t>
            </a:r>
            <a:r>
              <a:rPr lang="uk-UA" dirty="0"/>
              <a:t>. </a:t>
            </a:r>
            <a:r>
              <a:rPr lang="uk-UA" b="1" dirty="0"/>
              <a:t>Перша</a:t>
            </a:r>
            <a:r>
              <a:rPr lang="uk-UA" dirty="0"/>
              <a:t> − головні вимоги староєврейської релігії: єдинобожжя, заборона на поклоніння іншим богам і на ідолопоклонство. </a:t>
            </a:r>
            <a:r>
              <a:rPr lang="uk-UA" b="1" dirty="0"/>
              <a:t>Друга</a:t>
            </a:r>
            <a:r>
              <a:rPr lang="uk-UA" dirty="0"/>
              <a:t> − постанови релігійно-життєвого характеру, вимоги до способу життя: дотримання суботнього, вихідного від всіх справ дня, шанування батьків. </a:t>
            </a:r>
            <a:r>
              <a:rPr lang="uk-UA" b="1" dirty="0"/>
              <a:t>Третя</a:t>
            </a:r>
            <a:r>
              <a:rPr lang="uk-UA" dirty="0"/>
              <a:t> безпосередньо стосувалася загальних правових відносин і заборони такої поведінки, яка, за заповітом, вважалася злочинною </a:t>
            </a:r>
            <a:r>
              <a:rPr lang="uk-UA" dirty="0" smtClean="0"/>
              <a:t>як </a:t>
            </a:r>
            <a:r>
              <a:rPr lang="uk-UA" dirty="0"/>
              <a:t>в людському, </a:t>
            </a:r>
            <a:r>
              <a:rPr lang="uk-UA" dirty="0" smtClean="0"/>
              <a:t>так і </a:t>
            </a:r>
            <a:r>
              <a:rPr lang="uk-UA" dirty="0"/>
              <a:t>в релігійному </a:t>
            </a:r>
            <a:r>
              <a:rPr lang="uk-UA" dirty="0" smtClean="0"/>
              <a:t>значенні </a:t>
            </a:r>
            <a:endParaRPr lang="uk-UA" sz="26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630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Давньоєгипетські та </a:t>
            </a:r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давньоєврейські  пам’ятки права</a:t>
            </a:r>
            <a:endParaRPr lang="ru-RU" sz="36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У VIII ст. до н.е. </a:t>
            </a:r>
            <a:r>
              <a:rPr lang="uk-UA" b="1" dirty="0"/>
              <a:t>в Єгипті з’являється кодекс царя Бокхоріса</a:t>
            </a:r>
            <a:r>
              <a:rPr lang="uk-UA" dirty="0"/>
              <a:t>, що </a:t>
            </a:r>
            <a:r>
              <a:rPr lang="uk-UA" b="1" dirty="0"/>
              <a:t>складався з восьми книг (40 сувоїв</a:t>
            </a:r>
            <a:r>
              <a:rPr lang="uk-UA" dirty="0"/>
              <a:t>). За цими законами </a:t>
            </a:r>
            <a:r>
              <a:rPr lang="uk-UA" b="1" dirty="0"/>
              <a:t>вперше було заборонено обернення в рабство боржників</a:t>
            </a:r>
            <a:r>
              <a:rPr lang="uk-UA" dirty="0"/>
              <a:t>, а </a:t>
            </a:r>
            <a:r>
              <a:rPr lang="uk-UA" b="1" dirty="0"/>
              <a:t>селянам дозволялося проводити відчуження і заставу своїх наділів</a:t>
            </a:r>
            <a:r>
              <a:rPr lang="uk-UA" dirty="0"/>
              <a:t>. Вперше застосування права перестало бути монопольним заняттям жерців і договори перестали писати мовою священних формул.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474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4800" b="1" dirty="0">
                <a:solidFill>
                  <a:srgbClr val="0070C0"/>
                </a:solidFill>
              </a:rPr>
              <a:t>Правові джерела Китаю</a:t>
            </a:r>
            <a:endParaRPr lang="uk-UA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/>
              <a:t>в Х ст. до н.е. в царстві Чжоу </a:t>
            </a:r>
            <a:r>
              <a:rPr lang="uk-UA" b="1" dirty="0" smtClean="0"/>
              <a:t>існував </a:t>
            </a:r>
            <a:r>
              <a:rPr lang="uk-UA" b="1" dirty="0"/>
              <a:t>Карний кодекс, </a:t>
            </a:r>
            <a:r>
              <a:rPr lang="uk-UA" dirty="0"/>
              <a:t>що нараховував 3 тисячі </a:t>
            </a:r>
            <a:r>
              <a:rPr lang="uk-UA" dirty="0" smtClean="0"/>
              <a:t>статей (не підтверджено)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О</a:t>
            </a:r>
            <a:r>
              <a:rPr lang="uk-UA" dirty="0" smtClean="0"/>
              <a:t>дним </a:t>
            </a:r>
            <a:r>
              <a:rPr lang="uk-UA" dirty="0"/>
              <a:t>із перших </a:t>
            </a:r>
            <a:r>
              <a:rPr lang="uk-UA" b="1" dirty="0"/>
              <a:t>писаних законів </a:t>
            </a:r>
            <a:r>
              <a:rPr lang="uk-UA" dirty="0"/>
              <a:t>був</a:t>
            </a:r>
            <a:r>
              <a:rPr lang="uk-UA" b="1" dirty="0"/>
              <a:t> Закон про поземельний податок</a:t>
            </a:r>
            <a:r>
              <a:rPr lang="uk-UA" dirty="0"/>
              <a:t>, прийнятий в VI ст. до н.е. в царстві </a:t>
            </a:r>
            <a:r>
              <a:rPr lang="uk-UA" dirty="0" err="1" smtClean="0"/>
              <a:t>Лу</a:t>
            </a:r>
            <a:r>
              <a:rPr lang="uk-UA" dirty="0" smtClean="0"/>
              <a:t> (закріпив </a:t>
            </a:r>
            <a:r>
              <a:rPr lang="uk-UA" dirty="0"/>
              <a:t>ліквідацію общинного і встановлення приватного </a:t>
            </a:r>
            <a:r>
              <a:rPr lang="uk-UA" dirty="0" smtClean="0"/>
              <a:t>землеволодіння)</a:t>
            </a: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Одним з перших </a:t>
            </a:r>
            <a:r>
              <a:rPr lang="uk-UA" b="1" dirty="0"/>
              <a:t>матеріальних свідоцтв писаних законів</a:t>
            </a:r>
            <a:r>
              <a:rPr lang="uk-UA" dirty="0"/>
              <a:t> у Китаї став знайдений </a:t>
            </a:r>
            <a:r>
              <a:rPr lang="uk-UA" b="1" dirty="0"/>
              <a:t>бронзовий триножник з текстом «Огляду законів», </a:t>
            </a:r>
            <a:r>
              <a:rPr lang="uk-UA" dirty="0"/>
              <a:t>датований 536 р. до н.е. </a:t>
            </a:r>
            <a:endParaRPr lang="uk-UA" dirty="0" smtClean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/>
              <a:t>V-IV ст. до н.е. з’явився один з перших зводів законів − «</a:t>
            </a:r>
            <a:r>
              <a:rPr lang="uk-UA" b="1" dirty="0"/>
              <a:t>Книга законів царства Вей</a:t>
            </a:r>
            <a:r>
              <a:rPr lang="uk-UA" dirty="0" smtClean="0"/>
              <a:t>» (</a:t>
            </a:r>
            <a:r>
              <a:rPr lang="uk-UA" b="1" dirty="0" smtClean="0"/>
              <a:t>складався </a:t>
            </a:r>
            <a:r>
              <a:rPr lang="uk-UA" b="1" dirty="0"/>
              <a:t>з 6 розділів</a:t>
            </a:r>
            <a:r>
              <a:rPr lang="uk-UA" dirty="0"/>
              <a:t>: закони про злодіїв, про розбійників, про ув’язнення, про </a:t>
            </a:r>
            <a:r>
              <a:rPr lang="uk-UA" dirty="0" err="1"/>
              <a:t>впіймання</a:t>
            </a:r>
            <a:r>
              <a:rPr lang="uk-UA" dirty="0"/>
              <a:t> злочинців, про знаряддя страти і </a:t>
            </a:r>
            <a:r>
              <a:rPr lang="uk-UA" dirty="0" smtClean="0"/>
              <a:t>тортур; в </a:t>
            </a:r>
            <a:r>
              <a:rPr lang="uk-UA" dirty="0"/>
              <a:t>III-II ст. до н.е. була </a:t>
            </a:r>
            <a:r>
              <a:rPr lang="uk-UA" dirty="0" smtClean="0"/>
              <a:t>доповнена нормами про </a:t>
            </a:r>
            <a:r>
              <a:rPr lang="uk-UA" dirty="0"/>
              <a:t>військову справу, державне коневодство і </a:t>
            </a:r>
            <a:r>
              <a:rPr lang="uk-UA" dirty="0" smtClean="0"/>
              <a:t>фінанси)</a:t>
            </a:r>
            <a:endParaRPr lang="en-US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5162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4800" b="1" dirty="0">
                <a:solidFill>
                  <a:srgbClr val="0070C0"/>
                </a:solidFill>
              </a:rPr>
              <a:t>Правові джерела </a:t>
            </a:r>
            <a:r>
              <a:rPr lang="uk-UA" sz="4800" b="1" dirty="0" smtClean="0">
                <a:solidFill>
                  <a:srgbClr val="0070C0"/>
                </a:solidFill>
              </a:rPr>
              <a:t>Індії</a:t>
            </a:r>
            <a:endParaRPr lang="uk-UA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дхармашастри</a:t>
            </a:r>
            <a:r>
              <a:rPr lang="uk-UA" dirty="0" smtClean="0"/>
              <a:t> − збірники релігійно-етичних, правових розпоряджень, правил (</a:t>
            </a:r>
            <a:r>
              <a:rPr lang="uk-UA" dirty="0" err="1" smtClean="0"/>
              <a:t>дхарм</a:t>
            </a:r>
            <a:r>
              <a:rPr lang="uk-UA" dirty="0" smtClean="0"/>
              <a:t>)</a:t>
            </a:r>
          </a:p>
          <a:p>
            <a:pPr marL="0" indent="0" algn="just">
              <a:buNone/>
            </a:pPr>
            <a:r>
              <a:rPr lang="uk-UA" b="1" dirty="0" smtClean="0"/>
              <a:t>артхашастри</a:t>
            </a:r>
            <a:r>
              <a:rPr lang="uk-UA" dirty="0" smtClean="0"/>
              <a:t> </a:t>
            </a:r>
            <a:r>
              <a:rPr lang="uk-UA" dirty="0"/>
              <a:t>− трактати про політику і </a:t>
            </a:r>
            <a:r>
              <a:rPr lang="uk-UA" dirty="0" smtClean="0"/>
              <a:t>право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Одна з дхармашастр - </a:t>
            </a:r>
            <a:r>
              <a:rPr lang="uk-UA" b="1" dirty="0" smtClean="0"/>
              <a:t>Манусмріті </a:t>
            </a:r>
            <a:r>
              <a:rPr lang="uk-UA" b="1" dirty="0"/>
              <a:t>або Закони Ману </a:t>
            </a:r>
            <a:r>
              <a:rPr lang="uk-UA" dirty="0"/>
              <a:t>(II ст. до н.е. − II ст. н.е.). Правові норми в </a:t>
            </a:r>
            <a:r>
              <a:rPr lang="uk-UA" dirty="0" smtClean="0"/>
              <a:t>Індії </a:t>
            </a:r>
            <a:r>
              <a:rPr lang="uk-UA" dirty="0"/>
              <a:t>п</a:t>
            </a:r>
            <a:r>
              <a:rPr lang="uk-UA" dirty="0" smtClean="0"/>
              <a:t>очинаючи </a:t>
            </a:r>
            <a:r>
              <a:rPr lang="uk-UA" dirty="0"/>
              <a:t>із законів </a:t>
            </a:r>
            <a:r>
              <a:rPr lang="uk-UA" dirty="0" smtClean="0"/>
              <a:t>Ману </a:t>
            </a:r>
            <a:r>
              <a:rPr lang="uk-UA" dirty="0"/>
              <a:t>стали </a:t>
            </a:r>
            <a:r>
              <a:rPr lang="uk-UA" b="1" dirty="0"/>
              <a:t>будуватися на основі 18 мотивів (норм) судового розгляду</a:t>
            </a:r>
            <a:r>
              <a:rPr lang="uk-UA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9534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864096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План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7772400" cy="5184576"/>
          </a:xfrm>
        </p:spPr>
        <p:txBody>
          <a:bodyPr>
            <a:normAutofit/>
          </a:bodyPr>
          <a:lstStyle/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Виникнення права.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Спільні риси та особливості права давньосхідних країн.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Джерела права країн Стародавнього Сходу.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Правові інститути давньосхідних країн.</a:t>
            </a:r>
          </a:p>
          <a:p>
            <a:pPr algn="l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219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4800" b="1" dirty="0">
                <a:solidFill>
                  <a:srgbClr val="0070C0"/>
                </a:solidFill>
              </a:rPr>
              <a:t>Закони Ману </a:t>
            </a:r>
            <a:endParaRPr lang="uk-UA" sz="48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b="1" dirty="0">
                <a:solidFill>
                  <a:srgbClr val="0070C0"/>
                </a:solidFill>
              </a:rPr>
              <a:t>Перша група </a:t>
            </a:r>
            <a:r>
              <a:rPr lang="uk-UA" dirty="0"/>
              <a:t>мотивів стосувалася </a:t>
            </a:r>
            <a:r>
              <a:rPr lang="uk-UA" b="1" dirty="0">
                <a:solidFill>
                  <a:srgbClr val="0070C0"/>
                </a:solidFill>
              </a:rPr>
              <a:t>договірних відносин</a:t>
            </a:r>
            <a:r>
              <a:rPr lang="uk-UA" dirty="0"/>
              <a:t> − несплата боргу, застава, продаж чужого, участь у торговому або іншому об’єднанні, </a:t>
            </a:r>
            <a:r>
              <a:rPr lang="uk-UA" dirty="0" smtClean="0"/>
              <a:t>норми</a:t>
            </a:r>
            <a:r>
              <a:rPr lang="uk-UA" dirty="0"/>
              <a:t>, що стосуються несплати платні, порушення угоди, скасування угоди купівлі-продажу, суперечки господаря з пастухом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>
                <a:solidFill>
                  <a:srgbClr val="0070C0"/>
                </a:solidFill>
              </a:rPr>
              <a:t>Наступна група мотивів </a:t>
            </a:r>
            <a:r>
              <a:rPr lang="uk-UA" dirty="0"/>
              <a:t>переходить до </a:t>
            </a:r>
            <a:r>
              <a:rPr lang="uk-UA" b="1" dirty="0"/>
              <a:t>конкретних </a:t>
            </a:r>
            <a:r>
              <a:rPr lang="uk-UA" b="1" dirty="0" smtClean="0"/>
              <a:t>деліктів </a:t>
            </a:r>
            <a:r>
              <a:rPr lang="uk-UA" b="1" dirty="0"/>
              <a:t>− злочинів</a:t>
            </a:r>
            <a:r>
              <a:rPr lang="uk-UA" dirty="0"/>
              <a:t>. Це спори про кордон (земельних ділянок), наклеп і образа дією, крадіжка, вбивство, насильство і перелюбство. Всі ці діяння, а також потрава худобою урожаю, раніше інших були закріплені в </a:t>
            </a:r>
            <a:r>
              <a:rPr lang="uk-UA" dirty="0" smtClean="0"/>
              <a:t>дхармашастрах і входили </a:t>
            </a:r>
            <a:r>
              <a:rPr lang="uk-UA" dirty="0"/>
              <a:t>в поняття </a:t>
            </a:r>
            <a:r>
              <a:rPr lang="uk-UA" b="1" dirty="0"/>
              <a:t>химса</a:t>
            </a:r>
            <a:r>
              <a:rPr lang="uk-UA" dirty="0"/>
              <a:t> − шкоди, нанесеної особистості людини. </a:t>
            </a:r>
            <a:endParaRPr lang="uk-UA" dirty="0" smtClean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b="1" dirty="0">
                <a:solidFill>
                  <a:srgbClr val="0070C0"/>
                </a:solidFill>
              </a:rPr>
              <a:t>Подальші мотиви </a:t>
            </a:r>
            <a:r>
              <a:rPr lang="uk-UA" dirty="0"/>
              <a:t>судового розгляду, непрямо пов’язані з попередніми, стосувалися </a:t>
            </a:r>
            <a:r>
              <a:rPr lang="uk-UA" b="1" dirty="0"/>
              <a:t>порушення норм шлюбно-сімейного і спадкового права</a:t>
            </a:r>
            <a:r>
              <a:rPr lang="uk-UA" dirty="0"/>
              <a:t>, а також азартної гри, що прирівнювалася до </a:t>
            </a:r>
            <a:r>
              <a:rPr lang="uk-UA" dirty="0" smtClean="0"/>
              <a:t>злочинів.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89793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4. Правові інститути давньосхідних країн</a:t>
            </a:r>
            <a:endParaRPr lang="uk-UA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0070C0"/>
                </a:solidFill>
              </a:rPr>
              <a:t>Цивільно-правові </a:t>
            </a:r>
            <a:r>
              <a:rPr lang="uk-UA" b="1" dirty="0" smtClean="0">
                <a:solidFill>
                  <a:srgbClr val="0070C0"/>
                </a:solidFill>
              </a:rPr>
              <a:t>інститути</a:t>
            </a:r>
            <a:r>
              <a:rPr lang="uk-UA" dirty="0" smtClean="0"/>
              <a:t>: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− інститут права власності;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− інститут зобов’язань;</a:t>
            </a:r>
            <a:endParaRPr lang="en-US" dirty="0"/>
          </a:p>
          <a:p>
            <a:pPr marL="0" indent="0">
              <a:buNone/>
            </a:pPr>
            <a:r>
              <a:rPr lang="uk-UA" dirty="0"/>
              <a:t>− інститут спадкування;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− інститут, який регулював сімейно-шлюбні відносини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r>
              <a:rPr lang="uk-UA" b="1" dirty="0"/>
              <a:t>Правове регулювання власності. </a:t>
            </a:r>
            <a:r>
              <a:rPr lang="uk-UA" dirty="0"/>
              <a:t>Правові пам’ятки країн Стародавнього Сходу </a:t>
            </a:r>
            <a:r>
              <a:rPr lang="uk-UA" dirty="0" smtClean="0"/>
              <a:t>свідчать про розвиток </a:t>
            </a:r>
            <a:r>
              <a:rPr lang="uk-UA" dirty="0"/>
              <a:t>форм власності і, зокрема, становлення приватної власності на землю, рабів та інше </a:t>
            </a:r>
            <a:r>
              <a:rPr lang="uk-UA" dirty="0" smtClean="0"/>
              <a:t>майно.</a:t>
            </a:r>
            <a:endParaRPr lang="en-US" dirty="0"/>
          </a:p>
          <a:p>
            <a:pPr marL="0" indent="0" algn="just">
              <a:buNone/>
            </a:pPr>
            <a:endParaRPr lang="uk-UA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13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70C0"/>
                </a:solidFill>
              </a:rPr>
              <a:t>4. Правові інститути давньосхідних країн</a:t>
            </a:r>
            <a:br>
              <a:rPr lang="uk-UA" sz="3200" b="1" dirty="0" smtClean="0">
                <a:solidFill>
                  <a:srgbClr val="0070C0"/>
                </a:solidFill>
              </a:rPr>
            </a:br>
            <a:r>
              <a:rPr lang="uk-UA" sz="1800" dirty="0" smtClean="0"/>
              <a:t>(продовження)</a:t>
            </a:r>
            <a:endParaRPr lang="uk-UA" sz="32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5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>
                <a:solidFill>
                  <a:srgbClr val="0070C0"/>
                </a:solidFill>
              </a:rPr>
              <a:t>Цивільно-правові </a:t>
            </a:r>
            <a:r>
              <a:rPr lang="uk-UA" b="1" dirty="0" smtClean="0">
                <a:solidFill>
                  <a:srgbClr val="0070C0"/>
                </a:solidFill>
              </a:rPr>
              <a:t>інститути</a:t>
            </a:r>
            <a:r>
              <a:rPr lang="uk-UA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uk-UA" b="1" dirty="0"/>
              <a:t>Правове регулювання </a:t>
            </a:r>
            <a:r>
              <a:rPr lang="uk-UA" b="1" dirty="0">
                <a:solidFill>
                  <a:srgbClr val="0070C0"/>
                </a:solidFill>
              </a:rPr>
              <a:t>зобов’язальних відносин</a:t>
            </a:r>
            <a:r>
              <a:rPr lang="uk-UA" b="1" dirty="0"/>
              <a:t>. </a:t>
            </a:r>
            <a:r>
              <a:rPr lang="uk-UA" dirty="0"/>
              <a:t>Давньосхідному праву були відомі різні види </a:t>
            </a:r>
            <a:r>
              <a:rPr lang="uk-UA" dirty="0" smtClean="0"/>
              <a:t>договорів, зокрема: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купівля-продаж;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позики;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/>
              <a:t>д</a:t>
            </a:r>
            <a:r>
              <a:rPr lang="uk-UA" dirty="0" smtClean="0"/>
              <a:t>арування;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/>
              <a:t>п</a:t>
            </a:r>
            <a:r>
              <a:rPr lang="uk-UA" dirty="0" smtClean="0"/>
              <a:t>еревезення;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/>
              <a:t>о</a:t>
            </a:r>
            <a:r>
              <a:rPr lang="uk-UA" dirty="0" smtClean="0"/>
              <a:t>ренди;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dirty="0" smtClean="0"/>
              <a:t>зберігання</a:t>
            </a:r>
          </a:p>
          <a:p>
            <a:pPr marL="0" indent="0" algn="just">
              <a:buNone/>
            </a:pPr>
            <a:endParaRPr lang="uk-U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9464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поняття</a:t>
            </a:r>
            <a:endParaRPr lang="uk-UA" sz="60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3970784" cy="3705276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ДХАРМА</a:t>
            </a:r>
          </a:p>
          <a:p>
            <a:pPr marL="0" indent="0" algn="ctr">
              <a:buNone/>
            </a:pPr>
            <a:r>
              <a:rPr lang="uk-UA" dirty="0" smtClean="0"/>
              <a:t>правила </a:t>
            </a:r>
            <a:r>
              <a:rPr lang="uk-UA" dirty="0"/>
              <a:t>поведінки релігійного </a:t>
            </a:r>
            <a:r>
              <a:rPr lang="uk-UA" dirty="0" smtClean="0"/>
              <a:t>індуса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/>
              <a:t>Поняття </a:t>
            </a:r>
            <a:r>
              <a:rPr lang="uk-UA" dirty="0" err="1"/>
              <a:t>дхарми</a:t>
            </a:r>
            <a:r>
              <a:rPr lang="uk-UA" dirty="0"/>
              <a:t> багатогранне. Це і релігійна доброчесність, і мораль, і норма поведінки, і зведення правил, обов’язкових для кожного правовірного індуса, що регламентували різні сторони його життєдіяльності</a:t>
            </a:r>
            <a:endParaRPr lang="ru-RU" sz="19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2420886"/>
            <a:ext cx="3898776" cy="370527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БРАХМАН</a:t>
            </a:r>
            <a:endParaRPr lang="uk-UA" dirty="0" smtClean="0"/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вчений</a:t>
            </a:r>
            <a:r>
              <a:rPr lang="uk-UA" dirty="0"/>
              <a:t>, який виконував функції вихователя людей в дусі неухильного дотримання дхарми, варнових норм і ритуалу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045660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solidFill>
                  <a:srgbClr val="0070C0"/>
                </a:solidFill>
              </a:rPr>
              <a:t>поняття</a:t>
            </a:r>
            <a:endParaRPr lang="uk-UA" sz="60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3970784" cy="37052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ДХАРМАШАСТРИ</a:t>
            </a:r>
          </a:p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брахманські </a:t>
            </a:r>
            <a:r>
              <a:rPr lang="uk-UA" dirty="0"/>
              <a:t>повчальні твори; збірники релігійно-етичних, правових розпоряджень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88024" y="2420886"/>
            <a:ext cx="3898776" cy="37052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АРТХАШАСТРИ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dirty="0" smtClean="0"/>
              <a:t>трактати </a:t>
            </a:r>
            <a:r>
              <a:rPr lang="uk-UA" dirty="0"/>
              <a:t>про політику і право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4872722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uk-UA" sz="6000" b="1" dirty="0">
                <a:solidFill>
                  <a:srgbClr val="0070C0"/>
                </a:solidFill>
              </a:rPr>
              <a:t>поняття</a:t>
            </a:r>
            <a:endParaRPr lang="uk-UA" sz="6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4038600" cy="3705275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ТАЛІОН</a:t>
            </a:r>
            <a:r>
              <a:rPr lang="uk-UA" dirty="0" smtClean="0">
                <a:solidFill>
                  <a:srgbClr val="0070C0"/>
                </a:solidFill>
              </a:rPr>
              <a:t> </a:t>
            </a:r>
            <a:r>
              <a:rPr lang="uk-UA" dirty="0" smtClean="0"/>
              <a:t>(</a:t>
            </a:r>
            <a:r>
              <a:rPr lang="uk-UA" dirty="0">
                <a:hlinkClick r:id="rId2" tooltip="Латинська мова"/>
              </a:rPr>
              <a:t>лат.</a:t>
            </a:r>
            <a:r>
              <a:rPr lang="uk-UA" dirty="0"/>
              <a:t> </a:t>
            </a:r>
            <a:r>
              <a:rPr lang="en-US" i="1" dirty="0"/>
              <a:t>Lex talionis</a:t>
            </a:r>
            <a:r>
              <a:rPr lang="en-US" dirty="0"/>
              <a:t>, </a:t>
            </a:r>
            <a:r>
              <a:rPr lang="en-US" i="1" dirty="0"/>
              <a:t>Jus talionis</a:t>
            </a:r>
            <a:r>
              <a:rPr lang="en-US" dirty="0"/>
              <a:t> — </a:t>
            </a:r>
            <a:r>
              <a:rPr lang="uk-UA" i="1" dirty="0"/>
              <a:t>рівна міра покарання, рівнозначна відплата</a:t>
            </a:r>
            <a:r>
              <a:rPr lang="uk-UA" dirty="0"/>
              <a:t>) — у </a:t>
            </a:r>
            <a:r>
              <a:rPr lang="uk-UA" dirty="0" smtClean="0"/>
              <a:t>звичаєвому праві давніх </a:t>
            </a:r>
            <a:r>
              <a:rPr lang="uk-UA" dirty="0"/>
              <a:t>народів правило (принцип), за яким міра покарання повинна дорівнювати тяжкості вчиненого злочину, тобто має відтворювати шкоду, заподіяну </a:t>
            </a:r>
            <a:r>
              <a:rPr lang="uk-UA" dirty="0" smtClean="0"/>
              <a:t>злочином. 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6"/>
            <a:ext cx="4038600" cy="370527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КРО́ВНА ПО́МСТА </a:t>
            </a:r>
            <a:r>
              <a:rPr lang="uk-UA" dirty="0" smtClean="0"/>
              <a:t>(</a:t>
            </a:r>
            <a:r>
              <a:rPr lang="uk-UA" dirty="0"/>
              <a:t>або венде́та) (від </a:t>
            </a:r>
            <a:r>
              <a:rPr lang="uk-UA" dirty="0" err="1"/>
              <a:t>італ</a:t>
            </a:r>
            <a:r>
              <a:rPr lang="uk-UA" dirty="0"/>
              <a:t>. </a:t>
            </a:r>
            <a:r>
              <a:rPr lang="en-US" dirty="0"/>
              <a:t>vendetta — «</a:t>
            </a:r>
            <a:r>
              <a:rPr lang="uk-UA" dirty="0"/>
              <a:t>помста») — звичай, помста родичів за скривдження або вбивство певної людини.</a:t>
            </a:r>
          </a:p>
        </p:txBody>
      </p:sp>
    </p:spTree>
    <p:extLst>
      <p:ext uri="{BB962C8B-B14F-4D97-AF65-F5344CB8AC3E}">
        <p14:creationId xmlns:p14="http://schemas.microsoft.com/office/powerpoint/2010/main" val="1829443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r>
              <a:rPr lang="uk-UA" sz="6000" b="1" dirty="0">
                <a:solidFill>
                  <a:srgbClr val="0070C0"/>
                </a:solidFill>
              </a:rPr>
              <a:t>поняття</a:t>
            </a:r>
            <a:endParaRPr lang="uk-UA" sz="60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420887"/>
            <a:ext cx="4038600" cy="3705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Н’ЯЯ</a:t>
            </a:r>
          </a:p>
          <a:p>
            <a:pPr marL="0" indent="0" algn="ctr">
              <a:buNone/>
            </a:pPr>
            <a:r>
              <a:rPr lang="uk-UA" b="1" dirty="0" smtClean="0"/>
              <a:t> </a:t>
            </a:r>
            <a:r>
              <a:rPr lang="uk-UA" dirty="0"/>
              <a:t>загальноприйнята норма поведінки, порушення якої тягло покарання, що застосовувалося </a:t>
            </a:r>
            <a:r>
              <a:rPr lang="uk-UA" dirty="0" smtClean="0"/>
              <a:t>державою (аналогія закону)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6"/>
            <a:ext cx="4038600" cy="37052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70C0"/>
                </a:solidFill>
              </a:rPr>
              <a:t>ХИМСА</a:t>
            </a:r>
          </a:p>
          <a:p>
            <a:pPr marL="0" indent="0" algn="ctr">
              <a:buNone/>
            </a:pPr>
            <a:r>
              <a:rPr lang="uk-UA" dirty="0" smtClean="0"/>
              <a:t>шкода</a:t>
            </a:r>
            <a:r>
              <a:rPr lang="uk-UA" dirty="0"/>
              <a:t>, нанесеної особистості людини</a:t>
            </a:r>
          </a:p>
        </p:txBody>
      </p:sp>
    </p:spTree>
    <p:extLst>
      <p:ext uri="{BB962C8B-B14F-4D97-AF65-F5344CB8AC3E}">
        <p14:creationId xmlns:p14="http://schemas.microsoft.com/office/powerpoint/2010/main" val="4877560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0266"/>
          </a:xfrm>
        </p:spPr>
        <p:txBody>
          <a:bodyPr>
            <a:normAutofit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>
                <a:solidFill>
                  <a:srgbClr val="0070C0"/>
                </a:solidFill>
              </a:rPr>
              <a:t>Дякую за увагу )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8147248" cy="41044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b="1" dirty="0" smtClean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uk-UA" sz="96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</a:t>
            </a:r>
            <a:endParaRPr lang="uk-UA" sz="9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2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. Виникнення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права</a:t>
            </a:r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bg2">
                    <a:lumMod val="50000"/>
                  </a:schemeClr>
                </a:solidFill>
              </a:rPr>
            </a:b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</a:t>
            </a:r>
            <a:r>
              <a:rPr lang="uk-UA" sz="3600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виникнення 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</a:p>
          <a:p>
            <a:pPr algn="just"/>
            <a:r>
              <a:rPr lang="uk-UA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є складним явищем, воно має багато причин свого виникнення, серед яких економічні, соціальні, духовні, політичні, ідеологічні тощо. Для формування права потрібно також воля, інтереси, мотиви, цілі, ідеї, цінності. </a:t>
            </a:r>
            <a:endParaRPr lang="uk-UA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90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. Виникнення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права</a:t>
            </a:r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uk-UA" dirty="0">
                <a:solidFill>
                  <a:schemeClr val="bg2">
                    <a:lumMod val="50000"/>
                  </a:schemeClr>
                </a:solidFill>
              </a:rPr>
            </a:b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484784"/>
            <a:ext cx="7772400" cy="5040560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 прийнятним є розгляд проблеми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 права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 походження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архаїчного права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- першого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типу права, що являє собою звичаєве право періоду додержавної 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епохи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(база - історико-правове дослідження шведського 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вченого Е. Аннерса «Історія європейського права», в якій феномен права розповсюджується на родовий лад суспільства, де діє </a:t>
            </a:r>
            <a:r>
              <a:rPr lang="uk-UA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т.зв</a:t>
            </a:r>
            <a:r>
              <a:rPr lang="uk-UA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«примирливе право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2478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 Спільні риси та особливості права давньосхідних країн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 права давньосхідних країн:</a:t>
            </a:r>
          </a:p>
          <a:p>
            <a:pPr marL="457200" indent="-457200" algn="just">
              <a:buAutoNum type="arabicParenR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того часу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закріплювало соціальну нерівність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виявлялося, насамперед, у приниженому становищі рабів. Незалежно від того, чи міг раб мати сім’ю або володіти в інтересах господаря тим або іншим майном, на Сході він виступав як річ і у такому статусі й розглядався правом;</a:t>
            </a:r>
          </a:p>
          <a:p>
            <a:pPr marL="457200" indent="-457200" algn="just">
              <a:buAutoNum type="arabicParenR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принципом реалізації давньосхідного права була 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законослухняність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(законопокірність), тобто відповідність поведінки кожного члена суспільства статусу свого стану, дотримання заборон, беззастережне виконання наказів влади. </a:t>
            </a:r>
          </a:p>
          <a:p>
            <a:pPr marL="457200" indent="-457200" algn="just">
              <a:buAutoNum type="arabicParenR"/>
            </a:pPr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1659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2">
                    <a:lumMod val="50000"/>
                  </a:schemeClr>
                </a:solidFill>
              </a:rPr>
              <a:t>2. Спільні риси та особливості права давньосхідних країн</a:t>
            </a:r>
            <a:endParaRPr lang="uk-UA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556792"/>
            <a:ext cx="8424936" cy="511256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Риси права давньосхідних країн </a:t>
            </a:r>
            <a:r>
              <a:rPr lang="uk-UA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(продовження)</a:t>
            </a:r>
            <a:r>
              <a:rPr lang="uk-UA" sz="24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право Стародавнього Сходу нерозривно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пов’язано з релігією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релігійною мораллю;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 джерелом права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давньосхідних держав протягом століть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залишалися звичаї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які не записувалися, а зберігалися в усній традиції і пам’яті одноплемінників;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писане право країн Стародавнього Сходу було ще незавершеним. Перші пам’ятки права в основному закріплювали найбільш поширені звичаї, сталу судову практику;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спільні традиційні риси давньосхідного права значною мірою визначалися тривалим існуванням у країнах Стародавнього Сходу таких соціальних форм, як община, велика патріархальна сім’я;</a:t>
            </a:r>
          </a:p>
          <a:p>
            <a:pPr algn="just"/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в </a:t>
            </a:r>
            <a:r>
              <a:rPr lang="uk-UA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давньосхідному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праві </a:t>
            </a:r>
            <a:r>
              <a:rPr lang="uk-UA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 уявлення про галузі права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 чіткі відмінності злочинів від приватних правопорушень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849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584176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chemeClr val="bg2">
                    <a:lumMod val="50000"/>
                  </a:schemeClr>
                </a:solidFill>
              </a:rPr>
              <a:t>Особливості права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Стародавнього Єгипту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424936" cy="4104456"/>
          </a:xfrm>
        </p:spPr>
        <p:txBody>
          <a:bodyPr>
            <a:normAutofit/>
          </a:bodyPr>
          <a:lstStyle/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 «поголовного рабства»</a:t>
            </a: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засилля адміністративно-командного царського апарату, з його доведеними до абсолюту контрольно-регулюючими функціями</a:t>
            </a: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не було створено навіть умов для загальних уявлень про правоздатність, правовий статус особи</a:t>
            </a:r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572000" y="3861048"/>
            <a:ext cx="648072" cy="864096"/>
          </a:xfrm>
          <a:prstGeom prst="down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611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8424936" cy="1296144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chemeClr val="bg2">
                    <a:lumMod val="50000"/>
                  </a:schemeClr>
                </a:solidFill>
              </a:rPr>
              <a:t>Особливості права Стародавнього Єгипту 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844824"/>
            <a:ext cx="8424936" cy="482453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>
                <a:solidFill>
                  <a:schemeClr val="tx1"/>
                </a:solidFill>
              </a:rPr>
              <a:t>2) обґрунтування правових норм. </a:t>
            </a:r>
            <a:r>
              <a:rPr lang="uk-UA" dirty="0" smtClean="0">
                <a:solidFill>
                  <a:schemeClr val="tx1"/>
                </a:solidFill>
              </a:rPr>
              <a:t>Основи </a:t>
            </a:r>
            <a:r>
              <a:rPr lang="uk-UA" dirty="0">
                <a:solidFill>
                  <a:schemeClr val="tx1"/>
                </a:solidFill>
              </a:rPr>
              <a:t>права при фараонові, що займав положення богоподібного самодержця, ґрунтувалися на </a:t>
            </a:r>
            <a:r>
              <a:rPr lang="uk-UA" dirty="0" smtClean="0">
                <a:solidFill>
                  <a:schemeClr val="tx1"/>
                </a:solidFill>
              </a:rPr>
              <a:t>його (фараона) </a:t>
            </a:r>
            <a:r>
              <a:rPr lang="uk-UA" dirty="0">
                <a:solidFill>
                  <a:schemeClr val="tx1"/>
                </a:solidFill>
              </a:rPr>
              <a:t>особистій </a:t>
            </a:r>
            <a:r>
              <a:rPr lang="uk-UA" dirty="0" smtClean="0">
                <a:solidFill>
                  <a:schemeClr val="tx1"/>
                </a:solidFill>
              </a:rPr>
              <a:t>волі;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3) більш-менш </a:t>
            </a:r>
            <a:r>
              <a:rPr lang="uk-UA" b="1" dirty="0" smtClean="0">
                <a:solidFill>
                  <a:schemeClr val="tx1"/>
                </a:solidFill>
              </a:rPr>
              <a:t>м’яке</a:t>
            </a:r>
            <a:r>
              <a:rPr lang="uk-UA" dirty="0" smtClean="0">
                <a:solidFill>
                  <a:schemeClr val="tx1"/>
                </a:solidFill>
              </a:rPr>
              <a:t> (порівнянні </a:t>
            </a:r>
            <a:r>
              <a:rPr lang="uk-UA" dirty="0">
                <a:solidFill>
                  <a:schemeClr val="tx1"/>
                </a:solidFill>
              </a:rPr>
              <a:t>з </a:t>
            </a:r>
            <a:r>
              <a:rPr lang="uk-UA" dirty="0" smtClean="0">
                <a:solidFill>
                  <a:schemeClr val="tx1"/>
                </a:solidFill>
              </a:rPr>
              <a:t>правом </a:t>
            </a:r>
            <a:r>
              <a:rPr lang="uk-UA" dirty="0">
                <a:solidFill>
                  <a:schemeClr val="tx1"/>
                </a:solidFill>
              </a:rPr>
              <a:t>ассирійців і </a:t>
            </a:r>
            <a:r>
              <a:rPr lang="uk-UA" dirty="0" smtClean="0">
                <a:solidFill>
                  <a:schemeClr val="tx1"/>
                </a:solidFill>
              </a:rPr>
              <a:t>вавілонян) </a:t>
            </a:r>
            <a:r>
              <a:rPr lang="uk-UA" b="1" dirty="0">
                <a:solidFill>
                  <a:schemeClr val="tx1"/>
                </a:solidFill>
              </a:rPr>
              <a:t>«карне право</a:t>
            </a:r>
            <a:r>
              <a:rPr lang="uk-UA" b="1" dirty="0" smtClean="0">
                <a:solidFill>
                  <a:schemeClr val="tx1"/>
                </a:solidFill>
              </a:rPr>
              <a:t>»</a:t>
            </a:r>
            <a:r>
              <a:rPr lang="uk-UA" dirty="0" smtClean="0">
                <a:solidFill>
                  <a:schemeClr val="tx1"/>
                </a:solidFill>
              </a:rPr>
              <a:t>; принцип помсти (таліону</a:t>
            </a:r>
            <a:r>
              <a:rPr lang="uk-UA" dirty="0">
                <a:solidFill>
                  <a:schemeClr val="tx1"/>
                </a:solidFill>
              </a:rPr>
              <a:t>: життя за життя, око за око, зуб за </a:t>
            </a:r>
            <a:r>
              <a:rPr lang="uk-UA" dirty="0" smtClean="0">
                <a:solidFill>
                  <a:schemeClr val="tx1"/>
                </a:solidFill>
              </a:rPr>
              <a:t>зуб), який </a:t>
            </a:r>
            <a:r>
              <a:rPr lang="uk-UA" dirty="0">
                <a:solidFill>
                  <a:schemeClr val="tx1"/>
                </a:solidFill>
              </a:rPr>
              <a:t>домінує в клинописних текстах </a:t>
            </a:r>
            <a:r>
              <a:rPr lang="uk-UA" dirty="0" smtClean="0">
                <a:solidFill>
                  <a:schemeClr val="tx1"/>
                </a:solidFill>
              </a:rPr>
              <a:t>близькосхідного права, тут виявляється більш обмежено;</a:t>
            </a:r>
            <a:endParaRPr lang="uk-UA" dirty="0">
              <a:solidFill>
                <a:schemeClr val="tx1"/>
              </a:solidFill>
            </a:endParaRPr>
          </a:p>
          <a:p>
            <a:pPr algn="just"/>
            <a:r>
              <a:rPr lang="uk-UA" dirty="0">
                <a:solidFill>
                  <a:schemeClr val="tx1"/>
                </a:solidFill>
              </a:rPr>
              <a:t>4</a:t>
            </a:r>
            <a:r>
              <a:rPr lang="uk-UA" dirty="0" smtClean="0">
                <a:solidFill>
                  <a:schemeClr val="tx1"/>
                </a:solidFill>
              </a:rPr>
              <a:t>) </a:t>
            </a:r>
            <a:r>
              <a:rPr lang="uk-UA" dirty="0">
                <a:solidFill>
                  <a:schemeClr val="tx1"/>
                </a:solidFill>
              </a:rPr>
              <a:t>жінка, в переважній більшості випадків, володіла тими ж правовими можливостями, що й чоловік.</a:t>
            </a:r>
          </a:p>
          <a:p>
            <a:pPr algn="just"/>
            <a:endParaRPr lang="uk-UA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323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chemeClr val="bg2">
                    <a:lumMod val="50000"/>
                  </a:schemeClr>
                </a:solidFill>
              </a:rPr>
              <a:t>Особливості права Стародавнього </a:t>
            </a:r>
            <a:r>
              <a:rPr lang="uk-UA" sz="3600" b="1" dirty="0" smtClean="0">
                <a:solidFill>
                  <a:schemeClr val="bg2">
                    <a:lumMod val="50000"/>
                  </a:schemeClr>
                </a:solidFill>
              </a:rPr>
              <a:t>Вавилону 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uk-UA" dirty="0"/>
              <a:t>досить </a:t>
            </a:r>
            <a:r>
              <a:rPr lang="uk-UA" b="1" dirty="0"/>
              <a:t>рання поява письмового законодавства</a:t>
            </a:r>
            <a:r>
              <a:rPr lang="uk-UA" dirty="0"/>
              <a:t>, що було обумовлено особливими умовами становлення і розвитку </a:t>
            </a:r>
            <a:r>
              <a:rPr lang="uk-UA" dirty="0" smtClean="0"/>
              <a:t>держави, раннім розвитком </a:t>
            </a:r>
            <a:r>
              <a:rPr lang="uk-UA" dirty="0"/>
              <a:t>товарно-грошових відносин, внутрішньої і зовнішньої торгівлі</a:t>
            </a:r>
            <a:r>
              <a:rPr lang="uk-UA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uk-UA" b="1" dirty="0" smtClean="0"/>
              <a:t>менша</a:t>
            </a:r>
            <a:r>
              <a:rPr lang="uk-UA" dirty="0" smtClean="0"/>
              <a:t>, </a:t>
            </a:r>
            <a:r>
              <a:rPr lang="uk-UA" dirty="0"/>
              <a:t>ніж в інших країнах Стародавнього Сходу, </a:t>
            </a:r>
            <a:r>
              <a:rPr lang="uk-UA" b="1" dirty="0" smtClean="0"/>
              <a:t>залежність </a:t>
            </a:r>
            <a:r>
              <a:rPr lang="uk-UA" b="1" dirty="0"/>
              <a:t>від релігі</a:t>
            </a:r>
            <a:r>
              <a:rPr lang="uk-UA" dirty="0"/>
              <a:t>ї.</a:t>
            </a:r>
            <a:endParaRPr lang="en-US" dirty="0"/>
          </a:p>
          <a:p>
            <a:pPr marL="0" indent="0" algn="just">
              <a:buNone/>
            </a:pP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533024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1772</Words>
  <Application>Microsoft Office PowerPoint</Application>
  <PresentationFormat>Экран (4:3)</PresentationFormat>
  <Paragraphs>124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2" baseType="lpstr">
      <vt:lpstr>Arial</vt:lpstr>
      <vt:lpstr>Calibri</vt:lpstr>
      <vt:lpstr>Times New Roman</vt:lpstr>
      <vt:lpstr>Wingdings</vt:lpstr>
      <vt:lpstr>Тема Office</vt:lpstr>
      <vt:lpstr>Тема 5  Право країн Стародавнього Сходу</vt:lpstr>
      <vt:lpstr>План</vt:lpstr>
      <vt:lpstr> 1. Виникнення права </vt:lpstr>
      <vt:lpstr> 1. Виникнення права </vt:lpstr>
      <vt:lpstr>2. Спільні риси та особливості права давньосхідних країн</vt:lpstr>
      <vt:lpstr>2. Спільні риси та особливості права давньосхідних країн</vt:lpstr>
      <vt:lpstr>Особливості права Стародавнього Єгипту </vt:lpstr>
      <vt:lpstr>Особливості права Стародавнього Єгипту </vt:lpstr>
      <vt:lpstr>Особливості права Стародавнього Вавилону </vt:lpstr>
      <vt:lpstr>Особливості права Стародавнього Китаю</vt:lpstr>
      <vt:lpstr>Особливості права давньоіндійської цивілізації</vt:lpstr>
      <vt:lpstr>Особливості староєврейського права </vt:lpstr>
      <vt:lpstr> 3. Джерела права країн Стародавнього Сходу </vt:lpstr>
      <vt:lpstr>3. Джерела права країн Стародавнього Сходу (продовження) </vt:lpstr>
      <vt:lpstr>Давньоєгипетські та давньоєврейські  пам’ятки права</vt:lpstr>
      <vt:lpstr>Давньоєгипетські та давньоєврейські  пам’ятки права</vt:lpstr>
      <vt:lpstr>Давньоєгипетські та давньоєврейські  пам’ятки права</vt:lpstr>
      <vt:lpstr>Правові джерела Китаю</vt:lpstr>
      <vt:lpstr>Правові джерела Індії</vt:lpstr>
      <vt:lpstr>Закони Ману </vt:lpstr>
      <vt:lpstr>4. Правові інститути давньосхідних країн</vt:lpstr>
      <vt:lpstr>4. Правові інститути давньосхідних країн (продовження)</vt:lpstr>
      <vt:lpstr>поняття</vt:lpstr>
      <vt:lpstr>поняття</vt:lpstr>
      <vt:lpstr>поняття</vt:lpstr>
      <vt:lpstr>поняття</vt:lpstr>
      <vt:lpstr> Дякую за увагу 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Инна</cp:lastModifiedBy>
  <cp:revision>106</cp:revision>
  <cp:lastPrinted>2024-01-29T09:45:57Z</cp:lastPrinted>
  <dcterms:created xsi:type="dcterms:W3CDTF">2018-11-24T18:13:05Z</dcterms:created>
  <dcterms:modified xsi:type="dcterms:W3CDTF">2024-02-01T09:57:44Z</dcterms:modified>
</cp:coreProperties>
</file>