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38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3087" y="188976"/>
            <a:ext cx="7901940" cy="1143000"/>
          </a:xfrm>
          <a:custGeom>
            <a:avLst/>
            <a:gdLst/>
            <a:ahLst/>
            <a:cxnLst/>
            <a:rect l="l" t="t" r="r" b="b"/>
            <a:pathLst>
              <a:path w="7901940" h="1143000">
                <a:moveTo>
                  <a:pt x="7901940" y="0"/>
                </a:moveTo>
                <a:lnTo>
                  <a:pt x="0" y="0"/>
                </a:lnTo>
                <a:lnTo>
                  <a:pt x="0" y="1143000"/>
                </a:lnTo>
                <a:lnTo>
                  <a:pt x="7901940" y="1143000"/>
                </a:lnTo>
                <a:lnTo>
                  <a:pt x="7901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087" y="188976"/>
            <a:ext cx="7901940" cy="1143000"/>
          </a:xfrm>
          <a:custGeom>
            <a:avLst/>
            <a:gdLst/>
            <a:ahLst/>
            <a:cxnLst/>
            <a:rect l="l" t="t" r="r" b="b"/>
            <a:pathLst>
              <a:path w="7901940" h="1143000">
                <a:moveTo>
                  <a:pt x="0" y="1143000"/>
                </a:moveTo>
                <a:lnTo>
                  <a:pt x="7901940" y="1143000"/>
                </a:lnTo>
                <a:lnTo>
                  <a:pt x="790194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B77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47" y="283464"/>
            <a:ext cx="6783324" cy="51663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290" y="292735"/>
            <a:ext cx="6728396" cy="46164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9543" y="1007364"/>
            <a:ext cx="2148839" cy="3002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20211" y="1016634"/>
            <a:ext cx="2093087" cy="2457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3014" y="2197734"/>
            <a:ext cx="3747770" cy="4342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4527" y="2197734"/>
            <a:ext cx="3786504" cy="4634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288" y="-1143"/>
            <a:ext cx="8179765" cy="2645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148" y="2837688"/>
            <a:ext cx="6736080" cy="3402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6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321051" y="1772411"/>
            <a:ext cx="4843780" cy="2308860"/>
            <a:chOff x="2321051" y="1772411"/>
            <a:chExt cx="4843780" cy="2308860"/>
          </a:xfrm>
        </p:grpSpPr>
        <p:sp>
          <p:nvSpPr>
            <p:cNvPr id="4" name="object 4"/>
            <p:cNvSpPr/>
            <p:nvPr/>
          </p:nvSpPr>
          <p:spPr>
            <a:xfrm>
              <a:off x="2321051" y="1772411"/>
              <a:ext cx="4843780" cy="2308860"/>
            </a:xfrm>
            <a:custGeom>
              <a:avLst/>
              <a:gdLst/>
              <a:ahLst/>
              <a:cxnLst/>
              <a:rect l="l" t="t" r="r" b="b"/>
              <a:pathLst>
                <a:path w="4843780" h="2308860">
                  <a:moveTo>
                    <a:pt x="4843272" y="0"/>
                  </a:moveTo>
                  <a:lnTo>
                    <a:pt x="0" y="0"/>
                  </a:lnTo>
                  <a:lnTo>
                    <a:pt x="0" y="2308860"/>
                  </a:lnTo>
                  <a:lnTo>
                    <a:pt x="4843272" y="2308860"/>
                  </a:lnTo>
                  <a:lnTo>
                    <a:pt x="4843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3743" y="1940051"/>
              <a:ext cx="4482083" cy="20528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1563" y="0"/>
            <a:ext cx="8799830" cy="6858000"/>
            <a:chOff x="321563" y="0"/>
            <a:chExt cx="879983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7008" y="284988"/>
              <a:ext cx="4104132" cy="6094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563" y="0"/>
              <a:ext cx="4887468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66900" y="150876"/>
            <a:ext cx="6236335" cy="1560830"/>
            <a:chOff x="1866900" y="150876"/>
            <a:chExt cx="6236335" cy="1560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6900" y="150876"/>
              <a:ext cx="6236208" cy="1011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4303" y="699516"/>
              <a:ext cx="2583180" cy="10119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8298" y="269875"/>
            <a:ext cx="55505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0" marR="5080" indent="-1327785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FF0000"/>
                </a:solidFill>
                <a:latin typeface="Times New Roman"/>
                <a:cs typeface="Times New Roman"/>
              </a:rPr>
              <a:t>Принципи</a:t>
            </a:r>
            <a:r>
              <a:rPr sz="3600" i="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інтерактивного навчання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0895" y="1400555"/>
            <a:ext cx="8313420" cy="4962525"/>
            <a:chOff x="310895" y="1400555"/>
            <a:chExt cx="8313420" cy="4962525"/>
          </a:xfrm>
        </p:grpSpPr>
        <p:sp>
          <p:nvSpPr>
            <p:cNvPr id="8" name="object 8"/>
            <p:cNvSpPr/>
            <p:nvPr/>
          </p:nvSpPr>
          <p:spPr>
            <a:xfrm>
              <a:off x="3280410" y="4128261"/>
              <a:ext cx="3072765" cy="1222375"/>
            </a:xfrm>
            <a:custGeom>
              <a:avLst/>
              <a:gdLst/>
              <a:ahLst/>
              <a:cxnLst/>
              <a:rect l="l" t="t" r="r" b="b"/>
              <a:pathLst>
                <a:path w="3072765" h="1222375">
                  <a:moveTo>
                    <a:pt x="0" y="0"/>
                  </a:moveTo>
                  <a:lnTo>
                    <a:pt x="3072384" y="1221994"/>
                  </a:lnTo>
                </a:path>
              </a:pathLst>
            </a:custGeom>
            <a:ln w="25400">
              <a:solidFill>
                <a:srgbClr val="DE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4459" y="4436872"/>
              <a:ext cx="655320" cy="847090"/>
            </a:xfrm>
            <a:custGeom>
              <a:avLst/>
              <a:gdLst/>
              <a:ahLst/>
              <a:cxnLst/>
              <a:rect l="l" t="t" r="r" b="b"/>
              <a:pathLst>
                <a:path w="655320" h="847089">
                  <a:moveTo>
                    <a:pt x="0" y="0"/>
                  </a:moveTo>
                  <a:lnTo>
                    <a:pt x="654939" y="846708"/>
                  </a:lnTo>
                </a:path>
              </a:pathLst>
            </a:custGeom>
            <a:ln w="25400">
              <a:solidFill>
                <a:srgbClr val="DE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2018" y="2274442"/>
              <a:ext cx="2771775" cy="1692275"/>
            </a:xfrm>
            <a:custGeom>
              <a:avLst/>
              <a:gdLst/>
              <a:ahLst/>
              <a:cxnLst/>
              <a:rect l="l" t="t" r="r" b="b"/>
              <a:pathLst>
                <a:path w="2771775" h="1692275">
                  <a:moveTo>
                    <a:pt x="88392" y="1657731"/>
                  </a:moveTo>
                  <a:lnTo>
                    <a:pt x="2391156" y="1692148"/>
                  </a:lnTo>
                </a:path>
                <a:path w="2771775" h="1692275">
                  <a:moveTo>
                    <a:pt x="88392" y="1460119"/>
                  </a:moveTo>
                  <a:lnTo>
                    <a:pt x="2771774" y="465836"/>
                  </a:lnTo>
                </a:path>
                <a:path w="2771775" h="1692275">
                  <a:moveTo>
                    <a:pt x="0" y="1137539"/>
                  </a:moveTo>
                  <a:lnTo>
                    <a:pt x="941323" y="0"/>
                  </a:lnTo>
                </a:path>
              </a:pathLst>
            </a:custGeom>
            <a:ln w="25400">
              <a:solidFill>
                <a:srgbClr val="DE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849" y="2335530"/>
              <a:ext cx="3494532" cy="3131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895" y="1400555"/>
              <a:ext cx="8313419" cy="496214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56457" y="1591817"/>
            <a:ext cx="1652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активності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8747" y="1802638"/>
            <a:ext cx="1597025" cy="10229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9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відкритого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зворотнього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зв'язку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5453" y="3607054"/>
            <a:ext cx="2100580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817244" marR="5080" indent="-805180">
              <a:lnSpc>
                <a:spcPts val="2480"/>
              </a:lnSpc>
              <a:spcBef>
                <a:spcPts val="515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експериментува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0257" y="5345379"/>
            <a:ext cx="1259840" cy="819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0005" marR="5080" indent="-27940">
              <a:lnSpc>
                <a:spcPts val="2890"/>
              </a:lnSpc>
              <a:spcBef>
                <a:spcPts val="585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рівності позицій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01129" y="5334406"/>
            <a:ext cx="1544955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268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довіри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5"/>
              </a:lnSpc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спілкуванні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4128" y="172212"/>
            <a:ext cx="7926705" cy="1216660"/>
            <a:chOff x="774128" y="172212"/>
            <a:chExt cx="7926705" cy="1216660"/>
          </a:xfrm>
        </p:grpSpPr>
        <p:sp>
          <p:nvSpPr>
            <p:cNvPr id="4" name="object 4"/>
            <p:cNvSpPr/>
            <p:nvPr/>
          </p:nvSpPr>
          <p:spPr>
            <a:xfrm>
              <a:off x="787146" y="215646"/>
              <a:ext cx="7900670" cy="1000125"/>
            </a:xfrm>
            <a:custGeom>
              <a:avLst/>
              <a:gdLst/>
              <a:ahLst/>
              <a:cxnLst/>
              <a:rect l="l" t="t" r="r" b="b"/>
              <a:pathLst>
                <a:path w="7900670" h="1000125">
                  <a:moveTo>
                    <a:pt x="7900416" y="0"/>
                  </a:moveTo>
                  <a:lnTo>
                    <a:pt x="0" y="0"/>
                  </a:lnTo>
                  <a:lnTo>
                    <a:pt x="0" y="999743"/>
                  </a:lnTo>
                  <a:lnTo>
                    <a:pt x="7900416" y="999743"/>
                  </a:lnTo>
                  <a:lnTo>
                    <a:pt x="790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7146" y="215646"/>
              <a:ext cx="7900670" cy="1000125"/>
            </a:xfrm>
            <a:custGeom>
              <a:avLst/>
              <a:gdLst/>
              <a:ahLst/>
              <a:cxnLst/>
              <a:rect l="l" t="t" r="r" b="b"/>
              <a:pathLst>
                <a:path w="7900670" h="1000125">
                  <a:moveTo>
                    <a:pt x="0" y="999743"/>
                  </a:moveTo>
                  <a:lnTo>
                    <a:pt x="7900416" y="999743"/>
                  </a:lnTo>
                  <a:lnTo>
                    <a:pt x="7900416" y="0"/>
                  </a:lnTo>
                  <a:lnTo>
                    <a:pt x="0" y="0"/>
                  </a:lnTo>
                  <a:lnTo>
                    <a:pt x="0" y="999743"/>
                  </a:lnTo>
                  <a:close/>
                </a:path>
              </a:pathLst>
            </a:custGeom>
            <a:ln w="25908">
              <a:solidFill>
                <a:srgbClr val="DE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4" y="172212"/>
              <a:ext cx="6094476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0676" y="598931"/>
              <a:ext cx="4777739" cy="78943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55038" y="262890"/>
            <a:ext cx="556323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95"/>
              </a:spcBef>
            </a:pPr>
            <a:r>
              <a:rPr sz="2800" b="1" i="1" spc="-20">
                <a:latin typeface="Times New Roman"/>
                <a:cs typeface="Times New Roman"/>
              </a:rPr>
              <a:t>Структура</a:t>
            </a:r>
            <a:r>
              <a:rPr sz="2800" b="1" i="1" spc="-55">
                <a:latin typeface="Times New Roman"/>
                <a:cs typeface="Times New Roman"/>
              </a:rPr>
              <a:t> </a:t>
            </a:r>
            <a:r>
              <a:rPr lang="uk-UA" sz="2800" b="1" i="1" spc="-55">
                <a:latin typeface="Times New Roman"/>
                <a:cs typeface="Times New Roman"/>
              </a:rPr>
              <a:t>заняття</a:t>
            </a:r>
            <a:r>
              <a:rPr sz="2800" b="1" i="1" spc="-7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із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застосуванням інтерактивних</a:t>
            </a:r>
            <a:r>
              <a:rPr sz="2800" b="1" i="1" spc="-12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технологій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168" y="1399032"/>
            <a:ext cx="812291" cy="112928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2353" y="1646936"/>
            <a:ext cx="229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1168" y="1319783"/>
            <a:ext cx="8564880" cy="2230120"/>
            <a:chOff x="201168" y="1319783"/>
            <a:chExt cx="8564880" cy="223012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876" y="1319783"/>
              <a:ext cx="7853172" cy="10591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8" y="2420111"/>
              <a:ext cx="812291" cy="112928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92353" y="2668016"/>
            <a:ext cx="229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2875" y="2279904"/>
            <a:ext cx="7853172" cy="101803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78788" y="1378711"/>
            <a:ext cx="7009765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4785" algn="l"/>
              </a:tabLst>
            </a:pP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Мотивація</a:t>
            </a:r>
            <a:endParaRPr sz="1800">
              <a:latin typeface="Times New Roman"/>
              <a:cs typeface="Times New Roman"/>
            </a:endParaRPr>
          </a:p>
          <a:p>
            <a:pPr marL="184785" indent="-172085">
              <a:lnSpc>
                <a:spcPts val="2010"/>
              </a:lnSpc>
              <a:spcBef>
                <a:spcPts val="10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Times New Roman"/>
                <a:cs typeface="Times New Roman"/>
              </a:rPr>
              <a:t>сфокусувати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увагу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lang="uk-UA" spc="-50">
                <a:latin typeface="Times New Roman"/>
                <a:cs typeface="Times New Roman"/>
              </a:rPr>
              <a:t>здобувачів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проблемі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викликати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інтерес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до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spc="-10" dirty="0">
                <a:latin typeface="Times New Roman"/>
                <a:cs typeface="Times New Roman"/>
              </a:rPr>
              <a:t>обговорюваної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теми;</a:t>
            </a:r>
            <a:endParaRPr sz="18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1375"/>
              </a:spcBef>
              <a:buFont typeface="Times New Roman"/>
              <a:buChar char="•"/>
              <a:tabLst>
                <a:tab pos="184785" algn="l"/>
              </a:tabLst>
            </a:pP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Оголошення</a:t>
            </a:r>
            <a:r>
              <a:rPr sz="18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теми</a:t>
            </a:r>
            <a:r>
              <a:rPr sz="18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та</a:t>
            </a:r>
            <a:r>
              <a:rPr sz="18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очікуваних</a:t>
            </a:r>
            <a:r>
              <a:rPr sz="18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результатів</a:t>
            </a:r>
            <a:endParaRPr sz="18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1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Times New Roman"/>
                <a:cs typeface="Times New Roman"/>
              </a:rPr>
              <a:t>забезпечити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розуміння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lang="uk-UA" spc="-45">
                <a:latin typeface="Times New Roman"/>
                <a:cs typeface="Times New Roman"/>
              </a:rPr>
              <a:t>здобувачами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змісту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їхньої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діяльності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під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час</a:t>
            </a:r>
            <a:r>
              <a:rPr sz="1800" spc="-25">
                <a:latin typeface="Times New Roman"/>
                <a:cs typeface="Times New Roman"/>
              </a:rPr>
              <a:t> </a:t>
            </a:r>
            <a:r>
              <a:rPr lang="uk-UA" spc="-10">
                <a:latin typeface="Times New Roman"/>
                <a:cs typeface="Times New Roman"/>
              </a:rPr>
              <a:t>заняття</a:t>
            </a:r>
            <a:r>
              <a:rPr sz="1800" spc="-1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1168" y="3447288"/>
            <a:ext cx="812291" cy="11292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2353" y="3695827"/>
            <a:ext cx="229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2875" y="3329940"/>
            <a:ext cx="7853172" cy="98907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78788" y="3492245"/>
            <a:ext cx="558482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4785" algn="l"/>
              </a:tabLst>
            </a:pPr>
            <a:r>
              <a:rPr sz="1800" b="1" i="1" dirty="0">
                <a:solidFill>
                  <a:srgbClr val="003399"/>
                </a:solidFill>
                <a:latin typeface="Times New Roman"/>
                <a:cs typeface="Times New Roman"/>
              </a:rPr>
              <a:t>Надання</a:t>
            </a:r>
            <a:r>
              <a:rPr sz="1800" b="1" i="1" spc="-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3399"/>
                </a:solidFill>
                <a:latin typeface="Times New Roman"/>
                <a:cs typeface="Times New Roman"/>
              </a:rPr>
              <a:t>необхідної</a:t>
            </a:r>
            <a:r>
              <a:rPr sz="1800" b="1" i="1" spc="-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3399"/>
                </a:solidFill>
                <a:latin typeface="Times New Roman"/>
                <a:cs typeface="Times New Roman"/>
              </a:rPr>
              <a:t>інформації</a:t>
            </a:r>
            <a:endParaRPr sz="18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1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Times New Roman"/>
                <a:cs typeface="Times New Roman"/>
              </a:rPr>
              <a:t>дати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інформацію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опрацювання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мінімальний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час;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1168" y="4497323"/>
            <a:ext cx="812291" cy="112928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92353" y="4746116"/>
            <a:ext cx="229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2875" y="4369308"/>
            <a:ext cx="7853172" cy="10667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78788" y="4437126"/>
            <a:ext cx="745807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4785" algn="l"/>
              </a:tabLst>
            </a:pPr>
            <a:r>
              <a:rPr sz="1800" b="1" i="1" dirty="0">
                <a:solidFill>
                  <a:srgbClr val="FFC000"/>
                </a:solidFill>
                <a:latin typeface="Times New Roman"/>
                <a:cs typeface="Times New Roman"/>
              </a:rPr>
              <a:t>Інтерактивна</a:t>
            </a:r>
            <a:r>
              <a:rPr sz="1800" b="1" i="1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C000"/>
                </a:solidFill>
                <a:latin typeface="Times New Roman"/>
                <a:cs typeface="Times New Roman"/>
              </a:rPr>
              <a:t>вправа</a:t>
            </a:r>
            <a:r>
              <a:rPr sz="1800" b="1" i="1" spc="-7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центральна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частина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lang="uk-UA" spc="-10">
                <a:latin typeface="Times New Roman"/>
                <a:cs typeface="Times New Roman"/>
              </a:rPr>
              <a:t>заняття</a:t>
            </a:r>
            <a:endParaRPr sz="1800">
              <a:latin typeface="Times New Roman"/>
              <a:cs typeface="Times New Roman"/>
            </a:endParaRPr>
          </a:p>
          <a:p>
            <a:pPr marL="184785" indent="-172085">
              <a:lnSpc>
                <a:spcPts val="2010"/>
              </a:lnSpc>
              <a:spcBef>
                <a:spcPts val="1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Times New Roman"/>
                <a:cs typeface="Times New Roman"/>
              </a:rPr>
              <a:t>практичне засвоєння </a:t>
            </a:r>
            <a:r>
              <a:rPr sz="1800" spc="-10" dirty="0">
                <a:latin typeface="Times New Roman"/>
                <a:cs typeface="Times New Roman"/>
              </a:rPr>
              <a:t>навчального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матеріалу,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досягнення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поставленої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мети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lang="uk-UA" spc="-10">
                <a:latin typeface="Times New Roman"/>
                <a:cs typeface="Times New Roman"/>
              </a:rPr>
              <a:t>заняття</a:t>
            </a:r>
            <a:r>
              <a:rPr sz="1800" spc="-1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1168" y="5547359"/>
            <a:ext cx="812291" cy="112928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92353" y="5794959"/>
            <a:ext cx="229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2875" y="5419344"/>
            <a:ext cx="7853172" cy="106527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078788" y="5486501"/>
            <a:ext cx="6793230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84785" algn="l"/>
              </a:tabLst>
            </a:pPr>
            <a:r>
              <a:rPr sz="18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Рефлексія</a:t>
            </a:r>
            <a:r>
              <a:rPr sz="18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підбиття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підсумків,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оцінювання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>
                <a:latin typeface="Times New Roman"/>
                <a:cs typeface="Times New Roman"/>
              </a:rPr>
              <a:t>результатів</a:t>
            </a:r>
            <a:r>
              <a:rPr sz="1800" spc="-75">
                <a:latin typeface="Times New Roman"/>
                <a:cs typeface="Times New Roman"/>
              </a:rPr>
              <a:t> </a:t>
            </a:r>
            <a:r>
              <a:rPr lang="uk-UA" spc="-10">
                <a:latin typeface="Times New Roman"/>
                <a:cs typeface="Times New Roman"/>
              </a:rPr>
              <a:t>заняття</a:t>
            </a:r>
            <a:endParaRPr sz="180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1860"/>
              </a:lnSpc>
              <a:spcBef>
                <a:spcPts val="32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Times New Roman"/>
                <a:cs typeface="Times New Roman"/>
              </a:rPr>
              <a:t>усвідомлення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отриманих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результатів,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пошук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проблеми,</a:t>
            </a:r>
            <a:r>
              <a:rPr sz="1800" spc="-10" dirty="0">
                <a:latin typeface="Times New Roman"/>
                <a:cs typeface="Times New Roman"/>
              </a:rPr>
              <a:t> планування </a:t>
            </a:r>
            <a:r>
              <a:rPr sz="1800" dirty="0">
                <a:latin typeface="Times New Roman"/>
                <a:cs typeface="Times New Roman"/>
              </a:rPr>
              <a:t>перспективи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корекції.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6266" y="-1143"/>
            <a:ext cx="60788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3145" marR="5080" indent="-22910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Класифікація</a:t>
            </a:r>
            <a:r>
              <a:rPr spc="-10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інтерактивних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методів навчання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8626" y="931290"/>
            <a:ext cx="7005955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М.</a:t>
            </a:r>
            <a:r>
              <a:rPr sz="2400" i="1" u="sng" spc="-3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Кларін</a:t>
            </a:r>
            <a:r>
              <a:rPr sz="2400" i="1" u="sng" spc="-3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класифікує</a:t>
            </a:r>
            <a:r>
              <a:rPr sz="2400" i="1" u="sng" spc="-4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інтерактивні</a:t>
            </a:r>
            <a:r>
              <a:rPr sz="2400" i="1" u="sng" spc="-5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методи</a:t>
            </a:r>
            <a:r>
              <a:rPr sz="2400" i="1" u="sng" spc="-3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навчання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за</a:t>
            </a:r>
            <a:r>
              <a:rPr sz="2400" i="1" u="sng" spc="-7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принципом</a:t>
            </a:r>
            <a:r>
              <a:rPr sz="2400" i="1" u="sng" spc="-6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активності:</a:t>
            </a:r>
            <a:endParaRPr sz="2400">
              <a:latin typeface="Times New Roman"/>
              <a:cs typeface="Times New Roman"/>
            </a:endParaRPr>
          </a:p>
          <a:p>
            <a:pPr marL="342900" marR="6985" indent="-342900" algn="r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42900" algn="l"/>
              </a:tabLst>
            </a:pPr>
            <a:r>
              <a:rPr sz="2400" b="1" i="1" dirty="0">
                <a:solidFill>
                  <a:srgbClr val="00AF50"/>
                </a:solidFill>
                <a:latin typeface="Times New Roman"/>
                <a:cs typeface="Times New Roman"/>
              </a:rPr>
              <a:t>фізична</a:t>
            </a:r>
            <a:r>
              <a:rPr sz="2400" b="1" i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(зміна</a:t>
            </a:r>
            <a:r>
              <a:rPr sz="2400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робочого</a:t>
            </a:r>
            <a:r>
              <a:rPr sz="2400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місця,</a:t>
            </a:r>
            <a:r>
              <a:rPr sz="2400" spc="-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виконання</a:t>
            </a:r>
            <a:r>
              <a:rPr sz="24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записів,</a:t>
            </a:r>
            <a:endParaRPr sz="24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малювання</a:t>
            </a:r>
            <a:r>
              <a:rPr sz="2400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тощо);</a:t>
            </a:r>
            <a:endParaRPr sz="2400">
              <a:latin typeface="Times New Roman"/>
              <a:cs typeface="Times New Roman"/>
            </a:endParaRPr>
          </a:p>
          <a:p>
            <a:pPr marL="342265" marR="5715" lvl="1" indent="-342265" algn="r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42265" algn="l"/>
              </a:tabLst>
            </a:pPr>
            <a:r>
              <a:rPr sz="24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соціальна</a:t>
            </a:r>
            <a:r>
              <a:rPr sz="2400" b="1" i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(ставлення</a:t>
            </a:r>
            <a:r>
              <a:rPr sz="2400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запитань,</a:t>
            </a:r>
            <a:r>
              <a:rPr sz="2400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формулювання</a:t>
            </a:r>
            <a:endParaRPr sz="24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відповідей</a:t>
            </a:r>
            <a:r>
              <a:rPr sz="2400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тощо);</a:t>
            </a:r>
            <a:endParaRPr sz="2400">
              <a:latin typeface="Times New Roman"/>
              <a:cs typeface="Times New Roman"/>
            </a:endParaRPr>
          </a:p>
          <a:p>
            <a:pPr marL="608330" marR="5080" lvl="2" indent="495300" algn="r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1103630" algn="l"/>
              </a:tabLst>
            </a:pPr>
            <a:r>
              <a:rPr sz="2400" b="1" i="1" dirty="0">
                <a:solidFill>
                  <a:srgbClr val="00AF50"/>
                </a:solidFill>
                <a:latin typeface="Times New Roman"/>
                <a:cs typeface="Times New Roman"/>
              </a:rPr>
              <a:t>пізнавальна</a:t>
            </a:r>
            <a:r>
              <a:rPr sz="2400" b="1" i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(доповнення</a:t>
            </a:r>
            <a:r>
              <a:rPr sz="2400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відповідей,</a:t>
            </a:r>
            <a:r>
              <a:rPr sz="2400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виступ,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самостійний</a:t>
            </a:r>
            <a:r>
              <a:rPr sz="2400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пошук</a:t>
            </a:r>
            <a:r>
              <a:rPr sz="2400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розв'язання</a:t>
            </a:r>
            <a:r>
              <a:rPr sz="2400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проблеми</a:t>
            </a:r>
            <a:r>
              <a:rPr sz="2400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тощо).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9462" y="207010"/>
            <a:ext cx="7180580" cy="4369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3675" marR="11430" indent="522605" algn="r">
              <a:lnSpc>
                <a:spcPts val="2400"/>
              </a:lnSpc>
              <a:spcBef>
                <a:spcPts val="675"/>
              </a:spcBef>
            </a:pP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О.</a:t>
            </a:r>
            <a:r>
              <a:rPr sz="2500" i="1" u="sng" spc="-6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2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Пометун</a:t>
            </a:r>
            <a:r>
              <a:rPr sz="2500" i="1" u="sng" spc="-4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і</a:t>
            </a:r>
            <a:r>
              <a:rPr sz="2500" i="1" u="sng" spc="-4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Л.</a:t>
            </a:r>
            <a:r>
              <a:rPr sz="2500" i="1" u="sng" spc="-5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2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Пироженко</a:t>
            </a:r>
            <a:r>
              <a:rPr sz="2500" i="1" u="sng" spc="-2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об'єднують</a:t>
            </a:r>
            <a:r>
              <a:rPr sz="2500" i="1" u="sng" spc="-5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форми</a:t>
            </a:r>
            <a:r>
              <a:rPr sz="2500" i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інтерактивного</a:t>
            </a:r>
            <a:r>
              <a:rPr sz="2500" i="1" u="sng" spc="-5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навчання</a:t>
            </a:r>
            <a:r>
              <a:rPr sz="2500" i="1" u="sng" spc="-7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500" i="1" u="sng" spc="-9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чотири</a:t>
            </a:r>
            <a:r>
              <a:rPr sz="2500" i="1" u="sng" spc="-7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групи,</a:t>
            </a:r>
            <a:r>
              <a:rPr sz="2500" i="1" u="sng" spc="-7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залежно</a:t>
            </a:r>
            <a:r>
              <a:rPr sz="2500" i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від</a:t>
            </a:r>
            <a:r>
              <a:rPr sz="2500" i="1" u="sng" spc="-7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мети</a:t>
            </a:r>
            <a:r>
              <a:rPr sz="2500" i="1" u="sng" spc="-55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45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та</a:t>
            </a:r>
            <a:r>
              <a:rPr sz="2500" i="1" u="sng" spc="-7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2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форм</a:t>
            </a:r>
            <a:r>
              <a:rPr sz="2500" i="1" u="sng" spc="-7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організації</a:t>
            </a:r>
            <a:r>
              <a:rPr sz="2500" i="1" u="sng" spc="-3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навчальної</a:t>
            </a:r>
            <a:endParaRPr sz="2500">
              <a:latin typeface="Times New Roman"/>
              <a:cs typeface="Times New Roman"/>
            </a:endParaRPr>
          </a:p>
          <a:p>
            <a:pPr marR="10795" algn="r">
              <a:lnSpc>
                <a:spcPts val="2420"/>
              </a:lnSpc>
            </a:pPr>
            <a:r>
              <a:rPr sz="2500" i="1" u="sng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діяльності</a:t>
            </a:r>
            <a:r>
              <a:rPr sz="2500" i="1" u="sng" spc="-1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:</a:t>
            </a:r>
            <a:endParaRPr sz="2500">
              <a:latin typeface="Times New Roman"/>
              <a:cs typeface="Times New Roman"/>
            </a:endParaRPr>
          </a:p>
          <a:p>
            <a:pPr marL="354965" marR="10160" indent="-342900" algn="r">
              <a:lnSpc>
                <a:spcPts val="2400"/>
              </a:lnSpc>
              <a:spcBef>
                <a:spcPts val="580"/>
              </a:spcBef>
              <a:buFont typeface="Microsoft Sans Serif"/>
              <a:buChar char="•"/>
              <a:tabLst>
                <a:tab pos="448309" algn="l"/>
              </a:tabLst>
            </a:pPr>
            <a:r>
              <a:rPr sz="25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кооперативне</a:t>
            </a:r>
            <a:r>
              <a:rPr sz="2500" b="1" i="1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b="1" i="1" dirty="0">
                <a:solidFill>
                  <a:srgbClr val="00AF50"/>
                </a:solidFill>
                <a:latin typeface="Times New Roman"/>
                <a:cs typeface="Times New Roman"/>
              </a:rPr>
              <a:t>навчання</a:t>
            </a:r>
            <a:r>
              <a:rPr sz="25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(робота</a:t>
            </a:r>
            <a:r>
              <a:rPr sz="2500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в</a:t>
            </a:r>
            <a:r>
              <a:rPr sz="2500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парах,</a:t>
            </a:r>
            <a:r>
              <a:rPr sz="2500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трійках, 	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карусель,</a:t>
            </a:r>
            <a:r>
              <a:rPr sz="25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робота</a:t>
            </a:r>
            <a:r>
              <a:rPr sz="2500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в</a:t>
            </a:r>
            <a:r>
              <a:rPr sz="25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малих</a:t>
            </a:r>
            <a:r>
              <a:rPr sz="2500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групах,</a:t>
            </a:r>
            <a:r>
              <a:rPr sz="2500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акваріум</a:t>
            </a:r>
            <a:r>
              <a:rPr sz="25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тощо);</a:t>
            </a:r>
            <a:endParaRPr sz="2500">
              <a:latin typeface="Times New Roman"/>
              <a:cs typeface="Times New Roman"/>
            </a:endParaRPr>
          </a:p>
          <a:p>
            <a:pPr marL="428625" marR="8255" lvl="1" indent="984885" algn="r">
              <a:lnSpc>
                <a:spcPts val="2400"/>
              </a:lnSpc>
              <a:spcBef>
                <a:spcPts val="600"/>
              </a:spcBef>
              <a:buFont typeface="Microsoft Sans Serif"/>
              <a:buChar char="•"/>
              <a:tabLst>
                <a:tab pos="1413510" algn="l"/>
              </a:tabLst>
            </a:pPr>
            <a:r>
              <a:rPr sz="2500" b="1" i="1" spc="-40" dirty="0">
                <a:solidFill>
                  <a:srgbClr val="00AF50"/>
                </a:solidFill>
                <a:latin typeface="Times New Roman"/>
                <a:cs typeface="Times New Roman"/>
              </a:rPr>
              <a:t>колективно-</a:t>
            </a:r>
            <a:r>
              <a:rPr sz="2500" b="1" i="1" dirty="0">
                <a:solidFill>
                  <a:srgbClr val="00AF50"/>
                </a:solidFill>
                <a:latin typeface="Times New Roman"/>
                <a:cs typeface="Times New Roman"/>
              </a:rPr>
              <a:t>групове</a:t>
            </a:r>
            <a:r>
              <a:rPr sz="2500" b="1" i="1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b="1" i="1" dirty="0">
                <a:solidFill>
                  <a:srgbClr val="00AF50"/>
                </a:solidFill>
                <a:latin typeface="Times New Roman"/>
                <a:cs typeface="Times New Roman"/>
              </a:rPr>
              <a:t>навчання</a:t>
            </a:r>
            <a:r>
              <a:rPr sz="25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(мікрофон,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незакінчені</a:t>
            </a:r>
            <a:r>
              <a:rPr sz="2500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речення,</a:t>
            </a:r>
            <a:r>
              <a:rPr sz="2500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мозковий</a:t>
            </a:r>
            <a:r>
              <a:rPr sz="2500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штурм,</a:t>
            </a:r>
            <a:r>
              <a:rPr sz="2500" spc="-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«навчаючи</a:t>
            </a:r>
            <a:endParaRPr sz="2500">
              <a:latin typeface="Times New Roman"/>
              <a:cs typeface="Times New Roman"/>
            </a:endParaRPr>
          </a:p>
          <a:p>
            <a:pPr marR="11430" algn="r">
              <a:lnSpc>
                <a:spcPts val="2420"/>
              </a:lnSpc>
            </a:pP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—</a:t>
            </a:r>
            <a:r>
              <a:rPr sz="2500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вчуся»,</a:t>
            </a:r>
            <a:r>
              <a:rPr sz="2500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«ажурна</a:t>
            </a:r>
            <a:r>
              <a:rPr sz="2500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пилка»</a:t>
            </a:r>
            <a:r>
              <a:rPr sz="25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та</a:t>
            </a:r>
            <a:r>
              <a:rPr sz="25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ін.);</a:t>
            </a:r>
            <a:endParaRPr sz="2500">
              <a:latin typeface="Times New Roman"/>
              <a:cs typeface="Times New Roman"/>
            </a:endParaRPr>
          </a:p>
          <a:p>
            <a:pPr marL="1230630" marR="10160" indent="-343535" algn="r">
              <a:lnSpc>
                <a:spcPts val="2400"/>
              </a:lnSpc>
              <a:spcBef>
                <a:spcPts val="585"/>
              </a:spcBef>
              <a:buFont typeface="Microsoft Sans Serif"/>
              <a:buChar char="•"/>
              <a:tabLst>
                <a:tab pos="2686050" algn="l"/>
              </a:tabLst>
            </a:pPr>
            <a:r>
              <a:rPr sz="25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ситуативне</a:t>
            </a:r>
            <a:r>
              <a:rPr sz="25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b="1" i="1" spc="-20" dirty="0">
                <a:solidFill>
                  <a:srgbClr val="00AF50"/>
                </a:solidFill>
                <a:latin typeface="Times New Roman"/>
                <a:cs typeface="Times New Roman"/>
              </a:rPr>
              <a:t>моделювання</a:t>
            </a:r>
            <a:r>
              <a:rPr sz="2500" b="1" i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(імітаційні</a:t>
            </a:r>
            <a:r>
              <a:rPr sz="25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ігри, 	рольова</a:t>
            </a:r>
            <a:r>
              <a:rPr sz="25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гра,</a:t>
            </a:r>
            <a:r>
              <a:rPr sz="25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драматизація</a:t>
            </a:r>
            <a:r>
              <a:rPr sz="25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та</a:t>
            </a:r>
            <a:r>
              <a:rPr sz="2500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ін.);</a:t>
            </a:r>
            <a:endParaRPr sz="2500">
              <a:latin typeface="Times New Roman"/>
              <a:cs typeface="Times New Roman"/>
            </a:endParaRPr>
          </a:p>
          <a:p>
            <a:pPr marL="342265" marR="10795" indent="-342265" algn="r">
              <a:lnSpc>
                <a:spcPts val="2700"/>
              </a:lnSpc>
              <a:spcBef>
                <a:spcPts val="20"/>
              </a:spcBef>
              <a:buFont typeface="Microsoft Sans Serif"/>
              <a:buChar char="•"/>
              <a:tabLst>
                <a:tab pos="342265" algn="l"/>
              </a:tabLst>
            </a:pPr>
            <a:r>
              <a:rPr sz="25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опрацювання</a:t>
            </a:r>
            <a:r>
              <a:rPr sz="2500" b="1" i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b="1" i="1" dirty="0">
                <a:solidFill>
                  <a:srgbClr val="00AF50"/>
                </a:solidFill>
                <a:latin typeface="Times New Roman"/>
                <a:cs typeface="Times New Roman"/>
              </a:rPr>
              <a:t>дискусійних</a:t>
            </a:r>
            <a:r>
              <a:rPr sz="2500" b="1" i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b="1" i="1" dirty="0">
                <a:solidFill>
                  <a:srgbClr val="00AF50"/>
                </a:solidFill>
                <a:latin typeface="Times New Roman"/>
                <a:cs typeface="Times New Roman"/>
              </a:rPr>
              <a:t>питань</a:t>
            </a:r>
            <a:r>
              <a:rPr sz="2500" b="1" i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(метод</a:t>
            </a:r>
            <a:r>
              <a:rPr sz="2500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ПРЕС,</a:t>
            </a:r>
            <a:endParaRPr sz="2500">
              <a:latin typeface="Times New Roman"/>
              <a:cs typeface="Times New Roman"/>
            </a:endParaRPr>
          </a:p>
          <a:p>
            <a:pPr marR="5080" algn="r">
              <a:lnSpc>
                <a:spcPts val="2700"/>
              </a:lnSpc>
            </a:pP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«займи</a:t>
            </a:r>
            <a:r>
              <a:rPr sz="2500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позицію»,</a:t>
            </a:r>
            <a:r>
              <a:rPr sz="25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«дискусія»</a:t>
            </a:r>
            <a:r>
              <a:rPr sz="2500" spc="-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тощо).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2218" y="207010"/>
            <a:ext cx="7230745" cy="3759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765" marR="11430" indent="444500" algn="just">
              <a:lnSpc>
                <a:spcPts val="2400"/>
              </a:lnSpc>
              <a:spcBef>
                <a:spcPts val="675"/>
              </a:spcBef>
            </a:pP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М.</a:t>
            </a:r>
            <a:r>
              <a:rPr sz="2500" i="1" u="sng" spc="-7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Скрипник</a:t>
            </a:r>
            <a:r>
              <a:rPr sz="2500" i="1" u="sng" spc="-6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500" i="1" u="sng" spc="-7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свою</a:t>
            </a:r>
            <a:r>
              <a:rPr sz="2500" i="1" u="sng" spc="-5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класифікацію</a:t>
            </a:r>
            <a:r>
              <a:rPr sz="2500" i="1" u="sng" spc="-4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інтерактивних</a:t>
            </a:r>
            <a:r>
              <a:rPr sz="2500" i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методів</a:t>
            </a:r>
            <a:r>
              <a:rPr sz="2500" i="1" u="sng" spc="-5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навчання</a:t>
            </a:r>
            <a:r>
              <a:rPr sz="2500" i="1" u="sng" spc="-6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поклала</a:t>
            </a:r>
            <a:r>
              <a:rPr sz="2500" i="1" u="sng" spc="-7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такий</a:t>
            </a:r>
            <a:r>
              <a:rPr sz="2500" i="1" u="sng" spc="-6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принцип</a:t>
            </a:r>
            <a:r>
              <a:rPr sz="2500" i="1" u="sng" spc="-5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навчання,</a:t>
            </a:r>
            <a:r>
              <a:rPr sz="2500" i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як</a:t>
            </a:r>
            <a:r>
              <a:rPr sz="2500" i="1" u="sng" spc="-9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взаємодія</a:t>
            </a:r>
            <a:r>
              <a:rPr sz="2500" i="1" u="sng" spc="-7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—</a:t>
            </a:r>
            <a:r>
              <a:rPr sz="2500" i="1" u="sng" spc="-8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діалог.</a:t>
            </a:r>
            <a:r>
              <a:rPr sz="2500" i="1" u="sng" spc="-9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Дослідниця</a:t>
            </a:r>
            <a:r>
              <a:rPr sz="2500" i="1" u="sng" spc="-8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визначає</a:t>
            </a:r>
            <a:r>
              <a:rPr sz="2500" i="1" u="sng" spc="-8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наступні</a:t>
            </a:r>
            <a:endParaRPr sz="2500">
              <a:latin typeface="Times New Roman"/>
              <a:cs typeface="Times New Roman"/>
            </a:endParaRPr>
          </a:p>
          <a:p>
            <a:pPr marR="12700" algn="r">
              <a:lnSpc>
                <a:spcPts val="2420"/>
              </a:lnSpc>
            </a:pP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інтерактивні</a:t>
            </a:r>
            <a:r>
              <a:rPr sz="2500" i="1" u="sng" spc="-6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методи</a:t>
            </a:r>
            <a:r>
              <a:rPr sz="2500" i="1" u="sng" spc="-8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/>
                <a:cs typeface="Times New Roman"/>
              </a:rPr>
              <a:t>навчання:</a:t>
            </a:r>
            <a:endParaRPr sz="2500">
              <a:latin typeface="Times New Roman"/>
              <a:cs typeface="Times New Roman"/>
            </a:endParaRPr>
          </a:p>
          <a:p>
            <a:pPr marL="354965" marR="5080" indent="-342900" algn="r">
              <a:lnSpc>
                <a:spcPct val="80000"/>
              </a:lnSpc>
              <a:spcBef>
                <a:spcPts val="600"/>
              </a:spcBef>
              <a:buFont typeface="Microsoft Sans Serif"/>
              <a:buChar char="•"/>
              <a:tabLst>
                <a:tab pos="460375" algn="l"/>
              </a:tabLst>
            </a:pPr>
            <a:r>
              <a:rPr sz="2500" b="1" i="1" spc="-20" dirty="0">
                <a:solidFill>
                  <a:srgbClr val="00AF50"/>
                </a:solidFill>
                <a:latin typeface="Times New Roman"/>
                <a:cs typeface="Times New Roman"/>
              </a:rPr>
              <a:t>інформаційні</a:t>
            </a:r>
            <a:r>
              <a:rPr sz="2500" b="1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(«Моє</a:t>
            </a:r>
            <a:r>
              <a:rPr sz="2500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ім'я»,</a:t>
            </a:r>
            <a:r>
              <a:rPr sz="2500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«Весела</a:t>
            </a:r>
            <a:r>
              <a:rPr sz="2500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Віра»,</a:t>
            </a:r>
            <a:r>
              <a:rPr sz="25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«Перше 	знайомство»,</a:t>
            </a:r>
            <a:r>
              <a:rPr sz="2500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«Хвилина</a:t>
            </a:r>
            <a:r>
              <a:rPr sz="25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мого</a:t>
            </a:r>
            <a:r>
              <a:rPr sz="2500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життя»,</a:t>
            </a:r>
            <a:r>
              <a:rPr sz="2500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«Паперові 	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літаки»,</a:t>
            </a:r>
            <a:r>
              <a:rPr sz="25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«Мені</a:t>
            </a:r>
            <a:r>
              <a:rPr sz="25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подобається...»,</a:t>
            </a:r>
            <a:r>
              <a:rPr sz="2500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«Іменні</a:t>
            </a:r>
            <a:r>
              <a:rPr sz="2500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жетони»);</a:t>
            </a:r>
            <a:endParaRPr sz="2500">
              <a:latin typeface="Times New Roman"/>
              <a:cs typeface="Times New Roman"/>
            </a:endParaRPr>
          </a:p>
          <a:p>
            <a:pPr marL="342265" marR="13335" lvl="1" indent="-342265" algn="r">
              <a:lnSpc>
                <a:spcPct val="100000"/>
              </a:lnSpc>
              <a:buFont typeface="Microsoft Sans Serif"/>
              <a:buChar char="•"/>
              <a:tabLst>
                <a:tab pos="342265" algn="l"/>
              </a:tabLst>
            </a:pPr>
            <a:r>
              <a:rPr sz="2500" b="1" i="1" dirty="0">
                <a:solidFill>
                  <a:srgbClr val="00AF50"/>
                </a:solidFill>
                <a:latin typeface="Times New Roman"/>
                <a:cs typeface="Times New Roman"/>
              </a:rPr>
              <a:t>пізнавальні</a:t>
            </a:r>
            <a:r>
              <a:rPr sz="2500" b="1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(«Від</a:t>
            </a:r>
            <a:r>
              <a:rPr sz="25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А</a:t>
            </a:r>
            <a:r>
              <a:rPr sz="2500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до</a:t>
            </a:r>
            <a:r>
              <a:rPr sz="2500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00AF50"/>
                </a:solidFill>
                <a:latin typeface="Times New Roman"/>
                <a:cs typeface="Times New Roman"/>
              </a:rPr>
              <a:t>Я»);</a:t>
            </a:r>
            <a:endParaRPr sz="2500">
              <a:latin typeface="Times New Roman"/>
              <a:cs typeface="Times New Roman"/>
            </a:endParaRPr>
          </a:p>
          <a:p>
            <a:pPr marL="342265" marR="5715" indent="-342265" algn="r">
              <a:lnSpc>
                <a:spcPts val="2700"/>
              </a:lnSpc>
              <a:buFont typeface="Microsoft Sans Serif"/>
              <a:buChar char="•"/>
              <a:tabLst>
                <a:tab pos="342265" algn="l"/>
              </a:tabLst>
            </a:pPr>
            <a:r>
              <a:rPr sz="25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мотиваційні</a:t>
            </a:r>
            <a:r>
              <a:rPr sz="2500" b="1" i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(«Мої</a:t>
            </a:r>
            <a:r>
              <a:rPr sz="2500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очікування»,</a:t>
            </a:r>
            <a:r>
              <a:rPr sz="2500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«Лист</a:t>
            </a:r>
            <a:r>
              <a:rPr sz="25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до</a:t>
            </a:r>
            <a:r>
              <a:rPr sz="2500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самого</a:t>
            </a:r>
            <a:endParaRPr sz="2500">
              <a:latin typeface="Times New Roman"/>
              <a:cs typeface="Times New Roman"/>
            </a:endParaRPr>
          </a:p>
          <a:p>
            <a:pPr marR="12700" algn="r">
              <a:lnSpc>
                <a:spcPts val="2700"/>
              </a:lnSpc>
            </a:pP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себе»,</a:t>
            </a:r>
            <a:r>
              <a:rPr sz="2500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«Самооцінка»,</a:t>
            </a:r>
            <a:r>
              <a:rPr sz="2500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«Інтерв'ю»);</a:t>
            </a:r>
            <a:endParaRPr sz="2500">
              <a:latin typeface="Times New Roman"/>
              <a:cs typeface="Times New Roman"/>
            </a:endParaRPr>
          </a:p>
          <a:p>
            <a:pPr marL="342265" marR="8255" lvl="1" indent="-342265" algn="r">
              <a:lnSpc>
                <a:spcPct val="100000"/>
              </a:lnSpc>
              <a:buFont typeface="Microsoft Sans Serif"/>
              <a:buChar char="•"/>
              <a:tabLst>
                <a:tab pos="342265" algn="l"/>
              </a:tabLst>
            </a:pPr>
            <a:r>
              <a:rPr sz="2500" b="1" i="1" dirty="0">
                <a:solidFill>
                  <a:srgbClr val="00AF50"/>
                </a:solidFill>
                <a:latin typeface="Times New Roman"/>
                <a:cs typeface="Times New Roman"/>
              </a:rPr>
              <a:t>регулятивні</a:t>
            </a:r>
            <a:r>
              <a:rPr sz="2500" b="1" i="1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AF50"/>
                </a:solidFill>
                <a:latin typeface="Times New Roman"/>
                <a:cs typeface="Times New Roman"/>
              </a:rPr>
              <a:t>(«Виробимо</a:t>
            </a:r>
            <a:r>
              <a:rPr sz="2500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Times New Roman"/>
                <a:cs typeface="Times New Roman"/>
              </a:rPr>
              <a:t>правила»).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7576" y="277368"/>
            <a:ext cx="8705215" cy="6451600"/>
            <a:chOff x="167576" y="277368"/>
            <a:chExt cx="8705215" cy="64516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7" y="277368"/>
              <a:ext cx="8505444" cy="11689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041" y="289941"/>
              <a:ext cx="8425421" cy="10894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3" y="1232915"/>
              <a:ext cx="8508492" cy="3916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0594" y="1246326"/>
              <a:ext cx="8679180" cy="5469255"/>
            </a:xfrm>
            <a:custGeom>
              <a:avLst/>
              <a:gdLst/>
              <a:ahLst/>
              <a:cxnLst/>
              <a:rect l="l" t="t" r="r" b="b"/>
              <a:pathLst>
                <a:path w="8679180" h="5469255">
                  <a:moveTo>
                    <a:pt x="8606155" y="194487"/>
                  </a:moveTo>
                  <a:lnTo>
                    <a:pt x="8569960" y="153568"/>
                  </a:lnTo>
                  <a:lnTo>
                    <a:pt x="8529460" y="136194"/>
                  </a:lnTo>
                  <a:lnTo>
                    <a:pt x="8475561" y="120713"/>
                  </a:lnTo>
                  <a:lnTo>
                    <a:pt x="8409394" y="107022"/>
                  </a:lnTo>
                  <a:lnTo>
                    <a:pt x="8332089" y="94970"/>
                  </a:lnTo>
                  <a:lnTo>
                    <a:pt x="8289633" y="89535"/>
                  </a:lnTo>
                  <a:lnTo>
                    <a:pt x="8244802" y="84455"/>
                  </a:lnTo>
                  <a:lnTo>
                    <a:pt x="8197774" y="79730"/>
                  </a:lnTo>
                  <a:lnTo>
                    <a:pt x="8148663" y="75336"/>
                  </a:lnTo>
                  <a:lnTo>
                    <a:pt x="8097634" y="71272"/>
                  </a:lnTo>
                  <a:lnTo>
                    <a:pt x="8044815" y="67513"/>
                  </a:lnTo>
                  <a:lnTo>
                    <a:pt x="7990357" y="64033"/>
                  </a:lnTo>
                  <a:lnTo>
                    <a:pt x="7934401" y="60833"/>
                  </a:lnTo>
                  <a:lnTo>
                    <a:pt x="7877086" y="57886"/>
                  </a:lnTo>
                  <a:lnTo>
                    <a:pt x="7818564" y="55194"/>
                  </a:lnTo>
                  <a:lnTo>
                    <a:pt x="7698422" y="50457"/>
                  </a:lnTo>
                  <a:lnTo>
                    <a:pt x="7575143" y="46520"/>
                  </a:lnTo>
                  <a:lnTo>
                    <a:pt x="7449858" y="43243"/>
                  </a:lnTo>
                  <a:lnTo>
                    <a:pt x="7260641" y="39293"/>
                  </a:lnTo>
                  <a:lnTo>
                    <a:pt x="6612356" y="28498"/>
                  </a:lnTo>
                  <a:lnTo>
                    <a:pt x="6259665" y="19773"/>
                  </a:lnTo>
                  <a:lnTo>
                    <a:pt x="5906300" y="12522"/>
                  </a:lnTo>
                  <a:lnTo>
                    <a:pt x="5502414" y="6362"/>
                  </a:lnTo>
                  <a:lnTo>
                    <a:pt x="5098491" y="2286"/>
                  </a:lnTo>
                  <a:lnTo>
                    <a:pt x="4644021" y="0"/>
                  </a:lnTo>
                  <a:lnTo>
                    <a:pt x="4139107" y="0"/>
                  </a:lnTo>
                  <a:lnTo>
                    <a:pt x="3635502" y="2679"/>
                  </a:lnTo>
                  <a:lnTo>
                    <a:pt x="3182518" y="7670"/>
                  </a:lnTo>
                  <a:lnTo>
                    <a:pt x="2780030" y="14363"/>
                  </a:lnTo>
                  <a:lnTo>
                    <a:pt x="2427960" y="22085"/>
                  </a:lnTo>
                  <a:lnTo>
                    <a:pt x="2006727" y="33642"/>
                  </a:lnTo>
                  <a:lnTo>
                    <a:pt x="1699869" y="43624"/>
                  </a:lnTo>
                  <a:lnTo>
                    <a:pt x="1506435" y="50888"/>
                  </a:lnTo>
                  <a:lnTo>
                    <a:pt x="1311236" y="59207"/>
                  </a:lnTo>
                  <a:lnTo>
                    <a:pt x="1182204" y="65366"/>
                  </a:lnTo>
                  <a:lnTo>
                    <a:pt x="1055535" y="72072"/>
                  </a:lnTo>
                  <a:lnTo>
                    <a:pt x="932497" y="79336"/>
                  </a:lnTo>
                  <a:lnTo>
                    <a:pt x="814336" y="87172"/>
                  </a:lnTo>
                  <a:lnTo>
                    <a:pt x="757478" y="91313"/>
                  </a:lnTo>
                  <a:lnTo>
                    <a:pt x="702322" y="95605"/>
                  </a:lnTo>
                  <a:lnTo>
                    <a:pt x="649020" y="100063"/>
                  </a:lnTo>
                  <a:lnTo>
                    <a:pt x="597712" y="104673"/>
                  </a:lnTo>
                  <a:lnTo>
                    <a:pt x="548589" y="109461"/>
                  </a:lnTo>
                  <a:lnTo>
                    <a:pt x="501777" y="114401"/>
                  </a:lnTo>
                  <a:lnTo>
                    <a:pt x="457454" y="119519"/>
                  </a:lnTo>
                  <a:lnTo>
                    <a:pt x="415772" y="124802"/>
                  </a:lnTo>
                  <a:lnTo>
                    <a:pt x="376885" y="130276"/>
                  </a:lnTo>
                  <a:lnTo>
                    <a:pt x="308127" y="141732"/>
                  </a:lnTo>
                  <a:lnTo>
                    <a:pt x="252463" y="153949"/>
                  </a:lnTo>
                  <a:lnTo>
                    <a:pt x="211137" y="166916"/>
                  </a:lnTo>
                  <a:lnTo>
                    <a:pt x="178803" y="187858"/>
                  </a:lnTo>
                  <a:lnTo>
                    <a:pt x="176568" y="195249"/>
                  </a:lnTo>
                  <a:lnTo>
                    <a:pt x="176568" y="310946"/>
                  </a:lnTo>
                  <a:lnTo>
                    <a:pt x="178803" y="303555"/>
                  </a:lnTo>
                  <a:lnTo>
                    <a:pt x="185420" y="296379"/>
                  </a:lnTo>
                  <a:lnTo>
                    <a:pt x="229920" y="276021"/>
                  </a:lnTo>
                  <a:lnTo>
                    <a:pt x="278574" y="263436"/>
                  </a:lnTo>
                  <a:lnTo>
                    <a:pt x="340944" y="251599"/>
                  </a:lnTo>
                  <a:lnTo>
                    <a:pt x="415772" y="240487"/>
                  </a:lnTo>
                  <a:lnTo>
                    <a:pt x="457454" y="235191"/>
                  </a:lnTo>
                  <a:lnTo>
                    <a:pt x="501777" y="230073"/>
                  </a:lnTo>
                  <a:lnTo>
                    <a:pt x="548589" y="225132"/>
                  </a:lnTo>
                  <a:lnTo>
                    <a:pt x="597712" y="220345"/>
                  </a:lnTo>
                  <a:lnTo>
                    <a:pt x="649020" y="215722"/>
                  </a:lnTo>
                  <a:lnTo>
                    <a:pt x="702322" y="211264"/>
                  </a:lnTo>
                  <a:lnTo>
                    <a:pt x="757478" y="206971"/>
                  </a:lnTo>
                  <a:lnTo>
                    <a:pt x="814336" y="202819"/>
                  </a:lnTo>
                  <a:lnTo>
                    <a:pt x="932497" y="194983"/>
                  </a:lnTo>
                  <a:lnTo>
                    <a:pt x="1055535" y="187718"/>
                  </a:lnTo>
                  <a:lnTo>
                    <a:pt x="1182204" y="181013"/>
                  </a:lnTo>
                  <a:lnTo>
                    <a:pt x="1311236" y="174840"/>
                  </a:lnTo>
                  <a:lnTo>
                    <a:pt x="1441361" y="169176"/>
                  </a:lnTo>
                  <a:lnTo>
                    <a:pt x="1635848" y="161569"/>
                  </a:lnTo>
                  <a:lnTo>
                    <a:pt x="1887258" y="152984"/>
                  </a:lnTo>
                  <a:lnTo>
                    <a:pt x="2226894" y="143027"/>
                  </a:lnTo>
                  <a:lnTo>
                    <a:pt x="2629128" y="133096"/>
                  </a:lnTo>
                  <a:lnTo>
                    <a:pt x="3031566" y="125526"/>
                  </a:lnTo>
                  <a:lnTo>
                    <a:pt x="3434156" y="120167"/>
                  </a:lnTo>
                  <a:lnTo>
                    <a:pt x="3887266" y="116560"/>
                  </a:lnTo>
                  <a:lnTo>
                    <a:pt x="4391025" y="115239"/>
                  </a:lnTo>
                  <a:lnTo>
                    <a:pt x="4896510" y="116560"/>
                  </a:lnTo>
                  <a:lnTo>
                    <a:pt x="5350954" y="120180"/>
                  </a:lnTo>
                  <a:lnTo>
                    <a:pt x="5754852" y="125564"/>
                  </a:lnTo>
                  <a:lnTo>
                    <a:pt x="6158712" y="133159"/>
                  </a:lnTo>
                  <a:lnTo>
                    <a:pt x="6561239" y="143040"/>
                  </a:lnTo>
                  <a:lnTo>
                    <a:pt x="6665252" y="145275"/>
                  </a:lnTo>
                  <a:lnTo>
                    <a:pt x="7260641" y="154990"/>
                  </a:lnTo>
                  <a:lnTo>
                    <a:pt x="7449858" y="158927"/>
                  </a:lnTo>
                  <a:lnTo>
                    <a:pt x="7575143" y="162204"/>
                  </a:lnTo>
                  <a:lnTo>
                    <a:pt x="7698422" y="166141"/>
                  </a:lnTo>
                  <a:lnTo>
                    <a:pt x="7818564" y="170865"/>
                  </a:lnTo>
                  <a:lnTo>
                    <a:pt x="7877086" y="173570"/>
                  </a:lnTo>
                  <a:lnTo>
                    <a:pt x="7934401" y="176504"/>
                  </a:lnTo>
                  <a:lnTo>
                    <a:pt x="7990357" y="179705"/>
                  </a:lnTo>
                  <a:lnTo>
                    <a:pt x="8044815" y="183172"/>
                  </a:lnTo>
                  <a:lnTo>
                    <a:pt x="8097634" y="186944"/>
                  </a:lnTo>
                  <a:lnTo>
                    <a:pt x="8148663" y="191008"/>
                  </a:lnTo>
                  <a:lnTo>
                    <a:pt x="8197774" y="195389"/>
                  </a:lnTo>
                  <a:lnTo>
                    <a:pt x="8244802" y="200113"/>
                  </a:lnTo>
                  <a:lnTo>
                    <a:pt x="8289633" y="205181"/>
                  </a:lnTo>
                  <a:lnTo>
                    <a:pt x="8332089" y="210616"/>
                  </a:lnTo>
                  <a:lnTo>
                    <a:pt x="8372068" y="216446"/>
                  </a:lnTo>
                  <a:lnTo>
                    <a:pt x="8443938" y="229285"/>
                  </a:lnTo>
                  <a:lnTo>
                    <a:pt x="8504123" y="243852"/>
                  </a:lnTo>
                  <a:lnTo>
                    <a:pt x="8551456" y="260235"/>
                  </a:lnTo>
                  <a:lnTo>
                    <a:pt x="8595893" y="288544"/>
                  </a:lnTo>
                  <a:lnTo>
                    <a:pt x="8606155" y="310057"/>
                  </a:lnTo>
                  <a:lnTo>
                    <a:pt x="8606155" y="194487"/>
                  </a:lnTo>
                  <a:close/>
                </a:path>
                <a:path w="8679180" h="5469255">
                  <a:moveTo>
                    <a:pt x="8679180" y="354634"/>
                  </a:moveTo>
                  <a:lnTo>
                    <a:pt x="0" y="354634"/>
                  </a:lnTo>
                  <a:lnTo>
                    <a:pt x="0" y="5469179"/>
                  </a:lnTo>
                  <a:lnTo>
                    <a:pt x="8679180" y="5469179"/>
                  </a:lnTo>
                  <a:lnTo>
                    <a:pt x="8679180" y="3546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593" y="1600962"/>
              <a:ext cx="8679180" cy="5114925"/>
            </a:xfrm>
            <a:custGeom>
              <a:avLst/>
              <a:gdLst/>
              <a:ahLst/>
              <a:cxnLst/>
              <a:rect l="l" t="t" r="r" b="b"/>
              <a:pathLst>
                <a:path w="8679180" h="5114925">
                  <a:moveTo>
                    <a:pt x="0" y="5114544"/>
                  </a:moveTo>
                  <a:lnTo>
                    <a:pt x="8679180" y="5114544"/>
                  </a:lnTo>
                  <a:lnTo>
                    <a:pt x="8679180" y="0"/>
                  </a:lnTo>
                  <a:lnTo>
                    <a:pt x="0" y="0"/>
                  </a:lnTo>
                  <a:lnTo>
                    <a:pt x="0" y="5114544"/>
                  </a:lnTo>
                  <a:close/>
                </a:path>
              </a:pathLst>
            </a:custGeom>
            <a:ln w="25908">
              <a:solidFill>
                <a:srgbClr val="DF7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3067" y="1522170"/>
            <a:ext cx="6802755" cy="10998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dirty="0"/>
              <a:t>1.</a:t>
            </a:r>
            <a:r>
              <a:rPr sz="3200" spc="-60" dirty="0"/>
              <a:t> </a:t>
            </a:r>
            <a:r>
              <a:rPr sz="3200" dirty="0"/>
              <a:t>Інтерактивні</a:t>
            </a:r>
            <a:r>
              <a:rPr sz="3200" spc="-100" dirty="0"/>
              <a:t> </a:t>
            </a:r>
            <a:r>
              <a:rPr sz="3200" spc="-10" dirty="0"/>
              <a:t>технології</a:t>
            </a:r>
            <a:endParaRPr sz="3200"/>
          </a:p>
          <a:p>
            <a:pPr marL="1943735">
              <a:lnSpc>
                <a:spcPct val="100000"/>
              </a:lnSpc>
              <a:spcBef>
                <a:spcPts val="390"/>
              </a:spcBef>
            </a:pPr>
            <a:r>
              <a:rPr sz="3200" dirty="0"/>
              <a:t>кооперативного</a:t>
            </a:r>
            <a:r>
              <a:rPr sz="3200" spc="-170" dirty="0"/>
              <a:t> </a:t>
            </a:r>
            <a:r>
              <a:rPr sz="3200" spc="-10" dirty="0"/>
              <a:t>навчання: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270967" y="2635122"/>
            <a:ext cx="7726985" cy="125226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42900" marR="5080" indent="-38100">
              <a:lnSpc>
                <a:spcPts val="2590"/>
              </a:lnSpc>
              <a:spcBef>
                <a:spcPts val="425"/>
              </a:spcBef>
            </a:pPr>
            <a:r>
              <a:rPr sz="2400" i="1" dirty="0">
                <a:latin typeface="Times New Roman"/>
                <a:cs typeface="Times New Roman"/>
              </a:rPr>
              <a:t>це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модель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організації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навчання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у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малих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>
                <a:latin typeface="Times New Roman"/>
                <a:cs typeface="Times New Roman"/>
              </a:rPr>
              <a:t>групах</a:t>
            </a:r>
            <a:r>
              <a:rPr sz="2400" i="1" spc="-35">
                <a:latin typeface="Times New Roman"/>
                <a:cs typeface="Times New Roman"/>
              </a:rPr>
              <a:t> </a:t>
            </a:r>
            <a:r>
              <a:rPr lang="uk-UA" sz="2400" i="1" spc="-10">
                <a:latin typeface="Times New Roman"/>
                <a:cs typeface="Times New Roman"/>
              </a:rPr>
              <a:t>здобувачів</a:t>
            </a:r>
            <a:r>
              <a:rPr sz="2400" i="1" spc="-10">
                <a:latin typeface="Times New Roman"/>
                <a:cs typeface="Times New Roman"/>
              </a:rPr>
              <a:t>, </a:t>
            </a:r>
            <a:r>
              <a:rPr sz="2400" i="1" dirty="0">
                <a:latin typeface="Times New Roman"/>
                <a:cs typeface="Times New Roman"/>
              </a:rPr>
              <a:t>об'єднаних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спільною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навчальною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метою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3200" spc="-50" dirty="0">
                <a:latin typeface="Wingdings"/>
                <a:cs typeface="Wingdings"/>
              </a:rPr>
              <a:t>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1752" y="3613403"/>
            <a:ext cx="8468995" cy="3069590"/>
            <a:chOff x="301752" y="3613403"/>
            <a:chExt cx="8468995" cy="306959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6048" y="3613403"/>
              <a:ext cx="3140964" cy="2636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752" y="4024883"/>
              <a:ext cx="278891" cy="2788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756" y="4043171"/>
              <a:ext cx="5100828" cy="3413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752" y="4527803"/>
              <a:ext cx="278891" cy="2788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8135" y="4623815"/>
              <a:ext cx="585215" cy="2286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1555" y="4696967"/>
              <a:ext cx="111251" cy="411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4059" y="4623815"/>
              <a:ext cx="1219200" cy="2636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36035" y="4696967"/>
              <a:ext cx="111251" cy="41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63111" y="4546091"/>
              <a:ext cx="1665732" cy="3413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1752" y="5030723"/>
              <a:ext cx="278891" cy="2788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0140" y="5049011"/>
              <a:ext cx="2040636" cy="3429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1752" y="5533643"/>
              <a:ext cx="278891" cy="2788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1768" y="5551931"/>
              <a:ext cx="1437132" cy="3413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9296" y="5629655"/>
              <a:ext cx="1056132" cy="1859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9728" y="5629655"/>
              <a:ext cx="1155191" cy="2651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05399" y="5631179"/>
              <a:ext cx="74675" cy="2484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1752" y="6036563"/>
              <a:ext cx="278891" cy="2788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00912" y="6054851"/>
              <a:ext cx="1632204" cy="3429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09587" y="4378451"/>
              <a:ext cx="2161031" cy="23042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988" y="487616"/>
            <a:ext cx="8456930" cy="6099175"/>
            <a:chOff x="415988" y="487616"/>
            <a:chExt cx="8456930" cy="6099175"/>
          </a:xfrm>
        </p:grpSpPr>
        <p:sp>
          <p:nvSpPr>
            <p:cNvPr id="3" name="object 3"/>
            <p:cNvSpPr/>
            <p:nvPr/>
          </p:nvSpPr>
          <p:spPr>
            <a:xfrm>
              <a:off x="429006" y="500634"/>
              <a:ext cx="8430895" cy="6073140"/>
            </a:xfrm>
            <a:custGeom>
              <a:avLst/>
              <a:gdLst/>
              <a:ahLst/>
              <a:cxnLst/>
              <a:rect l="l" t="t" r="r" b="b"/>
              <a:pathLst>
                <a:path w="8430895" h="6073140">
                  <a:moveTo>
                    <a:pt x="8430768" y="0"/>
                  </a:moveTo>
                  <a:lnTo>
                    <a:pt x="0" y="0"/>
                  </a:lnTo>
                  <a:lnTo>
                    <a:pt x="0" y="6073140"/>
                  </a:lnTo>
                  <a:lnTo>
                    <a:pt x="8430768" y="6073140"/>
                  </a:lnTo>
                  <a:lnTo>
                    <a:pt x="8430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9006" y="500634"/>
              <a:ext cx="8430895" cy="6073140"/>
            </a:xfrm>
            <a:custGeom>
              <a:avLst/>
              <a:gdLst/>
              <a:ahLst/>
              <a:cxnLst/>
              <a:rect l="l" t="t" r="r" b="b"/>
              <a:pathLst>
                <a:path w="8430895" h="6073140">
                  <a:moveTo>
                    <a:pt x="0" y="6073140"/>
                  </a:moveTo>
                  <a:lnTo>
                    <a:pt x="8430768" y="6073140"/>
                  </a:lnTo>
                  <a:lnTo>
                    <a:pt x="8430768" y="0"/>
                  </a:lnTo>
                  <a:lnTo>
                    <a:pt x="0" y="0"/>
                  </a:lnTo>
                  <a:lnTo>
                    <a:pt x="0" y="6073140"/>
                  </a:lnTo>
                  <a:close/>
                </a:path>
              </a:pathLst>
            </a:custGeom>
            <a:ln w="25908">
              <a:solidFill>
                <a:srgbClr val="DF7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7288" y="-1143"/>
            <a:ext cx="8179765" cy="2099113"/>
          </a:xfrm>
          <a:prstGeom prst="rect">
            <a:avLst/>
          </a:prstGeom>
        </p:spPr>
        <p:txBody>
          <a:bodyPr vert="horz" wrap="square" lIns="0" tIns="765632" rIns="0" bIns="0" rtlCol="0">
            <a:spAutoFit/>
          </a:bodyPr>
          <a:lstStyle/>
          <a:p>
            <a:pPr marL="12700" marR="4445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2.</a:t>
            </a:r>
            <a:r>
              <a:rPr sz="2900" spc="-95" dirty="0"/>
              <a:t> </a:t>
            </a:r>
            <a:r>
              <a:rPr sz="2900" dirty="0"/>
              <a:t>Інтерактивні</a:t>
            </a:r>
            <a:r>
              <a:rPr sz="2900" spc="-110" dirty="0"/>
              <a:t> </a:t>
            </a:r>
            <a:r>
              <a:rPr sz="2900" spc="-10" dirty="0"/>
              <a:t>технології</a:t>
            </a:r>
            <a:r>
              <a:rPr sz="2900" spc="-114" dirty="0"/>
              <a:t> </a:t>
            </a:r>
            <a:r>
              <a:rPr sz="2900" dirty="0"/>
              <a:t>кооперативно</a:t>
            </a:r>
            <a:r>
              <a:rPr sz="2900" spc="-105" dirty="0"/>
              <a:t> </a:t>
            </a:r>
            <a:r>
              <a:rPr sz="2900" spc="-50" dirty="0"/>
              <a:t>- </a:t>
            </a:r>
            <a:r>
              <a:rPr sz="2900" dirty="0"/>
              <a:t>групового</a:t>
            </a:r>
            <a:r>
              <a:rPr sz="2900" spc="-90" dirty="0"/>
              <a:t> </a:t>
            </a:r>
            <a:r>
              <a:rPr sz="2900" spc="-10" dirty="0"/>
              <a:t>навчання:</a:t>
            </a:r>
            <a:endParaRPr sz="2900"/>
          </a:p>
          <a:p>
            <a:pPr marL="104139">
              <a:lnSpc>
                <a:spcPct val="100000"/>
              </a:lnSpc>
              <a:spcBef>
                <a:spcPts val="500"/>
              </a:spcBef>
            </a:pPr>
            <a:r>
              <a:rPr sz="2400" b="0" spc="-10" dirty="0">
                <a:latin typeface="Times New Roman"/>
                <a:cs typeface="Times New Roman"/>
              </a:rPr>
              <a:t>передбачають</a:t>
            </a:r>
            <a:r>
              <a:rPr sz="2400" b="0" spc="-7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одночасну</a:t>
            </a:r>
            <a:r>
              <a:rPr sz="2400" b="0" spc="-7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спільну</a:t>
            </a:r>
            <a:r>
              <a:rPr sz="2400" b="0" spc="-90" dirty="0">
                <a:latin typeface="Times New Roman"/>
                <a:cs typeface="Times New Roman"/>
              </a:rPr>
              <a:t> </a:t>
            </a:r>
            <a:r>
              <a:rPr sz="2400" b="0" spc="-10">
                <a:latin typeface="Times New Roman"/>
                <a:cs typeface="Times New Roman"/>
              </a:rPr>
              <a:t>роботу</a:t>
            </a:r>
            <a:r>
              <a:rPr sz="2400" b="0" spc="-65">
                <a:latin typeface="Times New Roman"/>
                <a:cs typeface="Times New Roman"/>
              </a:rPr>
              <a:t> </a:t>
            </a:r>
            <a:r>
              <a:rPr sz="2400" b="0">
                <a:latin typeface="Times New Roman"/>
                <a:cs typeface="Times New Roman"/>
              </a:rPr>
              <a:t>вс</a:t>
            </a:r>
            <a:r>
              <a:rPr lang="uk-UA" sz="2400" b="0">
                <a:latin typeface="Times New Roman"/>
                <a:cs typeface="Times New Roman"/>
              </a:rPr>
              <a:t>ієї групи</a:t>
            </a:r>
            <a:r>
              <a:rPr sz="2400" b="0" spc="-1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5780" y="2631948"/>
            <a:ext cx="7673340" cy="3979545"/>
            <a:chOff x="525780" y="2631948"/>
            <a:chExt cx="7673340" cy="39795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" y="2752344"/>
              <a:ext cx="89915" cy="33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536" y="2631948"/>
              <a:ext cx="5751575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" y="3118104"/>
              <a:ext cx="89915" cy="335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536" y="2997708"/>
              <a:ext cx="1394460" cy="2743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" y="3483864"/>
              <a:ext cx="89915" cy="335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6" y="3363468"/>
              <a:ext cx="2855976" cy="2743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" y="3849624"/>
              <a:ext cx="89915" cy="335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536" y="3732276"/>
              <a:ext cx="2386584" cy="2712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" y="4215384"/>
              <a:ext cx="89915" cy="335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536" y="4157472"/>
              <a:ext cx="1356360" cy="1508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081" y="4223283"/>
              <a:ext cx="157314" cy="180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98191" y="4221480"/>
              <a:ext cx="160020" cy="21590"/>
            </a:xfrm>
            <a:custGeom>
              <a:avLst/>
              <a:gdLst/>
              <a:ahLst/>
              <a:cxnLst/>
              <a:rect l="l" t="t" r="r" b="b"/>
              <a:pathLst>
                <a:path w="160019" h="21589">
                  <a:moveTo>
                    <a:pt x="0" y="21336"/>
                  </a:moveTo>
                  <a:lnTo>
                    <a:pt x="160019" y="2133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38984" y="4094988"/>
              <a:ext cx="4613148" cy="2743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" y="4581144"/>
              <a:ext cx="89915" cy="335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9536" y="4463796"/>
              <a:ext cx="600456" cy="2103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6860" y="4581144"/>
              <a:ext cx="89915" cy="335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8216" y="4523232"/>
              <a:ext cx="856488" cy="1996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" y="4946904"/>
              <a:ext cx="89915" cy="335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9536" y="4826508"/>
              <a:ext cx="2982467" cy="2743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" y="5312664"/>
              <a:ext cx="89915" cy="335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2584" y="5254752"/>
              <a:ext cx="1997964" cy="2118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96356" y="4450080"/>
              <a:ext cx="2302763" cy="2161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988" y="415988"/>
            <a:ext cx="8456930" cy="6170930"/>
            <a:chOff x="415988" y="415988"/>
            <a:chExt cx="8456930" cy="6170930"/>
          </a:xfrm>
        </p:grpSpPr>
        <p:sp>
          <p:nvSpPr>
            <p:cNvPr id="3" name="object 3"/>
            <p:cNvSpPr/>
            <p:nvPr/>
          </p:nvSpPr>
          <p:spPr>
            <a:xfrm>
              <a:off x="429006" y="429006"/>
              <a:ext cx="8430895" cy="6144895"/>
            </a:xfrm>
            <a:custGeom>
              <a:avLst/>
              <a:gdLst/>
              <a:ahLst/>
              <a:cxnLst/>
              <a:rect l="l" t="t" r="r" b="b"/>
              <a:pathLst>
                <a:path w="8430895" h="6144895">
                  <a:moveTo>
                    <a:pt x="8430768" y="0"/>
                  </a:moveTo>
                  <a:lnTo>
                    <a:pt x="0" y="0"/>
                  </a:lnTo>
                  <a:lnTo>
                    <a:pt x="0" y="6144768"/>
                  </a:lnTo>
                  <a:lnTo>
                    <a:pt x="8430768" y="6144768"/>
                  </a:lnTo>
                  <a:lnTo>
                    <a:pt x="8430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9006" y="429006"/>
              <a:ext cx="8430895" cy="6144895"/>
            </a:xfrm>
            <a:custGeom>
              <a:avLst/>
              <a:gdLst/>
              <a:ahLst/>
              <a:cxnLst/>
              <a:rect l="l" t="t" r="r" b="b"/>
              <a:pathLst>
                <a:path w="8430895" h="6144895">
                  <a:moveTo>
                    <a:pt x="0" y="6144768"/>
                  </a:moveTo>
                  <a:lnTo>
                    <a:pt x="8430768" y="6144768"/>
                  </a:lnTo>
                  <a:lnTo>
                    <a:pt x="8430768" y="0"/>
                  </a:lnTo>
                  <a:lnTo>
                    <a:pt x="0" y="0"/>
                  </a:lnTo>
                  <a:lnTo>
                    <a:pt x="0" y="6144768"/>
                  </a:lnTo>
                  <a:close/>
                </a:path>
              </a:pathLst>
            </a:custGeom>
            <a:ln w="25908">
              <a:solidFill>
                <a:srgbClr val="DF7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7288" y="960831"/>
            <a:ext cx="8191500" cy="2086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99870" indent="178435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spc="-90" dirty="0"/>
              <a:t> </a:t>
            </a:r>
            <a:r>
              <a:rPr spc="-20" dirty="0"/>
              <a:t>Технології</a:t>
            </a:r>
            <a:r>
              <a:rPr spc="-95" dirty="0"/>
              <a:t> </a:t>
            </a:r>
            <a:r>
              <a:rPr dirty="0"/>
              <a:t>ситуативного</a:t>
            </a:r>
            <a:r>
              <a:rPr spc="-60" dirty="0"/>
              <a:t> </a:t>
            </a:r>
            <a:r>
              <a:rPr spc="-10" dirty="0"/>
              <a:t>моделювання </a:t>
            </a:r>
            <a:r>
              <a:rPr dirty="0"/>
              <a:t>(навчання</a:t>
            </a:r>
            <a:r>
              <a:rPr spc="-60" dirty="0"/>
              <a:t> </a:t>
            </a:r>
            <a:r>
              <a:rPr dirty="0"/>
              <a:t>у</a:t>
            </a:r>
            <a:r>
              <a:rPr spc="-75" dirty="0"/>
              <a:t> </a:t>
            </a:r>
            <a:r>
              <a:rPr spc="-20" dirty="0"/>
              <a:t>грі):</a:t>
            </a:r>
          </a:p>
          <a:p>
            <a:pPr marL="12700" marR="5080" indent="295910">
              <a:lnSpc>
                <a:spcPct val="105800"/>
              </a:lnSpc>
              <a:spcBef>
                <a:spcPts val="525"/>
              </a:spcBef>
              <a:tabLst>
                <a:tab pos="7222490" algn="l"/>
              </a:tabLst>
            </a:pPr>
            <a:r>
              <a:rPr sz="2400" b="0" dirty="0">
                <a:latin typeface="Times New Roman"/>
                <a:cs typeface="Times New Roman"/>
              </a:rPr>
              <a:t>це</a:t>
            </a:r>
            <a:r>
              <a:rPr sz="2400" b="0" spc="-6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побудова</a:t>
            </a:r>
            <a:r>
              <a:rPr sz="2400" b="0" spc="-5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навчального</a:t>
            </a:r>
            <a:r>
              <a:rPr sz="2400" b="0" spc="-4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процесу</a:t>
            </a:r>
            <a:r>
              <a:rPr sz="2400" b="0" spc="-75" dirty="0">
                <a:latin typeface="Times New Roman"/>
                <a:cs typeface="Times New Roman"/>
              </a:rPr>
              <a:t> </a:t>
            </a:r>
            <a:r>
              <a:rPr sz="2400" b="0" spc="-10">
                <a:latin typeface="Times New Roman"/>
                <a:cs typeface="Times New Roman"/>
              </a:rPr>
              <a:t>шляхом</a:t>
            </a:r>
            <a:r>
              <a:rPr sz="2400" b="0" spc="-40">
                <a:latin typeface="Times New Roman"/>
                <a:cs typeface="Times New Roman"/>
              </a:rPr>
              <a:t> </a:t>
            </a:r>
            <a:r>
              <a:rPr sz="2400" b="0" spc="-10">
                <a:latin typeface="Times New Roman"/>
                <a:cs typeface="Times New Roman"/>
              </a:rPr>
              <a:t>включення</a:t>
            </a:r>
            <a:r>
              <a:rPr lang="uk-UA" sz="2400" b="0" spc="-10"/>
              <a:t> </a:t>
            </a:r>
            <a:r>
              <a:rPr lang="uk-UA" sz="2400" b="0"/>
              <a:t>здобувача</a:t>
            </a:r>
            <a:r>
              <a:rPr sz="2400" b="0" spc="-20">
                <a:latin typeface="Times New Roman"/>
                <a:cs typeface="Times New Roman"/>
              </a:rPr>
              <a:t> </a:t>
            </a:r>
            <a:r>
              <a:rPr sz="2400" b="0" spc="-25" dirty="0">
                <a:latin typeface="Times New Roman"/>
                <a:cs typeface="Times New Roman"/>
              </a:rPr>
              <a:t>до </a:t>
            </a:r>
            <a:r>
              <a:rPr sz="2400" b="0" dirty="0">
                <a:latin typeface="Times New Roman"/>
                <a:cs typeface="Times New Roman"/>
              </a:rPr>
              <a:t>гри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(передусім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ігрове</a:t>
            </a:r>
            <a:r>
              <a:rPr sz="2400" b="0" spc="-7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моделювання</a:t>
            </a:r>
            <a:r>
              <a:rPr sz="2400" b="0" spc="-7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явищ,</a:t>
            </a:r>
            <a:r>
              <a:rPr sz="2400" b="0" spc="-5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що</a:t>
            </a:r>
            <a:r>
              <a:rPr sz="2400" b="0" spc="-50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вивчаються).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8763" y="3139439"/>
            <a:ext cx="8002905" cy="3580129"/>
            <a:chOff x="778763" y="3139439"/>
            <a:chExt cx="8002905" cy="35801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007" y="3279647"/>
              <a:ext cx="111252" cy="38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436" y="3139439"/>
              <a:ext cx="1344168" cy="3002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763" y="3691127"/>
              <a:ext cx="111251" cy="38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191" y="3550919"/>
              <a:ext cx="4047744" cy="3093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763" y="4102607"/>
              <a:ext cx="111251" cy="381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4900" y="3962400"/>
              <a:ext cx="5001768" cy="3093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0036" y="4373879"/>
              <a:ext cx="233172" cy="301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7112" y="4451603"/>
              <a:ext cx="1199388" cy="2316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4056" y="4451603"/>
              <a:ext cx="469392" cy="2316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64408" y="4373879"/>
              <a:ext cx="441960" cy="2910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5991" y="4451603"/>
              <a:ext cx="1871472" cy="2316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7759" y="4786883"/>
              <a:ext cx="1624584" cy="3002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5015" y="4786883"/>
              <a:ext cx="2129028" cy="3093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1099" y="4786883"/>
              <a:ext cx="301751" cy="3017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19187" y="3232403"/>
              <a:ext cx="1562100" cy="3486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9244" y="415988"/>
            <a:ext cx="8242300" cy="6099175"/>
            <a:chOff x="559244" y="415988"/>
            <a:chExt cx="8242300" cy="6099175"/>
          </a:xfrm>
        </p:grpSpPr>
        <p:sp>
          <p:nvSpPr>
            <p:cNvPr id="3" name="object 3"/>
            <p:cNvSpPr/>
            <p:nvPr/>
          </p:nvSpPr>
          <p:spPr>
            <a:xfrm>
              <a:off x="572261" y="429006"/>
              <a:ext cx="8216265" cy="6073140"/>
            </a:xfrm>
            <a:custGeom>
              <a:avLst/>
              <a:gdLst/>
              <a:ahLst/>
              <a:cxnLst/>
              <a:rect l="l" t="t" r="r" b="b"/>
              <a:pathLst>
                <a:path w="8216265" h="6073140">
                  <a:moveTo>
                    <a:pt x="8215884" y="0"/>
                  </a:moveTo>
                  <a:lnTo>
                    <a:pt x="0" y="0"/>
                  </a:lnTo>
                  <a:lnTo>
                    <a:pt x="0" y="6073140"/>
                  </a:lnTo>
                  <a:lnTo>
                    <a:pt x="8215884" y="6073140"/>
                  </a:lnTo>
                  <a:lnTo>
                    <a:pt x="8215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2261" y="429006"/>
              <a:ext cx="8216265" cy="6073140"/>
            </a:xfrm>
            <a:custGeom>
              <a:avLst/>
              <a:gdLst/>
              <a:ahLst/>
              <a:cxnLst/>
              <a:rect l="l" t="t" r="r" b="b"/>
              <a:pathLst>
                <a:path w="8216265" h="6073140">
                  <a:moveTo>
                    <a:pt x="0" y="6073140"/>
                  </a:moveTo>
                  <a:lnTo>
                    <a:pt x="8215884" y="6073140"/>
                  </a:lnTo>
                  <a:lnTo>
                    <a:pt x="8215884" y="0"/>
                  </a:lnTo>
                  <a:lnTo>
                    <a:pt x="0" y="0"/>
                  </a:lnTo>
                  <a:lnTo>
                    <a:pt x="0" y="6073140"/>
                  </a:lnTo>
                  <a:close/>
                </a:path>
              </a:pathLst>
            </a:custGeom>
            <a:ln w="25908">
              <a:solidFill>
                <a:srgbClr val="DF7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8617" rIns="0" bIns="0" rtlCol="0">
            <a:spAutoFit/>
          </a:bodyPr>
          <a:lstStyle/>
          <a:p>
            <a:pPr marL="955675" marR="1111250" indent="-712470">
              <a:lnSpc>
                <a:spcPct val="100000"/>
              </a:lnSpc>
              <a:spcBef>
                <a:spcPts val="95"/>
              </a:spcBef>
            </a:pPr>
            <a:r>
              <a:rPr dirty="0"/>
              <a:t>4.</a:t>
            </a:r>
            <a:r>
              <a:rPr spc="-75" dirty="0"/>
              <a:t> </a:t>
            </a:r>
            <a:r>
              <a:rPr spc="-25" dirty="0"/>
              <a:t>Технології</a:t>
            </a:r>
            <a:r>
              <a:rPr spc="-85" dirty="0"/>
              <a:t> </a:t>
            </a:r>
            <a:r>
              <a:rPr dirty="0"/>
              <a:t>опрацювання</a:t>
            </a:r>
            <a:r>
              <a:rPr spc="-85" dirty="0"/>
              <a:t> </a:t>
            </a:r>
            <a:r>
              <a:rPr spc="-10" dirty="0"/>
              <a:t>дискусійних питань:</a:t>
            </a:r>
          </a:p>
          <a:p>
            <a:pPr marL="307340" marR="5080" indent="25400">
              <a:lnSpc>
                <a:spcPct val="101699"/>
              </a:lnSpc>
              <a:spcBef>
                <a:spcPts val="350"/>
              </a:spcBef>
            </a:pPr>
            <a:r>
              <a:rPr sz="2400" b="0" dirty="0">
                <a:latin typeface="Times New Roman"/>
                <a:cs typeface="Times New Roman"/>
              </a:rPr>
              <a:t>важливий</a:t>
            </a:r>
            <a:r>
              <a:rPr sz="2400" b="0" spc="-5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засіб</a:t>
            </a:r>
            <a:r>
              <a:rPr sz="2400" b="0" spc="-2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пізнавальної</a:t>
            </a:r>
            <a:r>
              <a:rPr sz="2400" b="0" spc="-45" dirty="0">
                <a:latin typeface="Times New Roman"/>
                <a:cs typeface="Times New Roman"/>
              </a:rPr>
              <a:t> </a:t>
            </a:r>
            <a:r>
              <a:rPr sz="2400" b="0">
                <a:latin typeface="Times New Roman"/>
                <a:cs typeface="Times New Roman"/>
              </a:rPr>
              <a:t>діяльності</a:t>
            </a:r>
            <a:r>
              <a:rPr sz="2400" b="0" spc="-50">
                <a:latin typeface="Times New Roman"/>
                <a:cs typeface="Times New Roman"/>
              </a:rPr>
              <a:t> </a:t>
            </a:r>
            <a:r>
              <a:rPr lang="uk-UA" sz="2400" b="0" spc="-50"/>
              <a:t>здобувачів</a:t>
            </a:r>
            <a:r>
              <a:rPr sz="2400" b="0" spc="-25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у</a:t>
            </a:r>
            <a:r>
              <a:rPr sz="2400" b="0" spc="-20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процесі </a:t>
            </a:r>
            <a:r>
              <a:rPr sz="2400" b="0" dirty="0">
                <a:latin typeface="Times New Roman"/>
                <a:cs typeface="Times New Roman"/>
              </a:rPr>
              <a:t>навчання,</a:t>
            </a:r>
            <a:r>
              <a:rPr sz="2400" b="0" spc="-5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бо</a:t>
            </a:r>
            <a:r>
              <a:rPr sz="2400" b="0" spc="-5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дискусія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-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широке</a:t>
            </a:r>
            <a:r>
              <a:rPr sz="2400" b="0" spc="-5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публічне</a:t>
            </a:r>
            <a:r>
              <a:rPr sz="2400" b="0" spc="-65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обговорення </a:t>
            </a:r>
            <a:r>
              <a:rPr sz="2400" b="0" dirty="0">
                <a:latin typeface="Times New Roman"/>
                <a:cs typeface="Times New Roman"/>
              </a:rPr>
              <a:t>спірного</a:t>
            </a:r>
            <a:r>
              <a:rPr sz="2400" b="0" spc="-20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питання.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02436" y="2520695"/>
            <a:ext cx="7207250" cy="3409315"/>
            <a:chOff x="1202436" y="2520695"/>
            <a:chExt cx="7207250" cy="34093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436" y="3214115"/>
              <a:ext cx="89915" cy="35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3792" y="3156203"/>
              <a:ext cx="766572" cy="1828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1803" y="3214115"/>
              <a:ext cx="89916" cy="350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60" y="3156203"/>
              <a:ext cx="690372" cy="211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2436" y="3579875"/>
              <a:ext cx="89915" cy="350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7696" y="3459479"/>
              <a:ext cx="2276855" cy="2621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2436" y="3945635"/>
              <a:ext cx="89915" cy="350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7696" y="3825239"/>
              <a:ext cx="2203704" cy="2621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2436" y="4311395"/>
              <a:ext cx="89915" cy="35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3792" y="4253483"/>
              <a:ext cx="3553967" cy="2133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436" y="4677155"/>
              <a:ext cx="89915" cy="350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3123" y="4556760"/>
              <a:ext cx="993648" cy="262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436" y="5042916"/>
              <a:ext cx="89915" cy="350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3123" y="4922519"/>
              <a:ext cx="1246632" cy="2758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2436" y="5408675"/>
              <a:ext cx="89915" cy="350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3123" y="5288279"/>
              <a:ext cx="1392936" cy="2758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54452" y="5288279"/>
              <a:ext cx="702563" cy="2133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9312" y="5288279"/>
              <a:ext cx="1821180" cy="2133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25641" y="5410761"/>
              <a:ext cx="86766" cy="308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50407" y="5350763"/>
              <a:ext cx="563879" cy="1508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93153" y="5353050"/>
              <a:ext cx="56388" cy="1965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29527" y="5350763"/>
              <a:ext cx="621791" cy="2133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02436" y="5774436"/>
              <a:ext cx="89915" cy="350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83792" y="5654039"/>
              <a:ext cx="3099816" cy="2758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66588" y="2520695"/>
              <a:ext cx="2942843" cy="27325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6383" y="274320"/>
            <a:ext cx="7900670" cy="1226820"/>
            <a:chOff x="786383" y="274320"/>
            <a:chExt cx="7900670" cy="1226820"/>
          </a:xfrm>
        </p:grpSpPr>
        <p:sp>
          <p:nvSpPr>
            <p:cNvPr id="4" name="object 4"/>
            <p:cNvSpPr/>
            <p:nvPr/>
          </p:nvSpPr>
          <p:spPr>
            <a:xfrm>
              <a:off x="786383" y="274320"/>
              <a:ext cx="7900670" cy="1143000"/>
            </a:xfrm>
            <a:custGeom>
              <a:avLst/>
              <a:gdLst/>
              <a:ahLst/>
              <a:cxnLst/>
              <a:rect l="l" t="t" r="r" b="b"/>
              <a:pathLst>
                <a:path w="7900670" h="1143000">
                  <a:moveTo>
                    <a:pt x="7900416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900416" y="1143000"/>
                  </a:lnTo>
                  <a:lnTo>
                    <a:pt x="790041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847" y="379476"/>
              <a:ext cx="7370064" cy="112166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193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1989"/>
              </a:spcBef>
            </a:pPr>
            <a:r>
              <a:rPr sz="4000" i="0" dirty="0">
                <a:solidFill>
                  <a:srgbClr val="FFFFFF"/>
                </a:solidFill>
                <a:latin typeface="Arial"/>
                <a:cs typeface="Arial"/>
              </a:rPr>
              <a:t>Пасивна</a:t>
            </a:r>
            <a:r>
              <a:rPr sz="4000" i="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0" dirty="0">
                <a:solidFill>
                  <a:srgbClr val="FFFFFF"/>
                </a:solidFill>
                <a:latin typeface="Arial"/>
                <a:cs typeface="Arial"/>
              </a:rPr>
              <a:t>модель</a:t>
            </a:r>
            <a:r>
              <a:rPr sz="4000" i="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0" spc="-10" dirty="0">
                <a:solidFill>
                  <a:srgbClr val="FFFFFF"/>
                </a:solidFill>
                <a:latin typeface="Arial"/>
                <a:cs typeface="Arial"/>
              </a:rPr>
              <a:t>навчання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600" y="6104331"/>
            <a:ext cx="32410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640" algn="l"/>
              </a:tabLst>
            </a:pPr>
            <a:r>
              <a:rPr sz="2600" b="1" i="1" spc="-10" dirty="0">
                <a:solidFill>
                  <a:srgbClr val="00AF50"/>
                </a:solidFill>
                <a:latin typeface="Arial"/>
                <a:cs typeface="Arial"/>
              </a:rPr>
              <a:t>модель</a:t>
            </a:r>
            <a:r>
              <a:rPr sz="2600" b="1" i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b="1" i="1" spc="-10" dirty="0">
                <a:solidFill>
                  <a:srgbClr val="00AF50"/>
                </a:solidFill>
                <a:latin typeface="Arial"/>
                <a:cs typeface="Arial"/>
              </a:rPr>
              <a:t>“Монолог”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679" y="1754123"/>
            <a:ext cx="8714740" cy="4170045"/>
            <a:chOff x="106679" y="1754123"/>
            <a:chExt cx="8714740" cy="41700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4008" y="3497579"/>
              <a:ext cx="1322832" cy="7391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79" y="1754123"/>
              <a:ext cx="3962400" cy="41696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8071" y="2106167"/>
              <a:ext cx="3672839" cy="34655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4017" y="275082"/>
            <a:ext cx="8857615" cy="6440805"/>
            <a:chOff x="144017" y="275082"/>
            <a:chExt cx="8857615" cy="6440805"/>
          </a:xfrm>
        </p:grpSpPr>
        <p:sp>
          <p:nvSpPr>
            <p:cNvPr id="4" name="object 4"/>
            <p:cNvSpPr/>
            <p:nvPr/>
          </p:nvSpPr>
          <p:spPr>
            <a:xfrm>
              <a:off x="144017" y="275082"/>
              <a:ext cx="8857615" cy="6440805"/>
            </a:xfrm>
            <a:custGeom>
              <a:avLst/>
              <a:gdLst/>
              <a:ahLst/>
              <a:cxnLst/>
              <a:rect l="l" t="t" r="r" b="b"/>
              <a:pathLst>
                <a:path w="8857615" h="6440805">
                  <a:moveTo>
                    <a:pt x="8857488" y="0"/>
                  </a:moveTo>
                  <a:lnTo>
                    <a:pt x="0" y="0"/>
                  </a:lnTo>
                  <a:lnTo>
                    <a:pt x="0" y="6440424"/>
                  </a:lnTo>
                  <a:lnTo>
                    <a:pt x="8857488" y="6440424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017" y="275082"/>
              <a:ext cx="8857615" cy="6440805"/>
            </a:xfrm>
            <a:custGeom>
              <a:avLst/>
              <a:gdLst/>
              <a:ahLst/>
              <a:cxnLst/>
              <a:rect l="l" t="t" r="r" b="b"/>
              <a:pathLst>
                <a:path w="8857615" h="6440805">
                  <a:moveTo>
                    <a:pt x="0" y="6440424"/>
                  </a:moveTo>
                  <a:lnTo>
                    <a:pt x="8857488" y="6440424"/>
                  </a:lnTo>
                  <a:lnTo>
                    <a:pt x="8857488" y="0"/>
                  </a:lnTo>
                  <a:lnTo>
                    <a:pt x="0" y="0"/>
                  </a:lnTo>
                  <a:lnTo>
                    <a:pt x="0" y="6440424"/>
                  </a:lnTo>
                  <a:close/>
                </a:path>
              </a:pathLst>
            </a:custGeom>
            <a:ln w="25908">
              <a:solidFill>
                <a:srgbClr val="58AF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4491" y="425831"/>
              <a:ext cx="3617341" cy="3717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8162" y="1157351"/>
              <a:ext cx="4141978" cy="37172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3245" y="2146410"/>
            <a:ext cx="8017509" cy="4014561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66065" indent="-253365">
              <a:lnSpc>
                <a:spcPct val="100000"/>
              </a:lnSpc>
              <a:spcBef>
                <a:spcPts val="1305"/>
              </a:spcBef>
              <a:buFont typeface="Times New Roman"/>
              <a:buAutoNum type="arabicPeriod"/>
              <a:tabLst>
                <a:tab pos="26606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роботи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повинні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бути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залучені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різною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мірою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всі</a:t>
            </a:r>
            <a:r>
              <a:rPr sz="20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>
                <a:solidFill>
                  <a:srgbClr val="FF0000"/>
                </a:solidFill>
                <a:latin typeface="Times New Roman"/>
                <a:cs typeface="Times New Roman"/>
              </a:rPr>
              <a:t>здобувачі</a:t>
            </a:r>
            <a:r>
              <a:rPr sz="2000" spc="-1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583565" indent="-254000">
              <a:lnSpc>
                <a:spcPct val="100000"/>
              </a:lnSpc>
              <a:spcBef>
                <a:spcPts val="1200"/>
              </a:spcBef>
              <a:buFont typeface="Times New Roman"/>
              <a:buAutoNum type="arabicPeriod"/>
              <a:tabLst>
                <a:tab pos="583565" algn="l"/>
              </a:tabLst>
            </a:pPr>
            <a:r>
              <a:rPr sz="2000" dirty="0">
                <a:solidFill>
                  <a:srgbClr val="97C622"/>
                </a:solidFill>
                <a:latin typeface="Times New Roman"/>
                <a:cs typeface="Times New Roman"/>
              </a:rPr>
              <a:t>Необхідно</a:t>
            </a:r>
            <a:r>
              <a:rPr sz="2000" spc="-95" dirty="0">
                <a:solidFill>
                  <a:srgbClr val="97C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C622"/>
                </a:solidFill>
                <a:latin typeface="Times New Roman"/>
                <a:cs typeface="Times New Roman"/>
              </a:rPr>
              <a:t>дбати</a:t>
            </a:r>
            <a:r>
              <a:rPr sz="2000" spc="-65" dirty="0">
                <a:solidFill>
                  <a:srgbClr val="97C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C622"/>
                </a:solidFill>
                <a:latin typeface="Times New Roman"/>
                <a:cs typeface="Times New Roman"/>
              </a:rPr>
              <a:t>про</a:t>
            </a:r>
            <a:r>
              <a:rPr sz="2000" spc="-60" dirty="0">
                <a:solidFill>
                  <a:srgbClr val="97C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C622"/>
                </a:solidFill>
                <a:latin typeface="Times New Roman"/>
                <a:cs typeface="Times New Roman"/>
              </a:rPr>
              <a:t>психологічну</a:t>
            </a:r>
            <a:r>
              <a:rPr sz="2000" spc="-70" dirty="0">
                <a:solidFill>
                  <a:srgbClr val="97C622"/>
                </a:solidFill>
                <a:latin typeface="Times New Roman"/>
                <a:cs typeface="Times New Roman"/>
              </a:rPr>
              <a:t> </a:t>
            </a:r>
            <a:r>
              <a:rPr sz="2000" spc="-10">
                <a:solidFill>
                  <a:srgbClr val="97C622"/>
                </a:solidFill>
                <a:latin typeface="Times New Roman"/>
                <a:cs typeface="Times New Roman"/>
              </a:rPr>
              <a:t>підготовку</a:t>
            </a:r>
            <a:r>
              <a:rPr sz="2000" spc="-65">
                <a:solidFill>
                  <a:srgbClr val="97C622"/>
                </a:solidFill>
                <a:latin typeface="Times New Roman"/>
                <a:cs typeface="Times New Roman"/>
              </a:rPr>
              <a:t> </a:t>
            </a:r>
            <a:r>
              <a:rPr lang="uk-UA" sz="2000" spc="-10">
                <a:solidFill>
                  <a:srgbClr val="97C622"/>
                </a:solidFill>
                <a:latin typeface="Times New Roman"/>
                <a:cs typeface="Times New Roman"/>
              </a:rPr>
              <a:t>здобувачів</a:t>
            </a:r>
            <a:endParaRPr sz="20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spcBef>
                <a:spcPts val="1200"/>
              </a:spcBef>
              <a:buFont typeface="Times New Roman"/>
              <a:buAutoNum type="arabicPeriod"/>
              <a:tabLst>
                <a:tab pos="266700" algn="l"/>
              </a:tabLst>
            </a:pPr>
            <a:r>
              <a:rPr sz="2000" dirty="0">
                <a:solidFill>
                  <a:srgbClr val="6600FF"/>
                </a:solidFill>
                <a:latin typeface="Times New Roman"/>
                <a:cs typeface="Times New Roman"/>
              </a:rPr>
              <a:t>Тих,</a:t>
            </a:r>
            <a:r>
              <a:rPr sz="2000" spc="-5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FF"/>
                </a:solidFill>
                <a:latin typeface="Times New Roman"/>
                <a:cs typeface="Times New Roman"/>
              </a:rPr>
              <a:t>хто</a:t>
            </a:r>
            <a:r>
              <a:rPr sz="2000" spc="-6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00FF"/>
                </a:solidFill>
                <a:latin typeface="Times New Roman"/>
                <a:cs typeface="Times New Roman"/>
              </a:rPr>
              <a:t>навчається</a:t>
            </a:r>
            <a:r>
              <a:rPr sz="2000" spc="-6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FF"/>
                </a:solidFill>
                <a:latin typeface="Times New Roman"/>
                <a:cs typeface="Times New Roman"/>
              </a:rPr>
              <a:t>в</a:t>
            </a:r>
            <a:r>
              <a:rPr sz="2000" spc="-5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FF"/>
                </a:solidFill>
                <a:latin typeface="Times New Roman"/>
                <a:cs typeface="Times New Roman"/>
              </a:rPr>
              <a:t>інтерактиві,</a:t>
            </a:r>
            <a:r>
              <a:rPr sz="2000" spc="-5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FF"/>
                </a:solidFill>
                <a:latin typeface="Times New Roman"/>
                <a:cs typeface="Times New Roman"/>
              </a:rPr>
              <a:t>не</a:t>
            </a:r>
            <a:r>
              <a:rPr sz="2000" spc="-5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FF"/>
                </a:solidFill>
                <a:latin typeface="Times New Roman"/>
                <a:cs typeface="Times New Roman"/>
              </a:rPr>
              <a:t>повинно</a:t>
            </a:r>
            <a:r>
              <a:rPr sz="2000" spc="-4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FF"/>
                </a:solidFill>
                <a:latin typeface="Times New Roman"/>
                <a:cs typeface="Times New Roman"/>
              </a:rPr>
              <a:t>бути</a:t>
            </a:r>
            <a:r>
              <a:rPr sz="2000" spc="-6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00FF"/>
                </a:solidFill>
                <a:latin typeface="Times New Roman"/>
                <a:cs typeface="Times New Roman"/>
              </a:rPr>
              <a:t>багато.</a:t>
            </a:r>
            <a:endParaRPr sz="2000">
              <a:latin typeface="Times New Roman"/>
              <a:cs typeface="Times New Roman"/>
            </a:endParaRPr>
          </a:p>
          <a:p>
            <a:pPr marL="551180" indent="-254000">
              <a:lnSpc>
                <a:spcPct val="100000"/>
              </a:lnSpc>
              <a:spcBef>
                <a:spcPts val="1200"/>
              </a:spcBef>
              <a:buFont typeface="Times New Roman"/>
              <a:buAutoNum type="arabicPeriod"/>
              <a:tabLst>
                <a:tab pos="551180" algn="l"/>
              </a:tabLst>
            </a:pPr>
            <a:r>
              <a:rPr sz="2000" dirty="0">
                <a:solidFill>
                  <a:srgbClr val="CC0066"/>
                </a:solidFill>
                <a:latin typeface="Times New Roman"/>
                <a:cs typeface="Times New Roman"/>
              </a:rPr>
              <a:t>Приміщення</a:t>
            </a:r>
            <a:r>
              <a:rPr sz="2000" spc="-75" dirty="0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66"/>
                </a:solidFill>
                <a:latin typeface="Times New Roman"/>
                <a:cs typeface="Times New Roman"/>
              </a:rPr>
              <a:t>має</a:t>
            </a:r>
            <a:r>
              <a:rPr sz="2000" spc="-75" dirty="0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66"/>
                </a:solidFill>
                <a:latin typeface="Times New Roman"/>
                <a:cs typeface="Times New Roman"/>
              </a:rPr>
              <a:t>бути</a:t>
            </a:r>
            <a:r>
              <a:rPr sz="2000" spc="-80" dirty="0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66"/>
                </a:solidFill>
                <a:latin typeface="Times New Roman"/>
                <a:cs typeface="Times New Roman"/>
              </a:rPr>
              <a:t>спеціально</a:t>
            </a:r>
            <a:r>
              <a:rPr sz="2000" spc="-55" dirty="0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C0066"/>
                </a:solidFill>
                <a:latin typeface="Times New Roman"/>
                <a:cs typeface="Times New Roman"/>
              </a:rPr>
              <a:t>підготовленим</a:t>
            </a:r>
            <a:endParaRPr sz="2000">
              <a:latin typeface="Times New Roman"/>
              <a:cs typeface="Times New Roman"/>
            </a:endParaRPr>
          </a:p>
          <a:p>
            <a:pPr marL="12700" marR="630555" indent="318135">
              <a:lnSpc>
                <a:spcPct val="150000"/>
              </a:lnSpc>
              <a:spcBef>
                <a:spcPts val="5"/>
              </a:spcBef>
              <a:buFont typeface="Times New Roman"/>
              <a:buAutoNum type="arabicPeriod"/>
              <a:tabLst>
                <a:tab pos="330835" algn="l"/>
              </a:tabLst>
            </a:pPr>
            <a:r>
              <a:rPr sz="2000" spc="-10" dirty="0">
                <a:solidFill>
                  <a:srgbClr val="FF9900"/>
                </a:solidFill>
                <a:latin typeface="Times New Roman"/>
                <a:cs typeface="Times New Roman"/>
              </a:rPr>
              <a:t>Необхідно</a:t>
            </a:r>
            <a:r>
              <a:rPr sz="2000" spc="-7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9900"/>
                </a:solidFill>
                <a:latin typeface="Times New Roman"/>
                <a:cs typeface="Times New Roman"/>
              </a:rPr>
              <a:t>проявляти</a:t>
            </a:r>
            <a:r>
              <a:rPr sz="2000" spc="-5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9900"/>
                </a:solidFill>
                <a:latin typeface="Times New Roman"/>
                <a:cs typeface="Times New Roman"/>
              </a:rPr>
              <a:t>терпимість</a:t>
            </a:r>
            <a:r>
              <a:rPr sz="2000" spc="-4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9900"/>
                </a:solidFill>
                <a:latin typeface="Times New Roman"/>
                <a:cs typeface="Times New Roman"/>
              </a:rPr>
              <a:t>до</a:t>
            </a:r>
            <a:r>
              <a:rPr sz="2000" spc="-3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9900"/>
                </a:solidFill>
                <a:latin typeface="Times New Roman"/>
                <a:cs typeface="Times New Roman"/>
              </a:rPr>
              <a:t>будь-</a:t>
            </a:r>
            <a:r>
              <a:rPr sz="2000" spc="-20" dirty="0">
                <a:solidFill>
                  <a:srgbClr val="FF9900"/>
                </a:solidFill>
                <a:latin typeface="Times New Roman"/>
                <a:cs typeface="Times New Roman"/>
              </a:rPr>
              <a:t>якої</a:t>
            </a:r>
            <a:r>
              <a:rPr sz="2000" spc="-8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9900"/>
                </a:solidFill>
                <a:latin typeface="Times New Roman"/>
                <a:cs typeface="Times New Roman"/>
              </a:rPr>
              <a:t>точки</a:t>
            </a:r>
            <a:r>
              <a:rPr sz="2000" spc="-6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9900"/>
                </a:solidFill>
                <a:latin typeface="Times New Roman"/>
                <a:cs typeface="Times New Roman"/>
              </a:rPr>
              <a:t>зору,</a:t>
            </a:r>
            <a:r>
              <a:rPr sz="2000" spc="-3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9900"/>
                </a:solidFill>
                <a:latin typeface="Times New Roman"/>
                <a:cs typeface="Times New Roman"/>
              </a:rPr>
              <a:t>уважно </a:t>
            </a:r>
            <a:r>
              <a:rPr sz="2000" spc="-25" dirty="0">
                <a:solidFill>
                  <a:srgbClr val="FF9900"/>
                </a:solidFill>
                <a:latin typeface="Times New Roman"/>
                <a:cs typeface="Times New Roman"/>
              </a:rPr>
              <a:t>вислуховувати</a:t>
            </a:r>
            <a:r>
              <a:rPr sz="2000" spc="-4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9900"/>
                </a:solidFill>
                <a:latin typeface="Times New Roman"/>
                <a:cs typeface="Times New Roman"/>
              </a:rPr>
              <a:t>всіх</a:t>
            </a:r>
            <a:r>
              <a:rPr sz="2000" spc="-3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9900"/>
                </a:solidFill>
                <a:latin typeface="Times New Roman"/>
                <a:cs typeface="Times New Roman"/>
              </a:rPr>
              <a:t>учасників,</a:t>
            </a:r>
            <a:r>
              <a:rPr sz="2000" spc="-2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9900"/>
                </a:solidFill>
                <a:latin typeface="Times New Roman"/>
                <a:cs typeface="Times New Roman"/>
              </a:rPr>
              <a:t>поважаючи</a:t>
            </a:r>
            <a:r>
              <a:rPr sz="2000" spc="-5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9900"/>
                </a:solidFill>
                <a:latin typeface="Times New Roman"/>
                <a:cs typeface="Times New Roman"/>
              </a:rPr>
              <a:t>їх.</a:t>
            </a:r>
            <a:endParaRPr sz="2000">
              <a:latin typeface="Times New Roman"/>
              <a:cs typeface="Times New Roman"/>
            </a:endParaRPr>
          </a:p>
          <a:p>
            <a:pPr marL="583565" indent="-254000">
              <a:lnSpc>
                <a:spcPct val="100000"/>
              </a:lnSpc>
              <a:spcBef>
                <a:spcPts val="1200"/>
              </a:spcBef>
              <a:buFont typeface="Times New Roman"/>
              <a:buAutoNum type="arabicPeriod"/>
              <a:tabLst>
                <a:tab pos="583565" algn="l"/>
              </a:tabLst>
            </a:pPr>
            <a:r>
              <a:rPr sz="2000" spc="-40" dirty="0">
                <a:solidFill>
                  <a:srgbClr val="00AFEF"/>
                </a:solidFill>
                <a:latin typeface="Times New Roman"/>
                <a:cs typeface="Times New Roman"/>
              </a:rPr>
              <a:t>Уважно</a:t>
            </a:r>
            <a:r>
              <a:rPr sz="2000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ставитись</a:t>
            </a:r>
            <a:r>
              <a:rPr sz="2000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AFEF"/>
                </a:solidFill>
                <a:latin typeface="Times New Roman"/>
                <a:cs typeface="Times New Roman"/>
              </a:rPr>
              <a:t>до</a:t>
            </a:r>
            <a:r>
              <a:rPr sz="2000" spc="-45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uk-UA" sz="2000" spc="-45">
                <a:solidFill>
                  <a:srgbClr val="00AFEF"/>
                </a:solidFill>
                <a:latin typeface="Times New Roman"/>
                <a:cs typeface="Times New Roman"/>
              </a:rPr>
              <a:t>здобувачів</a:t>
            </a:r>
            <a:r>
              <a:rPr sz="2000" spc="-3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під</a:t>
            </a:r>
            <a:r>
              <a:rPr sz="2000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час</a:t>
            </a:r>
            <a:r>
              <a:rPr sz="2000" spc="-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FEF"/>
                </a:solidFill>
                <a:latin typeface="Times New Roman"/>
                <a:cs typeface="Times New Roman"/>
              </a:rPr>
              <a:t>формування</a:t>
            </a:r>
            <a:r>
              <a:rPr sz="2000" spc="-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FEF"/>
                </a:solidFill>
                <a:latin typeface="Times New Roman"/>
                <a:cs typeface="Times New Roman"/>
              </a:rPr>
              <a:t>груп.</a:t>
            </a:r>
            <a:endParaRPr sz="20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spcBef>
                <a:spcPts val="1200"/>
              </a:spcBef>
              <a:buFont typeface="Times New Roman"/>
              <a:buAutoNum type="arabicPeriod"/>
              <a:tabLst>
                <a:tab pos="266700" algn="l"/>
              </a:tabLst>
            </a:pP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На</a:t>
            </a:r>
            <a:r>
              <a:rPr sz="20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00AF50"/>
                </a:solidFill>
                <a:latin typeface="Times New Roman"/>
                <a:cs typeface="Times New Roman"/>
              </a:rPr>
              <a:t>одному</a:t>
            </a:r>
            <a:r>
              <a:rPr sz="2000" spc="-5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uk-UA" sz="2000" spc="-55">
                <a:solidFill>
                  <a:srgbClr val="00AF50"/>
                </a:solidFill>
                <a:latin typeface="Times New Roman"/>
                <a:cs typeface="Times New Roman"/>
              </a:rPr>
              <a:t>занятті</a:t>
            </a:r>
            <a:r>
              <a:rPr sz="2000" spc="-4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бажано</a:t>
            </a:r>
            <a:r>
              <a:rPr sz="2000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Times New Roman"/>
                <a:cs typeface="Times New Roman"/>
              </a:rPr>
              <a:t>застосовувати</a:t>
            </a:r>
            <a:r>
              <a:rPr sz="20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1-2</a:t>
            </a:r>
            <a:r>
              <a:rPr sz="20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Times New Roman"/>
                <a:cs typeface="Times New Roman"/>
              </a:rPr>
              <a:t>інтерактивних</a:t>
            </a:r>
            <a:r>
              <a:rPr sz="2000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види</a:t>
            </a:r>
            <a:r>
              <a:rPr sz="2000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Times New Roman"/>
                <a:cs typeface="Times New Roman"/>
              </a:rPr>
              <a:t>роботи.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859" y="0"/>
            <a:ext cx="2207260" cy="1967864"/>
            <a:chOff x="22859" y="0"/>
            <a:chExt cx="2207260" cy="196786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" y="0"/>
              <a:ext cx="2206752" cy="19674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306" y="178926"/>
              <a:ext cx="1762026" cy="15700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863" y="1187196"/>
            <a:ext cx="3782567" cy="11369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42642" y="2248026"/>
            <a:ext cx="3188335" cy="25495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кожна</a:t>
            </a:r>
            <a:r>
              <a:rPr sz="1800" b="1" spc="-8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думка</a:t>
            </a:r>
            <a:r>
              <a:rPr sz="1800" b="1" spc="-11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важлива;</a:t>
            </a:r>
            <a:endParaRPr sz="1800">
              <a:latin typeface="Times New Roman"/>
              <a:cs typeface="Times New Roman"/>
            </a:endParaRPr>
          </a:p>
          <a:p>
            <a:pPr marL="412115" indent="-399415">
              <a:lnSpc>
                <a:spcPct val="100000"/>
              </a:lnSpc>
              <a:spcBef>
                <a:spcPts val="434"/>
              </a:spcBef>
              <a:buFont typeface="Microsoft Sans Serif"/>
              <a:buChar char="•"/>
              <a:tabLst>
                <a:tab pos="412115" algn="l"/>
              </a:tabLst>
            </a:pP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не</a:t>
            </a:r>
            <a:r>
              <a:rPr sz="1800" b="1" spc="-3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бійся</a:t>
            </a:r>
            <a:r>
              <a:rPr sz="1800" b="1" spc="-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висловитись;</a:t>
            </a:r>
            <a:endParaRPr sz="1800">
              <a:latin typeface="Times New Roman"/>
              <a:cs typeface="Times New Roman"/>
            </a:endParaRPr>
          </a:p>
          <a:p>
            <a:pPr marL="412115" indent="-399415">
              <a:lnSpc>
                <a:spcPct val="100000"/>
              </a:lnSpc>
              <a:spcBef>
                <a:spcPts val="430"/>
              </a:spcBef>
              <a:buFont typeface="Microsoft Sans Serif"/>
              <a:buChar char="•"/>
              <a:tabLst>
                <a:tab pos="412115" algn="l"/>
              </a:tabLst>
            </a:pP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ми</a:t>
            </a:r>
            <a:r>
              <a:rPr sz="1800" b="1" spc="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всі</a:t>
            </a:r>
            <a:r>
              <a:rPr sz="1800" b="1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-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партнери;</a:t>
            </a:r>
            <a:endParaRPr sz="1800">
              <a:latin typeface="Times New Roman"/>
              <a:cs typeface="Times New Roman"/>
            </a:endParaRPr>
          </a:p>
          <a:p>
            <a:pPr marL="355600" marR="6858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412115" algn="l"/>
              </a:tabLst>
            </a:pPr>
            <a:r>
              <a:rPr sz="1800" dirty="0">
                <a:solidFill>
                  <a:srgbClr val="FFC000"/>
                </a:solidFill>
                <a:latin typeface="Microsoft Sans Serif"/>
                <a:cs typeface="Microsoft Sans Serif"/>
              </a:rPr>
              <a:t>	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обговорюємо</a:t>
            </a:r>
            <a:r>
              <a:rPr sz="1800" b="1" spc="-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сказане,</a:t>
            </a:r>
            <a:r>
              <a:rPr sz="1800" b="1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а</a:t>
            </a:r>
            <a:r>
              <a:rPr sz="1800" b="1" spc="-3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C000"/>
                </a:solidFill>
                <a:latin typeface="Times New Roman"/>
                <a:cs typeface="Times New Roman"/>
              </a:rPr>
              <a:t>не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людину;</a:t>
            </a:r>
            <a:endParaRPr sz="1800">
              <a:latin typeface="Times New Roman"/>
              <a:cs typeface="Times New Roman"/>
            </a:endParaRPr>
          </a:p>
          <a:p>
            <a:pPr marL="355600" marR="329565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412115" algn="l"/>
              </a:tabLst>
            </a:pPr>
            <a:r>
              <a:rPr sz="1800" dirty="0">
                <a:solidFill>
                  <a:srgbClr val="FFC000"/>
                </a:solidFill>
                <a:latin typeface="Microsoft Sans Serif"/>
                <a:cs typeface="Microsoft Sans Serif"/>
              </a:rPr>
              <a:t>	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обдумав,</a:t>
            </a:r>
            <a:r>
              <a:rPr sz="1800" b="1" spc="-4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сформулював, висловив;</a:t>
            </a:r>
            <a:endParaRPr sz="1800">
              <a:latin typeface="Times New Roman"/>
              <a:cs typeface="Times New Roman"/>
            </a:endParaRPr>
          </a:p>
          <a:p>
            <a:pPr marL="412115" indent="-399415">
              <a:lnSpc>
                <a:spcPct val="100000"/>
              </a:lnSpc>
              <a:spcBef>
                <a:spcPts val="434"/>
              </a:spcBef>
              <a:buFont typeface="Microsoft Sans Serif"/>
              <a:buChar char="•"/>
              <a:tabLst>
                <a:tab pos="412115" algn="l"/>
              </a:tabLst>
            </a:pP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кажи</a:t>
            </a:r>
            <a:r>
              <a:rPr sz="1800" b="1" spc="-3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чітко,</a:t>
            </a:r>
            <a:r>
              <a:rPr sz="1800" b="1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ясно,</a:t>
            </a:r>
            <a:r>
              <a:rPr sz="1800" b="1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красиво;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1694" y="2302890"/>
            <a:ext cx="3278504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594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412115" algn="l"/>
              </a:tabLst>
            </a:pPr>
            <a:r>
              <a:rPr sz="1800" dirty="0">
                <a:solidFill>
                  <a:srgbClr val="FFC000"/>
                </a:solidFill>
                <a:latin typeface="Microsoft Sans Serif"/>
                <a:cs typeface="Microsoft Sans Serif"/>
              </a:rPr>
              <a:t>	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вислухав,</a:t>
            </a:r>
            <a:r>
              <a:rPr sz="1800" b="1" spc="-8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висловився, вислухав;</a:t>
            </a:r>
            <a:endParaRPr sz="1800">
              <a:latin typeface="Times New Roman"/>
              <a:cs typeface="Times New Roman"/>
            </a:endParaRPr>
          </a:p>
          <a:p>
            <a:pPr marL="412115" indent="-399415">
              <a:lnSpc>
                <a:spcPct val="100000"/>
              </a:lnSpc>
              <a:spcBef>
                <a:spcPts val="430"/>
              </a:spcBef>
              <a:buFont typeface="Microsoft Sans Serif"/>
              <a:buChar char="•"/>
              <a:tabLst>
                <a:tab pos="412115" algn="l"/>
              </a:tabLst>
            </a:pP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наводь</a:t>
            </a:r>
            <a:r>
              <a:rPr sz="1800" b="1" spc="-7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тільки</a:t>
            </a:r>
            <a:r>
              <a:rPr sz="1800" b="1" spc="-9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обґрунтовані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докази;</a:t>
            </a:r>
            <a:endParaRPr sz="1800">
              <a:latin typeface="Times New Roman"/>
              <a:cs typeface="Times New Roman"/>
            </a:endParaRPr>
          </a:p>
          <a:p>
            <a:pPr marL="355600" marR="761365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412115" algn="l"/>
              </a:tabLst>
            </a:pPr>
            <a:r>
              <a:rPr sz="1800" dirty="0">
                <a:solidFill>
                  <a:srgbClr val="FFC000"/>
                </a:solidFill>
                <a:latin typeface="Microsoft Sans Serif"/>
                <a:cs typeface="Microsoft Sans Serif"/>
              </a:rPr>
              <a:t>	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умій</a:t>
            </a:r>
            <a:r>
              <a:rPr sz="1800" b="1" spc="-4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погодитись</a:t>
            </a:r>
            <a:r>
              <a:rPr sz="18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і</a:t>
            </a:r>
            <a:r>
              <a:rPr sz="1800" b="1" spc="-3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C000"/>
                </a:solidFill>
                <a:latin typeface="Times New Roman"/>
                <a:cs typeface="Times New Roman"/>
              </a:rPr>
              <a:t>не </a:t>
            </a:r>
            <a:r>
              <a:rPr sz="18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погодитись;</a:t>
            </a:r>
            <a:endParaRPr sz="1800">
              <a:latin typeface="Times New Roman"/>
              <a:cs typeface="Times New Roman"/>
            </a:endParaRPr>
          </a:p>
          <a:p>
            <a:pPr marL="412115" indent="-399415">
              <a:lnSpc>
                <a:spcPct val="100000"/>
              </a:lnSpc>
              <a:spcBef>
                <a:spcPts val="430"/>
              </a:spcBef>
              <a:buFont typeface="Microsoft Sans Serif"/>
              <a:buChar char="•"/>
              <a:tabLst>
                <a:tab pos="412115" algn="l"/>
              </a:tabLst>
            </a:pP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важлива</a:t>
            </a:r>
            <a:r>
              <a:rPr sz="1800" b="1" spc="-7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000"/>
                </a:solidFill>
                <a:latin typeface="Times New Roman"/>
                <a:cs typeface="Times New Roman"/>
              </a:rPr>
              <a:t>кожна</a:t>
            </a:r>
            <a:r>
              <a:rPr sz="1800" b="1" spc="-8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C000"/>
                </a:solidFill>
                <a:latin typeface="Times New Roman"/>
                <a:cs typeface="Times New Roman"/>
              </a:rPr>
              <a:t>роль.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22065" y="6027826"/>
            <a:ext cx="3092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44320" algn="l"/>
              </a:tabLst>
            </a:pPr>
            <a:r>
              <a:rPr sz="2800" b="1" i="1" spc="-10" dirty="0">
                <a:solidFill>
                  <a:srgbClr val="00AF50"/>
                </a:solidFill>
                <a:latin typeface="Arial"/>
                <a:cs typeface="Arial"/>
              </a:rPr>
              <a:t>модель</a:t>
            </a:r>
            <a:r>
              <a:rPr sz="2800" b="1" i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AF50"/>
                </a:solidFill>
                <a:latin typeface="Arial"/>
                <a:cs typeface="Arial"/>
              </a:rPr>
              <a:t>“Діалог”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6383" y="274320"/>
            <a:ext cx="7900670" cy="1226820"/>
            <a:chOff x="786383" y="274320"/>
            <a:chExt cx="7900670" cy="1226820"/>
          </a:xfrm>
        </p:grpSpPr>
        <p:sp>
          <p:nvSpPr>
            <p:cNvPr id="5" name="object 5"/>
            <p:cNvSpPr/>
            <p:nvPr/>
          </p:nvSpPr>
          <p:spPr>
            <a:xfrm>
              <a:off x="786383" y="274320"/>
              <a:ext cx="7900670" cy="1143000"/>
            </a:xfrm>
            <a:custGeom>
              <a:avLst/>
              <a:gdLst/>
              <a:ahLst/>
              <a:cxnLst/>
              <a:rect l="l" t="t" r="r" b="b"/>
              <a:pathLst>
                <a:path w="7900670" h="1143000">
                  <a:moveTo>
                    <a:pt x="7900416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900416" y="1143000"/>
                  </a:lnTo>
                  <a:lnTo>
                    <a:pt x="790041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327" y="379476"/>
              <a:ext cx="7309104" cy="11216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193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1989"/>
              </a:spcBef>
            </a:pPr>
            <a:r>
              <a:rPr sz="4000" i="0" dirty="0">
                <a:solidFill>
                  <a:srgbClr val="FFFFFF"/>
                </a:solidFill>
                <a:latin typeface="Arial"/>
                <a:cs typeface="Arial"/>
              </a:rPr>
              <a:t>Активна</a:t>
            </a:r>
            <a:r>
              <a:rPr sz="4000" i="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0" dirty="0">
                <a:solidFill>
                  <a:srgbClr val="FFFFFF"/>
                </a:solidFill>
                <a:latin typeface="Arial"/>
                <a:cs typeface="Arial"/>
              </a:rPr>
              <a:t>модель</a:t>
            </a:r>
            <a:r>
              <a:rPr sz="4000" i="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0" spc="-10" dirty="0">
                <a:solidFill>
                  <a:srgbClr val="FFFFFF"/>
                </a:solidFill>
                <a:latin typeface="Arial"/>
                <a:cs typeface="Arial"/>
              </a:rPr>
              <a:t>навчання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679" y="1754123"/>
            <a:ext cx="8918575" cy="4170045"/>
            <a:chOff x="106679" y="1754123"/>
            <a:chExt cx="8918575" cy="41700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7891" y="3624072"/>
              <a:ext cx="1813560" cy="7391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79" y="1754123"/>
              <a:ext cx="3674364" cy="41696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0" y="2558795"/>
              <a:ext cx="3538728" cy="2560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0105" y="6230213"/>
            <a:ext cx="3569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5445" algn="l"/>
              </a:tabLst>
            </a:pPr>
            <a:r>
              <a:rPr sz="3000" b="1" i="1" spc="-10" dirty="0">
                <a:solidFill>
                  <a:srgbClr val="00AF50"/>
                </a:solidFill>
                <a:latin typeface="Arial"/>
                <a:cs typeface="Arial"/>
              </a:rPr>
              <a:t>модель</a:t>
            </a:r>
            <a:r>
              <a:rPr sz="3000" b="1" i="1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3000" b="1" i="1" spc="-10" dirty="0">
                <a:solidFill>
                  <a:srgbClr val="00AF50"/>
                </a:solidFill>
                <a:latin typeface="Arial"/>
                <a:cs typeface="Arial"/>
              </a:rPr>
              <a:t>“Полілог”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088" y="0"/>
            <a:ext cx="8641080" cy="1823085"/>
            <a:chOff x="323088" y="0"/>
            <a:chExt cx="8641080" cy="1823085"/>
          </a:xfrm>
        </p:grpSpPr>
        <p:sp>
          <p:nvSpPr>
            <p:cNvPr id="5" name="object 5"/>
            <p:cNvSpPr/>
            <p:nvPr/>
          </p:nvSpPr>
          <p:spPr>
            <a:xfrm>
              <a:off x="323088" y="117347"/>
              <a:ext cx="8641080" cy="1300480"/>
            </a:xfrm>
            <a:custGeom>
              <a:avLst/>
              <a:gdLst/>
              <a:ahLst/>
              <a:cxnLst/>
              <a:rect l="l" t="t" r="r" b="b"/>
              <a:pathLst>
                <a:path w="8641080" h="1300480">
                  <a:moveTo>
                    <a:pt x="8641080" y="0"/>
                  </a:moveTo>
                  <a:lnTo>
                    <a:pt x="0" y="0"/>
                  </a:lnTo>
                  <a:lnTo>
                    <a:pt x="0" y="1299972"/>
                  </a:lnTo>
                  <a:lnTo>
                    <a:pt x="8641080" y="1299972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97C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407" y="0"/>
              <a:ext cx="6760464" cy="1152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3136" y="591312"/>
              <a:ext cx="3339084" cy="123139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2655" y="68402"/>
            <a:ext cx="59029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46555" marR="5080" indent="-1634489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FFFFFF"/>
                </a:solidFill>
                <a:latin typeface="Arial"/>
                <a:cs typeface="Arial"/>
              </a:rPr>
              <a:t>Інтерактивна</a:t>
            </a:r>
            <a:r>
              <a:rPr sz="4400" i="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i="0" spc="-10" dirty="0">
                <a:solidFill>
                  <a:srgbClr val="FFFFFF"/>
                </a:solidFill>
                <a:latin typeface="Arial"/>
                <a:cs typeface="Arial"/>
              </a:rPr>
              <a:t>модель навчання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754123"/>
            <a:ext cx="3962400" cy="416966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496311" y="1194816"/>
            <a:ext cx="6647815" cy="5073650"/>
            <a:chOff x="2496311" y="1194816"/>
            <a:chExt cx="6647815" cy="507365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6311" y="2567940"/>
              <a:ext cx="1293876" cy="10683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5439" y="2353055"/>
              <a:ext cx="1315212" cy="9601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8567" y="4282439"/>
              <a:ext cx="1165860" cy="12466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7203" y="2651760"/>
              <a:ext cx="2702052" cy="22585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3220" y="2526791"/>
              <a:ext cx="2430779" cy="17617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2379" y="4507992"/>
              <a:ext cx="2432304" cy="17602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6327" y="1194816"/>
              <a:ext cx="2432304" cy="1761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6925" y="211073"/>
            <a:ext cx="484695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128270" indent="762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Слово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інтерактив</a:t>
            </a:r>
            <a:r>
              <a:rPr sz="2400" dirty="0">
                <a:latin typeface="Times New Roman"/>
                <a:cs typeface="Times New Roman"/>
              </a:rPr>
              <a:t>”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походить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від англійського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слова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“interact”. </a:t>
            </a:r>
            <a:r>
              <a:rPr sz="2400" dirty="0">
                <a:latin typeface="Times New Roman"/>
                <a:cs typeface="Times New Roman"/>
              </a:rPr>
              <a:t>“Inter”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взаємний,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“act”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діяти.</a:t>
            </a:r>
            <a:endParaRPr sz="2400">
              <a:latin typeface="Times New Roman"/>
              <a:cs typeface="Times New Roman"/>
            </a:endParaRPr>
          </a:p>
          <a:p>
            <a:pPr marL="12700" marR="5080" indent="667385">
              <a:lnSpc>
                <a:spcPct val="100000"/>
              </a:lnSpc>
            </a:pPr>
            <a:r>
              <a:rPr sz="2400" b="1" i="1" spc="-10" dirty="0">
                <a:solidFill>
                  <a:srgbClr val="6600FF"/>
                </a:solidFill>
                <a:latin typeface="Times New Roman"/>
                <a:cs typeface="Times New Roman"/>
              </a:rPr>
              <a:t>Інтерактивний</a:t>
            </a:r>
            <a:r>
              <a:rPr sz="2400" b="1" i="1" spc="-3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здатний взаємодіяти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перебувати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режимі</a:t>
            </a:r>
            <a:endParaRPr sz="2400">
              <a:latin typeface="Times New Roman"/>
              <a:cs typeface="Times New Roman"/>
            </a:endParaRPr>
          </a:p>
          <a:p>
            <a:pPr marL="72263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бесіди,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діалогу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будь-</a:t>
            </a:r>
            <a:r>
              <a:rPr sz="2400" spc="-25" dirty="0">
                <a:latin typeface="Times New Roman"/>
                <a:cs typeface="Times New Roman"/>
              </a:rPr>
              <a:t>чим</a:t>
            </a:r>
            <a:endParaRPr sz="2400">
              <a:latin typeface="Times New Roman"/>
              <a:cs typeface="Times New Roman"/>
            </a:endParaRPr>
          </a:p>
          <a:p>
            <a:pPr marL="344805" marR="337820"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(наприклад,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комп’ютером)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з </a:t>
            </a:r>
            <a:r>
              <a:rPr sz="2400" spc="-65" dirty="0">
                <a:latin typeface="Times New Roman"/>
                <a:cs typeface="Times New Roman"/>
              </a:rPr>
              <a:t>будь-</a:t>
            </a:r>
            <a:r>
              <a:rPr sz="2400" dirty="0">
                <a:latin typeface="Times New Roman"/>
                <a:cs typeface="Times New Roman"/>
              </a:rPr>
              <a:t>ким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(людиною).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Сутність</a:t>
            </a:r>
            <a:endParaRPr sz="2400">
              <a:latin typeface="Times New Roman"/>
              <a:cs typeface="Times New Roman"/>
            </a:endParaRPr>
          </a:p>
          <a:p>
            <a:pPr marL="50800" marR="41275"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інтерактивного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навчання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полягає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b="1" u="sng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активному</a:t>
            </a:r>
            <a:r>
              <a:rPr sz="2400" b="1" u="sng" spc="-4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залученні</a:t>
            </a:r>
            <a:r>
              <a:rPr sz="2400" b="1" u="sng" spc="-70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всіх</a:t>
            </a:r>
            <a:r>
              <a:rPr sz="2400" b="1" u="sng" spc="-65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uk-UA" sz="2400" b="1" u="sng" spc="-65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здобувачів</a:t>
            </a:r>
            <a:r>
              <a:rPr sz="2400" b="1" u="sng" spc="-7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5" dirty="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до</a:t>
            </a:r>
            <a:r>
              <a:rPr sz="2400" b="1" spc="-2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400" b="1" u="sng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процесу</a:t>
            </a:r>
            <a:r>
              <a:rPr sz="2400" b="1" u="sng" spc="-75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uk-UA" sz="2400" b="1" u="sng" spc="-1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взаємодії</a:t>
            </a:r>
            <a:r>
              <a:rPr sz="2400" b="1" u="sng" spc="-1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96083" y="6095"/>
            <a:ext cx="5687695" cy="850900"/>
            <a:chOff x="2196083" y="6095"/>
            <a:chExt cx="5687695" cy="850900"/>
          </a:xfrm>
        </p:grpSpPr>
        <p:sp>
          <p:nvSpPr>
            <p:cNvPr id="4" name="object 4"/>
            <p:cNvSpPr/>
            <p:nvPr/>
          </p:nvSpPr>
          <p:spPr>
            <a:xfrm>
              <a:off x="2196083" y="6095"/>
              <a:ext cx="5687695" cy="850900"/>
            </a:xfrm>
            <a:custGeom>
              <a:avLst/>
              <a:gdLst/>
              <a:ahLst/>
              <a:cxnLst/>
              <a:rect l="l" t="t" r="r" b="b"/>
              <a:pathLst>
                <a:path w="5687695" h="850900">
                  <a:moveTo>
                    <a:pt x="5687568" y="0"/>
                  </a:moveTo>
                  <a:lnTo>
                    <a:pt x="0" y="0"/>
                  </a:lnTo>
                  <a:lnTo>
                    <a:pt x="0" y="850391"/>
                  </a:lnTo>
                  <a:lnTo>
                    <a:pt x="5687568" y="850391"/>
                  </a:lnTo>
                  <a:lnTo>
                    <a:pt x="5687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2615" y="288036"/>
              <a:ext cx="4901183" cy="4145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4173" y="672160"/>
            <a:ext cx="498094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це</a:t>
            </a:r>
            <a:r>
              <a:rPr sz="2700" spc="-45" dirty="0"/>
              <a:t> </a:t>
            </a:r>
            <a:r>
              <a:rPr sz="2700" dirty="0"/>
              <a:t>специфічна</a:t>
            </a:r>
            <a:r>
              <a:rPr sz="2700" spc="-45" dirty="0"/>
              <a:t> </a:t>
            </a:r>
            <a:r>
              <a:rPr sz="2700" spc="-10" dirty="0"/>
              <a:t>форма</a:t>
            </a:r>
            <a:r>
              <a:rPr sz="2700" spc="-55" dirty="0"/>
              <a:t> </a:t>
            </a:r>
            <a:r>
              <a:rPr sz="2700" spc="-10" dirty="0"/>
              <a:t>організації</a:t>
            </a:r>
            <a:endParaRPr sz="2700"/>
          </a:p>
        </p:txBody>
      </p:sp>
      <p:grpSp>
        <p:nvGrpSpPr>
          <p:cNvPr id="7" name="object 7"/>
          <p:cNvGrpSpPr/>
          <p:nvPr/>
        </p:nvGrpSpPr>
        <p:grpSpPr>
          <a:xfrm>
            <a:off x="1801367" y="1478280"/>
            <a:ext cx="5554980" cy="2251075"/>
            <a:chOff x="1801367" y="1478280"/>
            <a:chExt cx="5554980" cy="22510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3675" y="1519428"/>
              <a:ext cx="1679448" cy="12024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8916" y="1478280"/>
              <a:ext cx="1645919" cy="10454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5397" y="1558290"/>
              <a:ext cx="1556003" cy="1078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65397" y="1558290"/>
              <a:ext cx="1556385" cy="1079500"/>
            </a:xfrm>
            <a:custGeom>
              <a:avLst/>
              <a:gdLst/>
              <a:ahLst/>
              <a:cxnLst/>
              <a:rect l="l" t="t" r="r" b="b"/>
              <a:pathLst>
                <a:path w="1556385" h="1079500">
                  <a:moveTo>
                    <a:pt x="0" y="0"/>
                  </a:moveTo>
                  <a:lnTo>
                    <a:pt x="1556003" y="0"/>
                  </a:lnTo>
                  <a:lnTo>
                    <a:pt x="1556003" y="701039"/>
                  </a:lnTo>
                  <a:lnTo>
                    <a:pt x="874522" y="701039"/>
                  </a:lnTo>
                  <a:lnTo>
                    <a:pt x="874522" y="809244"/>
                  </a:lnTo>
                  <a:lnTo>
                    <a:pt x="1047750" y="809244"/>
                  </a:lnTo>
                  <a:lnTo>
                    <a:pt x="778001" y="1078992"/>
                  </a:lnTo>
                  <a:lnTo>
                    <a:pt x="508253" y="809244"/>
                  </a:lnTo>
                  <a:lnTo>
                    <a:pt x="681481" y="809244"/>
                  </a:lnTo>
                  <a:lnTo>
                    <a:pt x="681481" y="701039"/>
                  </a:lnTo>
                  <a:lnTo>
                    <a:pt x="0" y="70103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B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5341" y="2766822"/>
              <a:ext cx="4988560" cy="822960"/>
            </a:xfrm>
            <a:custGeom>
              <a:avLst/>
              <a:gdLst/>
              <a:ahLst/>
              <a:cxnLst/>
              <a:rect l="l" t="t" r="r" b="b"/>
              <a:pathLst>
                <a:path w="4988559" h="822960">
                  <a:moveTo>
                    <a:pt x="4988052" y="0"/>
                  </a:moveTo>
                  <a:lnTo>
                    <a:pt x="411480" y="0"/>
                  </a:lnTo>
                  <a:lnTo>
                    <a:pt x="0" y="411479"/>
                  </a:lnTo>
                  <a:lnTo>
                    <a:pt x="411480" y="822960"/>
                  </a:lnTo>
                  <a:lnTo>
                    <a:pt x="4988052" y="822960"/>
                  </a:lnTo>
                  <a:lnTo>
                    <a:pt x="4988052" y="0"/>
                  </a:lnTo>
                  <a:close/>
                </a:path>
              </a:pathLst>
            </a:custGeom>
            <a:solidFill>
              <a:srgbClr val="DEAD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5341" y="2766822"/>
              <a:ext cx="4988560" cy="822960"/>
            </a:xfrm>
            <a:custGeom>
              <a:avLst/>
              <a:gdLst/>
              <a:ahLst/>
              <a:cxnLst/>
              <a:rect l="l" t="t" r="r" b="b"/>
              <a:pathLst>
                <a:path w="4988559" h="822960">
                  <a:moveTo>
                    <a:pt x="4988052" y="822960"/>
                  </a:moveTo>
                  <a:lnTo>
                    <a:pt x="411480" y="822960"/>
                  </a:lnTo>
                  <a:lnTo>
                    <a:pt x="0" y="411479"/>
                  </a:lnTo>
                  <a:lnTo>
                    <a:pt x="411480" y="0"/>
                  </a:lnTo>
                  <a:lnTo>
                    <a:pt x="4988052" y="0"/>
                  </a:lnTo>
                  <a:lnTo>
                    <a:pt x="4988052" y="82296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4321" y="2638805"/>
              <a:ext cx="1083564" cy="10774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14321" y="2638805"/>
              <a:ext cx="1083945" cy="1077595"/>
            </a:xfrm>
            <a:custGeom>
              <a:avLst/>
              <a:gdLst/>
              <a:ahLst/>
              <a:cxnLst/>
              <a:rect l="l" t="t" r="r" b="b"/>
              <a:pathLst>
                <a:path w="1083945" h="1077595">
                  <a:moveTo>
                    <a:pt x="0" y="538734"/>
                  </a:moveTo>
                  <a:lnTo>
                    <a:pt x="2214" y="489694"/>
                  </a:lnTo>
                  <a:lnTo>
                    <a:pt x="8729" y="441888"/>
                  </a:lnTo>
                  <a:lnTo>
                    <a:pt x="19353" y="395507"/>
                  </a:lnTo>
                  <a:lnTo>
                    <a:pt x="33895" y="350741"/>
                  </a:lnTo>
                  <a:lnTo>
                    <a:pt x="52165" y="307779"/>
                  </a:lnTo>
                  <a:lnTo>
                    <a:pt x="73970" y="266812"/>
                  </a:lnTo>
                  <a:lnTo>
                    <a:pt x="99119" y="228030"/>
                  </a:lnTo>
                  <a:lnTo>
                    <a:pt x="127422" y="191623"/>
                  </a:lnTo>
                  <a:lnTo>
                    <a:pt x="158686" y="157781"/>
                  </a:lnTo>
                  <a:lnTo>
                    <a:pt x="192721" y="126694"/>
                  </a:lnTo>
                  <a:lnTo>
                    <a:pt x="229335" y="98553"/>
                  </a:lnTo>
                  <a:lnTo>
                    <a:pt x="268336" y="73547"/>
                  </a:lnTo>
                  <a:lnTo>
                    <a:pt x="309535" y="51866"/>
                  </a:lnTo>
                  <a:lnTo>
                    <a:pt x="352739" y="33701"/>
                  </a:lnTo>
                  <a:lnTo>
                    <a:pt x="397756" y="19242"/>
                  </a:lnTo>
                  <a:lnTo>
                    <a:pt x="444397" y="8678"/>
                  </a:lnTo>
                  <a:lnTo>
                    <a:pt x="492469" y="2201"/>
                  </a:lnTo>
                  <a:lnTo>
                    <a:pt x="541782" y="0"/>
                  </a:lnTo>
                  <a:lnTo>
                    <a:pt x="591094" y="2201"/>
                  </a:lnTo>
                  <a:lnTo>
                    <a:pt x="639166" y="8678"/>
                  </a:lnTo>
                  <a:lnTo>
                    <a:pt x="685807" y="19242"/>
                  </a:lnTo>
                  <a:lnTo>
                    <a:pt x="730824" y="33701"/>
                  </a:lnTo>
                  <a:lnTo>
                    <a:pt x="774028" y="51866"/>
                  </a:lnTo>
                  <a:lnTo>
                    <a:pt x="815227" y="73547"/>
                  </a:lnTo>
                  <a:lnTo>
                    <a:pt x="854228" y="98553"/>
                  </a:lnTo>
                  <a:lnTo>
                    <a:pt x="890842" y="126694"/>
                  </a:lnTo>
                  <a:lnTo>
                    <a:pt x="924877" y="157781"/>
                  </a:lnTo>
                  <a:lnTo>
                    <a:pt x="956141" y="191623"/>
                  </a:lnTo>
                  <a:lnTo>
                    <a:pt x="984444" y="228030"/>
                  </a:lnTo>
                  <a:lnTo>
                    <a:pt x="1009593" y="266812"/>
                  </a:lnTo>
                  <a:lnTo>
                    <a:pt x="1031398" y="307779"/>
                  </a:lnTo>
                  <a:lnTo>
                    <a:pt x="1049668" y="350741"/>
                  </a:lnTo>
                  <a:lnTo>
                    <a:pt x="1064210" y="395507"/>
                  </a:lnTo>
                  <a:lnTo>
                    <a:pt x="1074834" y="441888"/>
                  </a:lnTo>
                  <a:lnTo>
                    <a:pt x="1081349" y="489694"/>
                  </a:lnTo>
                  <a:lnTo>
                    <a:pt x="1083564" y="538734"/>
                  </a:lnTo>
                  <a:lnTo>
                    <a:pt x="1081349" y="587773"/>
                  </a:lnTo>
                  <a:lnTo>
                    <a:pt x="1074834" y="635579"/>
                  </a:lnTo>
                  <a:lnTo>
                    <a:pt x="1064210" y="681960"/>
                  </a:lnTo>
                  <a:lnTo>
                    <a:pt x="1049668" y="726726"/>
                  </a:lnTo>
                  <a:lnTo>
                    <a:pt x="1031398" y="769688"/>
                  </a:lnTo>
                  <a:lnTo>
                    <a:pt x="1009593" y="810655"/>
                  </a:lnTo>
                  <a:lnTo>
                    <a:pt x="984444" y="849437"/>
                  </a:lnTo>
                  <a:lnTo>
                    <a:pt x="956141" y="885844"/>
                  </a:lnTo>
                  <a:lnTo>
                    <a:pt x="924877" y="919686"/>
                  </a:lnTo>
                  <a:lnTo>
                    <a:pt x="890842" y="950773"/>
                  </a:lnTo>
                  <a:lnTo>
                    <a:pt x="854228" y="978914"/>
                  </a:lnTo>
                  <a:lnTo>
                    <a:pt x="815227" y="1003920"/>
                  </a:lnTo>
                  <a:lnTo>
                    <a:pt x="774028" y="1025601"/>
                  </a:lnTo>
                  <a:lnTo>
                    <a:pt x="730824" y="1043766"/>
                  </a:lnTo>
                  <a:lnTo>
                    <a:pt x="685807" y="1058225"/>
                  </a:lnTo>
                  <a:lnTo>
                    <a:pt x="639166" y="1068789"/>
                  </a:lnTo>
                  <a:lnTo>
                    <a:pt x="591094" y="1075266"/>
                  </a:lnTo>
                  <a:lnTo>
                    <a:pt x="541782" y="1077468"/>
                  </a:lnTo>
                  <a:lnTo>
                    <a:pt x="492469" y="1075266"/>
                  </a:lnTo>
                  <a:lnTo>
                    <a:pt x="444397" y="1068789"/>
                  </a:lnTo>
                  <a:lnTo>
                    <a:pt x="397756" y="1058225"/>
                  </a:lnTo>
                  <a:lnTo>
                    <a:pt x="352739" y="1043766"/>
                  </a:lnTo>
                  <a:lnTo>
                    <a:pt x="309535" y="1025601"/>
                  </a:lnTo>
                  <a:lnTo>
                    <a:pt x="268336" y="1003920"/>
                  </a:lnTo>
                  <a:lnTo>
                    <a:pt x="229335" y="978914"/>
                  </a:lnTo>
                  <a:lnTo>
                    <a:pt x="192721" y="950773"/>
                  </a:lnTo>
                  <a:lnTo>
                    <a:pt x="158686" y="919686"/>
                  </a:lnTo>
                  <a:lnTo>
                    <a:pt x="127422" y="885844"/>
                  </a:lnTo>
                  <a:lnTo>
                    <a:pt x="99119" y="849437"/>
                  </a:lnTo>
                  <a:lnTo>
                    <a:pt x="73970" y="810655"/>
                  </a:lnTo>
                  <a:lnTo>
                    <a:pt x="52165" y="769688"/>
                  </a:lnTo>
                  <a:lnTo>
                    <a:pt x="33895" y="726726"/>
                  </a:lnTo>
                  <a:lnTo>
                    <a:pt x="19353" y="681960"/>
                  </a:lnTo>
                  <a:lnTo>
                    <a:pt x="8729" y="635579"/>
                  </a:lnTo>
                  <a:lnTo>
                    <a:pt x="2214" y="587773"/>
                  </a:lnTo>
                  <a:lnTo>
                    <a:pt x="0" y="53873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75460" y="3948684"/>
            <a:ext cx="5607050" cy="946785"/>
            <a:chOff x="1775460" y="3948684"/>
            <a:chExt cx="5607050" cy="946785"/>
          </a:xfrm>
        </p:grpSpPr>
        <p:sp>
          <p:nvSpPr>
            <p:cNvPr id="17" name="object 17"/>
            <p:cNvSpPr/>
            <p:nvPr/>
          </p:nvSpPr>
          <p:spPr>
            <a:xfrm>
              <a:off x="2381250" y="4010406"/>
              <a:ext cx="4988560" cy="822960"/>
            </a:xfrm>
            <a:custGeom>
              <a:avLst/>
              <a:gdLst/>
              <a:ahLst/>
              <a:cxnLst/>
              <a:rect l="l" t="t" r="r" b="b"/>
              <a:pathLst>
                <a:path w="4988559" h="822960">
                  <a:moveTo>
                    <a:pt x="4988052" y="0"/>
                  </a:moveTo>
                  <a:lnTo>
                    <a:pt x="411480" y="0"/>
                  </a:lnTo>
                  <a:lnTo>
                    <a:pt x="0" y="411480"/>
                  </a:lnTo>
                  <a:lnTo>
                    <a:pt x="411480" y="822960"/>
                  </a:lnTo>
                  <a:lnTo>
                    <a:pt x="4988052" y="822960"/>
                  </a:lnTo>
                  <a:lnTo>
                    <a:pt x="4988052" y="0"/>
                  </a:lnTo>
                  <a:close/>
                </a:path>
              </a:pathLst>
            </a:custGeom>
            <a:solidFill>
              <a:srgbClr val="DEAD0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1250" y="4010406"/>
              <a:ext cx="4988560" cy="822960"/>
            </a:xfrm>
            <a:custGeom>
              <a:avLst/>
              <a:gdLst/>
              <a:ahLst/>
              <a:cxnLst/>
              <a:rect l="l" t="t" r="r" b="b"/>
              <a:pathLst>
                <a:path w="4988559" h="822960">
                  <a:moveTo>
                    <a:pt x="4988052" y="822960"/>
                  </a:moveTo>
                  <a:lnTo>
                    <a:pt x="411480" y="822960"/>
                  </a:lnTo>
                  <a:lnTo>
                    <a:pt x="0" y="411480"/>
                  </a:lnTo>
                  <a:lnTo>
                    <a:pt x="411480" y="0"/>
                  </a:lnTo>
                  <a:lnTo>
                    <a:pt x="4988052" y="0"/>
                  </a:lnTo>
                  <a:lnTo>
                    <a:pt x="4988052" y="82296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8414" y="3961638"/>
              <a:ext cx="1185672" cy="9204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88414" y="3961638"/>
              <a:ext cx="1186180" cy="920750"/>
            </a:xfrm>
            <a:custGeom>
              <a:avLst/>
              <a:gdLst/>
              <a:ahLst/>
              <a:cxnLst/>
              <a:rect l="l" t="t" r="r" b="b"/>
              <a:pathLst>
                <a:path w="1186180" h="920750">
                  <a:moveTo>
                    <a:pt x="0" y="460248"/>
                  </a:moveTo>
                  <a:lnTo>
                    <a:pt x="2422" y="418365"/>
                  </a:lnTo>
                  <a:lnTo>
                    <a:pt x="9551" y="377533"/>
                  </a:lnTo>
                  <a:lnTo>
                    <a:pt x="21177" y="337917"/>
                  </a:lnTo>
                  <a:lnTo>
                    <a:pt x="37090" y="299677"/>
                  </a:lnTo>
                  <a:lnTo>
                    <a:pt x="57081" y="262976"/>
                  </a:lnTo>
                  <a:lnTo>
                    <a:pt x="80941" y="227979"/>
                  </a:lnTo>
                  <a:lnTo>
                    <a:pt x="108460" y="194846"/>
                  </a:lnTo>
                  <a:lnTo>
                    <a:pt x="139430" y="163741"/>
                  </a:lnTo>
                  <a:lnTo>
                    <a:pt x="173640" y="134826"/>
                  </a:lnTo>
                  <a:lnTo>
                    <a:pt x="210882" y="108264"/>
                  </a:lnTo>
                  <a:lnTo>
                    <a:pt x="250946" y="84218"/>
                  </a:lnTo>
                  <a:lnTo>
                    <a:pt x="293623" y="62850"/>
                  </a:lnTo>
                  <a:lnTo>
                    <a:pt x="338704" y="44324"/>
                  </a:lnTo>
                  <a:lnTo>
                    <a:pt x="385979" y="28801"/>
                  </a:lnTo>
                  <a:lnTo>
                    <a:pt x="435239" y="16444"/>
                  </a:lnTo>
                  <a:lnTo>
                    <a:pt x="486275" y="7417"/>
                  </a:lnTo>
                  <a:lnTo>
                    <a:pt x="538877" y="1881"/>
                  </a:lnTo>
                  <a:lnTo>
                    <a:pt x="592836" y="0"/>
                  </a:lnTo>
                  <a:lnTo>
                    <a:pt x="646794" y="1881"/>
                  </a:lnTo>
                  <a:lnTo>
                    <a:pt x="699396" y="7417"/>
                  </a:lnTo>
                  <a:lnTo>
                    <a:pt x="750432" y="16444"/>
                  </a:lnTo>
                  <a:lnTo>
                    <a:pt x="799692" y="28801"/>
                  </a:lnTo>
                  <a:lnTo>
                    <a:pt x="846967" y="44324"/>
                  </a:lnTo>
                  <a:lnTo>
                    <a:pt x="892048" y="62850"/>
                  </a:lnTo>
                  <a:lnTo>
                    <a:pt x="934725" y="84218"/>
                  </a:lnTo>
                  <a:lnTo>
                    <a:pt x="974789" y="108264"/>
                  </a:lnTo>
                  <a:lnTo>
                    <a:pt x="1012031" y="134826"/>
                  </a:lnTo>
                  <a:lnTo>
                    <a:pt x="1046241" y="163741"/>
                  </a:lnTo>
                  <a:lnTo>
                    <a:pt x="1077211" y="194846"/>
                  </a:lnTo>
                  <a:lnTo>
                    <a:pt x="1104730" y="227979"/>
                  </a:lnTo>
                  <a:lnTo>
                    <a:pt x="1128590" y="262976"/>
                  </a:lnTo>
                  <a:lnTo>
                    <a:pt x="1148581" y="299677"/>
                  </a:lnTo>
                  <a:lnTo>
                    <a:pt x="1164494" y="337917"/>
                  </a:lnTo>
                  <a:lnTo>
                    <a:pt x="1176120" y="377533"/>
                  </a:lnTo>
                  <a:lnTo>
                    <a:pt x="1183249" y="418365"/>
                  </a:lnTo>
                  <a:lnTo>
                    <a:pt x="1185672" y="460248"/>
                  </a:lnTo>
                  <a:lnTo>
                    <a:pt x="1183249" y="502130"/>
                  </a:lnTo>
                  <a:lnTo>
                    <a:pt x="1176120" y="542962"/>
                  </a:lnTo>
                  <a:lnTo>
                    <a:pt x="1164494" y="582578"/>
                  </a:lnTo>
                  <a:lnTo>
                    <a:pt x="1148581" y="620818"/>
                  </a:lnTo>
                  <a:lnTo>
                    <a:pt x="1128590" y="657519"/>
                  </a:lnTo>
                  <a:lnTo>
                    <a:pt x="1104730" y="692516"/>
                  </a:lnTo>
                  <a:lnTo>
                    <a:pt x="1077211" y="725649"/>
                  </a:lnTo>
                  <a:lnTo>
                    <a:pt x="1046241" y="756754"/>
                  </a:lnTo>
                  <a:lnTo>
                    <a:pt x="1012031" y="785669"/>
                  </a:lnTo>
                  <a:lnTo>
                    <a:pt x="974789" y="812231"/>
                  </a:lnTo>
                  <a:lnTo>
                    <a:pt x="934725" y="836277"/>
                  </a:lnTo>
                  <a:lnTo>
                    <a:pt x="892048" y="857645"/>
                  </a:lnTo>
                  <a:lnTo>
                    <a:pt x="846967" y="876171"/>
                  </a:lnTo>
                  <a:lnTo>
                    <a:pt x="799692" y="891694"/>
                  </a:lnTo>
                  <a:lnTo>
                    <a:pt x="750432" y="904051"/>
                  </a:lnTo>
                  <a:lnTo>
                    <a:pt x="699396" y="913078"/>
                  </a:lnTo>
                  <a:lnTo>
                    <a:pt x="646794" y="918614"/>
                  </a:lnTo>
                  <a:lnTo>
                    <a:pt x="592836" y="920495"/>
                  </a:lnTo>
                  <a:lnTo>
                    <a:pt x="538877" y="918614"/>
                  </a:lnTo>
                  <a:lnTo>
                    <a:pt x="486275" y="913078"/>
                  </a:lnTo>
                  <a:lnTo>
                    <a:pt x="435239" y="904051"/>
                  </a:lnTo>
                  <a:lnTo>
                    <a:pt x="385979" y="891694"/>
                  </a:lnTo>
                  <a:lnTo>
                    <a:pt x="338704" y="876171"/>
                  </a:lnTo>
                  <a:lnTo>
                    <a:pt x="293623" y="857645"/>
                  </a:lnTo>
                  <a:lnTo>
                    <a:pt x="250946" y="836277"/>
                  </a:lnTo>
                  <a:lnTo>
                    <a:pt x="210882" y="812231"/>
                  </a:lnTo>
                  <a:lnTo>
                    <a:pt x="173640" y="785669"/>
                  </a:lnTo>
                  <a:lnTo>
                    <a:pt x="139430" y="756754"/>
                  </a:lnTo>
                  <a:lnTo>
                    <a:pt x="108460" y="725649"/>
                  </a:lnTo>
                  <a:lnTo>
                    <a:pt x="80941" y="692516"/>
                  </a:lnTo>
                  <a:lnTo>
                    <a:pt x="57081" y="657519"/>
                  </a:lnTo>
                  <a:lnTo>
                    <a:pt x="37090" y="620818"/>
                  </a:lnTo>
                  <a:lnTo>
                    <a:pt x="21177" y="582578"/>
                  </a:lnTo>
                  <a:lnTo>
                    <a:pt x="9551" y="542962"/>
                  </a:lnTo>
                  <a:lnTo>
                    <a:pt x="2422" y="502130"/>
                  </a:lnTo>
                  <a:lnTo>
                    <a:pt x="0" y="46024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362136" y="5208968"/>
            <a:ext cx="5014595" cy="848994"/>
            <a:chOff x="2362136" y="5208968"/>
            <a:chExt cx="5014595" cy="848994"/>
          </a:xfrm>
        </p:grpSpPr>
        <p:sp>
          <p:nvSpPr>
            <p:cNvPr id="22" name="object 22"/>
            <p:cNvSpPr/>
            <p:nvPr/>
          </p:nvSpPr>
          <p:spPr>
            <a:xfrm>
              <a:off x="2375153" y="5221985"/>
              <a:ext cx="4988560" cy="822960"/>
            </a:xfrm>
            <a:custGeom>
              <a:avLst/>
              <a:gdLst/>
              <a:ahLst/>
              <a:cxnLst/>
              <a:rect l="l" t="t" r="r" b="b"/>
              <a:pathLst>
                <a:path w="4988559" h="822960">
                  <a:moveTo>
                    <a:pt x="4988052" y="0"/>
                  </a:moveTo>
                  <a:lnTo>
                    <a:pt x="411479" y="0"/>
                  </a:lnTo>
                  <a:lnTo>
                    <a:pt x="0" y="411479"/>
                  </a:lnTo>
                  <a:lnTo>
                    <a:pt x="411479" y="822960"/>
                  </a:lnTo>
                  <a:lnTo>
                    <a:pt x="4988052" y="822960"/>
                  </a:lnTo>
                  <a:lnTo>
                    <a:pt x="4988052" y="0"/>
                  </a:lnTo>
                  <a:close/>
                </a:path>
              </a:pathLst>
            </a:custGeom>
            <a:solidFill>
              <a:srgbClr val="DEAD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75153" y="5221985"/>
              <a:ext cx="4988560" cy="822960"/>
            </a:xfrm>
            <a:custGeom>
              <a:avLst/>
              <a:gdLst/>
              <a:ahLst/>
              <a:cxnLst/>
              <a:rect l="l" t="t" r="r" b="b"/>
              <a:pathLst>
                <a:path w="4988559" h="822960">
                  <a:moveTo>
                    <a:pt x="4988052" y="822960"/>
                  </a:moveTo>
                  <a:lnTo>
                    <a:pt x="411479" y="822960"/>
                  </a:lnTo>
                  <a:lnTo>
                    <a:pt x="0" y="411479"/>
                  </a:lnTo>
                  <a:lnTo>
                    <a:pt x="411479" y="0"/>
                  </a:lnTo>
                  <a:lnTo>
                    <a:pt x="4988052" y="0"/>
                  </a:lnTo>
                  <a:lnTo>
                    <a:pt x="4988052" y="82296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58033" y="927850"/>
            <a:ext cx="4512945" cy="502983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700" b="1" i="1" dirty="0">
                <a:latin typeface="Times New Roman"/>
                <a:cs typeface="Times New Roman"/>
              </a:rPr>
              <a:t>пізнавальної</a:t>
            </a:r>
            <a:r>
              <a:rPr sz="2700" b="1" i="1" spc="-130" dirty="0">
                <a:latin typeface="Times New Roman"/>
                <a:cs typeface="Times New Roman"/>
              </a:rPr>
              <a:t> </a:t>
            </a:r>
            <a:r>
              <a:rPr sz="2700" b="1" i="1" dirty="0">
                <a:latin typeface="Times New Roman"/>
                <a:cs typeface="Times New Roman"/>
              </a:rPr>
              <a:t>діяльності</a:t>
            </a:r>
            <a:r>
              <a:rPr sz="2700" b="1" i="1" spc="-130" dirty="0">
                <a:latin typeface="Times New Roman"/>
                <a:cs typeface="Times New Roman"/>
              </a:rPr>
              <a:t> </a:t>
            </a:r>
            <a:r>
              <a:rPr sz="2700" b="1" i="1" spc="-10" dirty="0">
                <a:latin typeface="Times New Roman"/>
                <a:cs typeface="Times New Roman"/>
              </a:rPr>
              <a:t>учнів</a:t>
            </a:r>
            <a:endParaRPr sz="2700">
              <a:latin typeface="Times New Roman"/>
              <a:cs typeface="Times New Roman"/>
            </a:endParaRPr>
          </a:p>
          <a:p>
            <a:pPr marR="936625" algn="ctr">
              <a:lnSpc>
                <a:spcPct val="100000"/>
              </a:lnSpc>
              <a:spcBef>
                <a:spcPts val="1215"/>
              </a:spcBef>
            </a:pPr>
            <a:r>
              <a:rPr sz="3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</a:t>
            </a:r>
            <a:endParaRPr sz="3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3600">
              <a:latin typeface="Microsoft Sans Serif"/>
              <a:cs typeface="Microsoft Sans Serif"/>
            </a:endParaRPr>
          </a:p>
          <a:p>
            <a:pPr marL="469265" algn="ctr">
              <a:lnSpc>
                <a:spcPts val="2685"/>
              </a:lnSpc>
            </a:pPr>
            <a:r>
              <a:rPr sz="2400" dirty="0">
                <a:solidFill>
                  <a:srgbClr val="993300"/>
                </a:solidFill>
                <a:latin typeface="Times New Roman"/>
                <a:cs typeface="Times New Roman"/>
              </a:rPr>
              <a:t>Створення</a:t>
            </a:r>
            <a:r>
              <a:rPr sz="2400" spc="-8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993300"/>
                </a:solidFill>
                <a:latin typeface="Times New Roman"/>
                <a:cs typeface="Times New Roman"/>
              </a:rPr>
              <a:t>комфортних</a:t>
            </a:r>
            <a:r>
              <a:rPr sz="2400" spc="-8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993300"/>
                </a:solidFill>
                <a:latin typeface="Times New Roman"/>
                <a:cs typeface="Times New Roman"/>
              </a:rPr>
              <a:t>умов</a:t>
            </a:r>
            <a:endParaRPr sz="2400">
              <a:latin typeface="Times New Roman"/>
              <a:cs typeface="Times New Roman"/>
            </a:endParaRPr>
          </a:p>
          <a:p>
            <a:pPr marL="468630" algn="ctr">
              <a:lnSpc>
                <a:spcPts val="2685"/>
              </a:lnSpc>
            </a:pPr>
            <a:r>
              <a:rPr sz="2400" spc="-10" dirty="0">
                <a:solidFill>
                  <a:srgbClr val="993300"/>
                </a:solidFill>
                <a:latin typeface="Times New Roman"/>
                <a:cs typeface="Times New Roman"/>
              </a:rPr>
              <a:t>навчання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400">
              <a:latin typeface="Times New Roman"/>
              <a:cs typeface="Times New Roman"/>
            </a:endParaRPr>
          </a:p>
          <a:p>
            <a:pPr marL="687705" marR="161925" indent="-1270" algn="ctr">
              <a:lnSpc>
                <a:spcPts val="2480"/>
              </a:lnSpc>
            </a:pPr>
            <a:r>
              <a:rPr sz="2400" dirty="0">
                <a:solidFill>
                  <a:srgbClr val="993300"/>
                </a:solidFill>
                <a:latin typeface="Times New Roman"/>
                <a:cs typeface="Times New Roman"/>
              </a:rPr>
              <a:t>Відчуття</a:t>
            </a:r>
            <a:r>
              <a:rPr sz="2400" spc="-8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3300"/>
                </a:solidFill>
                <a:latin typeface="Times New Roman"/>
                <a:cs typeface="Times New Roman"/>
              </a:rPr>
              <a:t>учнем</a:t>
            </a:r>
            <a:r>
              <a:rPr sz="2400" spc="-9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993300"/>
                </a:solidFill>
                <a:latin typeface="Times New Roman"/>
                <a:cs typeface="Times New Roman"/>
              </a:rPr>
              <a:t>своєї </a:t>
            </a:r>
            <a:r>
              <a:rPr sz="2400" dirty="0">
                <a:solidFill>
                  <a:srgbClr val="993300"/>
                </a:solidFill>
                <a:latin typeface="Times New Roman"/>
                <a:cs typeface="Times New Roman"/>
              </a:rPr>
              <a:t>успішності,</a:t>
            </a:r>
            <a:r>
              <a:rPr sz="2400" spc="-3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993300"/>
                </a:solidFill>
                <a:latin typeface="Times New Roman"/>
                <a:cs typeface="Times New Roman"/>
              </a:rPr>
              <a:t>інтелектуальної досконалості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400">
              <a:latin typeface="Times New Roman"/>
              <a:cs typeface="Times New Roman"/>
            </a:endParaRPr>
          </a:p>
          <a:p>
            <a:pPr marL="887730" marR="372745" algn="ctr">
              <a:lnSpc>
                <a:spcPts val="2480"/>
              </a:lnSpc>
            </a:pPr>
            <a:r>
              <a:rPr sz="2400" spc="-35" dirty="0">
                <a:solidFill>
                  <a:srgbClr val="993300"/>
                </a:solidFill>
                <a:latin typeface="Times New Roman"/>
                <a:cs typeface="Times New Roman"/>
              </a:rPr>
              <a:t>Побудова</a:t>
            </a:r>
            <a:r>
              <a:rPr sz="2400" spc="-9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993300"/>
                </a:solidFill>
                <a:latin typeface="Times New Roman"/>
                <a:cs typeface="Times New Roman"/>
              </a:rPr>
              <a:t>продуктивного </a:t>
            </a:r>
            <a:r>
              <a:rPr sz="2400" dirty="0">
                <a:solidFill>
                  <a:srgbClr val="993300"/>
                </a:solidFill>
                <a:latin typeface="Times New Roman"/>
                <a:cs typeface="Times New Roman"/>
              </a:rPr>
              <a:t>освітнього</a:t>
            </a:r>
            <a:r>
              <a:rPr sz="2400" spc="-12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993300"/>
                </a:solidFill>
                <a:latin typeface="Times New Roman"/>
                <a:cs typeface="Times New Roman"/>
              </a:rPr>
              <a:t>процесу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81555" y="5116067"/>
            <a:ext cx="1188720" cy="1035050"/>
            <a:chOff x="1781555" y="5116067"/>
            <a:chExt cx="1188720" cy="1035050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4509" y="5129021"/>
              <a:ext cx="1162812" cy="100888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94509" y="5129021"/>
              <a:ext cx="1163320" cy="1009015"/>
            </a:xfrm>
            <a:custGeom>
              <a:avLst/>
              <a:gdLst/>
              <a:ahLst/>
              <a:cxnLst/>
              <a:rect l="l" t="t" r="r" b="b"/>
              <a:pathLst>
                <a:path w="1163320" h="1009014">
                  <a:moveTo>
                    <a:pt x="0" y="504443"/>
                  </a:moveTo>
                  <a:lnTo>
                    <a:pt x="2134" y="460912"/>
                  </a:lnTo>
                  <a:lnTo>
                    <a:pt x="8421" y="418410"/>
                  </a:lnTo>
                  <a:lnTo>
                    <a:pt x="18686" y="377089"/>
                  </a:lnTo>
                  <a:lnTo>
                    <a:pt x="32754" y="337100"/>
                  </a:lnTo>
                  <a:lnTo>
                    <a:pt x="50450" y="298595"/>
                  </a:lnTo>
                  <a:lnTo>
                    <a:pt x="71601" y="261724"/>
                  </a:lnTo>
                  <a:lnTo>
                    <a:pt x="96031" y="226638"/>
                  </a:lnTo>
                  <a:lnTo>
                    <a:pt x="123565" y="193491"/>
                  </a:lnTo>
                  <a:lnTo>
                    <a:pt x="154030" y="162431"/>
                  </a:lnTo>
                  <a:lnTo>
                    <a:pt x="187250" y="133612"/>
                  </a:lnTo>
                  <a:lnTo>
                    <a:pt x="223051" y="107184"/>
                  </a:lnTo>
                  <a:lnTo>
                    <a:pt x="261257" y="83298"/>
                  </a:lnTo>
                  <a:lnTo>
                    <a:pt x="301696" y="62106"/>
                  </a:lnTo>
                  <a:lnTo>
                    <a:pt x="344191" y="43760"/>
                  </a:lnTo>
                  <a:lnTo>
                    <a:pt x="388568" y="28410"/>
                  </a:lnTo>
                  <a:lnTo>
                    <a:pt x="434653" y="16207"/>
                  </a:lnTo>
                  <a:lnTo>
                    <a:pt x="482270" y="7304"/>
                  </a:lnTo>
                  <a:lnTo>
                    <a:pt x="531246" y="1851"/>
                  </a:lnTo>
                  <a:lnTo>
                    <a:pt x="581406" y="0"/>
                  </a:lnTo>
                  <a:lnTo>
                    <a:pt x="631565" y="1851"/>
                  </a:lnTo>
                  <a:lnTo>
                    <a:pt x="680541" y="7304"/>
                  </a:lnTo>
                  <a:lnTo>
                    <a:pt x="728158" y="16207"/>
                  </a:lnTo>
                  <a:lnTo>
                    <a:pt x="774243" y="28410"/>
                  </a:lnTo>
                  <a:lnTo>
                    <a:pt x="818620" y="43760"/>
                  </a:lnTo>
                  <a:lnTo>
                    <a:pt x="861115" y="62106"/>
                  </a:lnTo>
                  <a:lnTo>
                    <a:pt x="901554" y="83298"/>
                  </a:lnTo>
                  <a:lnTo>
                    <a:pt x="939760" y="107184"/>
                  </a:lnTo>
                  <a:lnTo>
                    <a:pt x="975561" y="133612"/>
                  </a:lnTo>
                  <a:lnTo>
                    <a:pt x="1008781" y="162431"/>
                  </a:lnTo>
                  <a:lnTo>
                    <a:pt x="1039246" y="193491"/>
                  </a:lnTo>
                  <a:lnTo>
                    <a:pt x="1066780" y="226638"/>
                  </a:lnTo>
                  <a:lnTo>
                    <a:pt x="1091210" y="261724"/>
                  </a:lnTo>
                  <a:lnTo>
                    <a:pt x="1112361" y="298595"/>
                  </a:lnTo>
                  <a:lnTo>
                    <a:pt x="1130057" y="337100"/>
                  </a:lnTo>
                  <a:lnTo>
                    <a:pt x="1144125" y="377089"/>
                  </a:lnTo>
                  <a:lnTo>
                    <a:pt x="1154390" y="418410"/>
                  </a:lnTo>
                  <a:lnTo>
                    <a:pt x="1160677" y="460912"/>
                  </a:lnTo>
                  <a:lnTo>
                    <a:pt x="1162812" y="504443"/>
                  </a:lnTo>
                  <a:lnTo>
                    <a:pt x="1160677" y="547969"/>
                  </a:lnTo>
                  <a:lnTo>
                    <a:pt x="1154390" y="590467"/>
                  </a:lnTo>
                  <a:lnTo>
                    <a:pt x="1144125" y="631785"/>
                  </a:lnTo>
                  <a:lnTo>
                    <a:pt x="1130057" y="671772"/>
                  </a:lnTo>
                  <a:lnTo>
                    <a:pt x="1112361" y="710276"/>
                  </a:lnTo>
                  <a:lnTo>
                    <a:pt x="1091210" y="747147"/>
                  </a:lnTo>
                  <a:lnTo>
                    <a:pt x="1066780" y="782232"/>
                  </a:lnTo>
                  <a:lnTo>
                    <a:pt x="1039246" y="815380"/>
                  </a:lnTo>
                  <a:lnTo>
                    <a:pt x="1008781" y="846441"/>
                  </a:lnTo>
                  <a:lnTo>
                    <a:pt x="975561" y="875261"/>
                  </a:lnTo>
                  <a:lnTo>
                    <a:pt x="939760" y="901691"/>
                  </a:lnTo>
                  <a:lnTo>
                    <a:pt x="901554" y="925579"/>
                  </a:lnTo>
                  <a:lnTo>
                    <a:pt x="861115" y="946773"/>
                  </a:lnTo>
                  <a:lnTo>
                    <a:pt x="818620" y="965121"/>
                  </a:lnTo>
                  <a:lnTo>
                    <a:pt x="774243" y="980473"/>
                  </a:lnTo>
                  <a:lnTo>
                    <a:pt x="728158" y="992677"/>
                  </a:lnTo>
                  <a:lnTo>
                    <a:pt x="680541" y="1001582"/>
                  </a:lnTo>
                  <a:lnTo>
                    <a:pt x="631565" y="1007036"/>
                  </a:lnTo>
                  <a:lnTo>
                    <a:pt x="581406" y="1008887"/>
                  </a:lnTo>
                  <a:lnTo>
                    <a:pt x="531246" y="1007036"/>
                  </a:lnTo>
                  <a:lnTo>
                    <a:pt x="482270" y="1001582"/>
                  </a:lnTo>
                  <a:lnTo>
                    <a:pt x="434653" y="992677"/>
                  </a:lnTo>
                  <a:lnTo>
                    <a:pt x="388568" y="980473"/>
                  </a:lnTo>
                  <a:lnTo>
                    <a:pt x="344191" y="965121"/>
                  </a:lnTo>
                  <a:lnTo>
                    <a:pt x="301696" y="946773"/>
                  </a:lnTo>
                  <a:lnTo>
                    <a:pt x="261257" y="925579"/>
                  </a:lnTo>
                  <a:lnTo>
                    <a:pt x="223051" y="901691"/>
                  </a:lnTo>
                  <a:lnTo>
                    <a:pt x="187250" y="875261"/>
                  </a:lnTo>
                  <a:lnTo>
                    <a:pt x="154030" y="846441"/>
                  </a:lnTo>
                  <a:lnTo>
                    <a:pt x="123565" y="815380"/>
                  </a:lnTo>
                  <a:lnTo>
                    <a:pt x="96031" y="782232"/>
                  </a:lnTo>
                  <a:lnTo>
                    <a:pt x="71601" y="747147"/>
                  </a:lnTo>
                  <a:lnTo>
                    <a:pt x="50450" y="710276"/>
                  </a:lnTo>
                  <a:lnTo>
                    <a:pt x="32754" y="671772"/>
                  </a:lnTo>
                  <a:lnTo>
                    <a:pt x="18686" y="631785"/>
                  </a:lnTo>
                  <a:lnTo>
                    <a:pt x="8421" y="590467"/>
                  </a:lnTo>
                  <a:lnTo>
                    <a:pt x="2134" y="547969"/>
                  </a:lnTo>
                  <a:lnTo>
                    <a:pt x="0" y="5044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20851" y="91439"/>
            <a:ext cx="4678680" cy="1290955"/>
            <a:chOff x="720851" y="91439"/>
            <a:chExt cx="4678680" cy="1290955"/>
          </a:xfrm>
        </p:grpSpPr>
        <p:sp>
          <p:nvSpPr>
            <p:cNvPr id="4" name="object 4"/>
            <p:cNvSpPr/>
            <p:nvPr/>
          </p:nvSpPr>
          <p:spPr>
            <a:xfrm>
              <a:off x="733805" y="104393"/>
              <a:ext cx="4653280" cy="1264920"/>
            </a:xfrm>
            <a:custGeom>
              <a:avLst/>
              <a:gdLst/>
              <a:ahLst/>
              <a:cxnLst/>
              <a:rect l="l" t="t" r="r" b="b"/>
              <a:pathLst>
                <a:path w="4653280" h="1264920">
                  <a:moveTo>
                    <a:pt x="4652772" y="0"/>
                  </a:moveTo>
                  <a:lnTo>
                    <a:pt x="0" y="0"/>
                  </a:lnTo>
                  <a:lnTo>
                    <a:pt x="0" y="1264919"/>
                  </a:lnTo>
                  <a:lnTo>
                    <a:pt x="4652772" y="1264919"/>
                  </a:lnTo>
                  <a:lnTo>
                    <a:pt x="465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3805" y="104393"/>
              <a:ext cx="4653280" cy="1264920"/>
            </a:xfrm>
            <a:custGeom>
              <a:avLst/>
              <a:gdLst/>
              <a:ahLst/>
              <a:cxnLst/>
              <a:rect l="l" t="t" r="r" b="b"/>
              <a:pathLst>
                <a:path w="4653280" h="1264920">
                  <a:moveTo>
                    <a:pt x="0" y="1264919"/>
                  </a:moveTo>
                  <a:lnTo>
                    <a:pt x="4652772" y="1264919"/>
                  </a:lnTo>
                  <a:lnTo>
                    <a:pt x="4652772" y="0"/>
                  </a:lnTo>
                  <a:lnTo>
                    <a:pt x="0" y="0"/>
                  </a:lnTo>
                  <a:lnTo>
                    <a:pt x="0" y="1264919"/>
                  </a:lnTo>
                  <a:close/>
                </a:path>
              </a:pathLst>
            </a:custGeom>
            <a:ln w="25908">
              <a:solidFill>
                <a:srgbClr val="97C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7623" y="284479"/>
            <a:ext cx="42379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95"/>
              </a:spcBef>
              <a:tabLst>
                <a:tab pos="922019" algn="l"/>
                <a:tab pos="1198245" algn="l"/>
              </a:tabLst>
            </a:pPr>
            <a:r>
              <a:rPr spc="-20" dirty="0">
                <a:solidFill>
                  <a:srgbClr val="6600FF"/>
                </a:solidFill>
              </a:rPr>
              <a:t>Цілі</a:t>
            </a:r>
            <a:r>
              <a:rPr dirty="0">
                <a:solidFill>
                  <a:srgbClr val="6600FF"/>
                </a:solidFill>
              </a:rPr>
              <a:t>	</a:t>
            </a:r>
            <a:r>
              <a:rPr spc="-50" dirty="0">
                <a:solidFill>
                  <a:srgbClr val="6600FF"/>
                </a:solidFill>
              </a:rPr>
              <a:t>і</a:t>
            </a:r>
            <a:r>
              <a:rPr dirty="0">
                <a:solidFill>
                  <a:srgbClr val="6600FF"/>
                </a:solidFill>
              </a:rPr>
              <a:t>	</a:t>
            </a:r>
            <a:r>
              <a:rPr spc="-10" dirty="0">
                <a:solidFill>
                  <a:srgbClr val="6600FF"/>
                </a:solidFill>
              </a:rPr>
              <a:t>завдання</a:t>
            </a:r>
          </a:p>
          <a:p>
            <a:pPr marR="5080" algn="ctr">
              <a:lnSpc>
                <a:spcPct val="100000"/>
              </a:lnSpc>
              <a:tabLst>
                <a:tab pos="2750185" algn="l"/>
              </a:tabLst>
            </a:pPr>
            <a:r>
              <a:rPr spc="-10" dirty="0">
                <a:solidFill>
                  <a:srgbClr val="6600FF"/>
                </a:solidFill>
              </a:rPr>
              <a:t>інтерактивного</a:t>
            </a:r>
            <a:r>
              <a:rPr dirty="0">
                <a:solidFill>
                  <a:srgbClr val="6600FF"/>
                </a:solidFill>
              </a:rPr>
              <a:t>	</a:t>
            </a:r>
            <a:r>
              <a:rPr spc="-10" dirty="0">
                <a:solidFill>
                  <a:srgbClr val="6600FF"/>
                </a:solidFill>
              </a:rPr>
              <a:t>навчання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68209" y="1646427"/>
            <a:ext cx="508634" cy="1062355"/>
            <a:chOff x="968209" y="1646427"/>
            <a:chExt cx="508634" cy="1062355"/>
          </a:xfrm>
        </p:grpSpPr>
        <p:sp>
          <p:nvSpPr>
            <p:cNvPr id="8" name="object 8"/>
            <p:cNvSpPr/>
            <p:nvPr/>
          </p:nvSpPr>
          <p:spPr>
            <a:xfrm>
              <a:off x="980909" y="1659127"/>
              <a:ext cx="483234" cy="1036955"/>
            </a:xfrm>
            <a:custGeom>
              <a:avLst/>
              <a:gdLst/>
              <a:ahLst/>
              <a:cxnLst/>
              <a:rect l="l" t="t" r="r" b="b"/>
              <a:pathLst>
                <a:path w="483234" h="1036955">
                  <a:moveTo>
                    <a:pt x="182118" y="0"/>
                  </a:moveTo>
                  <a:lnTo>
                    <a:pt x="120675" y="785368"/>
                  </a:lnTo>
                  <a:lnTo>
                    <a:pt x="0" y="775970"/>
                  </a:lnTo>
                  <a:lnTo>
                    <a:pt x="222440" y="1036574"/>
                  </a:lnTo>
                  <a:lnTo>
                    <a:pt x="482765" y="813688"/>
                  </a:lnTo>
                  <a:lnTo>
                    <a:pt x="361988" y="804291"/>
                  </a:lnTo>
                  <a:lnTo>
                    <a:pt x="423456" y="18923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EBF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0909" y="1659127"/>
              <a:ext cx="483234" cy="1036955"/>
            </a:xfrm>
            <a:custGeom>
              <a:avLst/>
              <a:gdLst/>
              <a:ahLst/>
              <a:cxnLst/>
              <a:rect l="l" t="t" r="r" b="b"/>
              <a:pathLst>
                <a:path w="483234" h="1036955">
                  <a:moveTo>
                    <a:pt x="0" y="775970"/>
                  </a:moveTo>
                  <a:lnTo>
                    <a:pt x="120675" y="785368"/>
                  </a:lnTo>
                  <a:lnTo>
                    <a:pt x="182118" y="0"/>
                  </a:lnTo>
                  <a:lnTo>
                    <a:pt x="423456" y="18923"/>
                  </a:lnTo>
                  <a:lnTo>
                    <a:pt x="361988" y="804291"/>
                  </a:lnTo>
                  <a:lnTo>
                    <a:pt x="482765" y="813688"/>
                  </a:lnTo>
                  <a:lnTo>
                    <a:pt x="222440" y="1036574"/>
                  </a:lnTo>
                  <a:lnTo>
                    <a:pt x="0" y="775970"/>
                  </a:lnTo>
                  <a:close/>
                </a:path>
              </a:pathLst>
            </a:custGeom>
            <a:ln w="25400">
              <a:solidFill>
                <a:srgbClr val="233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93263" y="1631314"/>
            <a:ext cx="633095" cy="1028700"/>
            <a:chOff x="2993263" y="1631314"/>
            <a:chExt cx="633095" cy="1028700"/>
          </a:xfrm>
        </p:grpSpPr>
        <p:sp>
          <p:nvSpPr>
            <p:cNvPr id="11" name="object 11"/>
            <p:cNvSpPr/>
            <p:nvPr/>
          </p:nvSpPr>
          <p:spPr>
            <a:xfrm>
              <a:off x="3005963" y="1644014"/>
              <a:ext cx="607695" cy="1003300"/>
            </a:xfrm>
            <a:custGeom>
              <a:avLst/>
              <a:gdLst/>
              <a:ahLst/>
              <a:cxnLst/>
              <a:rect l="l" t="t" r="r" b="b"/>
              <a:pathLst>
                <a:path w="607695" h="1003300">
                  <a:moveTo>
                    <a:pt x="217805" y="0"/>
                  </a:moveTo>
                  <a:lnTo>
                    <a:pt x="0" y="82296"/>
                  </a:lnTo>
                  <a:lnTo>
                    <a:pt x="280924" y="826135"/>
                  </a:lnTo>
                  <a:lnTo>
                    <a:pt x="172085" y="867283"/>
                  </a:lnTo>
                  <a:lnTo>
                    <a:pt x="472186" y="1003173"/>
                  </a:lnTo>
                  <a:lnTo>
                    <a:pt x="607567" y="702818"/>
                  </a:lnTo>
                  <a:lnTo>
                    <a:pt x="498728" y="743838"/>
                  </a:lnTo>
                  <a:lnTo>
                    <a:pt x="217805" y="0"/>
                  </a:lnTo>
                  <a:close/>
                </a:path>
              </a:pathLst>
            </a:custGeom>
            <a:solidFill>
              <a:srgbClr val="EBF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5963" y="1644014"/>
              <a:ext cx="607695" cy="1003300"/>
            </a:xfrm>
            <a:custGeom>
              <a:avLst/>
              <a:gdLst/>
              <a:ahLst/>
              <a:cxnLst/>
              <a:rect l="l" t="t" r="r" b="b"/>
              <a:pathLst>
                <a:path w="607695" h="1003300">
                  <a:moveTo>
                    <a:pt x="172085" y="867283"/>
                  </a:moveTo>
                  <a:lnTo>
                    <a:pt x="280924" y="826135"/>
                  </a:lnTo>
                  <a:lnTo>
                    <a:pt x="0" y="82296"/>
                  </a:lnTo>
                  <a:lnTo>
                    <a:pt x="217805" y="0"/>
                  </a:lnTo>
                  <a:lnTo>
                    <a:pt x="498728" y="743838"/>
                  </a:lnTo>
                  <a:lnTo>
                    <a:pt x="607567" y="702818"/>
                  </a:lnTo>
                  <a:lnTo>
                    <a:pt x="472186" y="1003173"/>
                  </a:lnTo>
                  <a:lnTo>
                    <a:pt x="172085" y="867283"/>
                  </a:lnTo>
                  <a:close/>
                </a:path>
              </a:pathLst>
            </a:custGeom>
            <a:ln w="25399">
              <a:solidFill>
                <a:srgbClr val="233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46015"/>
              </p:ext>
            </p:extLst>
          </p:nvPr>
        </p:nvGraphicFramePr>
        <p:xfrm>
          <a:off x="79248" y="2837688"/>
          <a:ext cx="6633845" cy="406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Розширення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65"/>
                        </a:lnSpc>
                        <a:spcBef>
                          <a:spcPts val="365"/>
                        </a:spcBef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Можливості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solidFill>
                      <a:srgbClr val="EBF7D0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2235" marR="93980" algn="ctr">
                        <a:lnSpc>
                          <a:spcPct val="100000"/>
                        </a:lnSpc>
                      </a:pPr>
                      <a:r>
                        <a:rPr sz="2400" b="1" spc="-2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Формуван </a:t>
                      </a:r>
                      <a:r>
                        <a:rPr sz="2400" b="1" spc="-25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ня </a:t>
                      </a: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глибокої внутрішн </a:t>
                      </a:r>
                      <a:r>
                        <a:rPr sz="2400" b="1" spc="-25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ьої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мотивації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ts val="2665"/>
                        </a:lnSpc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пізнавальних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780"/>
                        </a:lnSpc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перенесення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ts val="2665"/>
                        </a:lnSpc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можливостей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780"/>
                        </a:lnSpc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отриманих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665"/>
                        </a:lnSpc>
                        <a:tabLst>
                          <a:tab pos="978535" algn="l"/>
                        </a:tabLst>
                      </a:pPr>
                      <a:r>
                        <a:rPr lang="uk-UA" sz="2400" b="1" spc="-1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здобувачів</a:t>
                      </a:r>
                      <a:r>
                        <a:rPr sz="2400" b="1" spc="-1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uk-UA" sz="2400" b="1" spc="-1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зокрема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785"/>
                        </a:lnSpc>
                      </a:pPr>
                      <a:r>
                        <a:rPr sz="2400" b="1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умінь,</a:t>
                      </a:r>
                      <a:r>
                        <a:rPr sz="2400" b="1" spc="-9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навичок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665"/>
                        </a:lnSpc>
                        <a:tabLst>
                          <a:tab pos="304165" algn="l"/>
                        </a:tabLst>
                      </a:pPr>
                      <a:r>
                        <a:rPr sz="2400" b="1" spc="-5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b="1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здобуванні,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780"/>
                        </a:lnSpc>
                        <a:tabLst>
                          <a:tab pos="457834" algn="l"/>
                        </a:tabLst>
                      </a:pPr>
                      <a:r>
                        <a:rPr sz="2400" b="1" spc="-25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2400" b="1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способів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665"/>
                        </a:lnSpc>
                        <a:tabLst>
                          <a:tab pos="1172845" algn="l"/>
                        </a:tabLst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аналізі</a:t>
                      </a:r>
                      <a:r>
                        <a:rPr sz="2400" b="1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25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та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780"/>
                        </a:lnSpc>
                        <a:tabLst>
                          <a:tab pos="1588135" algn="l"/>
                        </a:tabLst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діяльності</a:t>
                      </a:r>
                      <a:r>
                        <a:rPr sz="2400" b="1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25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ts val="2665"/>
                        </a:lnSpc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застосуванні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780"/>
                        </a:lnSpc>
                        <a:tabLst>
                          <a:tab pos="791845" algn="l"/>
                        </a:tabLst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різні</a:t>
                      </a:r>
                      <a:r>
                        <a:rPr sz="2400" b="1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ru-RU" sz="2400" b="1" spc="-1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дисципліни </a:t>
                      </a:r>
                    </a:p>
                    <a:p>
                      <a:pPr marL="3175" algn="ctr">
                        <a:lnSpc>
                          <a:spcPts val="2780"/>
                        </a:lnSpc>
                        <a:tabLst>
                          <a:tab pos="791845" algn="l"/>
                        </a:tabLst>
                      </a:pPr>
                      <a:r>
                        <a:rPr lang="ru-RU" sz="2400" b="1" spc="-1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й види діяльності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665"/>
                        </a:lnSpc>
                        <a:tabLst>
                          <a:tab pos="1644014" algn="l"/>
                        </a:tabLst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інформації</a:t>
                      </a:r>
                      <a:r>
                        <a:rPr sz="2400" b="1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5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785"/>
                        </a:lnSpc>
                        <a:tabLst>
                          <a:tab pos="461645" algn="l"/>
                        </a:tabLst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solidFill>
                      <a:srgbClr val="EBF7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ctr">
                        <a:lnSpc>
                          <a:spcPts val="2665"/>
                        </a:lnSpc>
                        <a:tabLst>
                          <a:tab pos="1032510" algn="l"/>
                        </a:tabLst>
                      </a:pP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різних</a:t>
                      </a:r>
                      <a:r>
                        <a:rPr sz="2400" b="1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10" dirty="0">
                          <a:solidFill>
                            <a:srgbClr val="6600FF"/>
                          </a:solidFill>
                          <a:latin typeface="Times New Roman"/>
                          <a:cs typeface="Times New Roman"/>
                        </a:rPr>
                        <a:t>джерел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7C622"/>
                      </a:solidFill>
                      <a:prstDash val="solid"/>
                    </a:lnR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5"/>
                        </a:lnSpc>
                        <a:tabLst>
                          <a:tab pos="1008380" algn="l"/>
                        </a:tabLst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4475" marB="0">
                    <a:lnL w="28575">
                      <a:solidFill>
                        <a:srgbClr val="97C622"/>
                      </a:solidFill>
                      <a:prstDash val="solid"/>
                    </a:lnL>
                    <a:lnR w="28575">
                      <a:solidFill>
                        <a:srgbClr val="97C622"/>
                      </a:solidFill>
                      <a:prstDash val="solid"/>
                    </a:lnR>
                    <a:lnT w="28575">
                      <a:solidFill>
                        <a:srgbClr val="97C622"/>
                      </a:solidFill>
                      <a:prstDash val="solid"/>
                    </a:lnT>
                    <a:lnB w="28575">
                      <a:solidFill>
                        <a:srgbClr val="97C622"/>
                      </a:solidFill>
                      <a:prstDash val="solid"/>
                    </a:lnB>
                    <a:solidFill>
                      <a:srgbClr val="EBF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5185409" y="0"/>
            <a:ext cx="3958590" cy="2695575"/>
            <a:chOff x="5185409" y="0"/>
            <a:chExt cx="3958590" cy="2695575"/>
          </a:xfrm>
        </p:grpSpPr>
        <p:sp>
          <p:nvSpPr>
            <p:cNvPr id="15" name="object 15"/>
            <p:cNvSpPr/>
            <p:nvPr/>
          </p:nvSpPr>
          <p:spPr>
            <a:xfrm>
              <a:off x="5198109" y="1457833"/>
              <a:ext cx="840105" cy="1224915"/>
            </a:xfrm>
            <a:custGeom>
              <a:avLst/>
              <a:gdLst/>
              <a:ahLst/>
              <a:cxnLst/>
              <a:rect l="l" t="t" r="r" b="b"/>
              <a:pathLst>
                <a:path w="840104" h="1224914">
                  <a:moveTo>
                    <a:pt x="217297" y="0"/>
                  </a:moveTo>
                  <a:lnTo>
                    <a:pt x="0" y="117855"/>
                  </a:lnTo>
                  <a:lnTo>
                    <a:pt x="514223" y="1066164"/>
                  </a:lnTo>
                  <a:lnTo>
                    <a:pt x="405511" y="1125092"/>
                  </a:lnTo>
                  <a:lnTo>
                    <a:pt x="740790" y="1224914"/>
                  </a:lnTo>
                  <a:lnTo>
                    <a:pt x="840104" y="889507"/>
                  </a:lnTo>
                  <a:lnTo>
                    <a:pt x="731392" y="948308"/>
                  </a:lnTo>
                  <a:lnTo>
                    <a:pt x="217297" y="0"/>
                  </a:lnTo>
                  <a:close/>
                </a:path>
              </a:pathLst>
            </a:custGeom>
            <a:solidFill>
              <a:srgbClr val="EBF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98109" y="1457833"/>
              <a:ext cx="840105" cy="1224915"/>
            </a:xfrm>
            <a:custGeom>
              <a:avLst/>
              <a:gdLst/>
              <a:ahLst/>
              <a:cxnLst/>
              <a:rect l="l" t="t" r="r" b="b"/>
              <a:pathLst>
                <a:path w="840104" h="1224914">
                  <a:moveTo>
                    <a:pt x="405511" y="1125092"/>
                  </a:moveTo>
                  <a:lnTo>
                    <a:pt x="514223" y="1066164"/>
                  </a:lnTo>
                  <a:lnTo>
                    <a:pt x="0" y="117855"/>
                  </a:lnTo>
                  <a:lnTo>
                    <a:pt x="217297" y="0"/>
                  </a:lnTo>
                  <a:lnTo>
                    <a:pt x="731392" y="948308"/>
                  </a:lnTo>
                  <a:lnTo>
                    <a:pt x="840104" y="889507"/>
                  </a:lnTo>
                  <a:lnTo>
                    <a:pt x="740790" y="1224914"/>
                  </a:lnTo>
                  <a:lnTo>
                    <a:pt x="405511" y="1125092"/>
                  </a:lnTo>
                  <a:close/>
                </a:path>
              </a:pathLst>
            </a:custGeom>
            <a:ln w="25400">
              <a:solidFill>
                <a:srgbClr val="233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8131" y="0"/>
              <a:ext cx="3515867" cy="24429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8631" y="102107"/>
              <a:ext cx="3172967" cy="2150364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0" y="2782823"/>
            <a:ext cx="217932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3814" y="1565275"/>
            <a:ext cx="2013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519117"/>
                </a:solidFill>
                <a:latin typeface="Times New Roman"/>
                <a:cs typeface="Times New Roman"/>
              </a:rPr>
              <a:t>Позитивне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0075" y="1492707"/>
            <a:ext cx="19723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Негативне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23232" y="2106166"/>
            <a:ext cx="4453255" cy="4752340"/>
            <a:chOff x="4523232" y="2106166"/>
            <a:chExt cx="4453255" cy="4752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7908" y="2147316"/>
              <a:ext cx="4378451" cy="4660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3232" y="2106166"/>
              <a:ext cx="4277868" cy="47518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45152" y="2174746"/>
              <a:ext cx="4284345" cy="4566285"/>
            </a:xfrm>
            <a:custGeom>
              <a:avLst/>
              <a:gdLst/>
              <a:ahLst/>
              <a:cxnLst/>
              <a:rect l="l" t="t" r="r" b="b"/>
              <a:pathLst>
                <a:path w="4284345" h="4566284">
                  <a:moveTo>
                    <a:pt x="4283963" y="0"/>
                  </a:moveTo>
                  <a:lnTo>
                    <a:pt x="0" y="0"/>
                  </a:lnTo>
                  <a:lnTo>
                    <a:pt x="0" y="4565904"/>
                  </a:lnTo>
                  <a:lnTo>
                    <a:pt x="4283963" y="4565904"/>
                  </a:lnTo>
                  <a:lnTo>
                    <a:pt x="4283963" y="0"/>
                  </a:lnTo>
                  <a:close/>
                </a:path>
              </a:pathLst>
            </a:custGeom>
            <a:solidFill>
              <a:srgbClr val="F0E4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5152" y="2174746"/>
              <a:ext cx="4284345" cy="4566285"/>
            </a:xfrm>
            <a:custGeom>
              <a:avLst/>
              <a:gdLst/>
              <a:ahLst/>
              <a:cxnLst/>
              <a:rect l="l" t="t" r="r" b="b"/>
              <a:pathLst>
                <a:path w="4284345" h="4566284">
                  <a:moveTo>
                    <a:pt x="0" y="4565904"/>
                  </a:moveTo>
                  <a:lnTo>
                    <a:pt x="4283963" y="4565904"/>
                  </a:lnTo>
                  <a:lnTo>
                    <a:pt x="4283963" y="0"/>
                  </a:lnTo>
                  <a:lnTo>
                    <a:pt x="0" y="0"/>
                  </a:lnTo>
                  <a:lnTo>
                    <a:pt x="0" y="4565904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xfrm>
            <a:off x="4724527" y="2197734"/>
            <a:ext cx="3786504" cy="467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dirty="0"/>
              <a:t>На</a:t>
            </a:r>
            <a:r>
              <a:rPr spc="-15" dirty="0"/>
              <a:t> </a:t>
            </a:r>
            <a:r>
              <a:rPr dirty="0"/>
              <a:t>вивчення</a:t>
            </a:r>
            <a:r>
              <a:rPr spc="-30" dirty="0"/>
              <a:t> </a:t>
            </a:r>
            <a:r>
              <a:rPr spc="-10" dirty="0"/>
              <a:t>певної</a:t>
            </a:r>
          </a:p>
          <a:p>
            <a:pPr marL="355600">
              <a:lnSpc>
                <a:spcPct val="100000"/>
              </a:lnSpc>
            </a:pPr>
            <a:r>
              <a:rPr spc="-10" dirty="0"/>
              <a:t>інформації</a:t>
            </a:r>
            <a:r>
              <a:rPr spc="-85" dirty="0"/>
              <a:t> </a:t>
            </a:r>
            <a:r>
              <a:rPr spc="-10" dirty="0"/>
              <a:t>потрібен</a:t>
            </a:r>
          </a:p>
          <a:p>
            <a:pPr marL="355600">
              <a:lnSpc>
                <a:spcPct val="100000"/>
              </a:lnSpc>
            </a:pPr>
            <a:r>
              <a:rPr dirty="0"/>
              <a:t>значний</a:t>
            </a:r>
            <a:r>
              <a:rPr spc="-85" dirty="0"/>
              <a:t> </a:t>
            </a:r>
            <a:r>
              <a:rPr spc="-20" dirty="0"/>
              <a:t>час;</a:t>
            </a:r>
          </a:p>
          <a:p>
            <a:pPr marL="355600" marR="45720" indent="-343535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pc="-10" dirty="0"/>
              <a:t>потребує</a:t>
            </a:r>
            <a:r>
              <a:rPr spc="-65" dirty="0"/>
              <a:t> </a:t>
            </a:r>
            <a:r>
              <a:rPr dirty="0"/>
              <a:t>інших</a:t>
            </a:r>
            <a:r>
              <a:rPr spc="-80" dirty="0"/>
              <a:t> </a:t>
            </a:r>
            <a:r>
              <a:rPr dirty="0"/>
              <a:t>підходів</a:t>
            </a:r>
            <a:r>
              <a:rPr spc="-85" dirty="0"/>
              <a:t> </a:t>
            </a:r>
            <a:r>
              <a:rPr spc="-50" dirty="0"/>
              <a:t>в </a:t>
            </a:r>
            <a:r>
              <a:rPr dirty="0"/>
              <a:t>оцінюванні</a:t>
            </a:r>
            <a:r>
              <a:rPr spc="-80" dirty="0"/>
              <a:t> </a:t>
            </a:r>
            <a:r>
              <a:t>знань</a:t>
            </a:r>
            <a:r>
              <a:rPr spc="-35"/>
              <a:t> </a:t>
            </a:r>
            <a:r>
              <a:rPr lang="uk-UA" spc="-10"/>
              <a:t>здобувачів</a:t>
            </a:r>
            <a:r>
              <a:rPr spc="-10"/>
              <a:t>;</a:t>
            </a:r>
            <a:endParaRPr spc="-10" dirty="0"/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lang="uk-UA" spc="-125"/>
              <a:t>викладач</a:t>
            </a:r>
            <a:r>
              <a:rPr spc="-125"/>
              <a:t> </a:t>
            </a:r>
            <a:r>
              <a:t>не</a:t>
            </a:r>
            <a:r>
              <a:rPr lang="uk-UA"/>
              <a:t> </a:t>
            </a:r>
            <a:r>
              <a:t>має</a:t>
            </a:r>
            <a:r>
              <a:rPr spc="-125"/>
              <a:t> </a:t>
            </a:r>
            <a:r>
              <a:rPr spc="-10" dirty="0"/>
              <a:t>певного</a:t>
            </a:r>
          </a:p>
          <a:p>
            <a:pPr marL="355600" marR="61594">
              <a:lnSpc>
                <a:spcPct val="100000"/>
              </a:lnSpc>
            </a:pPr>
            <a:r>
              <a:rPr dirty="0"/>
              <a:t>досвіду</a:t>
            </a:r>
            <a:r>
              <a:rPr spc="-100" dirty="0"/>
              <a:t> </a:t>
            </a:r>
            <a:r>
              <a:rPr dirty="0"/>
              <a:t>щодо</a:t>
            </a:r>
            <a:r>
              <a:rPr spc="-70" dirty="0"/>
              <a:t> </a:t>
            </a:r>
            <a:r>
              <a:rPr dirty="0"/>
              <a:t>такого</a:t>
            </a:r>
            <a:r>
              <a:rPr spc="-60" dirty="0"/>
              <a:t> </a:t>
            </a:r>
            <a:r>
              <a:rPr spc="-20" dirty="0"/>
              <a:t>виду </a:t>
            </a:r>
            <a:r>
              <a:rPr dirty="0"/>
              <a:t>організації</a:t>
            </a:r>
            <a:r>
              <a:rPr spc="-15" dirty="0"/>
              <a:t> </a:t>
            </a:r>
            <a:r>
              <a:rPr spc="-10" dirty="0"/>
              <a:t>навчального процесу;</a:t>
            </a: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5600" algn="l"/>
                <a:tab pos="1673860" algn="l"/>
              </a:tabLst>
            </a:pPr>
            <a:r>
              <a:rPr lang="uk-UA"/>
              <a:t>н</a:t>
            </a:r>
            <a:r>
              <a:t>едостатн</a:t>
            </a:r>
            <a:r>
              <a:rPr lang="uk-UA"/>
              <a:t>є навчально-методичне забезпечення</a:t>
            </a:r>
            <a:endParaRPr spc="-1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92964" y="2106166"/>
            <a:ext cx="4451985" cy="4676140"/>
            <a:chOff x="92964" y="2106166"/>
            <a:chExt cx="4451985" cy="46761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" y="2147316"/>
              <a:ext cx="4376928" cy="45171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64" y="2106166"/>
              <a:ext cx="4160520" cy="46756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4884" y="2174748"/>
              <a:ext cx="4282440" cy="4422775"/>
            </a:xfrm>
            <a:custGeom>
              <a:avLst/>
              <a:gdLst/>
              <a:ahLst/>
              <a:cxnLst/>
              <a:rect l="l" t="t" r="r" b="b"/>
              <a:pathLst>
                <a:path w="4282440" h="4422775">
                  <a:moveTo>
                    <a:pt x="4282440" y="0"/>
                  </a:moveTo>
                  <a:lnTo>
                    <a:pt x="0" y="0"/>
                  </a:lnTo>
                  <a:lnTo>
                    <a:pt x="0" y="4422648"/>
                  </a:lnTo>
                  <a:lnTo>
                    <a:pt x="4282440" y="4422648"/>
                  </a:lnTo>
                  <a:lnTo>
                    <a:pt x="4282440" y="0"/>
                  </a:lnTo>
                  <a:close/>
                </a:path>
              </a:pathLst>
            </a:custGeom>
            <a:solidFill>
              <a:srgbClr val="F0E4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884" y="2174748"/>
              <a:ext cx="4282440" cy="4422775"/>
            </a:xfrm>
            <a:custGeom>
              <a:avLst/>
              <a:gdLst/>
              <a:ahLst/>
              <a:cxnLst/>
              <a:rect l="l" t="t" r="r" b="b"/>
              <a:pathLst>
                <a:path w="4282440" h="4422775">
                  <a:moveTo>
                    <a:pt x="0" y="4422648"/>
                  </a:moveTo>
                  <a:lnTo>
                    <a:pt x="4282440" y="4422648"/>
                  </a:lnTo>
                  <a:lnTo>
                    <a:pt x="4282440" y="0"/>
                  </a:lnTo>
                  <a:lnTo>
                    <a:pt x="0" y="0"/>
                  </a:lnTo>
                  <a:lnTo>
                    <a:pt x="0" y="4422648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xfrm>
            <a:off x="293014" y="2197734"/>
            <a:ext cx="3747770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779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dirty="0"/>
              <a:t>Розширення</a:t>
            </a:r>
            <a:r>
              <a:rPr spc="-140" dirty="0"/>
              <a:t> </a:t>
            </a:r>
            <a:r>
              <a:rPr spc="-10" dirty="0"/>
              <a:t>пізнавальних </a:t>
            </a:r>
            <a:r>
              <a:t>можливостей</a:t>
            </a:r>
            <a:r>
              <a:rPr spc="-140"/>
              <a:t> </a:t>
            </a:r>
            <a:r>
              <a:rPr lang="uk-UA" spc="-10"/>
              <a:t>здобувачів</a:t>
            </a:r>
            <a:r>
              <a:rPr spc="-10"/>
              <a:t>;</a:t>
            </a:r>
            <a:endParaRPr spc="-10" dirty="0"/>
          </a:p>
          <a:p>
            <a:pPr marL="355600" marR="163830" indent="-342900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dirty="0"/>
              <a:t>високий</a:t>
            </a:r>
            <a:r>
              <a:rPr spc="-65" dirty="0"/>
              <a:t> </a:t>
            </a:r>
            <a:r>
              <a:rPr dirty="0"/>
              <a:t>рівень</a:t>
            </a:r>
            <a:r>
              <a:rPr spc="-80" dirty="0"/>
              <a:t> </a:t>
            </a:r>
            <a:r>
              <a:rPr spc="-10" dirty="0"/>
              <a:t>засвоєння знань;</a:t>
            </a: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pc="-20" dirty="0"/>
              <a:t>контроль</a:t>
            </a:r>
            <a:r>
              <a:rPr spc="-60" dirty="0"/>
              <a:t> </a:t>
            </a:r>
            <a:r>
              <a:rPr dirty="0"/>
              <a:t>за</a:t>
            </a:r>
            <a:r>
              <a:rPr spc="-65" dirty="0"/>
              <a:t> </a:t>
            </a:r>
            <a:r>
              <a:rPr dirty="0"/>
              <a:t>рівнем</a:t>
            </a:r>
            <a:r>
              <a:rPr spc="-80" dirty="0"/>
              <a:t> </a:t>
            </a:r>
            <a:r>
              <a:rPr spc="-10" dirty="0"/>
              <a:t>знань;</a:t>
            </a:r>
          </a:p>
          <a:p>
            <a:pPr marL="355600" marR="250190" indent="-342900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lang="uk-UA" spc="-90"/>
              <a:t>викладач</a:t>
            </a:r>
            <a:r>
              <a:rPr spc="-90"/>
              <a:t> </a:t>
            </a:r>
            <a:r>
              <a:rPr dirty="0"/>
              <a:t>виступає</a:t>
            </a:r>
            <a:r>
              <a:rPr spc="-90" dirty="0"/>
              <a:t> </a:t>
            </a:r>
            <a:r>
              <a:rPr dirty="0"/>
              <a:t>в</a:t>
            </a:r>
            <a:r>
              <a:rPr spc="-100" dirty="0"/>
              <a:t> </a:t>
            </a:r>
            <a:r>
              <a:rPr spc="-20" dirty="0"/>
              <a:t>ролі </a:t>
            </a:r>
            <a:r>
              <a:rPr spc="-10" dirty="0"/>
              <a:t>організатора,</a:t>
            </a:r>
          </a:p>
          <a:p>
            <a:pPr marL="355600">
              <a:lnSpc>
                <a:spcPct val="100000"/>
              </a:lnSpc>
            </a:pPr>
            <a:r>
              <a:rPr spc="-10" dirty="0"/>
              <a:t>консультанта;</a:t>
            </a:r>
          </a:p>
          <a:p>
            <a:pPr marL="355600" marR="132715" indent="-342900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t>між</a:t>
            </a:r>
            <a:r>
              <a:rPr spc="-35"/>
              <a:t> </a:t>
            </a:r>
            <a:r>
              <a:rPr lang="uk-UA" spc="-10"/>
              <a:t>викладачем</a:t>
            </a:r>
            <a:r>
              <a:rPr spc="-20"/>
              <a:t> </a:t>
            </a:r>
            <a:r>
              <a:t>і</a:t>
            </a:r>
            <a:r>
              <a:rPr spc="-40"/>
              <a:t> </a:t>
            </a:r>
            <a:r>
              <a:rPr lang="uk-UA" spc="-40"/>
              <a:t>здобвачами</a:t>
            </a:r>
            <a:r>
              <a:rPr spc="-30"/>
              <a:t> </a:t>
            </a:r>
            <a:r>
              <a:rPr spc="-50" dirty="0"/>
              <a:t>в </a:t>
            </a:r>
            <a:r>
              <a:rPr spc="-10" dirty="0"/>
              <a:t>колективі</a:t>
            </a:r>
            <a:r>
              <a:rPr spc="-65" dirty="0"/>
              <a:t> </a:t>
            </a:r>
            <a:r>
              <a:rPr spc="-10" dirty="0"/>
              <a:t>відбувається співпраця.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3201" y="406447"/>
            <a:ext cx="6430405" cy="5631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5133" y="240538"/>
            <a:ext cx="6433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FF0000"/>
                </a:solidFill>
                <a:latin typeface="Arial"/>
                <a:cs typeface="Arial"/>
              </a:rPr>
              <a:t>Інтерактивні</a:t>
            </a:r>
            <a:r>
              <a:rPr sz="4400" i="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i="0" spc="-20" dirty="0">
                <a:solidFill>
                  <a:srgbClr val="FF0000"/>
                </a:solidFill>
                <a:latin typeface="Arial"/>
                <a:cs typeface="Arial"/>
              </a:rPr>
              <a:t>технології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1205483"/>
            <a:ext cx="8529828" cy="38069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9579" y="1239393"/>
            <a:ext cx="785749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4064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це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організація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засвоєння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знань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і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формування </a:t>
            </a:r>
            <a:r>
              <a:rPr sz="3200" dirty="0">
                <a:latin typeface="Times New Roman"/>
                <a:cs typeface="Times New Roman"/>
              </a:rPr>
              <a:t>певних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вмінь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та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навичок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через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сукупність </a:t>
            </a:r>
            <a:r>
              <a:rPr sz="3200" dirty="0">
                <a:latin typeface="Times New Roman"/>
                <a:cs typeface="Times New Roman"/>
              </a:rPr>
              <a:t>особливим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способом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організованих</a:t>
            </a:r>
            <a:endParaRPr sz="3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навчально–пізнавальних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дій,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що</a:t>
            </a:r>
            <a:r>
              <a:rPr sz="3200" spc="-10" dirty="0">
                <a:latin typeface="Times New Roman"/>
                <a:cs typeface="Times New Roman"/>
              </a:rPr>
              <a:t> полягають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в </a:t>
            </a:r>
            <a:r>
              <a:rPr sz="3200" dirty="0">
                <a:latin typeface="Times New Roman"/>
                <a:cs typeface="Times New Roman"/>
              </a:rPr>
              <a:t>активній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>
                <a:latin typeface="Times New Roman"/>
                <a:cs typeface="Times New Roman"/>
              </a:rPr>
              <a:t>взаємодії</a:t>
            </a:r>
            <a:r>
              <a:rPr sz="3200" spc="-60">
                <a:latin typeface="Times New Roman"/>
                <a:cs typeface="Times New Roman"/>
              </a:rPr>
              <a:t> </a:t>
            </a:r>
            <a:r>
              <a:rPr lang="uk-UA" sz="3200" spc="-60">
                <a:latin typeface="Times New Roman"/>
                <a:cs typeface="Times New Roman"/>
              </a:rPr>
              <a:t>здобувачів</a:t>
            </a:r>
            <a:r>
              <a:rPr sz="3200" spc="-35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між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собою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та</a:t>
            </a:r>
            <a:endParaRPr sz="3200">
              <a:latin typeface="Times New Roman"/>
              <a:cs typeface="Times New Roman"/>
            </a:endParaRPr>
          </a:p>
          <a:p>
            <a:pPr marL="60960" marR="45720" indent="286385">
              <a:lnSpc>
                <a:spcPct val="100000"/>
              </a:lnSpc>
            </a:pPr>
            <a:r>
              <a:rPr sz="3200" spc="-30" dirty="0">
                <a:latin typeface="Times New Roman"/>
                <a:cs typeface="Times New Roman"/>
              </a:rPr>
              <a:t>побудові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міжособистісного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спілкування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з </a:t>
            </a:r>
            <a:r>
              <a:rPr sz="3200" dirty="0">
                <a:latin typeface="Times New Roman"/>
                <a:cs typeface="Times New Roman"/>
              </a:rPr>
              <a:t>метою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досягнення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запланованого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результату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3690" y="5072758"/>
            <a:ext cx="1073230" cy="172776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37972" y="4832602"/>
            <a:ext cx="6699884" cy="2024380"/>
            <a:chOff x="537972" y="4832602"/>
            <a:chExt cx="6699884" cy="20243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972" y="4832602"/>
              <a:ext cx="2878836" cy="2020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6031" y="4965190"/>
              <a:ext cx="3171443" cy="18912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817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Microsoft Sans Serif</vt:lpstr>
      <vt:lpstr>Times New Roman</vt:lpstr>
      <vt:lpstr>Wingdings</vt:lpstr>
      <vt:lpstr>Office Theme</vt:lpstr>
      <vt:lpstr>Презентация PowerPoint</vt:lpstr>
      <vt:lpstr>Пасивна модель навчання</vt:lpstr>
      <vt:lpstr>Активна модель навчання</vt:lpstr>
      <vt:lpstr>Інтерактивна модель навчання</vt:lpstr>
      <vt:lpstr>Презентация PowerPoint</vt:lpstr>
      <vt:lpstr>це специфічна форма організації</vt:lpstr>
      <vt:lpstr>Цілі і завдання інтерактивного навчання</vt:lpstr>
      <vt:lpstr>Негативне</vt:lpstr>
      <vt:lpstr>Інтерактивні технології</vt:lpstr>
      <vt:lpstr>Презентация PowerPoint</vt:lpstr>
      <vt:lpstr>Принципи інтерактивного навчання</vt:lpstr>
      <vt:lpstr>Презентация PowerPoint</vt:lpstr>
      <vt:lpstr>Класифікація інтерактивних методів навчання</vt:lpstr>
      <vt:lpstr>Презентация PowerPoint</vt:lpstr>
      <vt:lpstr>Презентация PowerPoint</vt:lpstr>
      <vt:lpstr>1. Інтерактивні технології кооперативного навчання:</vt:lpstr>
      <vt:lpstr>2. Інтерактивні технології кооперативно - групового навчання: передбачають одночасну спільну роботу всієї групи.</vt:lpstr>
      <vt:lpstr>3. Технології ситуативного моделювання (навчання у грі): це побудова навчального процесу шляхом включення здобувача до гри (передусім ігрове моделювання явищ, що вивчаються).</vt:lpstr>
      <vt:lpstr>4. Технології опрацювання дискусійних питань: важливий засіб пізнавальної діяльності здобувачів у процесі навчання, бо дискусія - широке публічне обговорення спірного питання.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Вікторія Меняйло</cp:lastModifiedBy>
  <cp:revision>1</cp:revision>
  <dcterms:created xsi:type="dcterms:W3CDTF">2024-02-24T16:51:34Z</dcterms:created>
  <dcterms:modified xsi:type="dcterms:W3CDTF">2024-02-24T17:54:01Z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2024-02-24T00:00:00Z</vt:filetime>
  </property>
  <property fmtid="{D5CDD505-2E9C-101B-9397-08002B2CF9AE}" pid="5" name="Producer">
    <vt:lpwstr>Microsoft® PowerPoint® 2013</vt:lpwstr>
  </property>
</Properties>
</file>