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9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3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3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2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7EE6-A1FC-477A-A085-4C2348818A9D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983A-1383-460E-B3C3-9DC583F3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6315" y="728457"/>
            <a:ext cx="2312126" cy="440192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HTML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2186" y="1232763"/>
            <a:ext cx="772014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 - тег, що позначає абзац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&lt;h1&gt; - тег, що позначає заголовок 1 рівня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             (1)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2186" y="1956038"/>
            <a:ext cx="7550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=”50%”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”&gt;…&lt;/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			(2)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2186" y="2403370"/>
            <a:ext cx="69172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Одинарні теги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HTML</a:t>
            </a:r>
          </a:p>
          <a:p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/picture.jpg”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=”200”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border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=”1”&gt;		(3)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76315" y="3114334"/>
            <a:ext cx="20794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Парні теги HTML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 descr="Без-имени-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378" y="3539066"/>
            <a:ext cx="4714875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2842615" y="4927868"/>
            <a:ext cx="389440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1.1 -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HTML-елементу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76315" y="5238090"/>
            <a:ext cx="8520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&lt;p&gt;Цей фрагмент є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&gt;окремим рядком&lt;/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тексту&lt;/p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	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(4)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6315" y="5607422"/>
            <a:ext cx="8614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&lt;p&gt;Цей фрагмент є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&gt;окремим рядком тексту&lt;/p&gt;&lt;/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76315" y="5921354"/>
            <a:ext cx="234012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Теги для коментарів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76314" y="6354658"/>
            <a:ext cx="469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&lt;!-- текст коментаря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--&gt;		(6)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2" y="888980"/>
            <a:ext cx="158184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542" y="1528911"/>
            <a:ext cx="2902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&gt;*{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margin:0;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width:100%;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height:100%;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width:100%;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height:10%;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:#f0cfcf;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width:100%;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height:80%;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:#00cf0f;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1314" y="152891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&gt;Заголовок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='#'&gt;Головна&lt;/a&gt;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='#'&gt;Каталог&lt;/a&gt;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='#'&gt;Контакти&lt;/a&gt;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Стаття перша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&lt;/p&gt;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</a:t>
            </a:r>
            <a:r>
              <a:rPr lang="uk-UA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6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888" y="1909898"/>
            <a:ext cx="8726122" cy="2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127566" y="4435834"/>
            <a:ext cx="518212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64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0229" y="888980"/>
            <a:ext cx="40349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&lt;style&gt;*{</a:t>
            </a:r>
          </a:p>
          <a:p>
            <a:r>
              <a:rPr lang="en-US" dirty="0" smtClean="0"/>
              <a:t>margin:0;</a:t>
            </a:r>
          </a:p>
          <a:p>
            <a:r>
              <a:rPr lang="en-US" dirty="0" smtClean="0"/>
              <a:t>width:100%;</a:t>
            </a:r>
          </a:p>
          <a:p>
            <a:r>
              <a:rPr lang="en-US" dirty="0" smtClean="0"/>
              <a:t>height:80%;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header{</a:t>
            </a:r>
          </a:p>
          <a:p>
            <a:r>
              <a:rPr lang="en-US" dirty="0" smtClean="0"/>
              <a:t>width:100%;</a:t>
            </a:r>
          </a:p>
          <a:p>
            <a:r>
              <a:rPr lang="en-US" dirty="0" smtClean="0"/>
              <a:t>height:10%;</a:t>
            </a:r>
          </a:p>
          <a:p>
            <a:r>
              <a:rPr lang="en-US" dirty="0" smtClean="0"/>
              <a:t>background:#f0cfcf;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section{</a:t>
            </a:r>
          </a:p>
          <a:p>
            <a:r>
              <a:rPr lang="en-US" dirty="0" smtClean="0"/>
              <a:t>width:100%;</a:t>
            </a:r>
          </a:p>
          <a:p>
            <a:r>
              <a:rPr lang="en-US" dirty="0" smtClean="0"/>
              <a:t>height:60%;</a:t>
            </a:r>
          </a:p>
          <a:p>
            <a:r>
              <a:rPr lang="en-US" dirty="0" smtClean="0"/>
              <a:t>background:#00cf0f;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footer{</a:t>
            </a:r>
          </a:p>
          <a:p>
            <a:r>
              <a:rPr lang="en-US" dirty="0" smtClean="0"/>
              <a:t>width:100%;</a:t>
            </a:r>
          </a:p>
          <a:p>
            <a:r>
              <a:rPr lang="en-US" dirty="0" smtClean="0"/>
              <a:t>height:10%;</a:t>
            </a:r>
          </a:p>
          <a:p>
            <a:r>
              <a:rPr lang="en-US" dirty="0" smtClean="0"/>
              <a:t>background:#c0cf0f;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&lt;/style&gt;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75200" y="888980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&gt;Заголовок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='#'&gt;Головна&lt;/a&gt;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='#'&gt;Каталог&lt;/a&gt;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&lt;a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='#'&gt;Контакти&lt;/a&gt;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Стаття перша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&lt;/p&gt;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Стаття перша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&lt;/p&gt;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Футер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27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571" y="1077913"/>
            <a:ext cx="5696858" cy="4908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0571" y="6175300"/>
            <a:ext cx="9618618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>
                <a:tab pos="4502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7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189" y="888980"/>
            <a:ext cx="89306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&lt;p&gt;, &lt;h1&gt;-&lt;h6&gt;,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Елементи для HTML тексту.		(16)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332" y="1393501"/>
            <a:ext cx="60629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 &lt;p&gt; визначає параграф (абзац).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 </a:t>
            </a:r>
            <a:r>
              <a:rPr kumimoji="0" lang="uk-UA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kumimoji="0" lang="uk-UA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text-align:right</a:t>
            </a: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"&gt;Це деякий текст в параграфі.&lt;/p&gt;</a:t>
            </a:r>
            <a:endParaRPr kumimoji="0" lang="uk-UA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01189" y="16008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Рисунок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89" y="2058065"/>
            <a:ext cx="52959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01189" y="2536272"/>
            <a:ext cx="3556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</a:t>
            </a:r>
            <a:r>
              <a:rPr kumimoji="0" lang="uk-UA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kumimoji="0" lang="ru-RU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uk-UA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uk-UA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189" y="3003092"/>
            <a:ext cx="863019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заголовків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3359" y="3427824"/>
            <a:ext cx="8342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 style="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background-color:DodgerBlue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;"&gt;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Слава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!&lt;/h1&gt;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&lt;h2 style="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color:Tomato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;"&gt;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Слава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!&lt;/h2&gt;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92332" y="36899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2" y="4147133"/>
            <a:ext cx="48006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36061" y="5113748"/>
            <a:ext cx="562615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82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875" y="1535311"/>
            <a:ext cx="7833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cite="http://developer.mozilla.org"&gt;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&lt;p&gt;This is a quotation taken from the Mozilla Developer Center.&lt;/p&gt;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35875" y="888980"/>
            <a:ext cx="68197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 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 визначає розділ, що цитується з іншого джерела.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798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183" y="1560132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&lt;h1&gt;Основні мови Інтернету&lt;/h1&gt;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p&gt;HTML є стандартною мовою розмітки для створення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вебсторінок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HTML описує структуру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вебсторінки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складається з ряду елементів. Елементи HTML повідомляють браузеру, як відображати вміст.&lt;/p&gt;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p&gt;CSS — це мова, яка описує, як елементи HTML мають відображатися на екрані, папері чи в інших носіях. CSS заощаджує багато роботи, оскільки він може керувати макетом кількох веб-сторінок одночасно.&lt;/p&gt;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8755" y="1008194"/>
            <a:ext cx="42627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Горизонтальна лінія.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(17)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602" y="4780472"/>
            <a:ext cx="6147435" cy="14211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296602" y="6346086"/>
            <a:ext cx="4848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07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685" y="768731"/>
            <a:ext cx="724553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Встановлює нумерований (маркірований) список.	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389" y="119346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="50"&gt;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97" y="1754987"/>
            <a:ext cx="1859915" cy="12973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671137" y="3244334"/>
            <a:ext cx="484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457" y="4315637"/>
            <a:ext cx="5855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 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 визначає невпорядкований (маркований) список.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3137" y="485564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&lt;li&gt;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712" y="4894308"/>
            <a:ext cx="2638425" cy="71691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3391989" y="5808430"/>
            <a:ext cx="52488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09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uk-UA" dirty="0" smtClean="0"/>
              <a:t>8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2624" y="888980"/>
            <a:ext cx="42627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Створює таблицю.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24" y="1836932"/>
            <a:ext cx="6096000" cy="52260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&lt;style&gt;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td {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border: 1px solid black;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border-collapse: collapse;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&lt;/style&gt;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&lt;table&gt;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&gt;Month&lt;/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&gt;Savings&lt;/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9261" y="255891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&lt;td&gt;January&lt;/td&gt;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&lt;td&gt;$100&lt;/td&gt;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&lt;td&gt;February&lt;/td&gt;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&lt;td&gt;$80&lt;/td&gt;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2624" y="1169056"/>
            <a:ext cx="7924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рядок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заголовок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td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клітинку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82" y="2755764"/>
            <a:ext cx="1797685" cy="9023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6182032" y="3520768"/>
            <a:ext cx="6096000" cy="9110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51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uk-UA" dirty="0" smtClean="0"/>
              <a:t>9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8198" y="1009011"/>
            <a:ext cx="610936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Встановлює форму на веб-сторінці.	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057" y="1885441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tabLst>
                <a:tab pos="45021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HTML-форма з двома полями введення та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 кнопкою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надсилання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0215" algn="just">
              <a:tabLst>
                <a:tab pos="450215" algn="l"/>
              </a:tabLst>
            </a:pP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="/action_page.html"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"&gt;Ім’я:&lt;/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"&gt;Прізвище:&lt;/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="Надіслати"&gt;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37" y="4686208"/>
            <a:ext cx="2885440" cy="12293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66057" y="6106020"/>
            <a:ext cx="55597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1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6421" y="888980"/>
            <a:ext cx="32835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HTML-документа</a:t>
            </a:r>
            <a:endParaRPr lang="en-US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421" y="141220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charset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"utf-8"&gt;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&gt;Тестова сторінка&lt;/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&lt;p&gt;Моя перша сторінка&lt;/p&gt;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D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647" y="2628356"/>
            <a:ext cx="5610225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706206" y="5589166"/>
            <a:ext cx="553420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1.2 - Найпростіша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веб-сторінки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" y="1806203"/>
            <a:ext cx="771579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="https://www.w3schools.com"&gt;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Посетите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W3Schools.com!&lt;/a&gt;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20</a:t>
            </a:r>
            <a:endParaRPr lang="en-US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4" y="2230935"/>
            <a:ext cx="363918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05744" y="908066"/>
            <a:ext cx="27190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Типові рядкові елементи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423" y="1235275"/>
            <a:ext cx="103022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&lt;a&gt; Є одним з важливих елементів HTML і призначений для створення посилань. 	(21)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920" y="2599249"/>
            <a:ext cx="51878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&lt;a&gt;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920" y="3143982"/>
            <a:ext cx="518058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Універсальний рядковий елемент. (22)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6246" y="3851803"/>
            <a:ext cx="78371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 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який використовується для забарвлення частини тексту: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&lt;p&gt;Слава 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color:blue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"&gt;Україні&lt;/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0" y="5058222"/>
            <a:ext cx="3952721" cy="112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5744" y="5976754"/>
            <a:ext cx="5037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21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6236" y="888980"/>
            <a:ext cx="42627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Розірвання рядка.		(23)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6388" y="1249471"/>
            <a:ext cx="96963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&lt;p&gt;Щоб примусово&lt;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розбивати рядки&lt;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 тексті,&lt;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використовуйте елемент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Рисунок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" y="1702444"/>
            <a:ext cx="3239589" cy="126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7279" y="2686487"/>
            <a:ext cx="53026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960" y="3330884"/>
            <a:ext cx="42627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Вставляння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зображення.	(24)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7279" y="376650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&lt;style&gt;</a:t>
            </a:r>
          </a:p>
          <a:p>
            <a:r>
              <a:rPr lang="en-US" dirty="0"/>
              <a:t>.fit-picture {</a:t>
            </a:r>
          </a:p>
          <a:p>
            <a:r>
              <a:rPr lang="en-US" dirty="0"/>
              <a:t>  width: 250px;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&lt;/style&gt;</a:t>
            </a:r>
          </a:p>
          <a:p>
            <a:endParaRPr lang="en-US" dirty="0"/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endParaRPr lang="en-US" dirty="0"/>
          </a:p>
          <a:p>
            <a:r>
              <a:rPr lang="en-US" dirty="0"/>
              <a:t>  class="fit-picture"</a:t>
            </a:r>
          </a:p>
          <a:p>
            <a:r>
              <a:rPr lang="en-US" dirty="0"/>
              <a:t>  </a:t>
            </a:r>
            <a:r>
              <a:rPr lang="en-US" dirty="0" err="1"/>
              <a:t>src</a:t>
            </a:r>
            <a:r>
              <a:rPr lang="en-US" dirty="0"/>
              <a:t>="/</a:t>
            </a:r>
            <a:r>
              <a:rPr lang="en-US" dirty="0" err="1"/>
              <a:t>Основи</a:t>
            </a:r>
            <a:r>
              <a:rPr lang="en-US" dirty="0"/>
              <a:t> </a:t>
            </a:r>
            <a:r>
              <a:rPr lang="en-US" dirty="0" err="1"/>
              <a:t>інтернет</a:t>
            </a:r>
            <a:r>
              <a:rPr lang="en-US" dirty="0"/>
              <a:t> </a:t>
            </a:r>
            <a:r>
              <a:rPr lang="en-US" dirty="0" err="1"/>
              <a:t>технологій</a:t>
            </a:r>
            <a:r>
              <a:rPr lang="en-US" dirty="0"/>
              <a:t>/images/grapefruit.jpg"</a:t>
            </a:r>
          </a:p>
          <a:p>
            <a:r>
              <a:rPr lang="en-US" dirty="0"/>
              <a:t>  alt="Grapefruit slice atop a pile of other slices" /&gt;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903" y="3755616"/>
            <a:ext cx="1506855" cy="14185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6352142" y="5168626"/>
            <a:ext cx="544437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5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22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0105" y="888980"/>
            <a:ext cx="16367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i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HTML текст</a:t>
            </a:r>
            <a:endParaRPr lang="en-US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0105" y="1313712"/>
            <a:ext cx="406823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 для форматування тексту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733" y="1738444"/>
            <a:ext cx="1071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strong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2564" y="2209343"/>
            <a:ext cx="38595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&gt;Це важливий текст!&lt;/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7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5" y="2563876"/>
            <a:ext cx="4637230" cy="85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2397" y="3210207"/>
            <a:ext cx="52420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0105" y="377245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5435" y="4141788"/>
            <a:ext cx="8139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&lt;p&gt;Ти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&gt;маєш&lt;/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поспішати яскраво жити!&lt;/p&gt;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&lt;p&gt;Ми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&gt;не можемо&lt;/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дозволити собі так погано жити.&lt;/p&gt;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58" y="4991252"/>
            <a:ext cx="5056407" cy="118454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45004" y="5970350"/>
            <a:ext cx="536743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494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23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8234" y="815965"/>
            <a:ext cx="625684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&lt;q&gt;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додавання зовнішніх лапок до фрагменту.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WWF's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&lt;q&gt;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harmony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.&lt;/q&gt;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succeed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Рисунок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" y="2367230"/>
            <a:ext cx="9591118" cy="65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0526" y="3020495"/>
            <a:ext cx="4746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&lt;q&gt;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8234" y="3470699"/>
            <a:ext cx="6096000" cy="2517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зміна шрифту на більш технічний шрифт.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 текст як комп’ютерний код у документі: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&lt;p&gt;HTML тег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визначає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клікабельну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кнопку.&lt;/p&gt;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&lt;p&gt;CSS властивість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background-color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визначає колір фону елемента.&lt;/p&gt;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" y="5484268"/>
            <a:ext cx="4429125" cy="6965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42919" y="6198687"/>
            <a:ext cx="552132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8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24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434" y="100924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перекреслений текст.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3&gt;Приклад використання тегу 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&gt;Кількість студентів, що навчаються в педагогічному університеті станом на 2019 рік становить 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&gt;4589&lt;/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&gt;5004&lt;/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Вибуло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&lt;del&gt;240&lt;/del&gt;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&lt;/p&gt;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34" y="2947842"/>
            <a:ext cx="7141574" cy="9799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33234" y="3810174"/>
            <a:ext cx="536743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6896" y="4234906"/>
            <a:ext cx="307674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підкреслений текст.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742" y="4629498"/>
            <a:ext cx="72852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&lt;p&gt;Мій улюблений колір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&gt;синій&lt;/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&gt;червоний&lt;/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&gt;!&lt;/p&gt;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34" y="5162345"/>
            <a:ext cx="4306389" cy="7040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59121" y="5800614"/>
            <a:ext cx="53546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31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25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0891" y="904786"/>
            <a:ext cx="11445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використовується для створення нижніх індексів. Зсуває текст нижче рівня рядка, зменшуючи його розмір.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&lt;p&gt;Цей текст містить 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&gt;підрядковий&lt;/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текст.&lt;/p&gt;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3" y="1770592"/>
            <a:ext cx="4414138" cy="70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66206" y="2286583"/>
            <a:ext cx="4906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6206" y="2832422"/>
            <a:ext cx="1057744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використовується для створення ступенів. Зсуває текст вище рівня рядка, зменшуючи його розмір.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&lt;p&gt;Цей текст містить 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&gt;надрядковий&lt;/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 текст.&lt;/p&gt;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Рисунок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79" y="4300614"/>
            <a:ext cx="4878935" cy="73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520" y="5037057"/>
            <a:ext cx="47784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uk-UA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78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954" y="866564"/>
            <a:ext cx="76747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дозволяє вивести текст на екран, зберігши початкове форматування.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Пробіли і переноси рядків при цьому не видаляються.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у попередньому елементі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відображається шрифтом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фіксованої ширини, і він зберігає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обидва      пробіли та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розриви рядків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3" y="4091847"/>
            <a:ext cx="4424972" cy="159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572" y="5685515"/>
            <a:ext cx="540173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13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544" y="214626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1302623"/>
            <a:ext cx="1012110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Використовується для оформлення фрагменту особливим блоком,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наприклад, цитати, виділяючи його відступами і переносами рядків.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="https://www.worldwildlife.org/who/index.html"&gt;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Ось вже 50 років WWF захищає майбутнє природи. Всесвітній фонд дикої природи (WWF),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найбільша у світі природоохоронна організація, працює в 100 країнах, і її підтримують 1,2 мільйона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членів в США та близько 5 мільйонів в усьому світі.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" y="4059538"/>
            <a:ext cx="15897798" cy="62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65847" y="4679577"/>
            <a:ext cx="780377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blockquote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47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544" y="214626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1360" y="1541764"/>
            <a:ext cx="96963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Переносить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 на наступний рядок, створюючи розрив рядка.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&lt;p&gt;Щоб примусово&lt;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розбивати рядки&lt;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 тексті,&lt;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використовуйте елемент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Рисунок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8" y="2962093"/>
            <a:ext cx="2825323" cy="119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938" y="4159492"/>
            <a:ext cx="4848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88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84693" y="1192012"/>
            <a:ext cx="1131816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kumimoji="0" lang="uk-U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Використовується для поділу контенту на веб-сторінці. Відображається у вигляді горизонтальної лінії.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&lt;h1&gt;Основні мови Інтернету&lt;/h1&gt;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&lt;p&gt;HTML є стандартною мовою розмітки для створення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вебсторінок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HTML описує структуру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вебсторінки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складається з ряду елементів. Елементи HTML повідомляють браузеру, як відображати вміст.&lt;/p&gt;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&lt;p&gt;CSS — це мова, яка описує, як елементи HTML мають відображатися на екрані, папері чи в інших носіях.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CSS заощаджує багато роботи, оскільки він може керувати макетом кількох веб-сторінок одночасно.&lt;/p&gt;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53" y="3912245"/>
            <a:ext cx="8142346" cy="16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453" y="5765466"/>
            <a:ext cx="4848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r>
              <a:rPr lang="ru-RU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uk-UA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­ Приклад використання </a:t>
            </a:r>
            <a:r>
              <a:rPr lang="uk-UA" alt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alt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uk-UA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uk-UA" altLang="en-US" sz="2400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544" y="214626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3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5994" y="888980"/>
            <a:ext cx="187262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head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8636" y="131371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88636" y="155377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88636" y="1836932"/>
            <a:ext cx="369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charset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="тип кодування"&gt;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51152" y="2133203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style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51152" y="2456351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link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8647" y="2784884"/>
            <a:ext cx="3868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="style.css"&gt;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7)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89536" y="3075770"/>
            <a:ext cx="50706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stylesheet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”&gt; 	(8)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9536" y="3459198"/>
            <a:ext cx="50706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favicon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 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9536" y="3883930"/>
            <a:ext cx="7412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stylesheet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"&gt;, 	(10)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/x-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="favicon.png"&gt;)	(11)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13645" y="4579962"/>
            <a:ext cx="1962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script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05994" y="4903110"/>
            <a:ext cx="518603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 scripts.js"&gt;&lt;/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		(12)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0057" y="5361316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2445" y="957321"/>
            <a:ext cx="9714411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призначенням теги можна умовно розподілити: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Контейнерні: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p, h1-h6,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Функціональні: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Фрейми: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iframe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5690" y="3370919"/>
            <a:ext cx="9727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&lt;тег атрибут1="значення1" атрибут2=”значення1 значення2”&gt;контент&lt;/тег&gt;	(13)</a:t>
            </a:r>
            <a:endParaRPr lang="en-US" sz="11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2445" y="3884644"/>
            <a:ext cx="33763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Універсальними атрибутами є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621" y="426910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2445" y="502289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class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62445" y="462814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style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4621" y="539222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689" y="1088963"/>
            <a:ext cx="4512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Умовно елементи  можна поділити на групи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1689" y="1458295"/>
            <a:ext cx="2040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Блокові елементи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066" y="1827627"/>
            <a:ext cx="202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Рядкові елементи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0927" y="2196959"/>
            <a:ext cx="351535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Типові блокові елементи</a:t>
            </a:r>
            <a:endParaRPr lang="en-US" b="1" i="1" dirty="0"/>
          </a:p>
          <a:p>
            <a:pPr lvl="0"/>
            <a:r>
              <a:rPr lang="uk-UA" b="1" dirty="0"/>
              <a:t>&lt;div&gt;</a:t>
            </a:r>
            <a:r>
              <a:rPr lang="uk-UA" dirty="0"/>
              <a:t> </a:t>
            </a:r>
            <a:r>
              <a:rPr lang="en-US" dirty="0" smtClean="0"/>
              <a:t>	</a:t>
            </a:r>
            <a:r>
              <a:rPr lang="uk-UA" dirty="0"/>
              <a:t>	</a:t>
            </a:r>
            <a:r>
              <a:rPr lang="en-US" dirty="0"/>
              <a:t>(14</a:t>
            </a:r>
            <a:r>
              <a:rPr lang="en-US" dirty="0" smtClean="0"/>
              <a:t>)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&lt;style&gt;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.block1 {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width: 200px;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background: #ccc;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padding: 5px;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padding-right: 20px;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border: solid 1px black;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float: left;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.block2 {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width: 200px; 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padding: 5px;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border: solid 1px black;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float: left;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10px;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/>
              <a:t>	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2457" y="1658278"/>
            <a:ext cx="81570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&lt;p&gt;Приклад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тега </a:t>
            </a:r>
            <a:r>
              <a:rPr lang="ru-RU" dirty="0" err="1" smtClean="0"/>
              <a:t>div</a:t>
            </a:r>
            <a:r>
              <a:rPr lang="ru-RU" dirty="0" smtClean="0"/>
              <a:t>&lt;/p&gt;  </a:t>
            </a:r>
            <a:endParaRPr lang="en-US" dirty="0" smtClean="0"/>
          </a:p>
          <a:p>
            <a:r>
              <a:rPr lang="ru-RU" dirty="0" smtClean="0"/>
              <a:t>&lt;</a:t>
            </a:r>
            <a:r>
              <a:rPr lang="ru-RU" dirty="0" err="1" smtClean="0"/>
              <a:t>div</a:t>
            </a:r>
            <a:r>
              <a:rPr lang="ru-RU" dirty="0" smtClean="0"/>
              <a:t> </a:t>
            </a:r>
            <a:r>
              <a:rPr lang="ru-RU" dirty="0" err="1" smtClean="0"/>
              <a:t>class</a:t>
            </a:r>
            <a:r>
              <a:rPr lang="ru-RU" dirty="0" smtClean="0"/>
              <a:t>="block1"&gt;Собаки </a:t>
            </a:r>
            <a:r>
              <a:rPr lang="ru-RU" dirty="0" err="1" smtClean="0"/>
              <a:t>здавна</a:t>
            </a:r>
            <a:r>
              <a:rPr lang="ru-RU" dirty="0" smtClean="0"/>
              <a:t> є </a:t>
            </a:r>
            <a:r>
              <a:rPr lang="ru-RU" dirty="0" err="1" smtClean="0"/>
              <a:t>помічниками</a:t>
            </a:r>
            <a:r>
              <a:rPr lang="ru-RU" dirty="0" smtClean="0"/>
              <a:t> людей.    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. Вони </a:t>
            </a:r>
            <a:r>
              <a:rPr lang="ru-RU" dirty="0" err="1" smtClean="0"/>
              <a:t>несуть</a:t>
            </a:r>
            <a:r>
              <a:rPr lang="ru-RU" dirty="0" smtClean="0"/>
              <a:t> службу на </a:t>
            </a:r>
            <a:r>
              <a:rPr lang="ru-RU" dirty="0" err="1" smtClean="0"/>
              <a:t>кордоні</a:t>
            </a:r>
            <a:r>
              <a:rPr lang="ru-RU" dirty="0" smtClean="0"/>
              <a:t>, </a:t>
            </a:r>
            <a:r>
              <a:rPr lang="ru-RU" dirty="0" err="1" smtClean="0"/>
              <a:t>митниці</a:t>
            </a:r>
            <a:r>
              <a:rPr lang="ru-RU" dirty="0" smtClean="0"/>
              <a:t>. Собаки - </a:t>
            </a:r>
            <a:r>
              <a:rPr lang="ru-RU" dirty="0" err="1" smtClean="0"/>
              <a:t>гарні</a:t>
            </a:r>
            <a:r>
              <a:rPr lang="ru-RU" dirty="0" smtClean="0"/>
              <a:t> </a:t>
            </a:r>
            <a:r>
              <a:rPr lang="ru-RU" dirty="0" err="1" smtClean="0"/>
              <a:t>рятівники</a:t>
            </a:r>
            <a:r>
              <a:rPr lang="ru-RU" dirty="0" smtClean="0"/>
              <a:t>. Вони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людей.  &lt;/</a:t>
            </a:r>
            <a:r>
              <a:rPr lang="ru-RU" dirty="0" err="1" smtClean="0"/>
              <a:t>div</a:t>
            </a:r>
            <a:r>
              <a:rPr lang="ru-RU" dirty="0" smtClean="0"/>
              <a:t>&gt;</a:t>
            </a:r>
            <a:endParaRPr lang="en-US" dirty="0" smtClean="0"/>
          </a:p>
          <a:p>
            <a:r>
              <a:rPr lang="ru-RU" dirty="0" smtClean="0"/>
              <a:t>  &lt;</a:t>
            </a:r>
            <a:r>
              <a:rPr lang="ru-RU" dirty="0" err="1" smtClean="0"/>
              <a:t>div</a:t>
            </a:r>
            <a:r>
              <a:rPr lang="ru-RU" dirty="0" smtClean="0"/>
              <a:t> </a:t>
            </a:r>
            <a:r>
              <a:rPr lang="ru-RU" dirty="0" err="1" smtClean="0"/>
              <a:t>class</a:t>
            </a:r>
            <a:r>
              <a:rPr lang="ru-RU" dirty="0" smtClean="0"/>
              <a:t>="block2"&gt;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служать</a:t>
            </a:r>
            <a:r>
              <a:rPr lang="ru-RU" dirty="0" smtClean="0"/>
              <a:t> </a:t>
            </a:r>
            <a:r>
              <a:rPr lang="ru-RU" dirty="0" err="1" smtClean="0"/>
              <a:t>поводирями</a:t>
            </a:r>
            <a:r>
              <a:rPr lang="ru-RU" dirty="0" smtClean="0"/>
              <a:t> для незрячих та </a:t>
            </a:r>
            <a:r>
              <a:rPr lang="ru-RU" dirty="0" err="1" smtClean="0"/>
              <a:t>немічних</a:t>
            </a:r>
            <a:r>
              <a:rPr lang="ru-RU" dirty="0" smtClean="0"/>
              <a:t>. А </a:t>
            </a:r>
            <a:r>
              <a:rPr lang="ru-RU" dirty="0" err="1" smtClean="0"/>
              <a:t>ще</a:t>
            </a:r>
            <a:r>
              <a:rPr lang="ru-RU" dirty="0" smtClean="0"/>
              <a:t> вони </a:t>
            </a:r>
            <a:r>
              <a:rPr lang="ru-RU" dirty="0" err="1" smtClean="0"/>
              <a:t>надійні</a:t>
            </a:r>
            <a:r>
              <a:rPr lang="ru-RU" dirty="0" smtClean="0"/>
              <a:t> </a:t>
            </a:r>
            <a:r>
              <a:rPr lang="ru-RU" dirty="0" err="1" smtClean="0"/>
              <a:t>друзі</a:t>
            </a:r>
            <a:r>
              <a:rPr lang="ru-RU" dirty="0" smtClean="0"/>
              <a:t>, </a:t>
            </a:r>
            <a:r>
              <a:rPr lang="ru-RU" dirty="0" err="1" smtClean="0"/>
              <a:t>сумують</a:t>
            </a:r>
            <a:r>
              <a:rPr lang="ru-RU" dirty="0" smtClean="0"/>
              <a:t> без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господарів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  Про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помічників</a:t>
            </a:r>
            <a:r>
              <a:rPr lang="ru-RU" dirty="0" smtClean="0"/>
              <a:t> </a:t>
            </a:r>
            <a:r>
              <a:rPr lang="ru-RU" dirty="0" err="1" smtClean="0"/>
              <a:t>знімають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, </a:t>
            </a:r>
            <a:r>
              <a:rPr lang="ru-RU" dirty="0" err="1" smtClean="0"/>
              <a:t>пишуть</a:t>
            </a:r>
            <a:r>
              <a:rPr lang="ru-RU" dirty="0" smtClean="0"/>
              <a:t> у книжках. &lt;/</a:t>
            </a:r>
            <a:r>
              <a:rPr lang="ru-RU" dirty="0" err="1" smtClean="0"/>
              <a:t>div</a:t>
            </a:r>
            <a:r>
              <a:rPr lang="ru-RU" dirty="0" smtClean="0"/>
              <a:t>&gt;</a:t>
            </a:r>
            <a:endParaRPr lang="en-US" dirty="0"/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900" y="3889585"/>
            <a:ext cx="5246689" cy="227898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850900" y="6004852"/>
            <a:ext cx="479419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1.3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&lt;div&gt;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3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8491" y="1146876"/>
            <a:ext cx="11582399" cy="39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tabLst>
                <a:tab pos="45021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&gt;, 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Семантичні блоки для позначення структурних ділянок сторінки.	(15)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810" y="1542305"/>
            <a:ext cx="107071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&lt;h2&gt;Google Chrome&lt;/h2&gt;</a:t>
            </a:r>
          </a:p>
          <a:p>
            <a:r>
              <a:rPr lang="en-US" dirty="0" smtClean="0"/>
              <a:t>&lt;p&gt;Google Chrome –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веб-браузер</a:t>
            </a:r>
            <a:r>
              <a:rPr lang="en-US" dirty="0" smtClean="0"/>
              <a:t>, </a:t>
            </a:r>
            <a:r>
              <a:rPr lang="en-US" dirty="0" err="1" smtClean="0"/>
              <a:t>розроблений</a:t>
            </a:r>
            <a:r>
              <a:rPr lang="en-US" dirty="0" smtClean="0"/>
              <a:t> Google, </a:t>
            </a:r>
            <a:r>
              <a:rPr lang="en-US" dirty="0" err="1" smtClean="0"/>
              <a:t>випущений</a:t>
            </a:r>
            <a:r>
              <a:rPr lang="en-US" dirty="0" smtClean="0"/>
              <a:t> у 2008 </a:t>
            </a:r>
            <a:r>
              <a:rPr lang="en-US" dirty="0" err="1" smtClean="0"/>
              <a:t>році</a:t>
            </a:r>
            <a:r>
              <a:rPr lang="en-US" dirty="0" smtClean="0"/>
              <a:t>. Chrome є </a:t>
            </a:r>
            <a:r>
              <a:rPr lang="en-US" dirty="0" err="1" smtClean="0"/>
              <a:t>найпопулярнішим</a:t>
            </a:r>
            <a:r>
              <a:rPr lang="en-US" dirty="0" smtClean="0"/>
              <a:t> </a:t>
            </a:r>
            <a:r>
              <a:rPr lang="en-US" dirty="0" err="1" smtClean="0"/>
              <a:t>веб-браузером</a:t>
            </a:r>
            <a:r>
              <a:rPr lang="en-US" dirty="0" smtClean="0"/>
              <a:t> у </a:t>
            </a:r>
            <a:r>
              <a:rPr lang="en-US" dirty="0" err="1" smtClean="0"/>
              <a:t>світі</a:t>
            </a:r>
            <a:r>
              <a:rPr lang="en-US" dirty="0" smtClean="0"/>
              <a:t> </a:t>
            </a:r>
            <a:r>
              <a:rPr lang="en-US" dirty="0" err="1" smtClean="0"/>
              <a:t>сьогодні</a:t>
            </a:r>
            <a:r>
              <a:rPr lang="en-US" dirty="0" smtClean="0"/>
              <a:t>!&lt;/p&gt;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&lt;h2&gt;Mozilla Firefox&lt;/h2&gt;</a:t>
            </a:r>
          </a:p>
          <a:p>
            <a:r>
              <a:rPr lang="en-US" dirty="0" smtClean="0"/>
              <a:t>&lt;p&gt;Mozilla Firefox — </a:t>
            </a:r>
            <a:r>
              <a:rPr lang="en-US" dirty="0" err="1" smtClean="0"/>
              <a:t>веб-браузер</a:t>
            </a:r>
            <a:r>
              <a:rPr lang="en-US" dirty="0" smtClean="0"/>
              <a:t> </a:t>
            </a:r>
            <a:r>
              <a:rPr lang="en-US" dirty="0" err="1" smtClean="0"/>
              <a:t>із</a:t>
            </a:r>
            <a:r>
              <a:rPr lang="en-US" dirty="0" smtClean="0"/>
              <a:t> </a:t>
            </a:r>
            <a:r>
              <a:rPr lang="en-US" dirty="0" err="1" smtClean="0"/>
              <a:t>відкритим</a:t>
            </a:r>
            <a:r>
              <a:rPr lang="en-US" dirty="0" smtClean="0"/>
              <a:t> </a:t>
            </a:r>
            <a:r>
              <a:rPr lang="en-US" dirty="0" err="1" smtClean="0"/>
              <a:t>вихідним</a:t>
            </a:r>
            <a:r>
              <a:rPr lang="en-US" dirty="0" smtClean="0"/>
              <a:t> </a:t>
            </a:r>
            <a:r>
              <a:rPr lang="en-US" dirty="0" err="1" smtClean="0"/>
              <a:t>кодом</a:t>
            </a:r>
            <a:r>
              <a:rPr lang="en-US" dirty="0" smtClean="0"/>
              <a:t>. Firefox </a:t>
            </a:r>
            <a:r>
              <a:rPr lang="en-US" dirty="0" err="1" smtClean="0"/>
              <a:t>став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популярністю</a:t>
            </a:r>
            <a:r>
              <a:rPr lang="en-US" dirty="0" smtClean="0"/>
              <a:t> </a:t>
            </a:r>
            <a:r>
              <a:rPr lang="en-US" dirty="0" err="1" smtClean="0"/>
              <a:t>веб-браузером</a:t>
            </a:r>
            <a:r>
              <a:rPr lang="en-US" dirty="0" smtClean="0"/>
              <a:t>.&lt;/p&gt;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&lt;h2&gt;Microsoft Edge&lt;/h2&gt;</a:t>
            </a:r>
          </a:p>
          <a:p>
            <a:r>
              <a:rPr lang="en-US" dirty="0" smtClean="0"/>
              <a:t>&lt;p&gt;Microsoft Edge — </a:t>
            </a:r>
            <a:r>
              <a:rPr lang="en-US" dirty="0" err="1" smtClean="0"/>
              <a:t>веб-браузер</a:t>
            </a:r>
            <a:r>
              <a:rPr lang="en-US" dirty="0" smtClean="0"/>
              <a:t>, </a:t>
            </a:r>
            <a:r>
              <a:rPr lang="en-US" dirty="0" err="1" smtClean="0"/>
              <a:t>розроблений</a:t>
            </a:r>
            <a:r>
              <a:rPr lang="en-US" dirty="0" smtClean="0"/>
              <a:t> Microsoft, </a:t>
            </a:r>
            <a:r>
              <a:rPr lang="en-US" dirty="0" err="1" smtClean="0"/>
              <a:t>випущений</a:t>
            </a:r>
            <a:r>
              <a:rPr lang="en-US" dirty="0" smtClean="0"/>
              <a:t> у 2015 </a:t>
            </a:r>
            <a:r>
              <a:rPr lang="en-US" dirty="0" err="1" smtClean="0"/>
              <a:t>році</a:t>
            </a:r>
            <a:r>
              <a:rPr lang="en-US" dirty="0" smtClean="0"/>
              <a:t>. Microsoft Edge </a:t>
            </a:r>
            <a:r>
              <a:rPr lang="en-US" dirty="0" err="1" smtClean="0"/>
              <a:t>замінив</a:t>
            </a:r>
            <a:r>
              <a:rPr lang="en-US" dirty="0" smtClean="0"/>
              <a:t> Internet Explorer.&lt;/p&gt;</a:t>
            </a:r>
          </a:p>
          <a:p>
            <a:r>
              <a:rPr lang="en-US" dirty="0" smtClean="0"/>
              <a:t>&lt;/article&gt;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6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09" y="1634581"/>
            <a:ext cx="7549198" cy="26906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595507" y="4615348"/>
            <a:ext cx="6096000" cy="9110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1.4 ­ Приклад використання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2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285" y="67169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&lt;style&gt;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 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width: 40%;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padding-left: .5rem;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margin-left: .5rem;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float: right;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box-shadow: inset 5px 0 5px -5px #29627e;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font-style: italic;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color: #29627e;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 &gt; p 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margin: .5rem;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{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font-family: '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Sans', sans-serif;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93937" y="1641186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&gt;Тег `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`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контент,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контентом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не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тег `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`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блок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контенту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рубрик,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архів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&lt;/aside&gt;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аналогічно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коментаря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коментарю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Контент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круглих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дужках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контент.&lt;/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1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309" y="365760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інтернет технологій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1440" y="6346086"/>
            <a:ext cx="50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3" y="2315254"/>
            <a:ext cx="11382352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482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2839</Words>
  <Application>Microsoft Office PowerPoint</Application>
  <PresentationFormat>Широкоэкранный</PresentationFormat>
  <Paragraphs>439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Symbol</vt:lpstr>
      <vt:lpstr>Times New Roman</vt:lpstr>
      <vt:lpstr>Тема Office</vt:lpstr>
      <vt:lpstr>Основи HTML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HTML</dc:title>
  <dc:creator>Vitaliy</dc:creator>
  <cp:lastModifiedBy>Vitaliy</cp:lastModifiedBy>
  <cp:revision>58</cp:revision>
  <dcterms:created xsi:type="dcterms:W3CDTF">2024-02-10T14:38:15Z</dcterms:created>
  <dcterms:modified xsi:type="dcterms:W3CDTF">2024-02-11T18:40:03Z</dcterms:modified>
</cp:coreProperties>
</file>