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9416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785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613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730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8451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6995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58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8008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8471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3357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7029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BD46-7720-4D02-B3EE-3004F1F4CB27}" type="datetimeFigureOut">
              <a:rPr lang="ru-UA" smtClean="0"/>
              <a:t>31.01.2024</a:t>
            </a:fld>
            <a:endParaRPr lang="ru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B17F-A49D-464A-B22D-1A1AF42D39B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7831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uk-UA" dirty="0" smtClean="0"/>
              <a:t>Лекція 2</a:t>
            </a:r>
            <a:endParaRPr lang="ru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6400800" cy="1752600"/>
          </a:xfrm>
        </p:spPr>
        <p:txBody>
          <a:bodyPr/>
          <a:lstStyle/>
          <a:p>
            <a:r>
              <a:rPr lang="uk-UA" dirty="0" smtClean="0"/>
              <a:t>	</a:t>
            </a:r>
            <a:r>
              <a:rPr lang="ru-RU" b="1" dirty="0" err="1" smtClean="0">
                <a:solidFill>
                  <a:schemeClr val="tx1"/>
                </a:solidFill>
              </a:rPr>
              <a:t>Населення</a:t>
            </a:r>
            <a:r>
              <a:rPr lang="ru-RU" b="1" dirty="0" smtClean="0">
                <a:solidFill>
                  <a:schemeClr val="tx1"/>
                </a:solidFill>
              </a:rPr>
              <a:t> як </a:t>
            </a:r>
            <a:r>
              <a:rPr lang="ru-RU" b="1" dirty="0" err="1" smtClean="0">
                <a:solidFill>
                  <a:schemeClr val="tx1"/>
                </a:solidFill>
              </a:rPr>
              <a:t>джерело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формування</a:t>
            </a:r>
            <a:r>
              <a:rPr lang="ru-RU" b="1" dirty="0" smtClean="0">
                <a:solidFill>
                  <a:schemeClr val="tx1"/>
                </a:solidFill>
              </a:rPr>
              <a:t> трудового </a:t>
            </a:r>
            <a:r>
              <a:rPr lang="ru-RU" b="1" dirty="0" err="1" smtClean="0">
                <a:solidFill>
                  <a:schemeClr val="tx1"/>
                </a:solidFill>
              </a:rPr>
              <a:t>потенціалу</a:t>
            </a:r>
            <a:endParaRPr lang="ru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6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280920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0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за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60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шкала Ж. Боже-</a:t>
            </a:r>
            <a:r>
              <a:rPr lang="ru-RU" dirty="0" err="1" smtClean="0"/>
              <a:t>Гарньє</a:t>
            </a:r>
            <a:r>
              <a:rPr lang="ru-RU" dirty="0" smtClean="0"/>
              <a:t> та Е. </a:t>
            </a:r>
            <a:r>
              <a:rPr lang="ru-RU" dirty="0" err="1" smtClean="0"/>
              <a:t>Россета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65 </a:t>
            </a:r>
            <a:r>
              <a:rPr lang="ru-RU" dirty="0" err="1" smtClean="0"/>
              <a:t>років</a:t>
            </a:r>
            <a:r>
              <a:rPr lang="ru-RU" dirty="0" smtClean="0"/>
              <a:t> — шкала </a:t>
            </a:r>
            <a:r>
              <a:rPr lang="ru-RU" dirty="0" err="1" smtClean="0"/>
              <a:t>демографічного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ООН</a:t>
            </a:r>
            <a:endParaRPr lang="ru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792088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 шкалою </a:t>
            </a:r>
            <a:r>
              <a:rPr lang="ru-RU" dirty="0" err="1" smtClean="0"/>
              <a:t>демографічного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ООН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демографічної</a:t>
            </a:r>
            <a:r>
              <a:rPr lang="ru-RU" dirty="0" smtClean="0"/>
              <a:t> </a:t>
            </a:r>
            <a:r>
              <a:rPr lang="ru-RU" dirty="0" err="1" smtClean="0"/>
              <a:t>старості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класифікують</a:t>
            </a:r>
            <a:r>
              <a:rPr lang="ru-RU" dirty="0" smtClean="0"/>
              <a:t> у такому порядку:</a:t>
            </a:r>
          </a:p>
          <a:p>
            <a:r>
              <a:rPr lang="ru-RU" dirty="0" smtClean="0"/>
              <a:t>1)	</a:t>
            </a:r>
            <a:r>
              <a:rPr lang="ru-RU" dirty="0" err="1" smtClean="0"/>
              <a:t>молоде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—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демографічної</a:t>
            </a:r>
            <a:r>
              <a:rPr lang="ru-RU" dirty="0" smtClean="0"/>
              <a:t> </a:t>
            </a:r>
            <a:r>
              <a:rPr lang="ru-RU" dirty="0" err="1" smtClean="0"/>
              <a:t>старості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4%;</a:t>
            </a:r>
          </a:p>
          <a:p>
            <a:r>
              <a:rPr lang="ru-RU" dirty="0" smtClean="0"/>
              <a:t>2)	</a:t>
            </a:r>
            <a:r>
              <a:rPr lang="ru-RU" dirty="0" err="1" smtClean="0"/>
              <a:t>населення</a:t>
            </a:r>
            <a:r>
              <a:rPr lang="ru-RU" dirty="0" smtClean="0"/>
              <a:t> на </a:t>
            </a:r>
            <a:r>
              <a:rPr lang="ru-RU" dirty="0" err="1" smtClean="0"/>
              <a:t>порозі</a:t>
            </a:r>
            <a:r>
              <a:rPr lang="ru-RU" dirty="0" smtClean="0"/>
              <a:t> </a:t>
            </a:r>
            <a:r>
              <a:rPr lang="ru-RU" dirty="0" err="1" smtClean="0"/>
              <a:t>старості</a:t>
            </a:r>
            <a:r>
              <a:rPr lang="ru-RU" dirty="0" smtClean="0"/>
              <a:t> — 4–7%;</a:t>
            </a:r>
          </a:p>
          <a:p>
            <a:r>
              <a:rPr lang="ru-RU" dirty="0" smtClean="0"/>
              <a:t>3)	</a:t>
            </a:r>
            <a:r>
              <a:rPr lang="ru-RU" dirty="0" err="1" smtClean="0"/>
              <a:t>старе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— 7% і </a:t>
            </a:r>
            <a:r>
              <a:rPr lang="ru-RU" dirty="0" err="1" smtClean="0"/>
              <a:t>вище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09984"/>
            <a:ext cx="8280920" cy="277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2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036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у концепції </a:t>
            </a:r>
            <a:r>
              <a:rPr lang="uk-UA" dirty="0" err="1" smtClean="0"/>
              <a:t>еконо</a:t>
            </a:r>
            <a:r>
              <a:rPr lang="uk-UA" dirty="0" smtClean="0"/>
              <a:t>- </a:t>
            </a:r>
            <a:r>
              <a:rPr lang="uk-UA" dirty="0" err="1" smtClean="0"/>
              <a:t>мічно</a:t>
            </a:r>
            <a:r>
              <a:rPr lang="uk-UA" dirty="0" smtClean="0"/>
              <a:t> активного населення (</a:t>
            </a:r>
            <a:r>
              <a:rPr lang="en-US" dirty="0" smtClean="0"/>
              <a:t>economically active population) </a:t>
            </a:r>
            <a:r>
              <a:rPr lang="uk-UA" dirty="0" err="1" smtClean="0"/>
              <a:t>застосову</a:t>
            </a:r>
            <a:r>
              <a:rPr lang="uk-UA" dirty="0" smtClean="0"/>
              <a:t>- </a:t>
            </a:r>
            <a:r>
              <a:rPr lang="uk-UA" dirty="0" err="1" smtClean="0"/>
              <a:t>ються</a:t>
            </a:r>
            <a:r>
              <a:rPr lang="uk-UA" dirty="0" smtClean="0"/>
              <a:t> два вимірники:</a:t>
            </a:r>
          </a:p>
          <a:p>
            <a:r>
              <a:rPr lang="uk-UA" dirty="0" smtClean="0"/>
              <a:t>а) населення, активне у певний період (протягом короткого періоду часу, наприклад, тижня чи дня);</a:t>
            </a:r>
          </a:p>
          <a:p>
            <a:r>
              <a:rPr lang="uk-UA" dirty="0" smtClean="0"/>
              <a:t>б) економічно активне населення (протягом тривалого періоду часу, наприклад року).</a:t>
            </a:r>
          </a:p>
          <a:p>
            <a:r>
              <a:rPr lang="uk-UA" dirty="0" smtClean="0"/>
              <a:t>Населення, активне у певний період (або робоча сила) показує поточну ситуацію на ринку праці щодо економічної активності населення. Воно відображає зайнятість і безробіття впродовж конкретного обстежуваного періоду (тиждень, місяць).</a:t>
            </a:r>
            <a:endParaRPr lang="uk-UA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777686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0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Концепція «Економічної активності, або робочої сили» перед- </a:t>
            </a:r>
            <a:r>
              <a:rPr lang="uk-UA" dirty="0" err="1" smtClean="0"/>
              <a:t>бачає</a:t>
            </a:r>
            <a:r>
              <a:rPr lang="uk-UA" dirty="0" smtClean="0"/>
              <a:t> віднесення осіб до однієї з трьох взаємовиключних </a:t>
            </a:r>
            <a:r>
              <a:rPr lang="uk-UA" dirty="0" err="1" smtClean="0"/>
              <a:t>катего</a:t>
            </a:r>
            <a:r>
              <a:rPr lang="uk-UA" dirty="0" smtClean="0"/>
              <a:t>- рій залежно від характеру їхньої діяльності впродовж </a:t>
            </a:r>
            <a:r>
              <a:rPr lang="uk-UA" dirty="0" err="1" smtClean="0"/>
              <a:t>короткогообстежуваного</a:t>
            </a:r>
            <a:r>
              <a:rPr lang="uk-UA" dirty="0" smtClean="0"/>
              <a:t> періоду (тиждень або день): зайняті, безробітні та особи, які є поза робочою силою, тобто економічно неактивні (</a:t>
            </a:r>
            <a:r>
              <a:rPr lang="en-US" dirty="0" smtClean="0"/>
              <a:t>economically inactive population).</a:t>
            </a:r>
          </a:p>
          <a:p>
            <a:pPr algn="ctr"/>
            <a:r>
              <a:rPr lang="en-US" dirty="0" smtClean="0"/>
              <a:t>S</a:t>
            </a:r>
            <a:r>
              <a:rPr lang="en-US" sz="1200" dirty="0" smtClean="0"/>
              <a:t>15–70</a:t>
            </a:r>
            <a:r>
              <a:rPr lang="en-US" dirty="0" smtClean="0"/>
              <a:t> = Se</a:t>
            </a:r>
            <a:r>
              <a:rPr lang="uk-UA" dirty="0" smtClean="0"/>
              <a:t>а + </a:t>
            </a:r>
            <a:r>
              <a:rPr lang="en-US" dirty="0" smtClean="0"/>
              <a:t>Sein</a:t>
            </a:r>
            <a:r>
              <a:rPr lang="uk-UA" dirty="0" smtClean="0"/>
              <a:t>а,	</a:t>
            </a:r>
          </a:p>
          <a:p>
            <a:r>
              <a:rPr lang="uk-UA" dirty="0" smtClean="0"/>
              <a:t>де </a:t>
            </a:r>
            <a:r>
              <a:rPr lang="en-US" dirty="0" smtClean="0"/>
              <a:t>S</a:t>
            </a:r>
            <a:r>
              <a:rPr lang="en-US" sz="1200" dirty="0" smtClean="0"/>
              <a:t>15–70</a:t>
            </a:r>
            <a:r>
              <a:rPr lang="en-US" dirty="0" smtClean="0"/>
              <a:t> — </a:t>
            </a:r>
            <a:r>
              <a:rPr lang="uk-UA" dirty="0" smtClean="0"/>
              <a:t>чисельність населення віком 15–70 років; </a:t>
            </a:r>
            <a:r>
              <a:rPr lang="en-US" dirty="0" smtClean="0"/>
              <a:t>Se</a:t>
            </a:r>
            <a:r>
              <a:rPr lang="uk-UA" dirty="0" smtClean="0"/>
              <a:t>а — чисельність економічно активного населення; </a:t>
            </a:r>
            <a:r>
              <a:rPr lang="en-US" dirty="0" smtClean="0"/>
              <a:t>Sein</a:t>
            </a:r>
            <a:r>
              <a:rPr lang="uk-UA" dirty="0" smtClean="0"/>
              <a:t>а — чисельність економічно неактивного населення.</a:t>
            </a:r>
          </a:p>
          <a:p>
            <a:pPr algn="ctr"/>
            <a:r>
              <a:rPr lang="en-US" dirty="0" smtClean="0"/>
              <a:t>Se</a:t>
            </a:r>
            <a:r>
              <a:rPr lang="uk-UA" dirty="0" smtClean="0"/>
              <a:t>а = </a:t>
            </a:r>
            <a:r>
              <a:rPr lang="en-US" dirty="0" err="1" smtClean="0"/>
              <a:t>Semp</a:t>
            </a:r>
            <a:r>
              <a:rPr lang="en-US" dirty="0" smtClean="0"/>
              <a:t> + </a:t>
            </a:r>
            <a:r>
              <a:rPr lang="en-US" dirty="0" err="1" smtClean="0"/>
              <a:t>Sunemp</a:t>
            </a:r>
            <a:r>
              <a:rPr lang="en-US" dirty="0" smtClean="0"/>
              <a:t>,	</a:t>
            </a:r>
            <a:endParaRPr lang="uk-UA" dirty="0" smtClean="0"/>
          </a:p>
          <a:p>
            <a:r>
              <a:rPr lang="uk-UA" dirty="0" smtClean="0"/>
              <a:t>де </a:t>
            </a:r>
            <a:r>
              <a:rPr lang="en-US" dirty="0" err="1" smtClean="0"/>
              <a:t>Semp</a:t>
            </a:r>
            <a:r>
              <a:rPr lang="en-US" dirty="0" smtClean="0"/>
              <a:t> — </a:t>
            </a:r>
            <a:r>
              <a:rPr lang="uk-UA" dirty="0" smtClean="0"/>
              <a:t>чисельність зайнятих економічною діяльністю;</a:t>
            </a:r>
          </a:p>
          <a:p>
            <a:r>
              <a:rPr lang="en-US" dirty="0" err="1" smtClean="0"/>
              <a:t>Sunemp</a:t>
            </a:r>
            <a:r>
              <a:rPr lang="en-US" dirty="0" smtClean="0"/>
              <a:t> — </a:t>
            </a:r>
            <a:r>
              <a:rPr lang="uk-UA" dirty="0" smtClean="0"/>
              <a:t>чисельність безробітних (у визначенні МОП).</a:t>
            </a:r>
          </a:p>
          <a:p>
            <a:r>
              <a:rPr lang="uk-UA" dirty="0" smtClean="0"/>
              <a:t>До економічно неактивного населення належать особи молодші 15 років та старше 70, а також особи у віці 15–70 років, які не можуть класифікуватися як зайняті або безробітні, тобто ті, хто не входить до складу робочої сили. Наприклад, учні та студенти, зайняті у домогосподарствах, пенсіонери по інвалідності або на пільгових умовах, особи з сезонним характером роботи, зневірені та незайняті з інших причин.</a:t>
            </a:r>
          </a:p>
          <a:p>
            <a:r>
              <a:rPr lang="uk-UA" dirty="0" smtClean="0"/>
              <a:t>Особливою категорією економічно неактивного населення є «зневірені» особи, які впродовж обстежуваного періоду:</a:t>
            </a:r>
          </a:p>
          <a:p>
            <a:r>
              <a:rPr lang="uk-UA" dirty="0" smtClean="0"/>
              <a:t>1)	були «без роботи», тобто не працювали за </a:t>
            </a:r>
            <a:r>
              <a:rPr lang="uk-UA" dirty="0" err="1" smtClean="0"/>
              <a:t>наймом</a:t>
            </a:r>
            <a:r>
              <a:rPr lang="uk-UA" dirty="0" smtClean="0"/>
              <a:t> або на </a:t>
            </a:r>
            <a:r>
              <a:rPr lang="uk-UA" dirty="0" err="1" smtClean="0"/>
              <a:t>влас</a:t>
            </a:r>
            <a:r>
              <a:rPr lang="uk-UA" dirty="0" smtClean="0"/>
              <a:t>- </a:t>
            </a:r>
            <a:r>
              <a:rPr lang="uk-UA" dirty="0" err="1" smtClean="0"/>
              <a:t>ному</a:t>
            </a:r>
            <a:r>
              <a:rPr lang="uk-UA" dirty="0" smtClean="0"/>
              <a:t> підприємстві;</a:t>
            </a:r>
          </a:p>
          <a:p>
            <a:r>
              <a:rPr lang="uk-UA" dirty="0" smtClean="0"/>
              <a:t>2)	були «готові приступити до роботи», тобто почати працювати за </a:t>
            </a:r>
            <a:r>
              <a:rPr lang="uk-UA" dirty="0" err="1" smtClean="0"/>
              <a:t>наймом</a:t>
            </a:r>
            <a:r>
              <a:rPr lang="uk-UA" dirty="0" smtClean="0"/>
              <a:t> або на власному підприємстві впродовж наступ- них двох тижнів;</a:t>
            </a:r>
          </a:p>
          <a:p>
            <a:r>
              <a:rPr lang="uk-UA" dirty="0" smtClean="0"/>
              <a:t>3)	«не займались пошуками роботи» впродовж останніх чотирьох тижнів, тому що не вірили у можливість знайти її (після неодноразових невдалих спроб знайти роботу втратили надію на працевлаштування).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674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види відтворення населення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1.	Сукупність процесів народжуваності та смертності, що забезпечують постійну зміну поколінь, називають природним рухом (відтворенням) населення.</a:t>
            </a:r>
          </a:p>
          <a:p>
            <a:r>
              <a:rPr lang="uk-UA" dirty="0" smtClean="0"/>
              <a:t>На показники природного руху населення впливають три </a:t>
            </a:r>
            <a:r>
              <a:rPr lang="uk-UA" dirty="0" err="1" smtClean="0"/>
              <a:t>осно</a:t>
            </a:r>
            <a:r>
              <a:rPr lang="uk-UA" dirty="0" smtClean="0"/>
              <a:t>- </a:t>
            </a:r>
            <a:r>
              <a:rPr lang="uk-UA" dirty="0" err="1" smtClean="0"/>
              <a:t>вні</a:t>
            </a:r>
            <a:r>
              <a:rPr lang="uk-UA" dirty="0" smtClean="0"/>
              <a:t> групи чинників: біологічні, соціальні та історичні</a:t>
            </a:r>
          </a:p>
          <a:p>
            <a:r>
              <a:rPr lang="uk-UA" dirty="0" smtClean="0"/>
              <a:t>2.	Механічний рух передбачає зміну чисельності та складу </a:t>
            </a:r>
            <a:r>
              <a:rPr lang="uk-UA" dirty="0" err="1" smtClean="0"/>
              <a:t>насе</a:t>
            </a:r>
            <a:r>
              <a:rPr lang="uk-UA" dirty="0" smtClean="0"/>
              <a:t>- </a:t>
            </a:r>
            <a:r>
              <a:rPr lang="uk-UA" dirty="0" err="1" smtClean="0"/>
              <a:t>лення</a:t>
            </a:r>
            <a:r>
              <a:rPr lang="uk-UA" dirty="0" smtClean="0"/>
              <a:t> країни у результаті просторового переміщення населення (міграційних процесів). Такі переміщення викликані різними, але завжди дуже серйозними причинами (політичними, економічними, релігійними тощо). Оскільки міграція пов’язана з перетинанням певних адміністративних кордонів, розрізняють зовнішню </a:t>
            </a:r>
            <a:r>
              <a:rPr lang="uk-UA" dirty="0" err="1" smtClean="0"/>
              <a:t>мігра</a:t>
            </a:r>
            <a:r>
              <a:rPr lang="uk-UA" dirty="0" smtClean="0"/>
              <a:t>- </a:t>
            </a:r>
            <a:r>
              <a:rPr lang="uk-UA" dirty="0" err="1" smtClean="0"/>
              <a:t>цію</a:t>
            </a:r>
            <a:r>
              <a:rPr lang="uk-UA" dirty="0" smtClean="0"/>
              <a:t>, що характеризується зміною країни постійного проживання, та внутрішню, що відображає зміну місця проживання в межах однієї країни. Внутрішня міграція найчастіше зумовлена </a:t>
            </a:r>
            <a:r>
              <a:rPr lang="uk-UA" dirty="0" err="1" smtClean="0"/>
              <a:t>особис</a:t>
            </a:r>
            <a:r>
              <a:rPr lang="uk-UA" dirty="0" smtClean="0"/>
              <a:t>- тими або економічними причинами, зокрема значну її частку </a:t>
            </a:r>
            <a:r>
              <a:rPr lang="uk-UA" dirty="0" err="1" smtClean="0"/>
              <a:t>стано</a:t>
            </a:r>
            <a:r>
              <a:rPr lang="uk-UA" dirty="0" smtClean="0"/>
              <a:t>- </a:t>
            </a:r>
            <a:r>
              <a:rPr lang="uk-UA" dirty="0" err="1" smtClean="0"/>
              <a:t>вить</a:t>
            </a:r>
            <a:r>
              <a:rPr lang="uk-UA" dirty="0" smtClean="0"/>
              <a:t> рух населення з сіл у міста (або навпаки) у пошуках заробітку.</a:t>
            </a:r>
          </a:p>
          <a:p>
            <a:r>
              <a:rPr lang="uk-UA" dirty="0" smtClean="0"/>
              <a:t>3.	Соціальний рух населення виявляється у зміні освітньої, професійної, національної та інших структур населення. Кожне нове покоління людей відрізняється від попереднього статево-віко- </a:t>
            </a:r>
            <a:r>
              <a:rPr lang="uk-UA" dirty="0" err="1" smtClean="0"/>
              <a:t>вим</a:t>
            </a:r>
            <a:r>
              <a:rPr lang="uk-UA" dirty="0" smtClean="0"/>
              <a:t> складом, рівнем освіти та культури, </a:t>
            </a:r>
            <a:r>
              <a:rPr lang="uk-UA" dirty="0" err="1" smtClean="0"/>
              <a:t>професійно</a:t>
            </a:r>
            <a:r>
              <a:rPr lang="uk-UA" dirty="0" smtClean="0"/>
              <a:t>-кваліфікацій- </a:t>
            </a:r>
            <a:r>
              <a:rPr lang="uk-UA" dirty="0" err="1" smtClean="0"/>
              <a:t>ною</a:t>
            </a:r>
            <a:r>
              <a:rPr lang="uk-UA" dirty="0" smtClean="0"/>
              <a:t> структурою, структурою зайнятості тощо.</a:t>
            </a:r>
          </a:p>
          <a:p>
            <a:r>
              <a:rPr lang="uk-UA" dirty="0" smtClean="0"/>
              <a:t>4.	Економічний рух, пов’язаний зі зміною трудової активності населення. Результати цього руху зумовлені, в основному, </a:t>
            </a:r>
            <a:r>
              <a:rPr lang="uk-UA" dirty="0" err="1" smtClean="0"/>
              <a:t>еконо</a:t>
            </a:r>
            <a:r>
              <a:rPr lang="uk-UA" dirty="0" smtClean="0"/>
              <a:t>- </a:t>
            </a:r>
            <a:r>
              <a:rPr lang="uk-UA" dirty="0" err="1" smtClean="0"/>
              <a:t>мічними</a:t>
            </a:r>
            <a:r>
              <a:rPr lang="uk-UA" dirty="0" smtClean="0"/>
              <a:t> чинниками: люди розпочинають або припиняють трудову активність, що призводить до відповідного збільшення чи </a:t>
            </a:r>
            <a:r>
              <a:rPr lang="uk-UA" dirty="0" err="1" smtClean="0"/>
              <a:t>змен</a:t>
            </a:r>
            <a:r>
              <a:rPr lang="uk-UA" dirty="0" smtClean="0"/>
              <a:t>- </a:t>
            </a:r>
            <a:r>
              <a:rPr lang="uk-UA" dirty="0" err="1" smtClean="0"/>
              <a:t>шення</a:t>
            </a:r>
            <a:r>
              <a:rPr lang="uk-UA" dirty="0" smtClean="0"/>
              <a:t> ресурсів для праці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60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sz="2700" b="1" dirty="0" err="1" smtClean="0"/>
              <a:t>Показники</a:t>
            </a:r>
            <a:r>
              <a:rPr lang="ru-RU" sz="2700" b="1" dirty="0" smtClean="0"/>
              <a:t> природного </a:t>
            </a:r>
            <a:r>
              <a:rPr lang="ru-RU" sz="2700" b="1" dirty="0" err="1" smtClean="0"/>
              <a:t>руху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населення</a:t>
            </a:r>
            <a:endParaRPr lang="ru-UA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абсолютних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природного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належать:</a:t>
            </a:r>
          </a:p>
          <a:p>
            <a:r>
              <a:rPr lang="ru-RU" dirty="0" smtClean="0"/>
              <a:t>1)	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народжених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	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померлих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3)	</a:t>
            </a:r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4)	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5)	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зареєстрованих</a:t>
            </a:r>
            <a:r>
              <a:rPr lang="ru-RU" dirty="0" smtClean="0"/>
              <a:t> </a:t>
            </a:r>
            <a:r>
              <a:rPr lang="ru-RU" dirty="0" err="1" smtClean="0"/>
              <a:t>шлюбів</a:t>
            </a:r>
            <a:r>
              <a:rPr lang="ru-RU" dirty="0" smtClean="0"/>
              <a:t> та </a:t>
            </a:r>
            <a:r>
              <a:rPr lang="ru-RU" dirty="0" err="1" smtClean="0"/>
              <a:t>розлучень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Абсолютний розмір природного приросту (</a:t>
            </a:r>
            <a:r>
              <a:rPr lang="en-US" dirty="0" smtClean="0"/>
              <a:t>pure (absolute) size of natural increase) </a:t>
            </a:r>
            <a:r>
              <a:rPr lang="uk-UA" dirty="0" smtClean="0"/>
              <a:t>визначається як різниця між чисельністю </a:t>
            </a:r>
            <a:r>
              <a:rPr lang="uk-UA" dirty="0" err="1" smtClean="0"/>
              <a:t>народже</a:t>
            </a:r>
            <a:r>
              <a:rPr lang="uk-UA" dirty="0" smtClean="0"/>
              <a:t>- них (</a:t>
            </a:r>
            <a:r>
              <a:rPr lang="en-US" dirty="0" smtClean="0"/>
              <a:t>Sb) </a:t>
            </a:r>
            <a:r>
              <a:rPr lang="uk-UA" dirty="0" smtClean="0"/>
              <a:t>та кількістю померлих (</a:t>
            </a:r>
            <a:r>
              <a:rPr lang="en-US" dirty="0" err="1" smtClean="0"/>
              <a:t>Sd</a:t>
            </a:r>
            <a:r>
              <a:rPr lang="en-US" dirty="0" smtClean="0"/>
              <a:t>).</a:t>
            </a:r>
          </a:p>
          <a:p>
            <a:pPr marL="0" indent="0" algn="ctr">
              <a:buNone/>
            </a:pPr>
            <a:r>
              <a:rPr lang="en-US" dirty="0" smtClean="0"/>
              <a:t>∆</a:t>
            </a:r>
            <a:r>
              <a:rPr lang="en-US" dirty="0" err="1" smtClean="0"/>
              <a:t>Sni</a:t>
            </a:r>
            <a:r>
              <a:rPr lang="en-US" dirty="0" smtClean="0"/>
              <a:t> = Sb – </a:t>
            </a:r>
            <a:r>
              <a:rPr lang="en-US" dirty="0" err="1" smtClean="0"/>
              <a:t>Sd</a:t>
            </a:r>
            <a:endParaRPr lang="en-US" dirty="0" smtClean="0"/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572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92088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41682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4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Міграція населення (</a:t>
            </a:r>
            <a:r>
              <a:rPr lang="en-US" dirty="0" smtClean="0"/>
              <a:t>migration of population, </a:t>
            </a:r>
            <a:r>
              <a:rPr lang="uk-UA" dirty="0" smtClean="0"/>
              <a:t>від латин. </a:t>
            </a:r>
            <a:r>
              <a:rPr lang="en-US" dirty="0" err="1" smtClean="0"/>
              <a:t>Migratio</a:t>
            </a:r>
            <a:r>
              <a:rPr lang="en-US" dirty="0" smtClean="0"/>
              <a:t> — </a:t>
            </a:r>
            <a:r>
              <a:rPr lang="uk-UA" dirty="0" smtClean="0"/>
              <a:t>переселення) — це переміщення людей (мігрантів) через кордони тих або інших територій зі зміною місця проживання назавжди або на більш-менш тривалий час</a:t>
            </a:r>
          </a:p>
          <a:p>
            <a:r>
              <a:rPr lang="uk-UA" dirty="0" smtClean="0"/>
              <a:t>Поточний облік міграції (</a:t>
            </a:r>
            <a:r>
              <a:rPr lang="en-US" dirty="0" smtClean="0"/>
              <a:t>migration current accounting) — </a:t>
            </a:r>
            <a:r>
              <a:rPr lang="uk-UA" dirty="0" smtClean="0"/>
              <a:t>це реєстрація руху населення, яку здійснюють органи внутрішніх справ</a:t>
            </a:r>
          </a:p>
          <a:p>
            <a:r>
              <a:rPr lang="uk-UA" dirty="0" smtClean="0"/>
              <a:t>класифікацію міграції за основними ознаками.</a:t>
            </a:r>
          </a:p>
          <a:p>
            <a:r>
              <a:rPr lang="uk-UA" dirty="0" smtClean="0"/>
              <a:t>І. З погляду переміщення населення між адміністративно-</a:t>
            </a:r>
            <a:r>
              <a:rPr lang="uk-UA" dirty="0" err="1" smtClean="0"/>
              <a:t>тери</a:t>
            </a:r>
            <a:r>
              <a:rPr lang="uk-UA" dirty="0" smtClean="0"/>
              <a:t>- </a:t>
            </a:r>
            <a:r>
              <a:rPr lang="uk-UA" dirty="0" err="1" smtClean="0"/>
              <a:t>торіальними</a:t>
            </a:r>
            <a:r>
              <a:rPr lang="uk-UA" dirty="0" smtClean="0"/>
              <a:t> одиницями (містами, селами, регіонами, державами тощо) розрізняють зовнішню та внутрішню міграцію.</a:t>
            </a:r>
          </a:p>
          <a:p>
            <a:r>
              <a:rPr lang="uk-UA" dirty="0" smtClean="0"/>
              <a:t>1.	Зовнішня міграція (</a:t>
            </a:r>
            <a:r>
              <a:rPr lang="en-US" dirty="0" smtClean="0"/>
              <a:t>external migration) </a:t>
            </a:r>
            <a:r>
              <a:rPr lang="uk-UA" dirty="0" smtClean="0"/>
              <a:t>пов’язана з перетином державного кордону. Вона також дістала назву міжнародної </a:t>
            </a:r>
            <a:r>
              <a:rPr lang="uk-UA" dirty="0" err="1" smtClean="0"/>
              <a:t>мігра</a:t>
            </a:r>
            <a:r>
              <a:rPr lang="uk-UA" dirty="0" smtClean="0"/>
              <a:t>- </a:t>
            </a:r>
            <a:r>
              <a:rPr lang="uk-UA" dirty="0" err="1" smtClean="0"/>
              <a:t>ції</a:t>
            </a:r>
            <a:r>
              <a:rPr lang="uk-UA" dirty="0" smtClean="0"/>
              <a:t> населення (</a:t>
            </a:r>
            <a:r>
              <a:rPr lang="en-US" dirty="0" smtClean="0"/>
              <a:t>international population migration) </a:t>
            </a:r>
            <a:r>
              <a:rPr lang="uk-UA" dirty="0" smtClean="0"/>
              <a:t>і умовно поділяється на міжконтинентальну (</a:t>
            </a:r>
            <a:r>
              <a:rPr lang="en-US" dirty="0" smtClean="0"/>
              <a:t>intercontinental) </a:t>
            </a:r>
            <a:r>
              <a:rPr lang="uk-UA" dirty="0" smtClean="0"/>
              <a:t>та </a:t>
            </a:r>
            <a:r>
              <a:rPr lang="uk-UA" dirty="0" err="1" smtClean="0"/>
              <a:t>внутрішньоконтинен</a:t>
            </a:r>
            <a:r>
              <a:rPr lang="uk-UA" dirty="0" smtClean="0"/>
              <a:t>- </a:t>
            </a:r>
            <a:r>
              <a:rPr lang="uk-UA" dirty="0" err="1" smtClean="0"/>
              <a:t>тальну</a:t>
            </a:r>
            <a:r>
              <a:rPr lang="uk-UA" dirty="0" smtClean="0"/>
              <a:t> (</a:t>
            </a:r>
            <a:r>
              <a:rPr lang="en-US" dirty="0" smtClean="0"/>
              <a:t>intracontinental) </a:t>
            </a:r>
            <a:r>
              <a:rPr lang="uk-UA" dirty="0" smtClean="0"/>
              <a:t>міграцію.</a:t>
            </a:r>
          </a:p>
          <a:p>
            <a:r>
              <a:rPr lang="uk-UA" dirty="0" smtClean="0"/>
              <a:t>У такій міграції виділяють два потоки: еміграцію та імміграцію.</a:t>
            </a:r>
          </a:p>
          <a:p>
            <a:r>
              <a:rPr lang="uk-UA" dirty="0" smtClean="0"/>
              <a:t>Еміграція (</a:t>
            </a:r>
            <a:r>
              <a:rPr lang="en-US" dirty="0" smtClean="0"/>
              <a:t>emigration, </a:t>
            </a:r>
            <a:r>
              <a:rPr lang="uk-UA" dirty="0" smtClean="0"/>
              <a:t>від латин. е</a:t>
            </a:r>
            <a:r>
              <a:rPr lang="en-US" dirty="0" err="1" smtClean="0"/>
              <a:t>migro</a:t>
            </a:r>
            <a:r>
              <a:rPr lang="en-US" dirty="0" smtClean="0"/>
              <a:t> — </a:t>
            </a:r>
            <a:r>
              <a:rPr lang="uk-UA" dirty="0" smtClean="0"/>
              <a:t>виселяюсь) — це   добровільне   або   примусове    переселення    в    іншу    </a:t>
            </a:r>
            <a:r>
              <a:rPr lang="uk-UA" dirty="0" err="1" smtClean="0"/>
              <a:t>кра</a:t>
            </a:r>
            <a:r>
              <a:rPr lang="uk-UA" dirty="0" smtClean="0"/>
              <a:t>- </a:t>
            </a:r>
            <a:r>
              <a:rPr lang="uk-UA" dirty="0" err="1" smtClean="0"/>
              <a:t>їну</a:t>
            </a:r>
            <a:r>
              <a:rPr lang="uk-UA" dirty="0" smtClean="0"/>
              <a:t> на постійне або тимчасове проживання. Вона може </a:t>
            </a:r>
            <a:r>
              <a:rPr lang="uk-UA" dirty="0" err="1" smtClean="0"/>
              <a:t>бутиспричинена</a:t>
            </a:r>
            <a:r>
              <a:rPr lang="uk-UA" dirty="0" smtClean="0"/>
              <a:t> економічними труднощами (безробіття, безземелля селян), соціальною або національною нерівністю, </a:t>
            </a:r>
            <a:r>
              <a:rPr lang="uk-UA" dirty="0" err="1" smtClean="0"/>
              <a:t>переслідуван</a:t>
            </a:r>
            <a:r>
              <a:rPr lang="uk-UA" dirty="0" smtClean="0"/>
              <a:t>- </a:t>
            </a:r>
            <a:r>
              <a:rPr lang="uk-UA" dirty="0" err="1" smtClean="0"/>
              <a:t>нями</a:t>
            </a:r>
            <a:r>
              <a:rPr lang="uk-UA" dirty="0" smtClean="0"/>
              <a:t> за політичними, релігійними та іншими мотивами тощо. Іноді еміграцією називають сукупність емігрантів, які прожи- </a:t>
            </a:r>
            <a:r>
              <a:rPr lang="uk-UA" dirty="0" err="1" smtClean="0"/>
              <a:t>вають</a:t>
            </a:r>
            <a:r>
              <a:rPr lang="uk-UA" dirty="0" smtClean="0"/>
              <a:t> у певній країні.</a:t>
            </a:r>
          </a:p>
          <a:p>
            <a:r>
              <a:rPr lang="uk-UA" dirty="0" smtClean="0"/>
              <a:t>Імміграція (</a:t>
            </a:r>
            <a:r>
              <a:rPr lang="en-US" dirty="0" smtClean="0"/>
              <a:t>immigration, </a:t>
            </a:r>
            <a:r>
              <a:rPr lang="uk-UA" dirty="0" smtClean="0"/>
              <a:t>від латин. </a:t>
            </a:r>
            <a:r>
              <a:rPr lang="en-US" dirty="0" err="1" smtClean="0"/>
              <a:t>immigro</a:t>
            </a:r>
            <a:r>
              <a:rPr lang="en-US" dirty="0" smtClean="0"/>
              <a:t> — </a:t>
            </a:r>
            <a:r>
              <a:rPr lang="uk-UA" dirty="0" smtClean="0"/>
              <a:t>поселяюсь) — це в’їзд (вселення) у країну на постійне або тимчасове (як правило, тривале) проживання. Імміграція впливає на динаміку чисельності населення країни та особливості його статево-вікової структури, спричиняє змішування різних етнічних груп населення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137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5079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2.	Внутрішня міграція (</a:t>
            </a:r>
            <a:r>
              <a:rPr lang="en-US" dirty="0" smtClean="0"/>
              <a:t>internal migration) — </a:t>
            </a:r>
            <a:r>
              <a:rPr lang="uk-UA" dirty="0" smtClean="0"/>
              <a:t>це переміщення населення в межах однієї країни без перетину державного </a:t>
            </a:r>
            <a:r>
              <a:rPr lang="uk-UA" dirty="0" err="1" smtClean="0"/>
              <a:t>кор</a:t>
            </a:r>
            <a:r>
              <a:rPr lang="uk-UA" dirty="0" smtClean="0"/>
              <a:t>- дону. Наприклад, переїзд в інше місто (село), район, область тощо. Розрізняють міграцію сільського та міського населення, між- міську міграцію та міграцію в сільській місцевості, тобто </a:t>
            </a:r>
            <a:r>
              <a:rPr lang="uk-UA" dirty="0" err="1" smtClean="0"/>
              <a:t>мігра</a:t>
            </a:r>
            <a:r>
              <a:rPr lang="uk-UA" dirty="0" smtClean="0"/>
              <a:t>- </a:t>
            </a:r>
            <a:r>
              <a:rPr lang="uk-UA" dirty="0" err="1" smtClean="0"/>
              <a:t>ційні</a:t>
            </a:r>
            <a:r>
              <a:rPr lang="uk-UA" dirty="0" smtClean="0"/>
              <a:t> потоки «село — місто», «місто — місто», «місто — село»,</a:t>
            </a:r>
          </a:p>
          <a:p>
            <a:r>
              <a:rPr lang="uk-UA" dirty="0" smtClean="0"/>
              <a:t>«село — село». </a:t>
            </a:r>
          </a:p>
          <a:p>
            <a:r>
              <a:rPr lang="uk-UA" dirty="0" smtClean="0"/>
              <a:t>Залежно від тривалості виділяють: постійну, тимчасову, сезонну та маятникову міграції.</a:t>
            </a:r>
          </a:p>
          <a:p>
            <a:r>
              <a:rPr lang="uk-UA" dirty="0" smtClean="0"/>
              <a:t>1.	Постійна (незворотна) міграція (</a:t>
            </a:r>
            <a:r>
              <a:rPr lang="en-US" dirty="0" smtClean="0"/>
              <a:t>constant (irrevocable) migration) </a:t>
            </a:r>
            <a:r>
              <a:rPr lang="uk-UA" dirty="0" smtClean="0"/>
              <a:t>пов’язана з переміщенням населення на постійне прожи- </a:t>
            </a:r>
            <a:r>
              <a:rPr lang="uk-UA" dirty="0" err="1" smtClean="0"/>
              <a:t>вання</a:t>
            </a:r>
            <a:r>
              <a:rPr lang="uk-UA" dirty="0" smtClean="0"/>
              <a:t> до іншої країни, регіону, міста (незворотний характер зазви- чай має міжконтинентальна міграція, міграція сільського населення в міста).</a:t>
            </a:r>
          </a:p>
          <a:p>
            <a:r>
              <a:rPr lang="uk-UA" dirty="0" smtClean="0"/>
              <a:t>2.	Тимчасова (зворотна) міграція (</a:t>
            </a:r>
            <a:r>
              <a:rPr lang="en-US" dirty="0" smtClean="0"/>
              <a:t>temporary (reversible) migration) — </a:t>
            </a:r>
            <a:r>
              <a:rPr lang="uk-UA" dirty="0" smtClean="0"/>
              <a:t>це один з основних видів міграції населення, для </a:t>
            </a:r>
            <a:r>
              <a:rPr lang="uk-UA" dirty="0" err="1" smtClean="0"/>
              <a:t>якогохарактерне</a:t>
            </a:r>
            <a:r>
              <a:rPr lang="uk-UA" dirty="0" smtClean="0"/>
              <a:t> тимчасове (сезонне) територіальне переміщення </a:t>
            </a:r>
            <a:r>
              <a:rPr lang="uk-UA" dirty="0" err="1" smtClean="0"/>
              <a:t>мігран</a:t>
            </a:r>
            <a:r>
              <a:rPr lang="uk-UA" dirty="0" smtClean="0"/>
              <a:t>- </a:t>
            </a:r>
            <a:r>
              <a:rPr lang="uk-UA" dirty="0" err="1" smtClean="0"/>
              <a:t>тів</a:t>
            </a:r>
            <a:r>
              <a:rPr lang="uk-UA" dirty="0" smtClean="0"/>
              <a:t> на роботу або навчання на певний термін у віддалені райони тощо.</a:t>
            </a:r>
          </a:p>
          <a:p>
            <a:r>
              <a:rPr lang="uk-UA" dirty="0" smtClean="0"/>
              <a:t>3.	Сезонна міграція (</a:t>
            </a:r>
            <a:r>
              <a:rPr lang="en-US" dirty="0" smtClean="0"/>
              <a:t>seasonal migration) — </a:t>
            </a:r>
            <a:r>
              <a:rPr lang="uk-UA" dirty="0" smtClean="0"/>
              <a:t>це переїзд в іншу міс- </a:t>
            </a:r>
            <a:r>
              <a:rPr lang="uk-UA" dirty="0" err="1" smtClean="0"/>
              <a:t>цевість</a:t>
            </a:r>
            <a:r>
              <a:rPr lang="uk-UA" dirty="0" smtClean="0"/>
              <a:t> на роботу терміном до шести місяців. Вона може бути як внутрішньою, так і зовнішньою. У сезонній міграції виділяють: еко- </a:t>
            </a:r>
            <a:r>
              <a:rPr lang="uk-UA" dirty="0" err="1" smtClean="0"/>
              <a:t>номічну</a:t>
            </a:r>
            <a:r>
              <a:rPr lang="uk-UA" dirty="0" smtClean="0"/>
              <a:t> (пов’язану з необхідністю забезпечення робочою силою окремих галузей економіки, що її потребують на період сезон- ного збільшення робіт, наприклад, сільське господарство, готельна справа тощо) та соціально-культурну (поїздки на навчання, ліку- </a:t>
            </a:r>
            <a:r>
              <a:rPr lang="uk-UA" dirty="0" err="1" smtClean="0"/>
              <a:t>вання</a:t>
            </a:r>
            <a:r>
              <a:rPr lang="uk-UA" dirty="0" smtClean="0"/>
              <a:t>, відпочинок, туризм тощо).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094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Населення (</a:t>
            </a:r>
            <a:r>
              <a:rPr lang="en-US" dirty="0" smtClean="0"/>
              <a:t>population) — </a:t>
            </a:r>
            <a:r>
              <a:rPr lang="uk-UA" dirty="0" smtClean="0"/>
              <a:t>це сукупність людей, що природно-історично склалася, постійно відновлюється і мешкає на певній території</a:t>
            </a:r>
          </a:p>
          <a:p>
            <a:r>
              <a:rPr lang="uk-UA" dirty="0"/>
              <a:t> </a:t>
            </a:r>
            <a:r>
              <a:rPr lang="uk-UA" dirty="0" smtClean="0"/>
              <a:t>Розглядають </a:t>
            </a:r>
            <a:r>
              <a:rPr lang="ru-RU" dirty="0" err="1" smtClean="0"/>
              <a:t>населення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аспектах: </a:t>
            </a:r>
            <a:r>
              <a:rPr lang="ru-RU" dirty="0" err="1" smtClean="0"/>
              <a:t>демографічному</a:t>
            </a:r>
            <a:r>
              <a:rPr lang="ru-RU" dirty="0" smtClean="0"/>
              <a:t> та </a:t>
            </a:r>
            <a:r>
              <a:rPr lang="ru-RU" dirty="0" err="1" smtClean="0"/>
              <a:t>соціальному</a:t>
            </a:r>
            <a:r>
              <a:rPr lang="ru-RU" dirty="0" smtClean="0"/>
              <a:t>. У </a:t>
            </a:r>
            <a:r>
              <a:rPr lang="ru-RU" dirty="0" err="1" smtClean="0"/>
              <a:t>демографічному</a:t>
            </a:r>
            <a:r>
              <a:rPr lang="ru-RU" dirty="0" smtClean="0"/>
              <a:t>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досліджується</a:t>
            </a:r>
            <a:r>
              <a:rPr lang="ru-RU" dirty="0" smtClean="0"/>
              <a:t> з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природного та </a:t>
            </a:r>
            <a:r>
              <a:rPr lang="ru-RU" dirty="0" err="1" smtClean="0"/>
              <a:t>механічного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У </a:t>
            </a:r>
            <a:r>
              <a:rPr lang="ru-RU" dirty="0" err="1" smtClean="0"/>
              <a:t>соціальному</a:t>
            </a:r>
            <a:r>
              <a:rPr lang="ru-RU" dirty="0" smtClean="0"/>
              <a:t> — </a:t>
            </a:r>
            <a:r>
              <a:rPr lang="ru-RU" dirty="0" err="1" smtClean="0"/>
              <a:t>аналізується</a:t>
            </a:r>
            <a:r>
              <a:rPr lang="ru-RU" dirty="0" smtClean="0"/>
              <a:t> як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endParaRPr lang="ru-RU" dirty="0" smtClean="0"/>
          </a:p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категоріями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реєструється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, є </a:t>
            </a:r>
            <a:r>
              <a:rPr lang="ru-RU" dirty="0" err="1" smtClean="0"/>
              <a:t>наявне</a:t>
            </a:r>
            <a:r>
              <a:rPr lang="ru-RU" dirty="0" smtClean="0"/>
              <a:t> та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endParaRPr lang="ru-RU" dirty="0" smtClean="0"/>
          </a:p>
          <a:p>
            <a:r>
              <a:rPr lang="uk-UA" b="1" dirty="0" smtClean="0"/>
              <a:t>Наявне населення </a:t>
            </a:r>
            <a:r>
              <a:rPr lang="uk-UA" dirty="0" smtClean="0"/>
              <a:t>(</a:t>
            </a:r>
            <a:r>
              <a:rPr lang="en-US" dirty="0" smtClean="0"/>
              <a:t>present population, PP) — </a:t>
            </a:r>
            <a:r>
              <a:rPr lang="uk-UA" dirty="0" smtClean="0"/>
              <a:t>це чисельність осіб, які на момент реєстрації перебувають на території певного </a:t>
            </a:r>
            <a:r>
              <a:rPr lang="uk-UA" dirty="0" err="1" smtClean="0"/>
              <a:t>населе</a:t>
            </a:r>
            <a:r>
              <a:rPr lang="uk-UA" dirty="0" smtClean="0"/>
              <a:t>- ного пункту, незалежно від місця їхнього постійного проживання.</a:t>
            </a:r>
          </a:p>
          <a:p>
            <a:r>
              <a:rPr lang="uk-UA" b="1" dirty="0" smtClean="0"/>
              <a:t>Постійне населення </a:t>
            </a:r>
            <a:r>
              <a:rPr lang="uk-UA" dirty="0" smtClean="0"/>
              <a:t>(</a:t>
            </a:r>
            <a:r>
              <a:rPr lang="en-US" dirty="0" smtClean="0"/>
              <a:t>resident population, RP) — </a:t>
            </a:r>
            <a:r>
              <a:rPr lang="uk-UA" dirty="0" smtClean="0"/>
              <a:t>це чисельність осіб, які постійно і протягом тривалого часу проживають на </a:t>
            </a:r>
            <a:r>
              <a:rPr lang="uk-UA" dirty="0" err="1" smtClean="0"/>
              <a:t>тери</a:t>
            </a:r>
            <a:r>
              <a:rPr lang="uk-UA" dirty="0" smtClean="0"/>
              <a:t>- торії певного населеного пункту, незалежно від їхньої наявності на момент перепису </a:t>
            </a:r>
          </a:p>
          <a:p>
            <a:r>
              <a:rPr lang="uk-UA" b="1" dirty="0" smtClean="0"/>
              <a:t>Тимчасово проживаючі </a:t>
            </a:r>
            <a:r>
              <a:rPr lang="uk-UA" dirty="0" smtClean="0"/>
              <a:t>(</a:t>
            </a:r>
            <a:r>
              <a:rPr lang="en-US" dirty="0" smtClean="0"/>
              <a:t>temporary living population, TLP) — </a:t>
            </a:r>
            <a:r>
              <a:rPr lang="uk-UA" dirty="0" smtClean="0"/>
              <a:t>особи, які постійно проживають в іншому населеному пункті, але на момент перепису перебувають у даному пункті (за відсутності на постійному місці проживання не більше ніж 12 місяців).</a:t>
            </a:r>
          </a:p>
          <a:p>
            <a:r>
              <a:rPr lang="uk-UA" b="1" dirty="0" smtClean="0"/>
              <a:t>Тимчасово відсутні </a:t>
            </a:r>
            <a:r>
              <a:rPr lang="uk-UA" dirty="0" smtClean="0"/>
              <a:t>(</a:t>
            </a:r>
            <a:r>
              <a:rPr lang="en-US" dirty="0" smtClean="0"/>
              <a:t>temporary absent population, TAP) — </a:t>
            </a:r>
            <a:r>
              <a:rPr lang="uk-UA" dirty="0" smtClean="0"/>
              <a:t>особи, які постійно проживають у даному населеному пункті, але на момент перепису перебувають за його межами, якщо термін їх відсутності не перевищує 12 місяців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053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4"/>
            </a:pPr>
            <a:r>
              <a:rPr lang="uk-UA" dirty="0" smtClean="0"/>
              <a:t>Маятникова міграція (</a:t>
            </a:r>
            <a:r>
              <a:rPr lang="en-US" dirty="0" err="1" smtClean="0"/>
              <a:t>pendular</a:t>
            </a:r>
            <a:r>
              <a:rPr lang="en-US" dirty="0" smtClean="0"/>
              <a:t> migration) — </a:t>
            </a:r>
            <a:r>
              <a:rPr lang="uk-UA" dirty="0" smtClean="0"/>
              <a:t>охоплює щоденні (регулярні) переміщення робочої сили з одного </a:t>
            </a:r>
            <a:r>
              <a:rPr lang="uk-UA" dirty="0" err="1" smtClean="0"/>
              <a:t>населе</a:t>
            </a:r>
            <a:r>
              <a:rPr lang="uk-UA" dirty="0" smtClean="0"/>
              <a:t>- ного пункту до іншого від місця проживання до місця роботи або навчання та навпаки. ЇЇ регулярність відповідає режиму </a:t>
            </a:r>
            <a:r>
              <a:rPr lang="uk-UA" dirty="0" err="1" smtClean="0"/>
              <a:t>трудо</a:t>
            </a:r>
            <a:r>
              <a:rPr lang="uk-UA" dirty="0" smtClean="0"/>
              <a:t>- </a:t>
            </a:r>
            <a:r>
              <a:rPr lang="uk-UA" dirty="0" err="1" smtClean="0"/>
              <a:t>вої</a:t>
            </a:r>
            <a:r>
              <a:rPr lang="uk-UA" dirty="0" smtClean="0"/>
              <a:t> діяльності або навчання. Головний напрям маятникової </a:t>
            </a:r>
            <a:r>
              <a:rPr lang="uk-UA" dirty="0" err="1" smtClean="0"/>
              <a:t>мігра</a:t>
            </a:r>
            <a:r>
              <a:rPr lang="uk-UA" dirty="0" smtClean="0"/>
              <a:t>- </a:t>
            </a:r>
            <a:r>
              <a:rPr lang="uk-UA" dirty="0" err="1" smtClean="0"/>
              <a:t>ції</a:t>
            </a:r>
            <a:r>
              <a:rPr lang="uk-UA" dirty="0" smtClean="0"/>
              <a:t> — з сіл та малих міст у великі міста</a:t>
            </a:r>
          </a:p>
          <a:p>
            <a:r>
              <a:rPr lang="uk-UA" dirty="0" smtClean="0"/>
              <a:t>Залежно від способу реалізації міграції розрізняють: </a:t>
            </a:r>
            <a:r>
              <a:rPr lang="uk-UA" dirty="0" err="1" smtClean="0"/>
              <a:t>організо</a:t>
            </a:r>
            <a:r>
              <a:rPr lang="uk-UA" dirty="0" smtClean="0"/>
              <a:t>- </a:t>
            </a:r>
            <a:r>
              <a:rPr lang="uk-UA" dirty="0" err="1" smtClean="0"/>
              <a:t>вану</a:t>
            </a:r>
            <a:r>
              <a:rPr lang="uk-UA" dirty="0" smtClean="0"/>
              <a:t> та неорганізовану.</a:t>
            </a:r>
          </a:p>
          <a:p>
            <a:r>
              <a:rPr lang="uk-UA" dirty="0" smtClean="0"/>
              <a:t>1.	Організована міграція (</a:t>
            </a:r>
            <a:r>
              <a:rPr lang="en-US" dirty="0" smtClean="0"/>
              <a:t>organized migration) </a:t>
            </a:r>
            <a:r>
              <a:rPr lang="uk-UA" dirty="0" smtClean="0"/>
              <a:t>здійснюється за сприяння і з допомогою державних і суспільних органів</a:t>
            </a:r>
          </a:p>
          <a:p>
            <a:r>
              <a:rPr lang="uk-UA" dirty="0" smtClean="0"/>
              <a:t>2.	Неорганізована (індивідуальна, самодіяльна) міграція (</a:t>
            </a:r>
            <a:r>
              <a:rPr lang="en-US" dirty="0" smtClean="0"/>
              <a:t>unorganized migration) </a:t>
            </a:r>
            <a:r>
              <a:rPr lang="uk-UA" dirty="0" smtClean="0"/>
              <a:t>реалізується власними силами і засобами самих мігрантів без матеріальної або організаційної допомоги з боку будь-яких установ.</a:t>
            </a:r>
          </a:p>
          <a:p>
            <a:r>
              <a:rPr lang="en-US" dirty="0" smtClean="0"/>
              <a:t>IV.	</a:t>
            </a:r>
            <a:r>
              <a:rPr lang="uk-UA" dirty="0" smtClean="0"/>
              <a:t>Залежно від обставин, що зумовлюють міграцію, виділяють:</a:t>
            </a:r>
          </a:p>
          <a:p>
            <a:r>
              <a:rPr lang="uk-UA" dirty="0" smtClean="0"/>
              <a:t>добровільну та вимушену.</a:t>
            </a:r>
          </a:p>
          <a:p>
            <a:r>
              <a:rPr lang="uk-UA" dirty="0" smtClean="0"/>
              <a:t>1.	Добровільна міграція (</a:t>
            </a:r>
            <a:r>
              <a:rPr lang="en-US" dirty="0" smtClean="0"/>
              <a:t>voluntary migration) — </a:t>
            </a:r>
            <a:r>
              <a:rPr lang="uk-UA" dirty="0" smtClean="0"/>
              <a:t>здійснюється за власним бажанням мігранта.</a:t>
            </a:r>
          </a:p>
          <a:p>
            <a:r>
              <a:rPr lang="uk-UA" dirty="0" smtClean="0"/>
              <a:t>2.	Вимушена міграція (</a:t>
            </a:r>
            <a:r>
              <a:rPr lang="en-US" dirty="0" smtClean="0"/>
              <a:t>compelled migration) — </a:t>
            </a:r>
            <a:r>
              <a:rPr lang="uk-UA" dirty="0" smtClean="0"/>
              <a:t>це сукупність територіальних переміщень, пов’язаних з постійною чи </a:t>
            </a:r>
            <a:r>
              <a:rPr lang="uk-UA" dirty="0" err="1" smtClean="0"/>
              <a:t>тимчасо</a:t>
            </a:r>
            <a:r>
              <a:rPr lang="uk-UA" dirty="0" smtClean="0"/>
              <a:t>- </a:t>
            </a:r>
            <a:r>
              <a:rPr lang="uk-UA" dirty="0" err="1" smtClean="0"/>
              <a:t>вою</a:t>
            </a:r>
            <a:r>
              <a:rPr lang="uk-UA" dirty="0" smtClean="0"/>
              <a:t> зміною місця проживання людей внаслідок незалежних від них обставин, як правило, всупереч їхньому бажанню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001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830" y="260648"/>
            <a:ext cx="88924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V.	</a:t>
            </a:r>
            <a:r>
              <a:rPr lang="uk-UA" dirty="0" smtClean="0"/>
              <a:t>Залежно від дотримання чинного законодавства міграція </a:t>
            </a:r>
            <a:r>
              <a:rPr lang="uk-UA" dirty="0" err="1" smtClean="0"/>
              <a:t>кла</a:t>
            </a:r>
            <a:r>
              <a:rPr lang="uk-UA" dirty="0" smtClean="0"/>
              <a:t>- </a:t>
            </a:r>
            <a:r>
              <a:rPr lang="uk-UA" dirty="0" err="1" smtClean="0"/>
              <a:t>сифікується</a:t>
            </a:r>
            <a:r>
              <a:rPr lang="uk-UA" dirty="0" smtClean="0"/>
              <a:t> на легальну і нелегальну.</a:t>
            </a:r>
          </a:p>
          <a:p>
            <a:r>
              <a:rPr lang="uk-UA" dirty="0" smtClean="0"/>
              <a:t>1.	Легальна міграція (</a:t>
            </a:r>
            <a:r>
              <a:rPr lang="en-US" dirty="0" smtClean="0"/>
              <a:t>legal migration) — </a:t>
            </a:r>
            <a:r>
              <a:rPr lang="uk-UA" dirty="0" smtClean="0"/>
              <a:t>переміщення з дотри- </a:t>
            </a:r>
            <a:r>
              <a:rPr lang="uk-UA" dirty="0" err="1" smtClean="0"/>
              <a:t>манням</a:t>
            </a:r>
            <a:r>
              <a:rPr lang="uk-UA" dirty="0" smtClean="0"/>
              <a:t> усіх законодавчих норм.</a:t>
            </a:r>
          </a:p>
          <a:p>
            <a:pPr marL="342900" indent="-342900">
              <a:buAutoNum type="arabicPeriod" startAt="2"/>
            </a:pPr>
            <a:r>
              <a:rPr lang="uk-UA" dirty="0" smtClean="0"/>
              <a:t>Нелегальна міграція (</a:t>
            </a:r>
            <a:r>
              <a:rPr lang="en-US" dirty="0" smtClean="0"/>
              <a:t>illegal migration) — </a:t>
            </a:r>
            <a:r>
              <a:rPr lang="uk-UA" dirty="0" smtClean="0"/>
              <a:t>переміщення з пору- </a:t>
            </a:r>
            <a:r>
              <a:rPr lang="uk-UA" dirty="0" err="1" smtClean="0"/>
              <a:t>шенням</a:t>
            </a:r>
            <a:r>
              <a:rPr lang="uk-UA" dirty="0" smtClean="0"/>
              <a:t> відповідних законодавчих норм</a:t>
            </a:r>
          </a:p>
          <a:p>
            <a:r>
              <a:rPr lang="en-US" dirty="0" smtClean="0"/>
              <a:t>VI.	</a:t>
            </a:r>
            <a:r>
              <a:rPr lang="uk-UA" dirty="0" smtClean="0"/>
              <a:t>Залежно від мотивів, що спонукають до переміщення, розріз- </a:t>
            </a:r>
            <a:r>
              <a:rPr lang="uk-UA" dirty="0" err="1" smtClean="0"/>
              <a:t>няють</a:t>
            </a:r>
            <a:r>
              <a:rPr lang="uk-UA" dirty="0" smtClean="0"/>
              <a:t>: трудову та навчальну міграцію.</a:t>
            </a:r>
          </a:p>
          <a:p>
            <a:r>
              <a:rPr lang="uk-UA" dirty="0" smtClean="0"/>
              <a:t>1.	Трудова міграція, або міграція робочої сили (</a:t>
            </a:r>
            <a:r>
              <a:rPr lang="en-US" dirty="0" err="1" smtClean="0"/>
              <a:t>labour</a:t>
            </a:r>
            <a:r>
              <a:rPr lang="en-US" dirty="0" smtClean="0"/>
              <a:t> migration), — </a:t>
            </a:r>
            <a:r>
              <a:rPr lang="uk-UA" dirty="0" smtClean="0"/>
              <a:t>це просторове переміщення працездатного населення, зумовлене змінами у розвитку та розміщенні виробництва, умовах існування</a:t>
            </a:r>
          </a:p>
          <a:p>
            <a:r>
              <a:rPr lang="uk-UA" dirty="0" smtClean="0"/>
              <a:t> </a:t>
            </a:r>
          </a:p>
          <a:p>
            <a:r>
              <a:rPr lang="uk-UA" dirty="0" smtClean="0"/>
              <a:t>населення. У трудовій міграції виділяють міграцію кваліфікованих працівників, серед яких окремо вирізняють процес так званого «від- пливу </a:t>
            </a:r>
            <a:r>
              <a:rPr lang="uk-UA" dirty="0" err="1" smtClean="0"/>
              <a:t>мізків</a:t>
            </a:r>
            <a:r>
              <a:rPr lang="uk-UA" dirty="0" smtClean="0"/>
              <a:t>» (</a:t>
            </a:r>
            <a:r>
              <a:rPr lang="en-US" dirty="0" smtClean="0"/>
              <a:t>brain drain) </a:t>
            </a:r>
            <a:r>
              <a:rPr lang="uk-UA" dirty="0" smtClean="0"/>
              <a:t>та міграцію некваліфікованої робочої сили.</a:t>
            </a:r>
          </a:p>
          <a:p>
            <a:r>
              <a:rPr lang="uk-UA" dirty="0" smtClean="0"/>
              <a:t>2.	Навчальна міграція (</a:t>
            </a:r>
            <a:r>
              <a:rPr lang="en-US" dirty="0" smtClean="0"/>
              <a:t>educational migration) </a:t>
            </a:r>
            <a:r>
              <a:rPr lang="uk-UA" dirty="0" smtClean="0"/>
              <a:t>передбачає пере- </a:t>
            </a:r>
            <a:r>
              <a:rPr lang="uk-UA" dirty="0" err="1" smtClean="0"/>
              <a:t>міщення</a:t>
            </a:r>
            <a:r>
              <a:rPr lang="uk-UA" dirty="0" smtClean="0"/>
              <a:t> молоді у зв’язку з необхідністю здобуття освіти або про- ходження стажування в іншому місці. Під навчальною міграцією розуміють здобуття освіти.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90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370" y="260648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Показники, що характеризують механічний рух населення, поді- </a:t>
            </a:r>
            <a:r>
              <a:rPr lang="uk-UA" dirty="0" err="1" smtClean="0"/>
              <a:t>ляють</a:t>
            </a:r>
            <a:r>
              <a:rPr lang="uk-UA" dirty="0" smtClean="0"/>
              <a:t> на абсолютні й відносні.</a:t>
            </a:r>
          </a:p>
          <a:p>
            <a:r>
              <a:rPr lang="uk-UA" dirty="0" smtClean="0"/>
              <a:t>До абсолютних належать:</a:t>
            </a:r>
          </a:p>
          <a:p>
            <a:r>
              <a:rPr lang="uk-UA" dirty="0" smtClean="0"/>
              <a:t>1.	Чисельність прибулих на певну територію за рік, тобто потік міграції за прибуттям.</a:t>
            </a:r>
          </a:p>
          <a:p>
            <a:r>
              <a:rPr lang="uk-UA" dirty="0" smtClean="0"/>
              <a:t>2.	Чисельність вибулих із певної території за рік — потік </a:t>
            </a:r>
            <a:r>
              <a:rPr lang="uk-UA" dirty="0" err="1" smtClean="0"/>
              <a:t>мігра</a:t>
            </a:r>
            <a:r>
              <a:rPr lang="uk-UA" dirty="0" smtClean="0"/>
              <a:t>- </a:t>
            </a:r>
            <a:r>
              <a:rPr lang="uk-UA" dirty="0" err="1" smtClean="0"/>
              <a:t>ції</a:t>
            </a:r>
            <a:r>
              <a:rPr lang="uk-UA" dirty="0" smtClean="0"/>
              <a:t> за вибуттям.</a:t>
            </a:r>
          </a:p>
          <a:p>
            <a:r>
              <a:rPr lang="uk-UA" dirty="0" smtClean="0"/>
              <a:t>3.	Міграційний або механічний приріст населення (</a:t>
            </a:r>
            <a:r>
              <a:rPr lang="en-US" dirty="0" smtClean="0"/>
              <a:t>migratory increase of the population), </a:t>
            </a:r>
            <a:r>
              <a:rPr lang="uk-UA" dirty="0" smtClean="0"/>
              <a:t>сальдо міграції, </a:t>
            </a:r>
            <a:r>
              <a:rPr lang="uk-UA" dirty="0" err="1" smtClean="0"/>
              <a:t>нетто</a:t>
            </a:r>
            <a:r>
              <a:rPr lang="uk-UA" dirty="0" smtClean="0"/>
              <a:t>-міграція, чиста міграція, — це показник результату територіального переміщення</a:t>
            </a:r>
          </a:p>
          <a:p>
            <a:r>
              <a:rPr lang="uk-UA" dirty="0" smtClean="0"/>
              <a:t> </a:t>
            </a:r>
          </a:p>
          <a:p>
            <a:r>
              <a:rPr lang="uk-UA" dirty="0" smtClean="0"/>
              <a:t>населення, що обчислюється як різниця між кількістю осіб, які переселилися на певну територію, та кількістю осіб, які висели- </a:t>
            </a:r>
            <a:r>
              <a:rPr lang="uk-UA" dirty="0" err="1" smtClean="0"/>
              <a:t>лися</a:t>
            </a:r>
            <a:r>
              <a:rPr lang="uk-UA" dirty="0" smtClean="0"/>
              <a:t> з неї, за конкретний проміжок часу (квартал, рік, </a:t>
            </a:r>
            <a:r>
              <a:rPr lang="uk-UA" dirty="0" err="1" smtClean="0"/>
              <a:t>міжпере</a:t>
            </a:r>
            <a:r>
              <a:rPr lang="uk-UA" dirty="0" smtClean="0"/>
              <a:t>- </a:t>
            </a:r>
            <a:r>
              <a:rPr lang="uk-UA" dirty="0" err="1" smtClean="0"/>
              <a:t>писний</a:t>
            </a:r>
            <a:r>
              <a:rPr lang="uk-UA" dirty="0" smtClean="0"/>
              <a:t> період тощо). Міграційний приріст населення </a:t>
            </a:r>
            <a:r>
              <a:rPr lang="uk-UA" dirty="0" err="1" smtClean="0"/>
              <a:t>характе</a:t>
            </a:r>
            <a:r>
              <a:rPr lang="uk-UA" dirty="0" smtClean="0"/>
              <a:t>- </a:t>
            </a:r>
            <a:r>
              <a:rPr lang="uk-UA" dirty="0" err="1" smtClean="0"/>
              <a:t>ризує</a:t>
            </a:r>
            <a:r>
              <a:rPr lang="uk-UA" dirty="0" smtClean="0"/>
              <a:t> лише результат міграції, а не її дійсні масштаби. Він може бути від’ємним, якщо чисельність осіб, які виселилися, більша, ніж чисельність прибулих.</a:t>
            </a:r>
          </a:p>
          <a:p>
            <a:r>
              <a:rPr lang="uk-UA" dirty="0" smtClean="0"/>
              <a:t>4.	Міграційний оборот, або валова міграція (</a:t>
            </a:r>
            <a:r>
              <a:rPr lang="en-US" dirty="0" smtClean="0"/>
              <a:t>total migration), — </a:t>
            </a:r>
            <a:r>
              <a:rPr lang="uk-UA" dirty="0" smtClean="0"/>
              <a:t>це чисельність мігрантів за окремо взятими напрямами. </a:t>
            </a:r>
            <a:r>
              <a:rPr lang="uk-UA" smtClean="0"/>
              <a:t>Загальна сума прибулих — валова міграція за прибуттям, загальна сума вибулих — валова міграція за вибуттям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83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розрахунку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з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наявного</a:t>
            </a:r>
            <a:r>
              <a:rPr lang="ru-RU" dirty="0" smtClean="0"/>
              <a:t> </a:t>
            </a:r>
            <a:r>
              <a:rPr lang="ru-RU" dirty="0" err="1" smtClean="0"/>
              <a:t>виключити</a:t>
            </a:r>
            <a:r>
              <a:rPr lang="ru-RU" dirty="0" smtClean="0"/>
              <a:t> 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присутніх</a:t>
            </a:r>
            <a:r>
              <a:rPr lang="ru-RU" dirty="0" smtClean="0"/>
              <a:t> і </a:t>
            </a:r>
            <a:r>
              <a:rPr lang="ru-RU" dirty="0" err="1" smtClean="0"/>
              <a:t>додати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відсутніх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 smtClean="0"/>
              <a:t>RP = PP — ТLP + ТAP</a:t>
            </a:r>
          </a:p>
          <a:p>
            <a:pPr algn="just"/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за </a:t>
            </a:r>
            <a:r>
              <a:rPr lang="ru-RU" dirty="0" err="1" smtClean="0"/>
              <a:t>статтю</a:t>
            </a:r>
            <a:r>
              <a:rPr lang="ru-RU" dirty="0" smtClean="0"/>
              <a:t> та </a:t>
            </a:r>
            <a:r>
              <a:rPr lang="ru-RU" dirty="0" err="1" smtClean="0"/>
              <a:t>віком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</a:t>
            </a:r>
            <a:r>
              <a:rPr lang="ru-RU" dirty="0" err="1" smtClean="0"/>
              <a:t>абсолют</a:t>
            </a:r>
            <a:r>
              <a:rPr lang="ru-RU" dirty="0" smtClean="0"/>
              <a:t>- ними </a:t>
            </a:r>
            <a:r>
              <a:rPr lang="ru-RU" dirty="0" err="1" smtClean="0"/>
              <a:t>показниками</a:t>
            </a:r>
            <a:r>
              <a:rPr lang="ru-RU" dirty="0" smtClean="0"/>
              <a:t>, а </a:t>
            </a:r>
            <a:r>
              <a:rPr lang="ru-RU" dirty="0" err="1" smtClean="0"/>
              <a:t>статево-вікова</a:t>
            </a:r>
            <a:r>
              <a:rPr lang="ru-RU" dirty="0" smtClean="0"/>
              <a:t> структура </a:t>
            </a:r>
            <a:r>
              <a:rPr lang="ru-RU" dirty="0" err="1" smtClean="0"/>
              <a:t>населення</a:t>
            </a:r>
            <a:r>
              <a:rPr lang="ru-RU" dirty="0" smtClean="0"/>
              <a:t> — </a:t>
            </a:r>
            <a:r>
              <a:rPr lang="ru-RU" dirty="0" err="1" smtClean="0"/>
              <a:t>від</a:t>
            </a:r>
            <a:r>
              <a:rPr lang="ru-RU" dirty="0" smtClean="0"/>
              <a:t>- </a:t>
            </a:r>
            <a:r>
              <a:rPr lang="ru-RU" dirty="0" err="1" smtClean="0"/>
              <a:t>носними</a:t>
            </a:r>
            <a:r>
              <a:rPr lang="ru-RU" dirty="0" smtClean="0"/>
              <a:t> (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питома</a:t>
            </a:r>
            <a:r>
              <a:rPr lang="ru-RU" dirty="0" smtClean="0"/>
              <a:t> вага </a:t>
            </a:r>
            <a:r>
              <a:rPr lang="ru-RU" dirty="0" err="1" smtClean="0"/>
              <a:t>чоловіків</a:t>
            </a:r>
            <a:r>
              <a:rPr lang="ru-RU" dirty="0" smtClean="0"/>
              <a:t> і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в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, у %).</a:t>
            </a:r>
          </a:p>
          <a:p>
            <a:pPr algn="just"/>
            <a:r>
              <a:rPr lang="ru-RU" dirty="0" err="1" smtClean="0"/>
              <a:t>Статева</a:t>
            </a:r>
            <a:r>
              <a:rPr lang="ru-RU" dirty="0" smtClean="0"/>
              <a:t> структура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осно</a:t>
            </a:r>
            <a:r>
              <a:rPr lang="ru-RU" dirty="0" smtClean="0"/>
              <a:t>- </a:t>
            </a:r>
            <a:r>
              <a:rPr lang="ru-RU" dirty="0" err="1" smtClean="0"/>
              <a:t>вних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1)	</a:t>
            </a:r>
            <a:r>
              <a:rPr lang="ru-RU" dirty="0" err="1" smtClean="0"/>
              <a:t>статеве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новонароджених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2)	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у </a:t>
            </a:r>
            <a:r>
              <a:rPr lang="ru-RU" dirty="0" err="1" smtClean="0"/>
              <a:t>смертності</a:t>
            </a:r>
            <a:r>
              <a:rPr lang="ru-RU" dirty="0" smtClean="0"/>
              <a:t>;</a:t>
            </a:r>
          </a:p>
          <a:p>
            <a:pPr marL="342900" indent="-342900" algn="just">
              <a:buAutoNum type="arabicParenR" startAt="3"/>
            </a:pP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в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Для характеристики складу </a:t>
            </a:r>
            <a:r>
              <a:rPr lang="ru-RU" dirty="0" err="1" smtClean="0"/>
              <a:t>населення</a:t>
            </a:r>
            <a:r>
              <a:rPr lang="ru-RU" dirty="0" smtClean="0"/>
              <a:t> за </a:t>
            </a:r>
            <a:r>
              <a:rPr lang="ru-RU" dirty="0" err="1" smtClean="0"/>
              <a:t>статтю</a:t>
            </a:r>
            <a:r>
              <a:rPr lang="ru-RU" dirty="0" smtClean="0"/>
              <a:t> в </a:t>
            </a:r>
            <a:r>
              <a:rPr lang="ru-RU" dirty="0" err="1" smtClean="0"/>
              <a:t>статистиці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узагальнюючі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—	абсолютна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і </a:t>
            </a:r>
            <a:r>
              <a:rPr lang="ru-RU" dirty="0" err="1" smtClean="0"/>
              <a:t>жінок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—	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і </a:t>
            </a:r>
            <a:r>
              <a:rPr lang="ru-RU" dirty="0" err="1" smtClean="0"/>
              <a:t>жінок</a:t>
            </a:r>
            <a:r>
              <a:rPr lang="ru-RU" dirty="0" smtClean="0"/>
              <a:t> за </a:t>
            </a:r>
            <a:r>
              <a:rPr lang="ru-RU" dirty="0" err="1" smtClean="0"/>
              <a:t>віковими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 в </a:t>
            </a:r>
            <a:r>
              <a:rPr lang="ru-RU" dirty="0" err="1" smtClean="0"/>
              <a:t>абсолют</a:t>
            </a:r>
            <a:r>
              <a:rPr lang="ru-RU" dirty="0" smtClean="0"/>
              <a:t>- ному </a:t>
            </a:r>
            <a:r>
              <a:rPr lang="ru-RU" dirty="0" err="1" smtClean="0"/>
              <a:t>вираженні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—	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і </a:t>
            </a:r>
            <a:r>
              <a:rPr lang="ru-RU" dirty="0" err="1" smtClean="0"/>
              <a:t>жінок</a:t>
            </a:r>
            <a:r>
              <a:rPr lang="ru-RU" dirty="0" smtClean="0"/>
              <a:t> за </a:t>
            </a:r>
            <a:r>
              <a:rPr lang="ru-RU" dirty="0" err="1" smtClean="0"/>
              <a:t>віковими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 у </a:t>
            </a:r>
            <a:r>
              <a:rPr lang="ru-RU" dirty="0" err="1" smtClean="0"/>
              <a:t>відносному</a:t>
            </a:r>
            <a:r>
              <a:rPr lang="ru-RU" dirty="0" smtClean="0"/>
              <a:t> </a:t>
            </a:r>
            <a:r>
              <a:rPr lang="ru-RU" dirty="0" err="1" smtClean="0"/>
              <a:t>вираженні</a:t>
            </a:r>
            <a:r>
              <a:rPr lang="ru-RU" dirty="0" smtClean="0"/>
              <a:t> (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і </a:t>
            </a:r>
            <a:r>
              <a:rPr lang="ru-RU" dirty="0" err="1" smtClean="0"/>
              <a:t>жінок</a:t>
            </a:r>
            <a:r>
              <a:rPr lang="ru-RU" dirty="0" smtClean="0"/>
              <a:t> в </a:t>
            </a:r>
            <a:r>
              <a:rPr lang="ru-RU" dirty="0" err="1" smtClean="0"/>
              <a:t>населенні</a:t>
            </a:r>
            <a:r>
              <a:rPr lang="ru-RU" dirty="0" smtClean="0"/>
              <a:t>, у %);</a:t>
            </a:r>
          </a:p>
          <a:p>
            <a:pPr algn="just"/>
            <a:r>
              <a:rPr lang="ru-RU" dirty="0" smtClean="0"/>
              <a:t>—	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і </a:t>
            </a:r>
            <a:r>
              <a:rPr lang="ru-RU" dirty="0" err="1" smtClean="0"/>
              <a:t>жінок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та за </a:t>
            </a:r>
            <a:r>
              <a:rPr lang="ru-RU" dirty="0" err="1" smtClean="0"/>
              <a:t>віковими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 (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у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1000 </a:t>
            </a:r>
            <a:r>
              <a:rPr lang="ru-RU" dirty="0" err="1" smtClean="0"/>
              <a:t>жінок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 smtClean="0"/>
              <a:t>Статевий</a:t>
            </a:r>
            <a:r>
              <a:rPr lang="ru-RU" dirty="0" smtClean="0"/>
              <a:t> склад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часткою</a:t>
            </a:r>
            <a:r>
              <a:rPr lang="ru-RU" dirty="0" smtClean="0"/>
              <a:t> і </a:t>
            </a:r>
            <a:r>
              <a:rPr lang="ru-RU" dirty="0" err="1" smtClean="0"/>
              <a:t>спів</a:t>
            </a:r>
            <a:r>
              <a:rPr lang="ru-RU" dirty="0" smtClean="0"/>
              <a:t>- </a:t>
            </a:r>
            <a:r>
              <a:rPr lang="ru-RU" dirty="0" err="1" smtClean="0"/>
              <a:t>відношенням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 та </a:t>
            </a:r>
            <a:r>
              <a:rPr lang="ru-RU" dirty="0" err="1" smtClean="0"/>
              <a:t>жінок</a:t>
            </a:r>
            <a:r>
              <a:rPr lang="ru-RU" dirty="0" smtClean="0"/>
              <a:t>.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(</a:t>
            </a:r>
            <a:r>
              <a:rPr lang="en-US" dirty="0" err="1" smtClean="0"/>
              <a:t>dm</a:t>
            </a:r>
            <a:r>
              <a:rPr lang="en-US" dirty="0" smtClean="0"/>
              <a:t>(F)) </a:t>
            </a:r>
            <a:r>
              <a:rPr lang="ru-RU" dirty="0" err="1" smtClean="0"/>
              <a:t>визначається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абсо</a:t>
            </a:r>
            <a:r>
              <a:rPr lang="ru-RU" dirty="0" smtClean="0"/>
              <a:t>- </a:t>
            </a:r>
            <a:r>
              <a:rPr lang="ru-RU" dirty="0" err="1" smtClean="0"/>
              <a:t>лютних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: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(∑</a:t>
            </a:r>
            <a:r>
              <a:rPr lang="en-US" dirty="0" smtClean="0"/>
              <a:t>S) </a:t>
            </a:r>
            <a:r>
              <a:rPr lang="ru-RU" dirty="0" smtClean="0"/>
              <a:t>та </a:t>
            </a:r>
            <a:r>
              <a:rPr lang="ru-RU" dirty="0" err="1" smtClean="0"/>
              <a:t>чисель</a:t>
            </a:r>
            <a:r>
              <a:rPr lang="ru-RU" dirty="0" smtClean="0"/>
              <a:t>- </a:t>
            </a:r>
            <a:r>
              <a:rPr lang="ru-RU" dirty="0" err="1" smtClean="0"/>
              <a:t>ність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і </a:t>
            </a:r>
            <a:r>
              <a:rPr lang="ru-RU" dirty="0" err="1" smtClean="0"/>
              <a:t>жіночого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(</a:t>
            </a:r>
            <a:r>
              <a:rPr lang="en-US" dirty="0" smtClean="0"/>
              <a:t>Sm(F))</a:t>
            </a:r>
          </a:p>
          <a:p>
            <a:pPr marL="342900" indent="-342900" algn="just">
              <a:buAutoNum type="arabicParenR" startAt="3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73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1600" b="1" dirty="0" smtClean="0"/>
              <a:t>Формули  розрахунків показників населення</a:t>
            </a:r>
            <a:endParaRPr lang="ru-UA" sz="16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4392488" cy="86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242088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іншою</a:t>
            </a:r>
            <a:r>
              <a:rPr lang="ru-RU" dirty="0" smtClean="0"/>
              <a:t> КН,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подається</a:t>
            </a:r>
            <a:r>
              <a:rPr lang="ru-RU" dirty="0" smtClean="0"/>
              <a:t> в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1000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протилежної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:</a:t>
            </a:r>
            <a:endParaRPr lang="ru-U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67219"/>
            <a:ext cx="3312368" cy="721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484" y="4005064"/>
            <a:ext cx="381642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99592" y="5085184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де </a:t>
            </a:r>
            <a:r>
              <a:rPr lang="ru-RU" dirty="0" err="1" smtClean="0"/>
              <a:t>Sm</a:t>
            </a:r>
            <a:r>
              <a:rPr lang="ru-RU" dirty="0" smtClean="0"/>
              <a:t> та SF—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та </a:t>
            </a:r>
            <a:r>
              <a:rPr lang="ru-RU" dirty="0" err="1" smtClean="0"/>
              <a:t>жіночого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на початок року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43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Приклад</a:t>
            </a:r>
            <a:endParaRPr lang="ru-UA" sz="24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056784" cy="5825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5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Віковий склад населення подається у вигляді розподілу його чисельності в абсолютному й відносному вираженні за віком, а саме: повним числом років життя, що виповнилося на момент </a:t>
            </a:r>
            <a:r>
              <a:rPr lang="uk-UA" dirty="0" err="1" smtClean="0"/>
              <a:t>обсте</a:t>
            </a:r>
            <a:r>
              <a:rPr lang="uk-UA" dirty="0" smtClean="0"/>
              <a:t>- </a:t>
            </a:r>
            <a:r>
              <a:rPr lang="uk-UA" dirty="0" err="1" smtClean="0"/>
              <a:t>ження</a:t>
            </a:r>
            <a:r>
              <a:rPr lang="uk-UA" dirty="0" smtClean="0"/>
              <a:t>. Типові групи населення виокремлюються за:</a:t>
            </a:r>
          </a:p>
          <a:p>
            <a:r>
              <a:rPr lang="uk-UA" dirty="0" smtClean="0"/>
              <a:t>1)	демографічним призначенням (участю у процесі </a:t>
            </a:r>
            <a:r>
              <a:rPr lang="uk-UA" dirty="0" err="1" smtClean="0"/>
              <a:t>відтво</a:t>
            </a:r>
            <a:r>
              <a:rPr lang="uk-UA" dirty="0" smtClean="0"/>
              <a:t>- </a:t>
            </a:r>
            <a:r>
              <a:rPr lang="uk-UA" dirty="0" err="1" smtClean="0"/>
              <a:t>рення</a:t>
            </a:r>
            <a:r>
              <a:rPr lang="uk-UA" dirty="0" smtClean="0"/>
              <a:t>). Досліджують так звані демографічні покоління: діти 0–14 років, батьки 15–49 років, прабатьки 50 і старше;</a:t>
            </a:r>
          </a:p>
          <a:p>
            <a:pPr marL="342900" indent="-342900">
              <a:buAutoNum type="arabicParenR" startAt="2"/>
            </a:pPr>
            <a:r>
              <a:rPr lang="uk-UA" dirty="0" smtClean="0"/>
              <a:t>соціальним змістом (контингенти населення: </a:t>
            </a:r>
            <a:r>
              <a:rPr lang="uk-UA" dirty="0" err="1" smtClean="0"/>
              <a:t>допрацез</a:t>
            </a:r>
            <a:r>
              <a:rPr lang="uk-UA" dirty="0" smtClean="0"/>
              <a:t>- </a:t>
            </a:r>
            <a:r>
              <a:rPr lang="uk-UA" dirty="0" err="1" smtClean="0"/>
              <a:t>датні</a:t>
            </a:r>
            <a:r>
              <a:rPr lang="uk-UA" dirty="0" smtClean="0"/>
              <a:t> — 0–15 років, працездатні — жінки і чоловіки віком 16–59 років, </a:t>
            </a:r>
            <a:r>
              <a:rPr lang="uk-UA" dirty="0" err="1" smtClean="0"/>
              <a:t>післяпрацездатні</a:t>
            </a:r>
            <a:r>
              <a:rPr lang="uk-UA" dirty="0" smtClean="0"/>
              <a:t> — жінки і чоловіки — 60 і старше тощо).</a:t>
            </a:r>
          </a:p>
          <a:p>
            <a:r>
              <a:rPr lang="uk-UA" dirty="0" smtClean="0"/>
              <a:t>Співвідношення чисельності окремих поколінь </a:t>
            </a:r>
            <a:r>
              <a:rPr lang="uk-UA" dirty="0" err="1" smtClean="0"/>
              <a:t>характеризу</a:t>
            </a:r>
            <a:r>
              <a:rPr lang="uk-UA" dirty="0" smtClean="0"/>
              <a:t>- </a:t>
            </a:r>
            <a:r>
              <a:rPr lang="uk-UA" dirty="0" err="1" smtClean="0"/>
              <a:t>ється</a:t>
            </a:r>
            <a:r>
              <a:rPr lang="uk-UA" dirty="0" smtClean="0"/>
              <a:t> показниками демографічного навантаження.</a:t>
            </a:r>
          </a:p>
          <a:p>
            <a:r>
              <a:rPr lang="uk-UA" b="1" dirty="0" smtClean="0"/>
              <a:t>Демографічне навантаження </a:t>
            </a:r>
            <a:r>
              <a:rPr lang="uk-UA" dirty="0" smtClean="0"/>
              <a:t>(</a:t>
            </a:r>
            <a:r>
              <a:rPr lang="en-US" dirty="0" smtClean="0"/>
              <a:t>demographic loading) — </a:t>
            </a:r>
            <a:r>
              <a:rPr lang="uk-UA" dirty="0" smtClean="0"/>
              <a:t>це </a:t>
            </a:r>
            <a:r>
              <a:rPr lang="uk-UA" dirty="0" err="1" smtClean="0"/>
              <a:t>узагаль</a:t>
            </a:r>
            <a:r>
              <a:rPr lang="uk-UA" dirty="0" smtClean="0"/>
              <a:t>- </a:t>
            </a:r>
            <a:r>
              <a:rPr lang="uk-UA" dirty="0" err="1" smtClean="0"/>
              <a:t>нююча</a:t>
            </a:r>
            <a:r>
              <a:rPr lang="uk-UA" dirty="0" smtClean="0"/>
              <a:t> кількісна характеристика вікової структури населення, яка показує навантаження на суспільство та економіку </a:t>
            </a:r>
            <a:r>
              <a:rPr lang="uk-UA" dirty="0" err="1" smtClean="0"/>
              <a:t>непродуктив</a:t>
            </a:r>
            <a:r>
              <a:rPr lang="uk-UA" dirty="0" smtClean="0"/>
              <a:t>- ного населення (населення непродуктивного віку). Визначається різними співвідношеннями чисельності укрупнених вікових груп: дітей (0–14 років), похилого віку і старих (60 років і старших), </a:t>
            </a:r>
            <a:r>
              <a:rPr lang="uk-UA" dirty="0" err="1" smtClean="0"/>
              <a:t>пра</a:t>
            </a:r>
            <a:r>
              <a:rPr lang="uk-UA" dirty="0" smtClean="0"/>
              <a:t>- </a:t>
            </a:r>
            <a:r>
              <a:rPr lang="uk-UA" dirty="0" err="1" smtClean="0"/>
              <a:t>цездатних</a:t>
            </a:r>
            <a:r>
              <a:rPr lang="uk-UA" dirty="0" smtClean="0"/>
              <a:t>.</a:t>
            </a:r>
          </a:p>
          <a:p>
            <a:r>
              <a:rPr lang="uk-UA" dirty="0" smtClean="0"/>
              <a:t>Розраховуються коефіцієнти демографічного навантаження (</a:t>
            </a:r>
            <a:r>
              <a:rPr lang="en-US" dirty="0" smtClean="0"/>
              <a:t>dependency ratio) </a:t>
            </a:r>
            <a:r>
              <a:rPr lang="uk-UA" dirty="0" smtClean="0"/>
              <a:t>на осіб працездатного віку як відношення чисельності осіб </a:t>
            </a:r>
            <a:r>
              <a:rPr lang="uk-UA" dirty="0" err="1" smtClean="0"/>
              <a:t>допрацездатного</a:t>
            </a:r>
            <a:r>
              <a:rPr lang="uk-UA" dirty="0" smtClean="0"/>
              <a:t> віку або чисельності осіб пенсійного віку (старше працездатного віку) та їх загальної сукупності до кіль- кості населення у працездатному віці. Коефіцієнти демографічного навантаження подаються у розрахунку на 1000 населення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88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2656"/>
            <a:ext cx="7272808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41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208912" cy="60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044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5846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Збільшення частки людей старших вікових груп в населенні характеризує процес демографічного старіння.</a:t>
            </a:r>
          </a:p>
          <a:p>
            <a:r>
              <a:rPr lang="uk-UA" b="1" dirty="0" smtClean="0"/>
              <a:t>Демографічне старіння </a:t>
            </a:r>
            <a:r>
              <a:rPr lang="uk-UA" dirty="0" smtClean="0"/>
              <a:t>(</a:t>
            </a:r>
            <a:r>
              <a:rPr lang="en-US" dirty="0" smtClean="0"/>
              <a:t>demographic aging) — </a:t>
            </a:r>
            <a:r>
              <a:rPr lang="uk-UA" dirty="0" smtClean="0"/>
              <a:t>це процес старіння населення, що характеризується збільшенням частки людей </a:t>
            </a:r>
            <a:r>
              <a:rPr lang="uk-UA" dirty="0" err="1" smtClean="0"/>
              <a:t>похи</a:t>
            </a:r>
            <a:r>
              <a:rPr lang="uk-UA" dirty="0" smtClean="0"/>
              <a:t>- </a:t>
            </a:r>
            <a:r>
              <a:rPr lang="uk-UA" dirty="0" err="1" smtClean="0"/>
              <a:t>лого</a:t>
            </a:r>
            <a:r>
              <a:rPr lang="uk-UA" dirty="0" smtClean="0"/>
              <a:t> віку та старих у загальній чисельності населення.</a:t>
            </a:r>
          </a:p>
          <a:p>
            <a:r>
              <a:rPr lang="uk-UA" dirty="0" smtClean="0"/>
              <a:t>Старіння населення є результатом тривалих демографічних змін, зрушень в характері відтворення населення, в народжуваності й смертності та їх співвідношенні, а також, частково, міграції.</a:t>
            </a:r>
          </a:p>
          <a:p>
            <a:r>
              <a:rPr lang="uk-UA" dirty="0" smtClean="0"/>
              <a:t>Розрізняють два типи старіння населення:</a:t>
            </a:r>
          </a:p>
          <a:p>
            <a:r>
              <a:rPr lang="uk-UA" dirty="0" smtClean="0"/>
              <a:t>1)	старіння «знизу», що відбувається через поступове скорочення чисельності дітей внаслідок зниження народжуваності;</a:t>
            </a:r>
          </a:p>
          <a:p>
            <a:pPr marL="342900" indent="-342900">
              <a:buAutoNum type="arabicParenR" startAt="2"/>
            </a:pPr>
            <a:r>
              <a:rPr lang="uk-UA" dirty="0" smtClean="0"/>
              <a:t>старіння «зверху», що є результатом збільшення середньої очікуваної тривалості життя, зменшення смертності у старших вікових групах за умови низької народжуваності.</a:t>
            </a:r>
          </a:p>
          <a:p>
            <a:r>
              <a:rPr lang="uk-UA" dirty="0" smtClean="0"/>
              <a:t>Критерієм для оцінки демографічного старіння є рівень </a:t>
            </a:r>
            <a:r>
              <a:rPr lang="uk-UA" b="1" dirty="0" smtClean="0"/>
              <a:t>демографічної старості</a:t>
            </a:r>
            <a:r>
              <a:rPr lang="uk-UA" dirty="0" smtClean="0"/>
              <a:t>. Рівень демографічної старості відображає </a:t>
            </a:r>
            <a:r>
              <a:rPr lang="uk-UA" dirty="0" err="1" smtClean="0"/>
              <a:t>кое</a:t>
            </a:r>
            <a:r>
              <a:rPr lang="uk-UA" dirty="0" smtClean="0"/>
              <a:t> </a:t>
            </a:r>
            <a:r>
              <a:rPr lang="uk-UA" dirty="0" err="1" smtClean="0"/>
              <a:t>фіцієнт</a:t>
            </a:r>
            <a:r>
              <a:rPr lang="uk-UA" dirty="0" smtClean="0"/>
              <a:t> старіння населення (</a:t>
            </a:r>
            <a:r>
              <a:rPr lang="en-US" dirty="0" smtClean="0"/>
              <a:t>aging ratio), </a:t>
            </a:r>
            <a:r>
              <a:rPr lang="uk-UA" dirty="0" smtClean="0"/>
              <a:t>який обчислюється як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старших </a:t>
            </a:r>
            <a:r>
              <a:rPr lang="ru-RU" dirty="0" err="1" smtClean="0"/>
              <a:t>працездатного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в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6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833</Words>
  <Application>Microsoft Office PowerPoint</Application>
  <PresentationFormat>Экран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Лекція 2</vt:lpstr>
      <vt:lpstr>Презентация PowerPoint</vt:lpstr>
      <vt:lpstr>Презентация PowerPoint</vt:lpstr>
      <vt:lpstr>Формули  розрахунків показників населення</vt:lpstr>
      <vt:lpstr>Приклад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Показники природного руху населення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</dc:title>
  <dc:creator>uzver</dc:creator>
  <cp:lastModifiedBy>uzver</cp:lastModifiedBy>
  <cp:revision>8</cp:revision>
  <dcterms:created xsi:type="dcterms:W3CDTF">2024-01-31T09:16:25Z</dcterms:created>
  <dcterms:modified xsi:type="dcterms:W3CDTF">2024-01-31T12:26:18Z</dcterms:modified>
</cp:coreProperties>
</file>