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62" r:id="rId3"/>
    <p:sldId id="266" r:id="rId4"/>
    <p:sldId id="265" r:id="rId5"/>
    <p:sldId id="264" r:id="rId6"/>
    <p:sldId id="267" r:id="rId7"/>
    <p:sldId id="279" r:id="rId8"/>
    <p:sldId id="280" r:id="rId9"/>
    <p:sldId id="268" r:id="rId10"/>
    <p:sldId id="270" r:id="rId11"/>
    <p:sldId id="271" r:id="rId12"/>
    <p:sldId id="273" r:id="rId13"/>
    <p:sldId id="274" r:id="rId14"/>
    <p:sldId id="275" r:id="rId15"/>
    <p:sldId id="276" r:id="rId16"/>
    <p:sldId id="277" r:id="rId17"/>
    <p:sldId id="278"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7" r:id="rId33"/>
    <p:sldId id="298" r:id="rId34"/>
    <p:sldId id="299" r:id="rId35"/>
    <p:sldId id="300" r:id="rId36"/>
    <p:sldId id="295" r:id="rId37"/>
    <p:sldId id="302" r:id="rId38"/>
    <p:sldId id="306" r:id="rId39"/>
    <p:sldId id="307" r:id="rId40"/>
    <p:sldId id="308" r:id="rId41"/>
    <p:sldId id="301" r:id="rId42"/>
    <p:sldId id="310" r:id="rId43"/>
    <p:sldId id="309" r:id="rId44"/>
    <p:sldId id="312" r:id="rId45"/>
    <p:sldId id="311" r:id="rId46"/>
    <p:sldId id="29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44"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DBE25-E2AE-403B-86C1-1B2F15A369EF}" type="doc">
      <dgm:prSet loTypeId="urn:microsoft.com/office/officeart/2005/8/layout/pyramid1" loCatId="pyramid" qsTypeId="urn:microsoft.com/office/officeart/2005/8/quickstyle/3d5" qsCatId="3D" csTypeId="urn:microsoft.com/office/officeart/2005/8/colors/accent5_5" csCatId="accent5" phldr="1"/>
      <dgm:spPr/>
      <dgm:t>
        <a:bodyPr/>
        <a:lstStyle/>
        <a:p>
          <a:endParaRPr lang="uk-UA"/>
        </a:p>
      </dgm:t>
    </dgm:pt>
    <dgm:pt modelId="{58991731-07FA-4832-B140-CE7C25DAEB52}">
      <dgm:prSet phldrT="[Текст]"/>
      <dgm:spPr/>
      <dgm:t>
        <a:bodyPr/>
        <a:lstStyle/>
        <a:p>
          <a:r>
            <a:rPr lang="uk-UA" b="1" dirty="0" smtClean="0">
              <a:effectLst>
                <a:outerShdw blurRad="38100" dist="38100" dir="2700000" algn="tl">
                  <a:srgbClr val="000000">
                    <a:alpha val="43137"/>
                  </a:srgbClr>
                </a:outerShdw>
              </a:effectLst>
            </a:rPr>
            <a:t>Вищий</a:t>
          </a:r>
          <a:endParaRPr lang="uk-UA" b="1" dirty="0">
            <a:effectLst>
              <a:outerShdw blurRad="38100" dist="38100" dir="2700000" algn="tl">
                <a:srgbClr val="000000">
                  <a:alpha val="43137"/>
                </a:srgbClr>
              </a:outerShdw>
            </a:effectLst>
          </a:endParaRPr>
        </a:p>
      </dgm:t>
    </dgm:pt>
    <dgm:pt modelId="{88A53893-DA69-44D7-8E7D-80D767C720D6}" type="parTrans" cxnId="{A6A643E6-4479-46CF-8360-BD1A19475DEC}">
      <dgm:prSet/>
      <dgm:spPr/>
      <dgm:t>
        <a:bodyPr/>
        <a:lstStyle/>
        <a:p>
          <a:endParaRPr lang="uk-UA"/>
        </a:p>
      </dgm:t>
    </dgm:pt>
    <dgm:pt modelId="{C091BBED-F476-400F-9302-DC691C32BC79}" type="sibTrans" cxnId="{A6A643E6-4479-46CF-8360-BD1A19475DEC}">
      <dgm:prSet/>
      <dgm:spPr/>
      <dgm:t>
        <a:bodyPr/>
        <a:lstStyle/>
        <a:p>
          <a:endParaRPr lang="uk-UA"/>
        </a:p>
      </dgm:t>
    </dgm:pt>
    <dgm:pt modelId="{6C845765-4C58-4B06-B894-AF478F1DE74B}">
      <dgm:prSet phldrT="[Текст]"/>
      <dgm:spPr/>
      <dgm:t>
        <a:bodyPr/>
        <a:lstStyle/>
        <a:p>
          <a:r>
            <a:rPr lang="uk-UA" b="1" dirty="0" smtClean="0">
              <a:effectLst>
                <a:outerShdw blurRad="38100" dist="38100" dir="2700000" algn="tl">
                  <a:srgbClr val="000000">
                    <a:alpha val="43137"/>
                  </a:srgbClr>
                </a:outerShdw>
              </a:effectLst>
            </a:rPr>
            <a:t>Середній</a:t>
          </a:r>
          <a:endParaRPr lang="uk-UA" b="1" dirty="0">
            <a:effectLst>
              <a:outerShdw blurRad="38100" dist="38100" dir="2700000" algn="tl">
                <a:srgbClr val="000000">
                  <a:alpha val="43137"/>
                </a:srgbClr>
              </a:outerShdw>
            </a:effectLst>
          </a:endParaRPr>
        </a:p>
      </dgm:t>
    </dgm:pt>
    <dgm:pt modelId="{C8A99760-702F-44D0-AB00-16E5DA492FAC}" type="parTrans" cxnId="{7F096A7F-31FB-4CAC-9F5B-C6C9E5D67172}">
      <dgm:prSet/>
      <dgm:spPr/>
      <dgm:t>
        <a:bodyPr/>
        <a:lstStyle/>
        <a:p>
          <a:endParaRPr lang="uk-UA"/>
        </a:p>
      </dgm:t>
    </dgm:pt>
    <dgm:pt modelId="{803BACD9-70CA-4563-9351-C91FB79DA189}" type="sibTrans" cxnId="{7F096A7F-31FB-4CAC-9F5B-C6C9E5D67172}">
      <dgm:prSet/>
      <dgm:spPr/>
      <dgm:t>
        <a:bodyPr/>
        <a:lstStyle/>
        <a:p>
          <a:endParaRPr lang="uk-UA"/>
        </a:p>
      </dgm:t>
    </dgm:pt>
    <dgm:pt modelId="{98C7DE41-40CD-466D-AD59-413050FA1DFE}">
      <dgm:prSet phldrT="[Текст]"/>
      <dgm:spPr/>
      <dgm:t>
        <a:bodyPr/>
        <a:lstStyle/>
        <a:p>
          <a:r>
            <a:rPr lang="uk-UA" b="1" dirty="0" smtClean="0">
              <a:effectLst>
                <a:outerShdw blurRad="38100" dist="38100" dir="2700000" algn="tl">
                  <a:srgbClr val="000000">
                    <a:alpha val="43137"/>
                  </a:srgbClr>
                </a:outerShdw>
              </a:effectLst>
            </a:rPr>
            <a:t>Нижчий</a:t>
          </a:r>
          <a:endParaRPr lang="uk-UA" b="1" dirty="0">
            <a:effectLst>
              <a:outerShdw blurRad="38100" dist="38100" dir="2700000" algn="tl">
                <a:srgbClr val="000000">
                  <a:alpha val="43137"/>
                </a:srgbClr>
              </a:outerShdw>
            </a:effectLst>
          </a:endParaRPr>
        </a:p>
      </dgm:t>
    </dgm:pt>
    <dgm:pt modelId="{0646539E-34A4-4EA8-B226-F5674DA9CAAA}" type="parTrans" cxnId="{372B8591-FBAE-49E8-9310-7F1D582D30FD}">
      <dgm:prSet/>
      <dgm:spPr/>
      <dgm:t>
        <a:bodyPr/>
        <a:lstStyle/>
        <a:p>
          <a:endParaRPr lang="uk-UA"/>
        </a:p>
      </dgm:t>
    </dgm:pt>
    <dgm:pt modelId="{F93716A2-DA03-47CE-A2AA-55E6B7F1DCC7}" type="sibTrans" cxnId="{372B8591-FBAE-49E8-9310-7F1D582D30FD}">
      <dgm:prSet/>
      <dgm:spPr/>
      <dgm:t>
        <a:bodyPr/>
        <a:lstStyle/>
        <a:p>
          <a:endParaRPr lang="uk-UA"/>
        </a:p>
      </dgm:t>
    </dgm:pt>
    <dgm:pt modelId="{D51E525D-19BB-49F0-A71E-38352EFBEBBB}" type="pres">
      <dgm:prSet presAssocID="{133DBE25-E2AE-403B-86C1-1B2F15A369EF}" presName="Name0" presStyleCnt="0">
        <dgm:presLayoutVars>
          <dgm:dir/>
          <dgm:animLvl val="lvl"/>
          <dgm:resizeHandles val="exact"/>
        </dgm:presLayoutVars>
      </dgm:prSet>
      <dgm:spPr/>
      <dgm:t>
        <a:bodyPr/>
        <a:lstStyle/>
        <a:p>
          <a:endParaRPr lang="uk-UA"/>
        </a:p>
      </dgm:t>
    </dgm:pt>
    <dgm:pt modelId="{0407075C-8B93-4E19-937E-D57729ABD1A9}" type="pres">
      <dgm:prSet presAssocID="{58991731-07FA-4832-B140-CE7C25DAEB52}" presName="Name8" presStyleCnt="0"/>
      <dgm:spPr/>
    </dgm:pt>
    <dgm:pt modelId="{917AEC79-ED9D-4503-A101-2EE5BD2D15CB}" type="pres">
      <dgm:prSet presAssocID="{58991731-07FA-4832-B140-CE7C25DAEB52}" presName="level" presStyleLbl="node1" presStyleIdx="0" presStyleCnt="3">
        <dgm:presLayoutVars>
          <dgm:chMax val="1"/>
          <dgm:bulletEnabled val="1"/>
        </dgm:presLayoutVars>
      </dgm:prSet>
      <dgm:spPr/>
      <dgm:t>
        <a:bodyPr/>
        <a:lstStyle/>
        <a:p>
          <a:endParaRPr lang="uk-UA"/>
        </a:p>
      </dgm:t>
    </dgm:pt>
    <dgm:pt modelId="{B6658CF4-44A5-48CD-B4FA-E15183B0B28A}" type="pres">
      <dgm:prSet presAssocID="{58991731-07FA-4832-B140-CE7C25DAEB52}" presName="levelTx" presStyleLbl="revTx" presStyleIdx="0" presStyleCnt="0">
        <dgm:presLayoutVars>
          <dgm:chMax val="1"/>
          <dgm:bulletEnabled val="1"/>
        </dgm:presLayoutVars>
      </dgm:prSet>
      <dgm:spPr/>
      <dgm:t>
        <a:bodyPr/>
        <a:lstStyle/>
        <a:p>
          <a:endParaRPr lang="uk-UA"/>
        </a:p>
      </dgm:t>
    </dgm:pt>
    <dgm:pt modelId="{355B9658-4BFE-47C4-B7C1-2B973DCF754C}" type="pres">
      <dgm:prSet presAssocID="{6C845765-4C58-4B06-B894-AF478F1DE74B}" presName="Name8" presStyleCnt="0"/>
      <dgm:spPr/>
    </dgm:pt>
    <dgm:pt modelId="{841E70E4-6FEF-4492-98C8-E7075B015537}" type="pres">
      <dgm:prSet presAssocID="{6C845765-4C58-4B06-B894-AF478F1DE74B}" presName="level" presStyleLbl="node1" presStyleIdx="1" presStyleCnt="3">
        <dgm:presLayoutVars>
          <dgm:chMax val="1"/>
          <dgm:bulletEnabled val="1"/>
        </dgm:presLayoutVars>
      </dgm:prSet>
      <dgm:spPr/>
      <dgm:t>
        <a:bodyPr/>
        <a:lstStyle/>
        <a:p>
          <a:endParaRPr lang="uk-UA"/>
        </a:p>
      </dgm:t>
    </dgm:pt>
    <dgm:pt modelId="{61782E10-E8CF-4FFF-B36C-E013015FC850}" type="pres">
      <dgm:prSet presAssocID="{6C845765-4C58-4B06-B894-AF478F1DE74B}" presName="levelTx" presStyleLbl="revTx" presStyleIdx="0" presStyleCnt="0">
        <dgm:presLayoutVars>
          <dgm:chMax val="1"/>
          <dgm:bulletEnabled val="1"/>
        </dgm:presLayoutVars>
      </dgm:prSet>
      <dgm:spPr/>
      <dgm:t>
        <a:bodyPr/>
        <a:lstStyle/>
        <a:p>
          <a:endParaRPr lang="uk-UA"/>
        </a:p>
      </dgm:t>
    </dgm:pt>
    <dgm:pt modelId="{342C5C65-91D5-429A-849F-A9B0A3836AA9}" type="pres">
      <dgm:prSet presAssocID="{98C7DE41-40CD-466D-AD59-413050FA1DFE}" presName="Name8" presStyleCnt="0"/>
      <dgm:spPr/>
    </dgm:pt>
    <dgm:pt modelId="{E18438E6-F33D-49B5-B521-B99DBB127626}" type="pres">
      <dgm:prSet presAssocID="{98C7DE41-40CD-466D-AD59-413050FA1DFE}" presName="level" presStyleLbl="node1" presStyleIdx="2" presStyleCnt="3">
        <dgm:presLayoutVars>
          <dgm:chMax val="1"/>
          <dgm:bulletEnabled val="1"/>
        </dgm:presLayoutVars>
      </dgm:prSet>
      <dgm:spPr/>
      <dgm:t>
        <a:bodyPr/>
        <a:lstStyle/>
        <a:p>
          <a:endParaRPr lang="uk-UA"/>
        </a:p>
      </dgm:t>
    </dgm:pt>
    <dgm:pt modelId="{45AA7E70-401E-4257-ACB1-0E6A65591917}" type="pres">
      <dgm:prSet presAssocID="{98C7DE41-40CD-466D-AD59-413050FA1DFE}" presName="levelTx" presStyleLbl="revTx" presStyleIdx="0" presStyleCnt="0">
        <dgm:presLayoutVars>
          <dgm:chMax val="1"/>
          <dgm:bulletEnabled val="1"/>
        </dgm:presLayoutVars>
      </dgm:prSet>
      <dgm:spPr/>
      <dgm:t>
        <a:bodyPr/>
        <a:lstStyle/>
        <a:p>
          <a:endParaRPr lang="uk-UA"/>
        </a:p>
      </dgm:t>
    </dgm:pt>
  </dgm:ptLst>
  <dgm:cxnLst>
    <dgm:cxn modelId="{10351DF1-EDC7-4239-B89F-7C82CD7F520B}" type="presOf" srcId="{6C845765-4C58-4B06-B894-AF478F1DE74B}" destId="{61782E10-E8CF-4FFF-B36C-E013015FC850}" srcOrd="1" destOrd="0" presId="urn:microsoft.com/office/officeart/2005/8/layout/pyramid1"/>
    <dgm:cxn modelId="{372B8591-FBAE-49E8-9310-7F1D582D30FD}" srcId="{133DBE25-E2AE-403B-86C1-1B2F15A369EF}" destId="{98C7DE41-40CD-466D-AD59-413050FA1DFE}" srcOrd="2" destOrd="0" parTransId="{0646539E-34A4-4EA8-B226-F5674DA9CAAA}" sibTransId="{F93716A2-DA03-47CE-A2AA-55E6B7F1DCC7}"/>
    <dgm:cxn modelId="{AECB8F33-7BF1-4DC7-AD7F-B4F9A7800F5A}" type="presOf" srcId="{58991731-07FA-4832-B140-CE7C25DAEB52}" destId="{B6658CF4-44A5-48CD-B4FA-E15183B0B28A}" srcOrd="1" destOrd="0" presId="urn:microsoft.com/office/officeart/2005/8/layout/pyramid1"/>
    <dgm:cxn modelId="{7F096A7F-31FB-4CAC-9F5B-C6C9E5D67172}" srcId="{133DBE25-E2AE-403B-86C1-1B2F15A369EF}" destId="{6C845765-4C58-4B06-B894-AF478F1DE74B}" srcOrd="1" destOrd="0" parTransId="{C8A99760-702F-44D0-AB00-16E5DA492FAC}" sibTransId="{803BACD9-70CA-4563-9351-C91FB79DA189}"/>
    <dgm:cxn modelId="{24F289DE-558D-46BD-AF14-7F1F8862CC9C}" type="presOf" srcId="{133DBE25-E2AE-403B-86C1-1B2F15A369EF}" destId="{D51E525D-19BB-49F0-A71E-38352EFBEBBB}" srcOrd="0" destOrd="0" presId="urn:microsoft.com/office/officeart/2005/8/layout/pyramid1"/>
    <dgm:cxn modelId="{96ADD2D0-BDEF-43C5-9279-864FFF34C9B6}" type="presOf" srcId="{58991731-07FA-4832-B140-CE7C25DAEB52}" destId="{917AEC79-ED9D-4503-A101-2EE5BD2D15CB}" srcOrd="0" destOrd="0" presId="urn:microsoft.com/office/officeart/2005/8/layout/pyramid1"/>
    <dgm:cxn modelId="{A8774AC8-3677-440E-8BD4-82B630D46573}" type="presOf" srcId="{6C845765-4C58-4B06-B894-AF478F1DE74B}" destId="{841E70E4-6FEF-4492-98C8-E7075B015537}" srcOrd="0" destOrd="0" presId="urn:microsoft.com/office/officeart/2005/8/layout/pyramid1"/>
    <dgm:cxn modelId="{DC15947D-75C7-427B-80D3-8315794ADF13}" type="presOf" srcId="{98C7DE41-40CD-466D-AD59-413050FA1DFE}" destId="{E18438E6-F33D-49B5-B521-B99DBB127626}" srcOrd="0" destOrd="0" presId="urn:microsoft.com/office/officeart/2005/8/layout/pyramid1"/>
    <dgm:cxn modelId="{829E0535-AED7-4AC6-941E-A4ED3E635A27}" type="presOf" srcId="{98C7DE41-40CD-466D-AD59-413050FA1DFE}" destId="{45AA7E70-401E-4257-ACB1-0E6A65591917}" srcOrd="1" destOrd="0" presId="urn:microsoft.com/office/officeart/2005/8/layout/pyramid1"/>
    <dgm:cxn modelId="{A6A643E6-4479-46CF-8360-BD1A19475DEC}" srcId="{133DBE25-E2AE-403B-86C1-1B2F15A369EF}" destId="{58991731-07FA-4832-B140-CE7C25DAEB52}" srcOrd="0" destOrd="0" parTransId="{88A53893-DA69-44D7-8E7D-80D767C720D6}" sibTransId="{C091BBED-F476-400F-9302-DC691C32BC79}"/>
    <dgm:cxn modelId="{FEEB183F-AAC1-4F7A-9534-1D17985A458C}" type="presParOf" srcId="{D51E525D-19BB-49F0-A71E-38352EFBEBBB}" destId="{0407075C-8B93-4E19-937E-D57729ABD1A9}" srcOrd="0" destOrd="0" presId="urn:microsoft.com/office/officeart/2005/8/layout/pyramid1"/>
    <dgm:cxn modelId="{C57EF8A1-870A-44A6-803E-A370D12325C9}" type="presParOf" srcId="{0407075C-8B93-4E19-937E-D57729ABD1A9}" destId="{917AEC79-ED9D-4503-A101-2EE5BD2D15CB}" srcOrd="0" destOrd="0" presId="urn:microsoft.com/office/officeart/2005/8/layout/pyramid1"/>
    <dgm:cxn modelId="{775DF086-46EC-4973-94D9-BCD914C73DAF}" type="presParOf" srcId="{0407075C-8B93-4E19-937E-D57729ABD1A9}" destId="{B6658CF4-44A5-48CD-B4FA-E15183B0B28A}" srcOrd="1" destOrd="0" presId="urn:microsoft.com/office/officeart/2005/8/layout/pyramid1"/>
    <dgm:cxn modelId="{BAAB44FC-60EF-447F-828E-54B34AAFAEC4}" type="presParOf" srcId="{D51E525D-19BB-49F0-A71E-38352EFBEBBB}" destId="{355B9658-4BFE-47C4-B7C1-2B973DCF754C}" srcOrd="1" destOrd="0" presId="urn:microsoft.com/office/officeart/2005/8/layout/pyramid1"/>
    <dgm:cxn modelId="{3A478587-F92B-4D5B-8E5B-F8355D21557A}" type="presParOf" srcId="{355B9658-4BFE-47C4-B7C1-2B973DCF754C}" destId="{841E70E4-6FEF-4492-98C8-E7075B015537}" srcOrd="0" destOrd="0" presId="urn:microsoft.com/office/officeart/2005/8/layout/pyramid1"/>
    <dgm:cxn modelId="{3640E706-2819-4E3F-B722-72D5951D64C9}" type="presParOf" srcId="{355B9658-4BFE-47C4-B7C1-2B973DCF754C}" destId="{61782E10-E8CF-4FFF-B36C-E013015FC850}" srcOrd="1" destOrd="0" presId="urn:microsoft.com/office/officeart/2005/8/layout/pyramid1"/>
    <dgm:cxn modelId="{0A4C8963-1647-468C-BD10-ED0C768B8B75}" type="presParOf" srcId="{D51E525D-19BB-49F0-A71E-38352EFBEBBB}" destId="{342C5C65-91D5-429A-849F-A9B0A3836AA9}" srcOrd="2" destOrd="0" presId="urn:microsoft.com/office/officeart/2005/8/layout/pyramid1"/>
    <dgm:cxn modelId="{942C5722-3FB3-4943-AB27-91717282FB71}" type="presParOf" srcId="{342C5C65-91D5-429A-849F-A9B0A3836AA9}" destId="{E18438E6-F33D-49B5-B521-B99DBB127626}" srcOrd="0" destOrd="0" presId="urn:microsoft.com/office/officeart/2005/8/layout/pyramid1"/>
    <dgm:cxn modelId="{204588A7-25A3-4DA8-8242-E31D44BA6F56}" type="presParOf" srcId="{342C5C65-91D5-429A-849F-A9B0A3836AA9}" destId="{45AA7E70-401E-4257-ACB1-0E6A6559191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DBE25-E2AE-403B-86C1-1B2F15A369EF}" type="doc">
      <dgm:prSet loTypeId="urn:microsoft.com/office/officeart/2005/8/layout/pyramid1" loCatId="pyramid" qsTypeId="urn:microsoft.com/office/officeart/2005/8/quickstyle/3d5" qsCatId="3D" csTypeId="urn:microsoft.com/office/officeart/2005/8/colors/accent5_5" csCatId="accent5" phldr="1"/>
      <dgm:spPr/>
      <dgm:t>
        <a:bodyPr/>
        <a:lstStyle/>
        <a:p>
          <a:endParaRPr lang="uk-UA"/>
        </a:p>
      </dgm:t>
    </dgm:pt>
    <dgm:pt modelId="{58991731-07FA-4832-B140-CE7C25DAEB52}">
      <dgm:prSet phldrT="[Текст]"/>
      <dgm:spPr/>
      <dgm:t>
        <a:bodyPr/>
        <a:lstStyle/>
        <a:p>
          <a:r>
            <a:rPr lang="uk-UA" b="1" dirty="0" smtClean="0">
              <a:effectLst>
                <a:outerShdw blurRad="38100" dist="38100" dir="2700000" algn="tl">
                  <a:srgbClr val="000000">
                    <a:alpha val="43137"/>
                  </a:srgbClr>
                </a:outerShdw>
              </a:effectLst>
            </a:rPr>
            <a:t>Вищий</a:t>
          </a:r>
          <a:endParaRPr lang="uk-UA" b="1" dirty="0">
            <a:effectLst>
              <a:outerShdw blurRad="38100" dist="38100" dir="2700000" algn="tl">
                <a:srgbClr val="000000">
                  <a:alpha val="43137"/>
                </a:srgbClr>
              </a:outerShdw>
            </a:effectLst>
          </a:endParaRPr>
        </a:p>
      </dgm:t>
    </dgm:pt>
    <dgm:pt modelId="{88A53893-DA69-44D7-8E7D-80D767C720D6}" type="parTrans" cxnId="{A6A643E6-4479-46CF-8360-BD1A19475DEC}">
      <dgm:prSet/>
      <dgm:spPr/>
      <dgm:t>
        <a:bodyPr/>
        <a:lstStyle/>
        <a:p>
          <a:endParaRPr lang="uk-UA"/>
        </a:p>
      </dgm:t>
    </dgm:pt>
    <dgm:pt modelId="{C091BBED-F476-400F-9302-DC691C32BC79}" type="sibTrans" cxnId="{A6A643E6-4479-46CF-8360-BD1A19475DEC}">
      <dgm:prSet/>
      <dgm:spPr/>
      <dgm:t>
        <a:bodyPr/>
        <a:lstStyle/>
        <a:p>
          <a:endParaRPr lang="uk-UA"/>
        </a:p>
      </dgm:t>
    </dgm:pt>
    <dgm:pt modelId="{6C845765-4C58-4B06-B894-AF478F1DE74B}">
      <dgm:prSet phldrT="[Текст]"/>
      <dgm:spPr/>
      <dgm:t>
        <a:bodyPr/>
        <a:lstStyle/>
        <a:p>
          <a:r>
            <a:rPr lang="uk-UA" b="1" dirty="0" smtClean="0">
              <a:effectLst>
                <a:outerShdw blurRad="38100" dist="38100" dir="2700000" algn="tl">
                  <a:srgbClr val="000000">
                    <a:alpha val="43137"/>
                  </a:srgbClr>
                </a:outerShdw>
              </a:effectLst>
            </a:rPr>
            <a:t>Середній</a:t>
          </a:r>
          <a:endParaRPr lang="uk-UA" b="1" dirty="0">
            <a:effectLst>
              <a:outerShdw blurRad="38100" dist="38100" dir="2700000" algn="tl">
                <a:srgbClr val="000000">
                  <a:alpha val="43137"/>
                </a:srgbClr>
              </a:outerShdw>
            </a:effectLst>
          </a:endParaRPr>
        </a:p>
      </dgm:t>
    </dgm:pt>
    <dgm:pt modelId="{C8A99760-702F-44D0-AB00-16E5DA492FAC}" type="parTrans" cxnId="{7F096A7F-31FB-4CAC-9F5B-C6C9E5D67172}">
      <dgm:prSet/>
      <dgm:spPr/>
      <dgm:t>
        <a:bodyPr/>
        <a:lstStyle/>
        <a:p>
          <a:endParaRPr lang="uk-UA"/>
        </a:p>
      </dgm:t>
    </dgm:pt>
    <dgm:pt modelId="{803BACD9-70CA-4563-9351-C91FB79DA189}" type="sibTrans" cxnId="{7F096A7F-31FB-4CAC-9F5B-C6C9E5D67172}">
      <dgm:prSet/>
      <dgm:spPr/>
      <dgm:t>
        <a:bodyPr/>
        <a:lstStyle/>
        <a:p>
          <a:endParaRPr lang="uk-UA"/>
        </a:p>
      </dgm:t>
    </dgm:pt>
    <dgm:pt modelId="{98C7DE41-40CD-466D-AD59-413050FA1DFE}">
      <dgm:prSet phldrT="[Текст]"/>
      <dgm:spPr/>
      <dgm:t>
        <a:bodyPr/>
        <a:lstStyle/>
        <a:p>
          <a:r>
            <a:rPr lang="uk-UA" b="1" dirty="0" smtClean="0">
              <a:effectLst>
                <a:outerShdw blurRad="38100" dist="38100" dir="2700000" algn="tl">
                  <a:srgbClr val="000000">
                    <a:alpha val="43137"/>
                  </a:srgbClr>
                </a:outerShdw>
              </a:effectLst>
            </a:rPr>
            <a:t>Нижчий</a:t>
          </a:r>
          <a:endParaRPr lang="uk-UA" b="1" dirty="0">
            <a:effectLst>
              <a:outerShdw blurRad="38100" dist="38100" dir="2700000" algn="tl">
                <a:srgbClr val="000000">
                  <a:alpha val="43137"/>
                </a:srgbClr>
              </a:outerShdw>
            </a:effectLst>
          </a:endParaRPr>
        </a:p>
      </dgm:t>
    </dgm:pt>
    <dgm:pt modelId="{0646539E-34A4-4EA8-B226-F5674DA9CAAA}" type="parTrans" cxnId="{372B8591-FBAE-49E8-9310-7F1D582D30FD}">
      <dgm:prSet/>
      <dgm:spPr/>
      <dgm:t>
        <a:bodyPr/>
        <a:lstStyle/>
        <a:p>
          <a:endParaRPr lang="uk-UA"/>
        </a:p>
      </dgm:t>
    </dgm:pt>
    <dgm:pt modelId="{F93716A2-DA03-47CE-A2AA-55E6B7F1DCC7}" type="sibTrans" cxnId="{372B8591-FBAE-49E8-9310-7F1D582D30FD}">
      <dgm:prSet/>
      <dgm:spPr/>
      <dgm:t>
        <a:bodyPr/>
        <a:lstStyle/>
        <a:p>
          <a:endParaRPr lang="uk-UA"/>
        </a:p>
      </dgm:t>
    </dgm:pt>
    <dgm:pt modelId="{D51E525D-19BB-49F0-A71E-38352EFBEBBB}" type="pres">
      <dgm:prSet presAssocID="{133DBE25-E2AE-403B-86C1-1B2F15A369EF}" presName="Name0" presStyleCnt="0">
        <dgm:presLayoutVars>
          <dgm:dir/>
          <dgm:animLvl val="lvl"/>
          <dgm:resizeHandles val="exact"/>
        </dgm:presLayoutVars>
      </dgm:prSet>
      <dgm:spPr/>
      <dgm:t>
        <a:bodyPr/>
        <a:lstStyle/>
        <a:p>
          <a:endParaRPr lang="uk-UA"/>
        </a:p>
      </dgm:t>
    </dgm:pt>
    <dgm:pt modelId="{0407075C-8B93-4E19-937E-D57729ABD1A9}" type="pres">
      <dgm:prSet presAssocID="{58991731-07FA-4832-B140-CE7C25DAEB52}" presName="Name8" presStyleCnt="0"/>
      <dgm:spPr/>
    </dgm:pt>
    <dgm:pt modelId="{917AEC79-ED9D-4503-A101-2EE5BD2D15CB}" type="pres">
      <dgm:prSet presAssocID="{58991731-07FA-4832-B140-CE7C25DAEB52}" presName="level" presStyleLbl="node1" presStyleIdx="0" presStyleCnt="3">
        <dgm:presLayoutVars>
          <dgm:chMax val="1"/>
          <dgm:bulletEnabled val="1"/>
        </dgm:presLayoutVars>
      </dgm:prSet>
      <dgm:spPr/>
      <dgm:t>
        <a:bodyPr/>
        <a:lstStyle/>
        <a:p>
          <a:endParaRPr lang="uk-UA"/>
        </a:p>
      </dgm:t>
    </dgm:pt>
    <dgm:pt modelId="{B6658CF4-44A5-48CD-B4FA-E15183B0B28A}" type="pres">
      <dgm:prSet presAssocID="{58991731-07FA-4832-B140-CE7C25DAEB52}" presName="levelTx" presStyleLbl="revTx" presStyleIdx="0" presStyleCnt="0">
        <dgm:presLayoutVars>
          <dgm:chMax val="1"/>
          <dgm:bulletEnabled val="1"/>
        </dgm:presLayoutVars>
      </dgm:prSet>
      <dgm:spPr/>
      <dgm:t>
        <a:bodyPr/>
        <a:lstStyle/>
        <a:p>
          <a:endParaRPr lang="uk-UA"/>
        </a:p>
      </dgm:t>
    </dgm:pt>
    <dgm:pt modelId="{355B9658-4BFE-47C4-B7C1-2B973DCF754C}" type="pres">
      <dgm:prSet presAssocID="{6C845765-4C58-4B06-B894-AF478F1DE74B}" presName="Name8" presStyleCnt="0"/>
      <dgm:spPr/>
    </dgm:pt>
    <dgm:pt modelId="{841E70E4-6FEF-4492-98C8-E7075B015537}" type="pres">
      <dgm:prSet presAssocID="{6C845765-4C58-4B06-B894-AF478F1DE74B}" presName="level" presStyleLbl="node1" presStyleIdx="1" presStyleCnt="3">
        <dgm:presLayoutVars>
          <dgm:chMax val="1"/>
          <dgm:bulletEnabled val="1"/>
        </dgm:presLayoutVars>
      </dgm:prSet>
      <dgm:spPr/>
      <dgm:t>
        <a:bodyPr/>
        <a:lstStyle/>
        <a:p>
          <a:endParaRPr lang="uk-UA"/>
        </a:p>
      </dgm:t>
    </dgm:pt>
    <dgm:pt modelId="{61782E10-E8CF-4FFF-B36C-E013015FC850}" type="pres">
      <dgm:prSet presAssocID="{6C845765-4C58-4B06-B894-AF478F1DE74B}" presName="levelTx" presStyleLbl="revTx" presStyleIdx="0" presStyleCnt="0">
        <dgm:presLayoutVars>
          <dgm:chMax val="1"/>
          <dgm:bulletEnabled val="1"/>
        </dgm:presLayoutVars>
      </dgm:prSet>
      <dgm:spPr/>
      <dgm:t>
        <a:bodyPr/>
        <a:lstStyle/>
        <a:p>
          <a:endParaRPr lang="uk-UA"/>
        </a:p>
      </dgm:t>
    </dgm:pt>
    <dgm:pt modelId="{342C5C65-91D5-429A-849F-A9B0A3836AA9}" type="pres">
      <dgm:prSet presAssocID="{98C7DE41-40CD-466D-AD59-413050FA1DFE}" presName="Name8" presStyleCnt="0"/>
      <dgm:spPr/>
    </dgm:pt>
    <dgm:pt modelId="{E18438E6-F33D-49B5-B521-B99DBB127626}" type="pres">
      <dgm:prSet presAssocID="{98C7DE41-40CD-466D-AD59-413050FA1DFE}" presName="level" presStyleLbl="node1" presStyleIdx="2" presStyleCnt="3">
        <dgm:presLayoutVars>
          <dgm:chMax val="1"/>
          <dgm:bulletEnabled val="1"/>
        </dgm:presLayoutVars>
      </dgm:prSet>
      <dgm:spPr/>
      <dgm:t>
        <a:bodyPr/>
        <a:lstStyle/>
        <a:p>
          <a:endParaRPr lang="uk-UA"/>
        </a:p>
      </dgm:t>
    </dgm:pt>
    <dgm:pt modelId="{45AA7E70-401E-4257-ACB1-0E6A65591917}" type="pres">
      <dgm:prSet presAssocID="{98C7DE41-40CD-466D-AD59-413050FA1DFE}" presName="levelTx" presStyleLbl="revTx" presStyleIdx="0" presStyleCnt="0">
        <dgm:presLayoutVars>
          <dgm:chMax val="1"/>
          <dgm:bulletEnabled val="1"/>
        </dgm:presLayoutVars>
      </dgm:prSet>
      <dgm:spPr/>
      <dgm:t>
        <a:bodyPr/>
        <a:lstStyle/>
        <a:p>
          <a:endParaRPr lang="uk-UA"/>
        </a:p>
      </dgm:t>
    </dgm:pt>
  </dgm:ptLst>
  <dgm:cxnLst>
    <dgm:cxn modelId="{7BBD4CA5-3717-42EF-A625-2E4C063830A5}" type="presOf" srcId="{133DBE25-E2AE-403B-86C1-1B2F15A369EF}" destId="{D51E525D-19BB-49F0-A71E-38352EFBEBBB}" srcOrd="0" destOrd="0" presId="urn:microsoft.com/office/officeart/2005/8/layout/pyramid1"/>
    <dgm:cxn modelId="{75EF161D-FDEE-4C77-9DC9-4BDC6AF0EDDF}" type="presOf" srcId="{58991731-07FA-4832-B140-CE7C25DAEB52}" destId="{B6658CF4-44A5-48CD-B4FA-E15183B0B28A}" srcOrd="1" destOrd="0" presId="urn:microsoft.com/office/officeart/2005/8/layout/pyramid1"/>
    <dgm:cxn modelId="{89590295-30EB-4DD5-9974-93B417C05FBE}" type="presOf" srcId="{6C845765-4C58-4B06-B894-AF478F1DE74B}" destId="{841E70E4-6FEF-4492-98C8-E7075B015537}" srcOrd="0" destOrd="0" presId="urn:microsoft.com/office/officeart/2005/8/layout/pyramid1"/>
    <dgm:cxn modelId="{7F096A7F-31FB-4CAC-9F5B-C6C9E5D67172}" srcId="{133DBE25-E2AE-403B-86C1-1B2F15A369EF}" destId="{6C845765-4C58-4B06-B894-AF478F1DE74B}" srcOrd="1" destOrd="0" parTransId="{C8A99760-702F-44D0-AB00-16E5DA492FAC}" sibTransId="{803BACD9-70CA-4563-9351-C91FB79DA189}"/>
    <dgm:cxn modelId="{F134B579-8BD9-4570-99E3-B05C54297B6A}" type="presOf" srcId="{98C7DE41-40CD-466D-AD59-413050FA1DFE}" destId="{45AA7E70-401E-4257-ACB1-0E6A65591917}" srcOrd="1" destOrd="0" presId="urn:microsoft.com/office/officeart/2005/8/layout/pyramid1"/>
    <dgm:cxn modelId="{3A64466D-5C68-4201-99A9-0FE177D95135}" type="presOf" srcId="{6C845765-4C58-4B06-B894-AF478F1DE74B}" destId="{61782E10-E8CF-4FFF-B36C-E013015FC850}" srcOrd="1" destOrd="0" presId="urn:microsoft.com/office/officeart/2005/8/layout/pyramid1"/>
    <dgm:cxn modelId="{A6A643E6-4479-46CF-8360-BD1A19475DEC}" srcId="{133DBE25-E2AE-403B-86C1-1B2F15A369EF}" destId="{58991731-07FA-4832-B140-CE7C25DAEB52}" srcOrd="0" destOrd="0" parTransId="{88A53893-DA69-44D7-8E7D-80D767C720D6}" sibTransId="{C091BBED-F476-400F-9302-DC691C32BC79}"/>
    <dgm:cxn modelId="{92E1DB36-F202-4860-B576-3A8F96659CE3}" type="presOf" srcId="{98C7DE41-40CD-466D-AD59-413050FA1DFE}" destId="{E18438E6-F33D-49B5-B521-B99DBB127626}" srcOrd="0" destOrd="0" presId="urn:microsoft.com/office/officeart/2005/8/layout/pyramid1"/>
    <dgm:cxn modelId="{69FAA854-B896-41AB-AF16-A8B0E2445359}" type="presOf" srcId="{58991731-07FA-4832-B140-CE7C25DAEB52}" destId="{917AEC79-ED9D-4503-A101-2EE5BD2D15CB}" srcOrd="0" destOrd="0" presId="urn:microsoft.com/office/officeart/2005/8/layout/pyramid1"/>
    <dgm:cxn modelId="{372B8591-FBAE-49E8-9310-7F1D582D30FD}" srcId="{133DBE25-E2AE-403B-86C1-1B2F15A369EF}" destId="{98C7DE41-40CD-466D-AD59-413050FA1DFE}" srcOrd="2" destOrd="0" parTransId="{0646539E-34A4-4EA8-B226-F5674DA9CAAA}" sibTransId="{F93716A2-DA03-47CE-A2AA-55E6B7F1DCC7}"/>
    <dgm:cxn modelId="{AEE7B8D7-8476-45AA-886C-74984DBE9030}" type="presParOf" srcId="{D51E525D-19BB-49F0-A71E-38352EFBEBBB}" destId="{0407075C-8B93-4E19-937E-D57729ABD1A9}" srcOrd="0" destOrd="0" presId="urn:microsoft.com/office/officeart/2005/8/layout/pyramid1"/>
    <dgm:cxn modelId="{91F068E8-7EDF-4149-B531-D05AD15398F1}" type="presParOf" srcId="{0407075C-8B93-4E19-937E-D57729ABD1A9}" destId="{917AEC79-ED9D-4503-A101-2EE5BD2D15CB}" srcOrd="0" destOrd="0" presId="urn:microsoft.com/office/officeart/2005/8/layout/pyramid1"/>
    <dgm:cxn modelId="{7E085381-27D8-46AC-987D-D67F89D32B2D}" type="presParOf" srcId="{0407075C-8B93-4E19-937E-D57729ABD1A9}" destId="{B6658CF4-44A5-48CD-B4FA-E15183B0B28A}" srcOrd="1" destOrd="0" presId="urn:microsoft.com/office/officeart/2005/8/layout/pyramid1"/>
    <dgm:cxn modelId="{EF21AD0B-3F5A-4CEB-BC36-6A39B5D4226C}" type="presParOf" srcId="{D51E525D-19BB-49F0-A71E-38352EFBEBBB}" destId="{355B9658-4BFE-47C4-B7C1-2B973DCF754C}" srcOrd="1" destOrd="0" presId="urn:microsoft.com/office/officeart/2005/8/layout/pyramid1"/>
    <dgm:cxn modelId="{484AFE47-14D9-4975-B7CD-26D8393D73EA}" type="presParOf" srcId="{355B9658-4BFE-47C4-B7C1-2B973DCF754C}" destId="{841E70E4-6FEF-4492-98C8-E7075B015537}" srcOrd="0" destOrd="0" presId="urn:microsoft.com/office/officeart/2005/8/layout/pyramid1"/>
    <dgm:cxn modelId="{B7AE6723-2D2D-49AE-B456-EE239E98CD33}" type="presParOf" srcId="{355B9658-4BFE-47C4-B7C1-2B973DCF754C}" destId="{61782E10-E8CF-4FFF-B36C-E013015FC850}" srcOrd="1" destOrd="0" presId="urn:microsoft.com/office/officeart/2005/8/layout/pyramid1"/>
    <dgm:cxn modelId="{1FD784B6-7727-401A-8999-9A4A510C6855}" type="presParOf" srcId="{D51E525D-19BB-49F0-A71E-38352EFBEBBB}" destId="{342C5C65-91D5-429A-849F-A9B0A3836AA9}" srcOrd="2" destOrd="0" presId="urn:microsoft.com/office/officeart/2005/8/layout/pyramid1"/>
    <dgm:cxn modelId="{2F8282BB-3171-4764-84CF-627C5715B5E2}" type="presParOf" srcId="{342C5C65-91D5-429A-849F-A9B0A3836AA9}" destId="{E18438E6-F33D-49B5-B521-B99DBB127626}" srcOrd="0" destOrd="0" presId="urn:microsoft.com/office/officeart/2005/8/layout/pyramid1"/>
    <dgm:cxn modelId="{62561F63-F5CA-4EA9-9FA7-F306590AC407}" type="presParOf" srcId="{342C5C65-91D5-429A-849F-A9B0A3836AA9}" destId="{45AA7E70-401E-4257-ACB1-0E6A6559191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AEC79-ED9D-4503-A101-2EE5BD2D15CB}">
      <dsp:nvSpPr>
        <dsp:cNvPr id="0" name=""/>
        <dsp:cNvSpPr/>
      </dsp:nvSpPr>
      <dsp:spPr>
        <a:xfrm>
          <a:off x="1786466" y="0"/>
          <a:ext cx="1786466" cy="1588910"/>
        </a:xfrm>
        <a:prstGeom prst="trapezoid">
          <a:avLst>
            <a:gd name="adj" fmla="val 56217"/>
          </a:avLst>
        </a:prstGeom>
        <a:solidFill>
          <a:schemeClr val="accent5">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uk-UA" sz="4300" b="1" kern="1200" dirty="0" smtClean="0">
              <a:effectLst>
                <a:outerShdw blurRad="38100" dist="38100" dir="2700000" algn="tl">
                  <a:srgbClr val="000000">
                    <a:alpha val="43137"/>
                  </a:srgbClr>
                </a:outerShdw>
              </a:effectLst>
            </a:rPr>
            <a:t>Вищий</a:t>
          </a:r>
          <a:endParaRPr lang="uk-UA" sz="4300" b="1" kern="1200" dirty="0">
            <a:effectLst>
              <a:outerShdw blurRad="38100" dist="38100" dir="2700000" algn="tl">
                <a:srgbClr val="000000">
                  <a:alpha val="43137"/>
                </a:srgbClr>
              </a:outerShdw>
            </a:effectLst>
          </a:endParaRPr>
        </a:p>
      </dsp:txBody>
      <dsp:txXfrm>
        <a:off x="1786466" y="0"/>
        <a:ext cx="1786466" cy="1588910"/>
      </dsp:txXfrm>
    </dsp:sp>
    <dsp:sp modelId="{841E70E4-6FEF-4492-98C8-E7075B015537}">
      <dsp:nvSpPr>
        <dsp:cNvPr id="0" name=""/>
        <dsp:cNvSpPr/>
      </dsp:nvSpPr>
      <dsp:spPr>
        <a:xfrm>
          <a:off x="893233" y="1588910"/>
          <a:ext cx="3572933" cy="1588910"/>
        </a:xfrm>
        <a:prstGeom prst="trapezoid">
          <a:avLst>
            <a:gd name="adj" fmla="val 56217"/>
          </a:avLst>
        </a:prstGeom>
        <a:solidFill>
          <a:schemeClr val="accent5">
            <a:alpha val="90000"/>
            <a:hueOff val="0"/>
            <a:satOff val="0"/>
            <a:lumOff val="0"/>
            <a:alphaOff val="-2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uk-UA" sz="4300" b="1" kern="1200" dirty="0" smtClean="0">
              <a:effectLst>
                <a:outerShdw blurRad="38100" dist="38100" dir="2700000" algn="tl">
                  <a:srgbClr val="000000">
                    <a:alpha val="43137"/>
                  </a:srgbClr>
                </a:outerShdw>
              </a:effectLst>
            </a:rPr>
            <a:t>Середній</a:t>
          </a:r>
          <a:endParaRPr lang="uk-UA" sz="4300" b="1" kern="1200" dirty="0">
            <a:effectLst>
              <a:outerShdw blurRad="38100" dist="38100" dir="2700000" algn="tl">
                <a:srgbClr val="000000">
                  <a:alpha val="43137"/>
                </a:srgbClr>
              </a:outerShdw>
            </a:effectLst>
          </a:endParaRPr>
        </a:p>
      </dsp:txBody>
      <dsp:txXfrm>
        <a:off x="1518496" y="1588910"/>
        <a:ext cx="2322406" cy="1588910"/>
      </dsp:txXfrm>
    </dsp:sp>
    <dsp:sp modelId="{E18438E6-F33D-49B5-B521-B99DBB127626}">
      <dsp:nvSpPr>
        <dsp:cNvPr id="0" name=""/>
        <dsp:cNvSpPr/>
      </dsp:nvSpPr>
      <dsp:spPr>
        <a:xfrm>
          <a:off x="0" y="3177821"/>
          <a:ext cx="5359400" cy="1588910"/>
        </a:xfrm>
        <a:prstGeom prst="trapezoid">
          <a:avLst>
            <a:gd name="adj" fmla="val 56217"/>
          </a:avLst>
        </a:prstGeom>
        <a:solidFill>
          <a:schemeClr val="accent5">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uk-UA" sz="4300" b="1" kern="1200" dirty="0" smtClean="0">
              <a:effectLst>
                <a:outerShdw blurRad="38100" dist="38100" dir="2700000" algn="tl">
                  <a:srgbClr val="000000">
                    <a:alpha val="43137"/>
                  </a:srgbClr>
                </a:outerShdw>
              </a:effectLst>
            </a:rPr>
            <a:t>Нижчий</a:t>
          </a:r>
          <a:endParaRPr lang="uk-UA" sz="4300" b="1" kern="1200" dirty="0">
            <a:effectLst>
              <a:outerShdw blurRad="38100" dist="38100" dir="2700000" algn="tl">
                <a:srgbClr val="000000">
                  <a:alpha val="43137"/>
                </a:srgbClr>
              </a:outerShdw>
            </a:effectLst>
          </a:endParaRPr>
        </a:p>
      </dsp:txBody>
      <dsp:txXfrm>
        <a:off x="937894" y="3177821"/>
        <a:ext cx="3483610" cy="1588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AEC79-ED9D-4503-A101-2EE5BD2D15CB}">
      <dsp:nvSpPr>
        <dsp:cNvPr id="0" name=""/>
        <dsp:cNvSpPr/>
      </dsp:nvSpPr>
      <dsp:spPr>
        <a:xfrm>
          <a:off x="1786466" y="0"/>
          <a:ext cx="1786466" cy="1588910"/>
        </a:xfrm>
        <a:prstGeom prst="trapezoid">
          <a:avLst>
            <a:gd name="adj" fmla="val 56217"/>
          </a:avLst>
        </a:prstGeom>
        <a:solidFill>
          <a:schemeClr val="accent5">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uk-UA" sz="4300" b="1" kern="1200" dirty="0" smtClean="0">
              <a:effectLst>
                <a:outerShdw blurRad="38100" dist="38100" dir="2700000" algn="tl">
                  <a:srgbClr val="000000">
                    <a:alpha val="43137"/>
                  </a:srgbClr>
                </a:outerShdw>
              </a:effectLst>
            </a:rPr>
            <a:t>Вищий</a:t>
          </a:r>
          <a:endParaRPr lang="uk-UA" sz="4300" b="1" kern="1200" dirty="0">
            <a:effectLst>
              <a:outerShdw blurRad="38100" dist="38100" dir="2700000" algn="tl">
                <a:srgbClr val="000000">
                  <a:alpha val="43137"/>
                </a:srgbClr>
              </a:outerShdw>
            </a:effectLst>
          </a:endParaRPr>
        </a:p>
      </dsp:txBody>
      <dsp:txXfrm>
        <a:off x="1786466" y="0"/>
        <a:ext cx="1786466" cy="1588910"/>
      </dsp:txXfrm>
    </dsp:sp>
    <dsp:sp modelId="{841E70E4-6FEF-4492-98C8-E7075B015537}">
      <dsp:nvSpPr>
        <dsp:cNvPr id="0" name=""/>
        <dsp:cNvSpPr/>
      </dsp:nvSpPr>
      <dsp:spPr>
        <a:xfrm>
          <a:off x="893233" y="1588910"/>
          <a:ext cx="3572933" cy="1588910"/>
        </a:xfrm>
        <a:prstGeom prst="trapezoid">
          <a:avLst>
            <a:gd name="adj" fmla="val 56217"/>
          </a:avLst>
        </a:prstGeom>
        <a:solidFill>
          <a:schemeClr val="accent5">
            <a:alpha val="90000"/>
            <a:hueOff val="0"/>
            <a:satOff val="0"/>
            <a:lumOff val="0"/>
            <a:alphaOff val="-2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uk-UA" sz="4300" b="1" kern="1200" dirty="0" smtClean="0">
              <a:effectLst>
                <a:outerShdw blurRad="38100" dist="38100" dir="2700000" algn="tl">
                  <a:srgbClr val="000000">
                    <a:alpha val="43137"/>
                  </a:srgbClr>
                </a:outerShdw>
              </a:effectLst>
            </a:rPr>
            <a:t>Середній</a:t>
          </a:r>
          <a:endParaRPr lang="uk-UA" sz="4300" b="1" kern="1200" dirty="0">
            <a:effectLst>
              <a:outerShdw blurRad="38100" dist="38100" dir="2700000" algn="tl">
                <a:srgbClr val="000000">
                  <a:alpha val="43137"/>
                </a:srgbClr>
              </a:outerShdw>
            </a:effectLst>
          </a:endParaRPr>
        </a:p>
      </dsp:txBody>
      <dsp:txXfrm>
        <a:off x="1518496" y="1588910"/>
        <a:ext cx="2322406" cy="1588910"/>
      </dsp:txXfrm>
    </dsp:sp>
    <dsp:sp modelId="{E18438E6-F33D-49B5-B521-B99DBB127626}">
      <dsp:nvSpPr>
        <dsp:cNvPr id="0" name=""/>
        <dsp:cNvSpPr/>
      </dsp:nvSpPr>
      <dsp:spPr>
        <a:xfrm>
          <a:off x="0" y="3177821"/>
          <a:ext cx="5359400" cy="1588910"/>
        </a:xfrm>
        <a:prstGeom prst="trapezoid">
          <a:avLst>
            <a:gd name="adj" fmla="val 56217"/>
          </a:avLst>
        </a:prstGeom>
        <a:solidFill>
          <a:schemeClr val="accent5">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uk-UA" sz="4300" b="1" kern="1200" dirty="0" smtClean="0">
              <a:effectLst>
                <a:outerShdw blurRad="38100" dist="38100" dir="2700000" algn="tl">
                  <a:srgbClr val="000000">
                    <a:alpha val="43137"/>
                  </a:srgbClr>
                </a:outerShdw>
              </a:effectLst>
            </a:rPr>
            <a:t>Нижчий</a:t>
          </a:r>
          <a:endParaRPr lang="uk-UA" sz="4300" b="1" kern="1200" dirty="0">
            <a:effectLst>
              <a:outerShdw blurRad="38100" dist="38100" dir="2700000" algn="tl">
                <a:srgbClr val="000000">
                  <a:alpha val="43137"/>
                </a:srgbClr>
              </a:outerShdw>
            </a:effectLst>
          </a:endParaRPr>
        </a:p>
      </dsp:txBody>
      <dsp:txXfrm>
        <a:off x="937894" y="3177821"/>
        <a:ext cx="3483610" cy="15889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B3A824-1A51-4B26-AD58-A6D8E14F6C04}" type="datetimeFigureOut">
              <a:rPr lang="en-US" smtClean="0"/>
              <a:pPr/>
              <a:t>10/26/2021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7E33E-8B18-4087-B112-809917729534}" type="datetimeFigureOut">
              <a:rPr lang="en-US" smtClean="0"/>
              <a:pPr/>
              <a:t>10/26/2021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FFE419-2371-464F-8239-3959401C3561}" type="datetimeFigureOut">
              <a:rPr lang="en-US" smtClean="0"/>
              <a:pPr/>
              <a:t>10/26/2021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D162C4-EDD9-4389-A98B-B87ECEA2A816}" type="datetimeFigureOut">
              <a:rPr lang="en-US" smtClean="0"/>
              <a:pPr/>
              <a:t>10/26/2021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5059C3-6A89-4494-99FF-5A4D6FFD50EB}" type="datetimeFigureOut">
              <a:rPr lang="en-US" smtClean="0"/>
              <a:pPr/>
              <a:t>10/26/2021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954B2F-12DE-47F5-8894-472B206D2E1E}" type="datetimeFigureOut">
              <a:rPr lang="en-US" smtClean="0"/>
              <a:pPr/>
              <a:t>10/26/2021</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30E46F-7819-4ACF-B48B-48222C2ACC88}" type="datetimeFigureOut">
              <a:rPr lang="en-US" smtClean="0"/>
              <a:pPr/>
              <a:t>10/26/2021</a:t>
            </a:fld>
            <a:endParaRPr lang="en-US" dirty="0"/>
          </a:p>
        </p:txBody>
      </p:sp>
      <p:sp>
        <p:nvSpPr>
          <p:cNvPr id="8" name="Нижний колонтитул 7"/>
          <p:cNvSpPr>
            <a:spLocks noGrp="1"/>
          </p:cNvSpPr>
          <p:nvPr>
            <p:ph type="ftr" sz="quarter" idx="11"/>
          </p:nvPr>
        </p:nvSpPr>
        <p:spPr/>
        <p:txBody>
          <a:bodyPr/>
          <a:lstStyle/>
          <a:p>
            <a:r>
              <a:rPr lang="en-US" dirty="0" smtClean="0"/>
              <a:t>
              </a:t>
            </a:r>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AF3416-4057-4DAA-829D-4CA07428D088}" type="datetimeFigureOut">
              <a:rPr lang="en-US" smtClean="0"/>
              <a:pPr/>
              <a:t>10/26/2021</a:t>
            </a:fld>
            <a:endParaRPr lang="en-US" dirty="0"/>
          </a:p>
        </p:txBody>
      </p:sp>
      <p:sp>
        <p:nvSpPr>
          <p:cNvPr id="4" name="Нижний колонтитул 3"/>
          <p:cNvSpPr>
            <a:spLocks noGrp="1"/>
          </p:cNvSpPr>
          <p:nvPr>
            <p:ph type="ftr" sz="quarter" idx="11"/>
          </p:nvPr>
        </p:nvSpPr>
        <p:spPr/>
        <p:txBody>
          <a:bodyPr/>
          <a:lstStyle/>
          <a:p>
            <a:r>
              <a:rPr lang="en-US" dirty="0" smtClean="0"/>
              <a:t>
              </a:t>
            </a:r>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1D9284-D300-4297-87F7-E791DCC15DB1}" type="datetimeFigureOut">
              <a:rPr lang="en-US" smtClean="0"/>
              <a:pPr/>
              <a:t>10/26/2021</a:t>
            </a:fld>
            <a:endParaRPr lang="en-US" dirty="0"/>
          </a:p>
        </p:txBody>
      </p:sp>
      <p:sp>
        <p:nvSpPr>
          <p:cNvPr id="3" name="Нижний колонтитул 2"/>
          <p:cNvSpPr>
            <a:spLocks noGrp="1"/>
          </p:cNvSpPr>
          <p:nvPr>
            <p:ph type="ftr" sz="quarter" idx="11"/>
          </p:nvPr>
        </p:nvSpPr>
        <p:spPr/>
        <p:txBody>
          <a:bodyPr/>
          <a:lstStyle/>
          <a:p>
            <a:r>
              <a:rPr lang="en-US" dirty="0" smtClean="0"/>
              <a:t>
              </a:t>
            </a:r>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D525BB-DA17-4BA0-B3C8-3AC3ABC827E6}" type="datetimeFigureOut">
              <a:rPr lang="en-US" smtClean="0"/>
              <a:pPr/>
              <a:t>10/26/2021</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C4C9A-3960-41CF-A4E9-2A8FB932454B}" type="datetimeFigureOut">
              <a:rPr lang="en-US" smtClean="0"/>
              <a:pPr/>
              <a:t>10/26/2021</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pPr/>
              <a:t>10/26/2021</a:t>
            </a:fld>
            <a:endParaRPr lang="en-US" dirty="0"/>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uk.wikipedia.org/wiki/%D0%9E%D1%81%D0%BA%D0%B0%D1%80_(%D0%BF%D1%80%D0%B5%D0%BC%D1%96%D1%8F)" TargetMode="External"/><Relationship Id="rId3" Type="http://schemas.openxmlformats.org/officeDocument/2006/relationships/hyperlink" Target="https://uk.wikipedia.org/wiki/1961" TargetMode="External"/><Relationship Id="rId7" Type="http://schemas.openxmlformats.org/officeDocument/2006/relationships/hyperlink" Target="https://uk.wikipedia.org/wiki/%D0%A2%D1%80%D1%83%D0%BC%D0%B5%D0%BD_%D0%9A%D0%B0%D0%BF%D0%BE%D1%82%D0%B5" TargetMode="External"/><Relationship Id="rId2" Type="http://schemas.openxmlformats.org/officeDocument/2006/relationships/hyperlink" Target="https://uk.wikipedia.org/wiki/%D0%9C%D0%B5%D0%BB%D0%BE%D0%B4%D1%80%D0%B0%D0%BC%D0%B0" TargetMode="External"/><Relationship Id="rId1" Type="http://schemas.openxmlformats.org/officeDocument/2006/relationships/slideLayout" Target="../slideLayouts/slideLayout2.xml"/><Relationship Id="rId6" Type="http://schemas.openxmlformats.org/officeDocument/2006/relationships/hyperlink" Target="https://uk.wikipedia.org/wiki/%D0%A1%D0%BD%D1%96%D0%B4%D0%B0%D0%BD%D0%BE%D0%BA_%D1%83_%D0%A2%D1%96%D1%84%D1%84%D0%B0%D0%BD%D1%96_(%D1%80%D0%BE%D0%BC%D0%B0%D0%BD)" TargetMode="External"/><Relationship Id="rId5" Type="http://schemas.openxmlformats.org/officeDocument/2006/relationships/hyperlink" Target="https://uk.wikipedia.org/wiki/Paramount_Pictures" TargetMode="External"/><Relationship Id="rId4" Type="http://schemas.openxmlformats.org/officeDocument/2006/relationships/hyperlink" Target="https://uk.wikipedia.org/wiki/%D0%9E%D0%B4%D1%80%D1%96_%D0%93%D0%B5%D0%BF%D0%B1%D0%B5%D1%80%D0%B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219201"/>
            <a:ext cx="10363200" cy="1905000"/>
          </a:xfrm>
        </p:spPr>
        <p:txBody>
          <a:bodyPr/>
          <a:lstStyle/>
          <a:p>
            <a:r>
              <a:rPr lang="uk-UA" b="1" dirty="0">
                <a:effectLst>
                  <a:outerShdw blurRad="38100" dist="38100" dir="2700000" algn="tl">
                    <a:srgbClr val="000000">
                      <a:alpha val="43137"/>
                    </a:srgbClr>
                  </a:outerShdw>
                </a:effectLst>
              </a:rPr>
              <a:t>Тема: </a:t>
            </a:r>
            <a:r>
              <a:rPr lang="uk-UA" b="1" dirty="0" smtClean="0">
                <a:effectLst>
                  <a:outerShdw blurRad="38100" dist="38100" dir="2700000" algn="tl">
                    <a:srgbClr val="000000">
                      <a:alpha val="43137"/>
                    </a:srgbClr>
                  </a:outerShdw>
                </a:effectLst>
              </a:rPr>
              <a:t>Соціальна мобільність</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905000" y="3200400"/>
            <a:ext cx="8534400" cy="2514600"/>
          </a:xfrm>
        </p:spPr>
        <p:txBody>
          <a:bodyPr>
            <a:normAutofit fontScale="77500" lnSpcReduction="20000"/>
          </a:bodyPr>
          <a:lstStyle/>
          <a:p>
            <a:pPr lvl="0"/>
            <a:endParaRPr lang="ru-RU" b="1" dirty="0" smtClean="0">
              <a:solidFill>
                <a:schemeClr val="tx1"/>
              </a:solidFill>
              <a:effectLst>
                <a:outerShdw blurRad="38100" dist="38100" dir="2700000" algn="tl">
                  <a:srgbClr val="000000">
                    <a:alpha val="43137"/>
                  </a:srgbClr>
                </a:outerShdw>
              </a:effectLst>
            </a:endParaRPr>
          </a:p>
          <a:p>
            <a:pPr marL="514350" lvl="0" indent="-514350">
              <a:buFont typeface="+mj-lt"/>
              <a:buAutoNum type="arabicPeriod"/>
            </a:pPr>
            <a:r>
              <a:rPr lang="uk-UA" b="1" dirty="0" smtClean="0">
                <a:solidFill>
                  <a:schemeClr val="tx1"/>
                </a:solidFill>
                <a:effectLst>
                  <a:outerShdw blurRad="38100" dist="38100" dir="2700000" algn="tl">
                    <a:srgbClr val="000000">
                      <a:alpha val="43137"/>
                    </a:srgbClr>
                  </a:outerShdw>
                </a:effectLst>
              </a:rPr>
              <a:t>Поняття соціальної дистанції та соціальної мобільності.</a:t>
            </a:r>
            <a:endParaRPr lang="ru-RU" b="1" dirty="0" smtClean="0">
              <a:solidFill>
                <a:schemeClr val="tx1"/>
              </a:solidFill>
              <a:effectLst>
                <a:outerShdw blurRad="38100" dist="38100" dir="2700000" algn="tl">
                  <a:srgbClr val="000000">
                    <a:alpha val="43137"/>
                  </a:srgbClr>
                </a:outerShdw>
              </a:effectLst>
            </a:endParaRPr>
          </a:p>
          <a:p>
            <a:pPr marL="514350" lvl="0" indent="-514350">
              <a:buFont typeface="+mj-lt"/>
              <a:buAutoNum type="arabicPeriod"/>
            </a:pPr>
            <a:r>
              <a:rPr lang="uk-UA" b="1" dirty="0" smtClean="0">
                <a:solidFill>
                  <a:schemeClr val="tx1"/>
                </a:solidFill>
                <a:effectLst>
                  <a:outerShdw blurRad="38100" dist="38100" dir="2700000" algn="tl">
                    <a:srgbClr val="000000">
                      <a:alpha val="43137"/>
                    </a:srgbClr>
                  </a:outerShdw>
                </a:effectLst>
              </a:rPr>
              <a:t>Види, типи та форми соціальної мобільності.</a:t>
            </a:r>
            <a:endParaRPr lang="ru-RU" b="1" dirty="0" smtClean="0">
              <a:solidFill>
                <a:schemeClr val="tx1"/>
              </a:solidFill>
              <a:effectLst>
                <a:outerShdw blurRad="38100" dist="38100" dir="2700000" algn="tl">
                  <a:srgbClr val="000000">
                    <a:alpha val="43137"/>
                  </a:srgbClr>
                </a:outerShdw>
              </a:effectLst>
            </a:endParaRPr>
          </a:p>
          <a:p>
            <a:pPr marL="514350" lvl="0" indent="-514350">
              <a:buFont typeface="+mj-lt"/>
              <a:buAutoNum type="arabicPeriod"/>
            </a:pPr>
            <a:r>
              <a:rPr lang="uk-UA" b="1" dirty="0" smtClean="0">
                <a:solidFill>
                  <a:schemeClr val="tx1"/>
                </a:solidFill>
                <a:effectLst>
                  <a:outerShdw blurRad="38100" dist="38100" dir="2700000" algn="tl">
                    <a:srgbClr val="000000">
                      <a:alpha val="43137"/>
                    </a:srgbClr>
                  </a:outerShdw>
                </a:effectLst>
              </a:rPr>
              <a:t>Канали (Ліфти) соціальної мобільності.</a:t>
            </a:r>
            <a:endParaRPr lang="ru-RU" b="1" dirty="0" smtClean="0">
              <a:solidFill>
                <a:schemeClr val="tx1"/>
              </a:solidFill>
              <a:effectLst>
                <a:outerShdw blurRad="38100" dist="38100" dir="2700000" algn="tl">
                  <a:srgbClr val="000000">
                    <a:alpha val="43137"/>
                  </a:srgbClr>
                </a:outerShdw>
              </a:effectLst>
            </a:endParaRPr>
          </a:p>
          <a:p>
            <a:pPr marL="514350" lvl="0" indent="-514350">
              <a:buFont typeface="+mj-lt"/>
              <a:buAutoNum type="arabicPeriod"/>
            </a:pPr>
            <a:r>
              <a:rPr lang="uk-UA" b="1" dirty="0" smtClean="0">
                <a:solidFill>
                  <a:schemeClr val="tx1"/>
                </a:solidFill>
                <a:effectLst>
                  <a:outerShdw blurRad="38100" dist="38100" dir="2700000" algn="tl">
                    <a:srgbClr val="000000">
                      <a:alpha val="43137"/>
                    </a:srgbClr>
                  </a:outerShdw>
                </a:effectLst>
              </a:rPr>
              <a:t>Маргінальність як побічний продукт соціальної мобільності.</a:t>
            </a:r>
            <a:endParaRPr lang="ru-RU"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b="1" noProof="1" smtClean="0"/>
              <a:t>Існують два види соціальної мобільності: </a:t>
            </a:r>
            <a:endParaRPr lang="uk-UA" sz="2800" noProof="1" smtClean="0"/>
          </a:p>
          <a:p>
            <a:pPr algn="just"/>
            <a:r>
              <a:rPr lang="uk-UA" sz="2800" b="1" noProof="1" smtClean="0"/>
              <a:t>1. Міжпоколінна (міжгенераційна)</a:t>
            </a:r>
            <a:r>
              <a:rPr lang="uk-UA" sz="2800" noProof="1" smtClean="0"/>
              <a:t>, яка припускає, що діти досягають більш високої або більш низької соціальної позиції, ніж їх батьки (наприклад син шахтаря стає директором шахти, або навпаки син багатих батьків втрачає статок і стає жебраком). Тобто порівнюються позиції в системі соціальної ієрархії батьків та дітей.</a:t>
            </a:r>
          </a:p>
          <a:p>
            <a:pPr algn="just"/>
            <a:r>
              <a:rPr lang="uk-UA" sz="2800" b="1" noProof="1" smtClean="0"/>
              <a:t>2. Внутрішньопоколінна (внутрішньогенераційна)</a:t>
            </a:r>
            <a:r>
              <a:rPr lang="uk-UA" sz="2800" noProof="1" smtClean="0"/>
              <a:t>, яка має місце там, де одні й ті ж індивіди протягом життя кілька разів змінюють свої соціальні позиції (наприклад вчитель стає директором школи, потім – начальником відділу освіти, потім міністром освіти). </a:t>
            </a:r>
          </a:p>
          <a:p>
            <a:pPr algn="just"/>
            <a:endParaRPr lang="uk-UA" sz="2800" dirty="0" smtClean="0"/>
          </a:p>
          <a:p>
            <a:pPr algn="just">
              <a:buNone/>
            </a:pP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b="1" dirty="0" smtClean="0"/>
              <a:t>Типи мобільності</a:t>
            </a:r>
            <a:r>
              <a:rPr lang="uk-UA" sz="2800" dirty="0" smtClean="0"/>
              <a:t>. </a:t>
            </a:r>
            <a:endParaRPr lang="ru-RU" sz="2800" dirty="0" smtClean="0"/>
          </a:p>
          <a:p>
            <a:pPr algn="just"/>
            <a:r>
              <a:rPr lang="uk-UA" sz="2800" b="1" dirty="0" smtClean="0"/>
              <a:t>П.Сорокін виділив вертикальну і горизонтальну соціальну мобільність : </a:t>
            </a:r>
            <a:endParaRPr lang="ru-RU" sz="2800" dirty="0" smtClean="0"/>
          </a:p>
          <a:p>
            <a:pPr algn="just"/>
            <a:r>
              <a:rPr lang="uk-UA" sz="2800" b="1" dirty="0" smtClean="0"/>
              <a:t>1.</a:t>
            </a:r>
            <a:r>
              <a:rPr lang="uk-UA" sz="2800" dirty="0" smtClean="0"/>
              <a:t> </a:t>
            </a:r>
            <a:r>
              <a:rPr lang="uk-UA" sz="2800" b="1" i="1" u="sng" dirty="0" smtClean="0"/>
              <a:t>Вертикальна мобільність</a:t>
            </a:r>
            <a:r>
              <a:rPr lang="uk-UA" sz="2800" dirty="0" smtClean="0"/>
              <a:t> – це зміна становища індивіда, яка підвищує або знижує його соціальний статус. У залежності від напрямку переміщення існують </a:t>
            </a:r>
            <a:r>
              <a:rPr lang="uk-UA" sz="2800" b="1" i="1" u="sng" dirty="0" smtClean="0"/>
              <a:t>висхідна</a:t>
            </a:r>
            <a:r>
              <a:rPr lang="uk-UA" sz="2800" dirty="0" smtClean="0"/>
              <a:t> (соціальний підйом, рух вгору) та </a:t>
            </a:r>
            <a:r>
              <a:rPr lang="uk-UA" sz="2800" b="1" i="1" u="sng" dirty="0" smtClean="0"/>
              <a:t>низхідна</a:t>
            </a:r>
            <a:r>
              <a:rPr lang="uk-UA" sz="2800" dirty="0" smtClean="0"/>
              <a:t> (соціальний рух донизу) мобільність. </a:t>
            </a:r>
            <a:endParaRPr lang="ru-RU" sz="2800" dirty="0" smtClean="0"/>
          </a:p>
          <a:p>
            <a:pPr algn="just"/>
            <a:endParaRPr lang="uk-UA" sz="2800" dirty="0" smtClean="0"/>
          </a:p>
          <a:p>
            <a:pPr algn="just">
              <a:buNone/>
            </a:pP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buNone/>
            </a:pPr>
            <a:r>
              <a:rPr lang="uk-UA" sz="2800" dirty="0" smtClean="0"/>
              <a:t>Вертикальна висхідна </a:t>
            </a:r>
            <a:r>
              <a:rPr lang="ru-RU" sz="2800" dirty="0" smtClean="0"/>
              <a:t/>
            </a:r>
            <a:br>
              <a:rPr lang="ru-RU" sz="2800" dirty="0" smtClean="0"/>
            </a:br>
            <a:endParaRPr lang="uk-UA" sz="2800" dirty="0" smtClean="0"/>
          </a:p>
          <a:p>
            <a:pPr>
              <a:buNone/>
            </a:pPr>
            <a:endParaRPr lang="uk-UA" sz="2800" dirty="0" smtClean="0"/>
          </a:p>
          <a:p>
            <a:pPr>
              <a:buNone/>
            </a:pPr>
            <a:endParaRPr lang="uk-UA" sz="2800" dirty="0" smtClean="0"/>
          </a:p>
          <a:p>
            <a:pPr>
              <a:buNone/>
            </a:pPr>
            <a:r>
              <a:rPr lang="uk-UA" sz="2800" dirty="0" smtClean="0"/>
              <a:t>Вертикальна низхідна</a:t>
            </a:r>
            <a:endParaRPr lang="ru-RU" sz="2800" dirty="0" smtClean="0"/>
          </a:p>
        </p:txBody>
      </p:sp>
      <p:graphicFrame>
        <p:nvGraphicFramePr>
          <p:cNvPr id="6" name="Схема 5"/>
          <p:cNvGraphicFramePr/>
          <p:nvPr/>
        </p:nvGraphicFramePr>
        <p:xfrm>
          <a:off x="6400800" y="1828800"/>
          <a:ext cx="5359400"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Прямая со стрелкой 14"/>
          <p:cNvCxnSpPr/>
          <p:nvPr/>
        </p:nvCxnSpPr>
        <p:spPr>
          <a:xfrm flipV="1">
            <a:off x="4572000" y="1295400"/>
            <a:ext cx="0" cy="1295400"/>
          </a:xfrm>
          <a:prstGeom prst="straightConnector1">
            <a:avLst/>
          </a:prstGeom>
          <a:ln w="41275">
            <a:headEnd type="ova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572000" y="3352800"/>
            <a:ext cx="0" cy="1447800"/>
          </a:xfrm>
          <a:prstGeom prst="straightConnector1">
            <a:avLst/>
          </a:prstGeom>
          <a:ln w="41275">
            <a:headEnd type="ova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9372600" y="3048000"/>
            <a:ext cx="0" cy="914400"/>
          </a:xfrm>
          <a:prstGeom prst="straightConnector1">
            <a:avLst/>
          </a:prstGeom>
          <a:ln w="41275">
            <a:headEnd type="ova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8077200" y="4343400"/>
            <a:ext cx="0" cy="1447800"/>
          </a:xfrm>
          <a:prstGeom prst="straightConnector1">
            <a:avLst/>
          </a:prstGeom>
          <a:ln w="41275">
            <a:headEnd type="ova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dirty="0" smtClean="0"/>
              <a:t>Наприклад підвищення на роботі, до керівника – це висхідна мобільність, а звільнення, розжалування - низхідна. </a:t>
            </a:r>
            <a:endParaRPr lang="ru-RU" dirty="0" smtClean="0"/>
          </a:p>
          <a:p>
            <a:pPr algn="just"/>
            <a:r>
              <a:rPr lang="uk-UA" dirty="0" smtClean="0"/>
              <a:t>Між цими двома підтипами спостерігається значна асиметрія: всі хочуть підніматися вгору і ніхто не хоче опускатися по соціальних сходах. Як правило, сходження вгору - явище добровільне, а сходження вниз - примусове. </a:t>
            </a:r>
          </a:p>
          <a:p>
            <a:pPr algn="just">
              <a:buNone/>
            </a:pPr>
            <a:endParaRPr lang="ru-R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dirty="0" smtClean="0"/>
              <a:t>Однак існує феномен добровільної низхідної мобільності (наприклад відмова від багатства та постриг в монахи, або так званий </a:t>
            </a:r>
            <a:r>
              <a:rPr lang="uk-UA" sz="2400" b="1" i="1" dirty="0" err="1" smtClean="0"/>
              <a:t>дауншифтинг</a:t>
            </a:r>
            <a:r>
              <a:rPr lang="uk-UA" sz="2400" dirty="0" smtClean="0"/>
              <a:t>, відмова від високооплачуваної, престижної роботи для того, щоб вести простий, природний спосіб життя. Як правило, звільняючись з бізнесу чи з роботи, що викликає стрес, люди переслідують такі цілі, як отримання більшої кількості часу на власні захоплення або на сім'ю.</a:t>
            </a:r>
          </a:p>
          <a:p>
            <a:pPr algn="just"/>
            <a:endParaRPr lang="uk-UA" sz="2400" dirty="0" smtClean="0"/>
          </a:p>
          <a:p>
            <a:pPr algn="just"/>
            <a:endParaRPr lang="ru-RU" sz="2400" dirty="0" smtClean="0"/>
          </a:p>
          <a:p>
            <a:pPr algn="just">
              <a:buNone/>
            </a:pP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pic>
        <p:nvPicPr>
          <p:cNvPr id="3074" name="Picture 2" descr="E:\КАФЕДРА\НМКД\НМКЛ 2015-16\ЗСТ\Соціологія ФСУ\Лекції ЗСТ\Лекція 8. Соціальна мобільність\9271.jpg"/>
          <p:cNvPicPr>
            <a:picLocks noGrp="1" noChangeAspect="1" noChangeArrowheads="1"/>
          </p:cNvPicPr>
          <p:nvPr>
            <p:ph idx="1"/>
          </p:nvPr>
        </p:nvPicPr>
        <p:blipFill>
          <a:blip r:embed="rId2"/>
          <a:srcRect/>
          <a:stretch>
            <a:fillRect/>
          </a:stretch>
        </p:blipFill>
        <p:spPr bwMode="auto">
          <a:xfrm>
            <a:off x="6477000" y="2438400"/>
            <a:ext cx="5334000" cy="3962400"/>
          </a:xfrm>
          <a:prstGeom prst="rect">
            <a:avLst/>
          </a:prstGeom>
          <a:noFill/>
        </p:spPr>
      </p:pic>
      <p:pic>
        <p:nvPicPr>
          <p:cNvPr id="3075" name="Picture 3" descr="E:\КАФЕДРА\НМКД\НМКЛ 2015-16\ЗСТ\Соціологія ФСУ\Лекції ЗСТ\Лекція 8. Соціальна мобільність\c69647362_5305694.jpg"/>
          <p:cNvPicPr>
            <a:picLocks noChangeAspect="1" noChangeArrowheads="1"/>
          </p:cNvPicPr>
          <p:nvPr/>
        </p:nvPicPr>
        <p:blipFill>
          <a:blip r:embed="rId3"/>
          <a:srcRect/>
          <a:stretch>
            <a:fillRect/>
          </a:stretch>
        </p:blipFill>
        <p:spPr bwMode="auto">
          <a:xfrm>
            <a:off x="304800" y="1143000"/>
            <a:ext cx="5391335" cy="4038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b="1" i="1" u="sng" dirty="0" smtClean="0"/>
              <a:t>2. Горизонтальна мобільність</a:t>
            </a:r>
            <a:r>
              <a:rPr lang="uk-UA" sz="2400" dirty="0" smtClean="0"/>
              <a:t> – перехід з однієї соціальної групи до іншої, яка розташована на тому ж рівні (Наприклад менеджер з продажу авто </a:t>
            </a:r>
            <a:r>
              <a:rPr lang="uk-UA" sz="2400" dirty="0" err="1" smtClean="0"/>
              <a:t>Тойота</a:t>
            </a:r>
            <a:r>
              <a:rPr lang="uk-UA" sz="2400" dirty="0" smtClean="0"/>
              <a:t>, переходить на таку ж посаду до компанії яка реалізує авто іншої марки, приміром – Форд, чи якщо він, навіть, перейде працювати в іншу сферу і стане менеджером з продажу техніки – це кардинально не змінить його соціальне становище).</a:t>
            </a:r>
          </a:p>
          <a:p>
            <a:pPr algn="just"/>
            <a:endParaRPr lang="ru-RU" sz="2400" dirty="0" smtClean="0"/>
          </a:p>
          <a:p>
            <a:pPr marL="0" indent="0" algn="just"/>
            <a:r>
              <a:rPr lang="uk-UA" sz="2800" b="1" dirty="0" smtClean="0"/>
              <a:t>Тобто головна відмінність горизонтальної мобільності в тому, що вона не пов'язана зі значними змінами положення в соціальній ієрархії (або має тимчасовий характер).</a:t>
            </a:r>
            <a:endParaRPr lang="uk-UA"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dirty="0" smtClean="0"/>
              <a:t>Різновидом горизонтальної мобільності є географічна мобільність. </a:t>
            </a:r>
          </a:p>
          <a:p>
            <a:pPr algn="just"/>
            <a:r>
              <a:rPr lang="uk-UA" sz="2400" dirty="0" smtClean="0"/>
              <a:t>Вона зумовлює не зміну статусу або групи, а переміщення з одного місця до іншого при збереженні соціального статусу (Наприклад туризм). </a:t>
            </a:r>
            <a:endParaRPr lang="ru-RU" sz="2400" dirty="0"/>
          </a:p>
        </p:txBody>
      </p:sp>
      <p:pic>
        <p:nvPicPr>
          <p:cNvPr id="3074" name="Picture 2" descr="E:\КАФЕДРА\НМКД\НМКЛ 2015-16\ЗСТ\Соціологія ФСУ\Лекції ЗСТ\Лекція 8. Соціальна мобільність\evropa-turizm-leto-2021.jpg"/>
          <p:cNvPicPr>
            <a:picLocks noChangeAspect="1" noChangeArrowheads="1"/>
          </p:cNvPicPr>
          <p:nvPr/>
        </p:nvPicPr>
        <p:blipFill>
          <a:blip r:embed="rId2"/>
          <a:srcRect/>
          <a:stretch>
            <a:fillRect/>
          </a:stretch>
        </p:blipFill>
        <p:spPr bwMode="auto">
          <a:xfrm>
            <a:off x="2667000" y="2819400"/>
            <a:ext cx="6781800" cy="381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dirty="0" smtClean="0"/>
              <a:t>Якщо до зміни місця додається зміна статусу, то географічна мобільність перетворюється на </a:t>
            </a:r>
            <a:r>
              <a:rPr lang="uk-UA" sz="2400" b="1" dirty="0" smtClean="0"/>
              <a:t>міграцію</a:t>
            </a:r>
            <a:r>
              <a:rPr lang="uk-UA" sz="2400" dirty="0" smtClean="0"/>
              <a:t>. </a:t>
            </a:r>
          </a:p>
          <a:p>
            <a:pPr algn="just"/>
            <a:r>
              <a:rPr lang="uk-UA" sz="2400" b="1" i="1" u="sng" dirty="0" smtClean="0"/>
              <a:t>Міграція</a:t>
            </a:r>
            <a:r>
              <a:rPr lang="uk-UA" sz="2400" dirty="0" smtClean="0"/>
              <a:t> — це процес зміни постійного місця проживання індивідів чи соціальних груп: переміщення в інший регіон країни або в іншу країну. </a:t>
            </a:r>
          </a:p>
          <a:p>
            <a:pPr algn="just"/>
            <a:r>
              <a:rPr lang="uk-UA" sz="2400" dirty="0" smtClean="0"/>
              <a:t>Міграцією є також переїзд для проживання із села в місто і — навпаки. </a:t>
            </a:r>
            <a:r>
              <a:rPr lang="uk-UA" sz="2400" b="1" i="1" dirty="0" smtClean="0"/>
              <a:t>Якщо сільський житель приїхав у місто, щоб відвідати родичів, то це географічна мобільність. Якщо ж він переселився в місто на постійне місце проживання і знайшов там роботу, то це вже міграція.</a:t>
            </a:r>
            <a:endParaRPr lang="uk-UA"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b="1" dirty="0" smtClean="0"/>
              <a:t>Форми соціальної мобільності: </a:t>
            </a:r>
            <a:endParaRPr lang="uk-UA" sz="2400" dirty="0" smtClean="0"/>
          </a:p>
          <a:p>
            <a:pPr algn="just"/>
            <a:r>
              <a:rPr lang="uk-UA" sz="2400" b="1" i="1" u="sng" dirty="0" smtClean="0"/>
              <a:t>1. Індивідуальна мобільність</a:t>
            </a:r>
            <a:r>
              <a:rPr lang="uk-UA" sz="2400" dirty="0" smtClean="0"/>
              <a:t> – переміщення вгору, вниз або по горизонталі фіксується у кожної людини окремо, незалежно від інших. </a:t>
            </a:r>
          </a:p>
          <a:p>
            <a:pPr algn="just"/>
            <a:r>
              <a:rPr lang="uk-UA" sz="2400" b="1" i="1" u="sng" dirty="0" smtClean="0"/>
              <a:t>2. Групова мобільність</a:t>
            </a:r>
            <a:r>
              <a:rPr lang="uk-UA" sz="2400" dirty="0" smtClean="0"/>
              <a:t> – переміщення відбуваються колективно, означає зміну соціального статусу одразу для всієї соціальної групи. Це може відбуватися внаслідок значних економічних чи соціально-політичних змін </a:t>
            </a:r>
            <a:r>
              <a:rPr lang="uk-UA" sz="2400" b="1" i="1" dirty="0" smtClean="0"/>
              <a:t>(Наприклад, комерційна діяльність в Радянському Союзі була під забороною, людей, які цим займались називали спекулянтами, вони переслідувались за законом, з розпадом Союзу, ця категорія змогла реалізувати свої можливості та піднятись вверх по соціальній ієрархії, стати підприємцями чи бізнесменами)</a:t>
            </a:r>
            <a:r>
              <a:rPr lang="ru-RU" sz="2400" b="1" i="1" dirty="0" smtClean="0"/>
              <a:t>.</a:t>
            </a:r>
            <a:endParaRPr lang="ru-RU" sz="24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fontScale="92500"/>
          </a:bodyPr>
          <a:lstStyle/>
          <a:p>
            <a:pPr algn="just"/>
            <a:endParaRPr lang="uk-UA" sz="2400" dirty="0" smtClean="0"/>
          </a:p>
          <a:p>
            <a:pPr algn="just"/>
            <a:r>
              <a:rPr lang="uk-UA" sz="2800" dirty="0" smtClean="0"/>
              <a:t>В попередній лекції було розглянуто соціальні страти та класи їх відмінності і розташування в системі соціальної </a:t>
            </a:r>
            <a:r>
              <a:rPr lang="uk-UA" sz="2800" dirty="0" smtClean="0"/>
              <a:t>стратифікації, тобто розглянуто відносини нерівності. </a:t>
            </a:r>
            <a:endParaRPr lang="uk-UA" sz="2800" dirty="0" smtClean="0"/>
          </a:p>
          <a:p>
            <a:pPr algn="just"/>
            <a:r>
              <a:rPr lang="uk-UA" sz="2800" dirty="0" smtClean="0"/>
              <a:t> Висловлювання типу </a:t>
            </a:r>
            <a:r>
              <a:rPr lang="uk-UA" sz="2800" b="1" dirty="0" smtClean="0"/>
              <a:t>"вищі і нижчі класи", "просування соціальними сходами", "Він/вона успішно просувається соціальними сходами", "його/її соціальне становище дуже високе", "вони дуже близькі за своїм соціальним становищем", "між ними велика соціальна дистанція" </a:t>
            </a:r>
            <a:r>
              <a:rPr lang="uk-UA" sz="2800" dirty="0" smtClean="0"/>
              <a:t>і т. ін. досить часто використовуються як у повсякденних судженнях, так і в соціологічних працях. </a:t>
            </a:r>
          </a:p>
          <a:p>
            <a:pPr algn="just"/>
            <a:r>
              <a:rPr lang="uk-UA" sz="2800" dirty="0" smtClean="0"/>
              <a:t>З цих висловлювань зрозуміло, що мова йде про певне розташування індивідів в соціальній </a:t>
            </a:r>
            <a:r>
              <a:rPr lang="uk-UA" sz="2800" dirty="0" smtClean="0"/>
              <a:t>ієрархії</a:t>
            </a:r>
            <a:r>
              <a:rPr lang="uk-UA" sz="2800" dirty="0" smtClean="0"/>
              <a:t>. В </a:t>
            </a:r>
            <a:r>
              <a:rPr lang="uk-UA" sz="2800" dirty="0"/>
              <a:t>класичному </a:t>
            </a:r>
            <a:r>
              <a:rPr lang="uk-UA" sz="2800" dirty="0" smtClean="0"/>
              <a:t>розумінні вона </a:t>
            </a:r>
            <a:r>
              <a:rPr lang="uk-UA" sz="2800" dirty="0"/>
              <a:t>виглядає як </a:t>
            </a:r>
            <a:r>
              <a:rPr lang="uk-UA" sz="2800" dirty="0" smtClean="0"/>
              <a:t>трикутник чи </a:t>
            </a:r>
            <a:r>
              <a:rPr lang="uk-UA" sz="2800" dirty="0" smtClean="0"/>
              <a:t>піраміда. </a:t>
            </a:r>
            <a:endParaRPr lang="ru-RU"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dirty="0" smtClean="0"/>
              <a:t>Інтенсивність соціальної мобільності залежить від особливостей розвитку суспільства, економічної кон’юнктури, демократичності соціальних відносин, рівня життя населення. </a:t>
            </a:r>
          </a:p>
          <a:p>
            <a:pPr algn="just"/>
            <a:r>
              <a:rPr lang="uk-UA" sz="2400" dirty="0" smtClean="0"/>
              <a:t>Постіндустріальному суспільству властива інтенсивна вертикальна мобільність. Чим відкритіші канали вертикальної мобільності, тим більш демократичним є суспільство. </a:t>
            </a:r>
          </a:p>
          <a:p>
            <a:pPr algn="just"/>
            <a:r>
              <a:rPr lang="uk-UA" sz="2400" dirty="0" smtClean="0"/>
              <a:t>Штучно стримувана мобільність веде до стагнації (депресії, застою, спаду активності) суспільства.</a:t>
            </a:r>
            <a:endParaRPr lang="uk-UA"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pic>
        <p:nvPicPr>
          <p:cNvPr id="4099" name="Picture 3" descr="E:\КАФЕДРА\НМКД\НМКЛ 2015-16\ЗСТ\Соціологія ФСУ\Лекції ЗСТ\Лекція 8. Соціальна мобільність\Infobox_collage_for_MENA_protests.png"/>
          <p:cNvPicPr>
            <a:picLocks noGrp="1" noChangeAspect="1" noChangeArrowheads="1"/>
          </p:cNvPicPr>
          <p:nvPr>
            <p:ph idx="1"/>
          </p:nvPr>
        </p:nvPicPr>
        <p:blipFill>
          <a:blip r:embed="rId2"/>
          <a:srcRect/>
          <a:stretch>
            <a:fillRect/>
          </a:stretch>
        </p:blipFill>
        <p:spPr bwMode="auto">
          <a:xfrm>
            <a:off x="5410200" y="1447800"/>
            <a:ext cx="6502400" cy="4991100"/>
          </a:xfrm>
          <a:prstGeom prst="rect">
            <a:avLst/>
          </a:prstGeom>
          <a:noFill/>
        </p:spPr>
      </p:pic>
      <p:sp>
        <p:nvSpPr>
          <p:cNvPr id="6" name="TextBox 5"/>
          <p:cNvSpPr txBox="1"/>
          <p:nvPr/>
        </p:nvSpPr>
        <p:spPr>
          <a:xfrm>
            <a:off x="457200" y="1752600"/>
            <a:ext cx="4648200" cy="4154984"/>
          </a:xfrm>
          <a:prstGeom prst="rect">
            <a:avLst/>
          </a:prstGeom>
          <a:noFill/>
        </p:spPr>
        <p:txBody>
          <a:bodyPr wrap="square" rtlCol="0">
            <a:spAutoFit/>
          </a:bodyPr>
          <a:lstStyle/>
          <a:p>
            <a:pPr algn="just"/>
            <a:r>
              <a:rPr lang="uk-UA" sz="2400" dirty="0" smtClean="0"/>
              <a:t>Водночас нічим не стримувана мобільність призводить до кризи у суспільстві, коли повністю змінюється не лише правляча верхівка суспільства, а й страти, які наближені до неї та підтримують її </a:t>
            </a:r>
            <a:r>
              <a:rPr lang="uk-UA" sz="2400" b="1" dirty="0" smtClean="0"/>
              <a:t>(революційні зміни, що можуть призводити до втрати стабільності в суспільстві, зростання насильства, аномії та інших негативних процесів). </a:t>
            </a:r>
            <a:endParaRPr lang="uk-UA"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Види, типи та форми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dirty="0" smtClean="0"/>
              <a:t>Тому суспільства виробляють механізми, що стримують соціальну мобільність. І самі страти і класи формують певні бар'єри, що ускладнюють і сповільнюють переміщення.  До таких механізмів, наприклад, належить конкуренція, яка проявляється у боротьбі за підвищення соціального статусу. Ці механізми не дають мобільності досягнути критичного рівня, за яким починається дезінтеграція суспільства, однак подолати їх можна, що дає можливості розвитку.</a:t>
            </a:r>
            <a:endParaRPr lang="uk-UA"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Канали (Ліфти)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dirty="0" smtClean="0"/>
              <a:t>Доступність шляхів для соціальної мобільності залежить як від індивіда, так і від структури суспільства, в якому він живе. </a:t>
            </a:r>
          </a:p>
          <a:p>
            <a:pPr algn="just"/>
            <a:r>
              <a:rPr lang="uk-UA" sz="2400" dirty="0" smtClean="0"/>
              <a:t>Для просування з одного соціального шару в інший або з одного соціального класу в інший має значення </a:t>
            </a:r>
            <a:r>
              <a:rPr lang="uk-UA" sz="2400" b="1" dirty="0" smtClean="0"/>
              <a:t>"відмінність в стартових можливостях"</a:t>
            </a:r>
            <a:r>
              <a:rPr lang="uk-UA" sz="2400" dirty="0" smtClean="0"/>
              <a:t>. Скажімо, син міністра і син селянина мають різні можливості для отримання високих посадових статусів. </a:t>
            </a:r>
            <a:endParaRPr lang="ru-RU" sz="2400" dirty="0" smtClean="0"/>
          </a:p>
          <a:p>
            <a:pPr algn="just"/>
            <a:r>
              <a:rPr lang="uk-UA" sz="2400" dirty="0" smtClean="0"/>
              <a:t>Для того щоб досягти більш високого статусу, індивід, що знаходиться в групі з нижчими статусами, повинен подолати бар'єри між групами або шарами. Канали соціальної мобільності допомагають індивідам подолати ці бар’єри.</a:t>
            </a:r>
            <a:endParaRPr lang="ru-R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Канали (Ліфти)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799"/>
            <a:ext cx="10972800" cy="5638801"/>
          </a:xfrm>
        </p:spPr>
        <p:txBody>
          <a:bodyPr>
            <a:normAutofit fontScale="92500"/>
          </a:bodyPr>
          <a:lstStyle/>
          <a:p>
            <a:pPr algn="just"/>
            <a:endParaRPr lang="uk-UA" sz="2400" dirty="0" smtClean="0"/>
          </a:p>
          <a:p>
            <a:pPr algn="just"/>
            <a:r>
              <a:rPr lang="uk-UA" sz="2400" dirty="0" smtClean="0"/>
              <a:t>До традиційних </a:t>
            </a:r>
            <a:r>
              <a:rPr lang="uk-UA" sz="2400" b="1" dirty="0" smtClean="0"/>
              <a:t>каналів соціальної мобільності (за П.Сорокіним) </a:t>
            </a:r>
            <a:r>
              <a:rPr lang="uk-UA" sz="2400" dirty="0" smtClean="0"/>
              <a:t>належать:</a:t>
            </a:r>
            <a:endParaRPr lang="ru-RU" sz="2400" dirty="0" smtClean="0"/>
          </a:p>
          <a:p>
            <a:pPr lvl="0" algn="just"/>
            <a:r>
              <a:rPr lang="uk-UA" sz="2400" b="1" dirty="0" smtClean="0"/>
              <a:t>професійні організації:</a:t>
            </a:r>
            <a:r>
              <a:rPr lang="uk-UA" sz="2400" dirty="0" smtClean="0"/>
              <a:t> (виробничі, наукові, управлінські, спортивні тощо організації, союз художників, спілка адвокатів, гільдія кіноакторів і т.д., членство в таких організаціях забезпечує індивіду доступ до певних соціальних зв’язків та привілеїв), </a:t>
            </a:r>
            <a:endParaRPr lang="ru-RU" sz="2400" dirty="0" smtClean="0"/>
          </a:p>
          <a:p>
            <a:pPr lvl="0" algn="just"/>
            <a:r>
              <a:rPr lang="uk-UA" sz="2400" b="1" dirty="0" smtClean="0"/>
              <a:t>освіта</a:t>
            </a:r>
            <a:r>
              <a:rPr lang="uk-UA" sz="2400" dirty="0" smtClean="0"/>
              <a:t> (освітні установи не лише дають знання, а й здійснюють певний відбір більш здібних та інтелектуально розвинених індивідів. У сучасному західному суспільстві, не закінчивши університету чи коледжу, фактично не можна досягти високого становища на державній службі й у багатьох інших сферах.), </a:t>
            </a:r>
            <a:endParaRPr lang="ru-RU" sz="2400" dirty="0" smtClean="0"/>
          </a:p>
          <a:p>
            <a:pPr lvl="0" algn="just"/>
            <a:r>
              <a:rPr lang="uk-UA" sz="2400" b="1" dirty="0" smtClean="0"/>
              <a:t>сім’я та шлюб</a:t>
            </a:r>
            <a:r>
              <a:rPr lang="uk-UA" sz="2400" dirty="0" smtClean="0"/>
              <a:t> (виховання, знання та вміння, отримані в родині, зв‘язки, які дає родина, відповідно своєму соціальному статусу, значною мірою визначають подальше життя людини, вдалий шлюб також може підвищити соціальний статус), </a:t>
            </a:r>
            <a:endParaRPr lang="ru-RU" sz="2400" dirty="0" smtClean="0"/>
          </a:p>
          <a:p>
            <a:pPr lvl="0" algn="just"/>
            <a:r>
              <a:rPr lang="uk-UA" sz="2400" b="1" dirty="0" smtClean="0"/>
              <a:t>політична діяльність</a:t>
            </a:r>
            <a:r>
              <a:rPr lang="uk-UA" sz="2400" dirty="0" smtClean="0"/>
              <a:t> (важливим каналом мобільності є політичні партії та інші політичні організації, наприклад в СРСР тільки члени комуністичної партії могли займати керівні посади.), </a:t>
            </a:r>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Канали (Ліфти)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lvl="0" algn="just"/>
            <a:r>
              <a:rPr lang="uk-UA" sz="2400" b="1" dirty="0" smtClean="0"/>
              <a:t>армія </a:t>
            </a:r>
            <a:r>
              <a:rPr lang="uk-UA" sz="2400" dirty="0" smtClean="0"/>
              <a:t>(функціонує в цій якості в більшій мірі не в мирний, а у воєнний час. За даними П. Сорокіна, з 96 римських імператорів 36 отримали верховну владу через службу в армії, Наполеон також починав з низів армійської ієрархії.)</a:t>
            </a:r>
            <a:endParaRPr lang="ru-RU" sz="2400" dirty="0" smtClean="0"/>
          </a:p>
          <a:p>
            <a:pPr lvl="0" algn="just"/>
            <a:r>
              <a:rPr lang="uk-UA" sz="2400" b="1" dirty="0" smtClean="0"/>
              <a:t>церква</a:t>
            </a:r>
            <a:r>
              <a:rPr lang="uk-UA" sz="2400" dirty="0" smtClean="0"/>
              <a:t> також виступає одним з каналів соціальної мобільності. </a:t>
            </a:r>
            <a:endParaRPr lang="ru-RU" sz="2400" dirty="0" smtClean="0"/>
          </a:p>
          <a:p>
            <a:pPr lvl="0" algn="just"/>
            <a:r>
              <a:rPr lang="uk-UA" sz="2400" dirty="0" smtClean="0"/>
              <a:t>У сучасному суспільстві окрім класичних каналів мобільності, названих П. Сорокіним, функціонують також багато інших. До них можна віднести, наприклад, професійний спорт, мистецтво (кіно, музика, література і т.д.), ЗМІ, Інтернет, соціальні мережі.</a:t>
            </a:r>
            <a:endParaRPr lang="ru-RU" sz="2400" dirty="0" smtClean="0"/>
          </a:p>
          <a:p>
            <a:pPr algn="just"/>
            <a:r>
              <a:rPr lang="uk-UA" sz="2400" dirty="0" smtClean="0"/>
              <a:t>Соціальні переміщення між групами складні, супроводжуються певними соціальними наслідками, найістотнішим з яких є постійна наявність перехідних (маргінальних) верств щодо певних соціальних спільнот. </a:t>
            </a:r>
            <a:endParaRPr lang="ru-RU"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b="1" noProof="1" smtClean="0"/>
              <a:t>Маргінали (від лат. “який знаходиться на межі”) – це індивіди і групи, які знаходяться за рамками характерних для даного суспільства основних структурних підрозділів або пануючих норм та традицій. </a:t>
            </a:r>
            <a:endParaRPr lang="uk-UA" sz="2400" noProof="1" smtClean="0"/>
          </a:p>
          <a:p>
            <a:pPr algn="just"/>
            <a:r>
              <a:rPr lang="uk-UA" sz="2400" dirty="0" smtClean="0"/>
              <a:t>Це термін, який походить від лат. — край, межа — був введений у науковий обіг наприкінці 20-х рр. XX ст. американським соціологом Робертом Парком. </a:t>
            </a:r>
          </a:p>
          <a:p>
            <a:pPr algn="just"/>
            <a:r>
              <a:rPr lang="uk-UA" sz="2400" dirty="0" smtClean="0"/>
              <a:t>Він досліджував переселенців із села в місто. Р. Парк виявив, що ці переселенці становлять особливу соціальну групу, яка відрізняється як від містян, так і від селян. Вони були вже не сільськими мешканцями, але ще не городянами. </a:t>
            </a:r>
          </a:p>
          <a:p>
            <a:pPr algn="just"/>
            <a:r>
              <a:rPr lang="uk-UA" sz="2400" dirty="0" smtClean="0"/>
              <a:t>Втративши вже традиційну селянську мораль і ще не засвоївши етику міста, вони ніби "випали" з однієї культури і не вписалися в іншу. </a:t>
            </a:r>
            <a:endParaRPr lang="uk-UA"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en-US" sz="2400" i="1" noProof="1" smtClean="0">
                <a:effectLst>
                  <a:outerShdw blurRad="38100" dist="38100" dir="2700000" algn="tl">
                    <a:srgbClr val="000000">
                      <a:alpha val="43137"/>
                    </a:srgbClr>
                  </a:outerShdw>
                </a:effectLst>
              </a:rPr>
              <a:t>(Для більш чіткого уявлення про образ «класичного маргінала», саме в тому контексті як його уявляв Р. Парк, варто подивитись фільм «Сніданок у Тіффані». Це американський кінофільм-</a:t>
            </a:r>
            <a:r>
              <a:rPr lang="en-US" sz="2400" i="1" noProof="1" smtClean="0">
                <a:effectLst>
                  <a:outerShdw blurRad="38100" dist="38100" dir="2700000" algn="tl">
                    <a:srgbClr val="000000">
                      <a:alpha val="43137"/>
                    </a:srgbClr>
                  </a:outerShdw>
                </a:effectLst>
                <a:hlinkClick r:id="rId2" tooltip="Мелодрама"/>
              </a:rPr>
              <a:t>мелодрама</a:t>
            </a:r>
            <a:r>
              <a:rPr lang="en-US" sz="2400" i="1" noProof="1" smtClean="0">
                <a:effectLst>
                  <a:outerShdw blurRad="38100" dist="38100" dir="2700000" algn="tl">
                    <a:srgbClr val="000000">
                      <a:alpha val="43137"/>
                    </a:srgbClr>
                  </a:outerShdw>
                </a:effectLst>
              </a:rPr>
              <a:t> </a:t>
            </a:r>
            <a:r>
              <a:rPr lang="en-US" sz="2400" i="1" noProof="1" smtClean="0">
                <a:effectLst>
                  <a:outerShdw blurRad="38100" dist="38100" dir="2700000" algn="tl">
                    <a:srgbClr val="000000">
                      <a:alpha val="43137"/>
                    </a:srgbClr>
                  </a:outerShdw>
                </a:effectLst>
                <a:hlinkClick r:id="rId3" tooltip="1961"/>
              </a:rPr>
              <a:t>1961</a:t>
            </a:r>
            <a:r>
              <a:rPr lang="en-US" sz="2400" i="1" noProof="1" smtClean="0">
                <a:effectLst>
                  <a:outerShdw blurRad="38100" dist="38100" dir="2700000" algn="tl">
                    <a:srgbClr val="000000">
                      <a:alpha val="43137"/>
                    </a:srgbClr>
                  </a:outerShdw>
                </a:effectLst>
              </a:rPr>
              <a:t> року з </a:t>
            </a:r>
            <a:r>
              <a:rPr lang="en-US" sz="2400" i="1" noProof="1" smtClean="0">
                <a:effectLst>
                  <a:outerShdw blurRad="38100" dist="38100" dir="2700000" algn="tl">
                    <a:srgbClr val="000000">
                      <a:alpha val="43137"/>
                    </a:srgbClr>
                  </a:outerShdw>
                </a:effectLst>
                <a:hlinkClick r:id="rId4" tooltip="Одрі Гепберн"/>
              </a:rPr>
              <a:t>Одрі Гепберн</a:t>
            </a:r>
            <a:r>
              <a:rPr lang="en-US" sz="2400" i="1" noProof="1" smtClean="0">
                <a:effectLst>
                  <a:outerShdw blurRad="38100" dist="38100" dir="2700000" algn="tl">
                    <a:srgbClr val="000000">
                      <a:alpha val="43137"/>
                    </a:srgbClr>
                  </a:outerShdw>
                </a:effectLst>
              </a:rPr>
              <a:t> і Джорджем Пеппардом у головних ролях, знятий кінокомпанією </a:t>
            </a:r>
            <a:r>
              <a:rPr lang="en-US" sz="2400" i="1" noProof="1" smtClean="0">
                <a:effectLst>
                  <a:outerShdw blurRad="38100" dist="38100" dir="2700000" algn="tl">
                    <a:srgbClr val="000000">
                      <a:alpha val="43137"/>
                    </a:srgbClr>
                  </a:outerShdw>
                </a:effectLst>
                <a:hlinkClick r:id="rId5" tooltip="Paramount Pictures"/>
              </a:rPr>
              <a:t>«Paramount Pictures»</a:t>
            </a:r>
            <a:r>
              <a:rPr lang="en-US" sz="2400" i="1" noProof="1" smtClean="0">
                <a:effectLst>
                  <a:outerShdw blurRad="38100" dist="38100" dir="2700000" algn="tl">
                    <a:srgbClr val="000000">
                      <a:alpha val="43137"/>
                    </a:srgbClr>
                  </a:outerShdw>
                </a:effectLst>
              </a:rPr>
              <a:t>. Сценарій написаний за мотивами </a:t>
            </a:r>
            <a:r>
              <a:rPr lang="en-US" sz="2400" i="1" noProof="1" smtClean="0">
                <a:effectLst>
                  <a:outerShdw blurRad="38100" dist="38100" dir="2700000" algn="tl">
                    <a:srgbClr val="000000">
                      <a:alpha val="43137"/>
                    </a:srgbClr>
                  </a:outerShdw>
                </a:effectLst>
                <a:hlinkClick r:id="rId6" tooltip="Сніданок у Тіффані (роман)"/>
              </a:rPr>
              <a:t>однойменної повісті</a:t>
            </a:r>
            <a:r>
              <a:rPr lang="en-US" sz="2400" i="1" noProof="1" smtClean="0">
                <a:effectLst>
                  <a:outerShdw blurRad="38100" dist="38100" dir="2700000" algn="tl">
                    <a:srgbClr val="000000">
                      <a:alpha val="43137"/>
                    </a:srgbClr>
                  </a:outerShdw>
                </a:effectLst>
              </a:rPr>
              <a:t> </a:t>
            </a:r>
            <a:r>
              <a:rPr lang="en-US" sz="2400" i="1" noProof="1" smtClean="0">
                <a:effectLst>
                  <a:outerShdw blurRad="38100" dist="38100" dir="2700000" algn="tl">
                    <a:srgbClr val="000000">
                      <a:alpha val="43137"/>
                    </a:srgbClr>
                  </a:outerShdw>
                </a:effectLst>
                <a:hlinkClick r:id="rId7" tooltip="Трумен Капоте"/>
              </a:rPr>
              <a:t>Трумена Капоте</a:t>
            </a:r>
            <a:r>
              <a:rPr lang="en-US" sz="2400" i="1" noProof="1" smtClean="0">
                <a:effectLst>
                  <a:outerShdw blurRad="38100" dist="38100" dir="2700000" algn="tl">
                    <a:srgbClr val="000000">
                      <a:alpha val="43137"/>
                    </a:srgbClr>
                  </a:outerShdw>
                </a:effectLst>
              </a:rPr>
              <a:t>.</a:t>
            </a:r>
            <a:endParaRPr lang="en-US" sz="2400" noProof="1" smtClean="0">
              <a:effectLst>
                <a:outerShdw blurRad="38100" dist="38100" dir="2700000" algn="tl">
                  <a:srgbClr val="000000">
                    <a:alpha val="43137"/>
                  </a:srgbClr>
                </a:outerShdw>
              </a:effectLst>
            </a:endParaRPr>
          </a:p>
          <a:p>
            <a:pPr algn="just"/>
            <a:r>
              <a:rPr lang="en-US" sz="2400" i="1" noProof="1" smtClean="0">
                <a:effectLst>
                  <a:outerShdw blurRad="38100" dist="38100" dir="2700000" algn="tl">
                    <a:srgbClr val="000000">
                      <a:alpha val="43137"/>
                    </a:srgbClr>
                  </a:outerShdw>
                </a:effectLst>
              </a:rPr>
              <a:t>Фільм отримав кілька номінацій на премію </a:t>
            </a:r>
            <a:r>
              <a:rPr lang="en-US" sz="2400" i="1" noProof="1" smtClean="0">
                <a:effectLst>
                  <a:outerShdw blurRad="38100" dist="38100" dir="2700000" algn="tl">
                    <a:srgbClr val="000000">
                      <a:alpha val="43137"/>
                    </a:srgbClr>
                  </a:outerShdw>
                </a:effectLst>
                <a:hlinkClick r:id="rId8" tooltip="Оскар (премія)"/>
              </a:rPr>
              <a:t>«Оскар»</a:t>
            </a:r>
            <a:r>
              <a:rPr lang="en-US" sz="2400" i="1" noProof="1" smtClean="0">
                <a:effectLst>
                  <a:outerShdw blurRad="38100" dist="38100" dir="2700000" algn="tl">
                    <a:srgbClr val="000000">
                      <a:alpha val="43137"/>
                    </a:srgbClr>
                  </a:outerShdw>
                </a:effectLst>
              </a:rPr>
              <a:t>. Наївна й ексцентрична Голлі Голайтлі стала одним з найвідоміших персонажів, як зіграних Одрі Гепберн, так і взагалі в історії кіно).</a:t>
            </a:r>
            <a:endParaRPr lang="en-US" sz="2400" noProof="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pic>
        <p:nvPicPr>
          <p:cNvPr id="5122" name="Picture 2" descr="E:\КАФЕДРА\НМКД\НМКЛ 2015-16\ЗСТ\Соціологія ФСУ\Лекції ЗСТ\Лекція 8. Соціальна мобільність\944c67b5e932707572e7c4e9920a4cf9_fitted_740x1500.jpg"/>
          <p:cNvPicPr>
            <a:picLocks noGrp="1" noChangeAspect="1" noChangeArrowheads="1"/>
          </p:cNvPicPr>
          <p:nvPr>
            <p:ph idx="1"/>
          </p:nvPr>
        </p:nvPicPr>
        <p:blipFill>
          <a:blip r:embed="rId2"/>
          <a:srcRect/>
          <a:stretch>
            <a:fillRect/>
          </a:stretch>
        </p:blipFill>
        <p:spPr bwMode="auto">
          <a:xfrm>
            <a:off x="1864040" y="990600"/>
            <a:ext cx="8463919" cy="5638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lnSpcReduction="10000"/>
          </a:bodyPr>
          <a:lstStyle/>
          <a:p>
            <a:pPr algn="just"/>
            <a:endParaRPr lang="uk-UA" sz="2400" dirty="0" smtClean="0"/>
          </a:p>
          <a:p>
            <a:pPr algn="just"/>
            <a:r>
              <a:rPr lang="uk-UA" sz="2400" dirty="0" smtClean="0"/>
              <a:t>Сьогодні у соціології цей термін застосовується не тільки щодо переселенців, а трактується ширше.</a:t>
            </a:r>
            <a:endParaRPr lang="ru-RU" sz="2400" dirty="0" smtClean="0"/>
          </a:p>
          <a:p>
            <a:pPr algn="just"/>
            <a:r>
              <a:rPr lang="uk-UA" sz="2400" b="1" dirty="0" smtClean="0"/>
              <a:t>Маргінальність трактується як перехідне положення, пограничний стан індивіда чи соціальної групи, що втратили свій попередній соціальний стан та лише намагаються адаптуватись до нового. </a:t>
            </a:r>
            <a:endParaRPr lang="ru-RU" sz="2400" dirty="0" smtClean="0"/>
          </a:p>
          <a:p>
            <a:pPr algn="just"/>
            <a:r>
              <a:rPr lang="uk-UA" sz="2400" dirty="0" smtClean="0"/>
              <a:t>Маргінальність пов'язана переважно з активною горизонтальною та вертикальною мобільністю. Наприклад, при переїзді з села в місто, зміні професії, включенні в управлінську діяльність, переїзді до іншої країни людина зазнає труднощі пристосовування в новому соціокультурному середовищі, напруженість в стресових ситуаціях. </a:t>
            </a:r>
          </a:p>
          <a:p>
            <a:pPr algn="just"/>
            <a:r>
              <a:rPr lang="uk-UA" sz="2400" dirty="0" smtClean="0"/>
              <a:t>В умовах переходу до нових соціальних умов, наприклад як при розпаді СРСР до ринкових відносин, маргінальним може бути і все суспільство, оскільки руйнуються його засади, традиції, норми поведінки, цінності, але ще продовжують діяти старі стереотипи.</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4638"/>
            <a:ext cx="11506200" cy="792162"/>
          </a:xfrm>
        </p:spPr>
        <p:txBody>
          <a:bodyPr>
            <a:normAutofit/>
          </a:bodyPr>
          <a:lstStyle/>
          <a:p>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pic>
        <p:nvPicPr>
          <p:cNvPr id="19458" name="Picture 2" descr="E:\КАФЕДРА\НМКД\НМКЛ 2015-16\ЗСТ\Соціологія ФСУ\Лекції ЗСТ\Лекція 6. Соціальна стратифікація (ч 1)\images.png"/>
          <p:cNvPicPr>
            <a:picLocks noGrp="1" noChangeAspect="1" noChangeArrowheads="1"/>
          </p:cNvPicPr>
          <p:nvPr>
            <p:ph idx="1"/>
          </p:nvPr>
        </p:nvPicPr>
        <p:blipFill>
          <a:blip r:embed="rId2"/>
          <a:srcRect/>
          <a:stretch>
            <a:fillRect/>
          </a:stretch>
        </p:blipFill>
        <p:spPr bwMode="auto">
          <a:xfrm>
            <a:off x="762001" y="2057400"/>
            <a:ext cx="4648200" cy="4343400"/>
          </a:xfrm>
          <a:prstGeom prst="rect">
            <a:avLst/>
          </a:prstGeom>
          <a:noFill/>
        </p:spPr>
      </p:pic>
      <p:pic>
        <p:nvPicPr>
          <p:cNvPr id="19459" name="Picture 3" descr="E:\КАФЕДРА\НМКД\НМКЛ 2015-16\ЗСТ\Соціологія ФСУ\Лекції ЗСТ\Лекція 6. Соціальна стратифікація (ч 1)\sotsialnaya-stratifikatsiya-771x400.jpg"/>
          <p:cNvPicPr>
            <a:picLocks noChangeAspect="1" noChangeArrowheads="1"/>
          </p:cNvPicPr>
          <p:nvPr/>
        </p:nvPicPr>
        <p:blipFill>
          <a:blip r:embed="rId3"/>
          <a:srcRect/>
          <a:stretch>
            <a:fillRect/>
          </a:stretch>
        </p:blipFill>
        <p:spPr bwMode="auto">
          <a:xfrm>
            <a:off x="5562600" y="2057400"/>
            <a:ext cx="6172200" cy="4292600"/>
          </a:xfrm>
          <a:prstGeom prst="rect">
            <a:avLst/>
          </a:prstGeom>
          <a:noFill/>
        </p:spPr>
      </p:pic>
      <p:pic>
        <p:nvPicPr>
          <p:cNvPr id="6" name="Picture 2" descr="E:\КАФЕДРА\НМКД\НМКЛ 2015-16\ЗСТ\Соціологія ФСУ\Лекції ЗСТ\Лекція 6. Соціальна стратифікація (ч 1)\images.png"/>
          <p:cNvPicPr>
            <a:picLocks noChangeAspect="1" noChangeArrowheads="1"/>
          </p:cNvPicPr>
          <p:nvPr/>
        </p:nvPicPr>
        <p:blipFill>
          <a:blip r:embed="rId2"/>
          <a:srcRect/>
          <a:stretch>
            <a:fillRect/>
          </a:stretch>
        </p:blipFill>
        <p:spPr bwMode="auto">
          <a:xfrm>
            <a:off x="762000" y="2057400"/>
            <a:ext cx="4648200" cy="4343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400" b="1" dirty="0" smtClean="0"/>
              <a:t>Маргіналами можуть бути не тільки ті хто спускається по соціальній ієрархії, але і ті хто підіймається.</a:t>
            </a:r>
            <a:r>
              <a:rPr lang="uk-UA" sz="2400" dirty="0" smtClean="0"/>
              <a:t> Люди, які просуваються нагору, тобто «із грязі в князі», намагаються відповідати новим вимогам, приймають на себе високі зобов’язання, щоб пристосуватися до норм і цінностей більш високого рівня. Іншими словами, вони можуть бути більш суворі в частині дотримання аристократичних манер і етикету, ніж самі аристократи. </a:t>
            </a:r>
            <a:endParaRPr lang="ru-RU" sz="2400" dirty="0" smtClean="0"/>
          </a:p>
          <a:p>
            <a:pPr algn="just"/>
            <a:r>
              <a:rPr lang="uk-UA" sz="2400" dirty="0" smtClean="0"/>
              <a:t>Категорією маргінали ряд дослідників позначає і людей, які втратили чи добровільно відмовились від зв’язків не лише зі своєю стратою, але й з суспільством в цілому. Це декласовані елементи, так званий андерклас або соціальне «дно», що знаходиться поза межами соціальної структури. Ця група стає «живильним середовищем» для розповсюдження асоціальних варіантів поведінки, зокрема злочинності.</a:t>
            </a:r>
            <a:endParaRPr lang="ru-RU"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399"/>
            <a:ext cx="10972800" cy="4648201"/>
          </a:xfrm>
        </p:spPr>
        <p:txBody>
          <a:bodyPr>
            <a:normAutofit/>
          </a:bodyPr>
          <a:lstStyle/>
          <a:p>
            <a:pPr algn="just"/>
            <a:endParaRPr lang="uk-UA" sz="2400" dirty="0" smtClean="0"/>
          </a:p>
          <a:p>
            <a:pPr algn="just"/>
            <a:r>
              <a:rPr lang="uk-UA" sz="2400" b="1" dirty="0" smtClean="0"/>
              <a:t>Маргінальність має як деструктивні, так і конструктивні наслідки.</a:t>
            </a:r>
            <a:r>
              <a:rPr lang="uk-UA" sz="2400" dirty="0" smtClean="0"/>
              <a:t> </a:t>
            </a:r>
          </a:p>
          <a:p>
            <a:pPr algn="just"/>
            <a:r>
              <a:rPr lang="uk-UA" sz="2400" dirty="0" smtClean="0"/>
              <a:t>Серед деструктивних, звичайно – ріст злочинності, насильства та суїцидів. </a:t>
            </a:r>
          </a:p>
          <a:p>
            <a:pPr algn="just"/>
            <a:r>
              <a:rPr lang="uk-UA" sz="2400" dirty="0" smtClean="0"/>
              <a:t>Серед конструктивних - творчий підйом і активність. Наприклад більшість видатних діячів мистецтва і культури, науки  можна вважати маргіналами, але тим не менш вони зробили значний внесок в розвиток суспільства.</a:t>
            </a:r>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399"/>
            <a:ext cx="10972800" cy="4648201"/>
          </a:xfrm>
        </p:spPr>
        <p:txBody>
          <a:bodyPr>
            <a:normAutofit lnSpcReduction="10000"/>
          </a:bodyPr>
          <a:lstStyle/>
          <a:p>
            <a:pPr algn="just"/>
            <a:endParaRPr lang="uk-UA" sz="2400" dirty="0" smtClean="0"/>
          </a:p>
          <a:p>
            <a:pPr algn="just"/>
            <a:r>
              <a:rPr lang="en-US" sz="2400" b="1" noProof="1" smtClean="0"/>
              <a:t>В сучасній соціології маргінальність досліджується по-різному, однак можна виділити два важливі напрямки:</a:t>
            </a:r>
          </a:p>
          <a:p>
            <a:pPr algn="just"/>
            <a:r>
              <a:rPr lang="en-US" sz="2400" b="1" noProof="1" smtClean="0"/>
              <a:t>1. Дослідження структурної маргінальності.</a:t>
            </a:r>
            <a:r>
              <a:rPr lang="en-US" sz="2400" i="1" noProof="1" smtClean="0"/>
              <a:t> Структурна маргінальність </a:t>
            </a:r>
            <a:r>
              <a:rPr lang="en-US" sz="2400" noProof="1" smtClean="0"/>
              <a:t>— описує становище соціальних груп, які знаходяться на периферії чи поза межами соціальної структури. Таке положення може бути викликане неспроможністю пристосуватись до змін та трансформацій соціальної структури, економічної чи політичної сфери або приналежністю до стигматизованих чи виключених з соціальної структури груп.</a:t>
            </a:r>
          </a:p>
          <a:p>
            <a:pPr algn="just"/>
            <a:r>
              <a:rPr lang="en-US" sz="2400" b="1" noProof="1" smtClean="0"/>
              <a:t>Тобто тут можна відмітити негативну конотацію поняття і мова в таких дослідженнях часто йде про те як стримувати маргінальність і вирішувати пов’язані з нею проблеми.</a:t>
            </a:r>
          </a:p>
          <a:p>
            <a:pPr algn="just">
              <a:buNone/>
            </a:pPr>
            <a:endParaRPr lang="uk-UA" sz="2400" b="1" dirty="0" smtClean="0"/>
          </a:p>
          <a:p>
            <a:pPr algn="just"/>
            <a:endParaRPr lang="ru-R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28600" y="990600"/>
            <a:ext cx="6858000" cy="5715000"/>
          </a:xfrm>
        </p:spPr>
        <p:txBody>
          <a:bodyPr>
            <a:normAutofit fontScale="85000" lnSpcReduction="20000"/>
          </a:bodyPr>
          <a:lstStyle/>
          <a:p>
            <a:pPr marL="0" indent="0" algn="just"/>
            <a:r>
              <a:rPr lang="en-US" sz="3000" b="1" noProof="1" smtClean="0"/>
              <a:t>До цієї області соціологічних досліджень маргінальності можна віднести вивчення проблем безробіття, бідності, соціальної ексклюзії та стигматизації.</a:t>
            </a:r>
            <a:endParaRPr lang="en-US" sz="3600" b="1" noProof="1" smtClean="0"/>
          </a:p>
          <a:p>
            <a:pPr algn="just"/>
            <a:r>
              <a:rPr lang="en-US" sz="2600" noProof="1" smtClean="0"/>
              <a:t>За економічною ознакою. основні крайні прояви межового стану матеріальної забезпеченості, що існують у суспільстві, можуть бути представлені двома маргінальними полюсами: "бідні, злиденні — багаті, надбагаті". </a:t>
            </a:r>
          </a:p>
          <a:p>
            <a:pPr algn="just"/>
            <a:r>
              <a:rPr lang="en-US" sz="2600" noProof="1" smtClean="0"/>
              <a:t>Згідно з цим підходом до базової маргінальної групи відносяться ті верстви населення, рівень доходів та майнового стану яких оцінюється нижчими за певну межу, що економічно визначає стан бідності або злиденності. </a:t>
            </a:r>
          </a:p>
          <a:p>
            <a:pPr algn="just"/>
            <a:r>
              <a:rPr lang="en-US" sz="2600" noProof="1" smtClean="0"/>
              <a:t>Традиційно, бідні люди, які за рівнем особистого доходу живуть нижче певної межі малозабезпеченості, за своїм соціально-економічним статусом відносяться до "пауперів". </a:t>
            </a:r>
          </a:p>
          <a:p>
            <a:pPr marL="0" indent="0" algn="just"/>
            <a:endParaRPr lang="uk-UA" sz="2400" b="1" dirty="0" smtClean="0"/>
          </a:p>
          <a:p>
            <a:pPr algn="just"/>
            <a:endParaRPr lang="ru-RU" sz="2400" dirty="0"/>
          </a:p>
        </p:txBody>
      </p:sp>
      <p:pic>
        <p:nvPicPr>
          <p:cNvPr id="1027" name="Picture 3" descr="E:\КАФЕДРА\НМКД\НМКЛ 2015-16\ЗСТ\Соціологія ФСУ\Лекції ЗСТ\Лекція 8. Соціальна мобільність\83a44f43b87bc597f783dc1f894daab2.png"/>
          <p:cNvPicPr>
            <a:picLocks noChangeAspect="1" noChangeArrowheads="1"/>
          </p:cNvPicPr>
          <p:nvPr/>
        </p:nvPicPr>
        <p:blipFill>
          <a:blip r:embed="rId2"/>
          <a:srcRect/>
          <a:stretch>
            <a:fillRect/>
          </a:stretch>
        </p:blipFill>
        <p:spPr bwMode="auto">
          <a:xfrm>
            <a:off x="7315200" y="1600200"/>
            <a:ext cx="4495800" cy="37719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5181600" cy="5334000"/>
          </a:xfrm>
        </p:spPr>
        <p:txBody>
          <a:bodyPr>
            <a:normAutofit fontScale="62500" lnSpcReduction="20000"/>
          </a:bodyPr>
          <a:lstStyle/>
          <a:p>
            <a:pPr marL="0" indent="0" algn="just"/>
            <a:endParaRPr lang="uk-UA" sz="3600" b="1" dirty="0" smtClean="0"/>
          </a:p>
          <a:p>
            <a:pPr algn="just"/>
            <a:r>
              <a:rPr lang="en-US" sz="3600" noProof="1" smtClean="0"/>
              <a:t>Поняття "паупер" походить від латинського pauper, що означає бідний, мало імущий. Тому такий прояв маргіналізації, яким є пауперизація, за своєю суттю являє процес зубожіння громадян, які не мають чи в силу якихось обставин позбавляються коштів, украй необхідних для забезпечення існування людини. </a:t>
            </a:r>
          </a:p>
          <a:p>
            <a:pPr algn="just"/>
            <a:r>
              <a:rPr lang="en-US" sz="3600" noProof="1" smtClean="0"/>
              <a:t>Паупери, як окрема маргінальна група, включають до свого складу лише ті бідні верстви населення, які ще не перетворилися на декласовані елементи, наприклад, не перебувають у стані морально-етичної деградації. </a:t>
            </a:r>
          </a:p>
          <a:p>
            <a:pPr marL="0" indent="0" algn="just"/>
            <a:endParaRPr lang="uk-UA" sz="2400" b="1" dirty="0" smtClean="0"/>
          </a:p>
          <a:p>
            <a:pPr algn="just"/>
            <a:endParaRPr lang="ru-RU" sz="2400" dirty="0"/>
          </a:p>
        </p:txBody>
      </p:sp>
      <p:pic>
        <p:nvPicPr>
          <p:cNvPr id="2050" name="Picture 2" descr="E:\КАФЕДРА\НМКД\НМКЛ 2015-16\ЗСТ\Соціологія ФСУ\Лекції ЗСТ\Лекція 8. Соціальна мобільність\bednost-nyshheta-805903-qOqJmlA6-1024x576.jpg"/>
          <p:cNvPicPr>
            <a:picLocks noChangeAspect="1" noChangeArrowheads="1"/>
          </p:cNvPicPr>
          <p:nvPr/>
        </p:nvPicPr>
        <p:blipFill>
          <a:blip r:embed="rId2"/>
          <a:srcRect/>
          <a:stretch>
            <a:fillRect/>
          </a:stretch>
        </p:blipFill>
        <p:spPr bwMode="auto">
          <a:xfrm>
            <a:off x="6019800" y="1371600"/>
            <a:ext cx="5943600" cy="4800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6934200" cy="5334000"/>
          </a:xfrm>
        </p:spPr>
        <p:txBody>
          <a:bodyPr>
            <a:normAutofit fontScale="55000" lnSpcReduction="20000"/>
          </a:bodyPr>
          <a:lstStyle/>
          <a:p>
            <a:pPr marL="0" indent="0" algn="just"/>
            <a:endParaRPr lang="uk-UA" sz="3600" b="1" dirty="0" smtClean="0"/>
          </a:p>
          <a:p>
            <a:pPr algn="just"/>
            <a:r>
              <a:rPr lang="en-US" sz="4400" noProof="1" smtClean="0"/>
              <a:t>До пауперів відносяться малозабезпечені працюючі громадяни, заробітна плата яких не відшкодовує кошти, необхідні для простого відтворення їх робочої сили. До них також відносяться тимчасово безробітні та особи, які мають мізерні доходи, отримані від випадкової роботи здебільшого на "тіньовому" ринку праці. </a:t>
            </a:r>
          </a:p>
          <a:p>
            <a:pPr algn="just"/>
            <a:r>
              <a:rPr lang="en-US" sz="4400" noProof="1" smtClean="0"/>
              <a:t>В українських реаліях сюди ж можуть бути віднесені пенсіонери, студенти (якщо вивчати їх соціальну позицію окремо від батьківської/материнської), люди з інвалідністю, матері-одиначки тощо. </a:t>
            </a:r>
          </a:p>
          <a:p>
            <a:pPr algn="just"/>
            <a:r>
              <a:rPr lang="en-US" sz="4400" noProof="1" smtClean="0"/>
              <a:t>Визначення критеріїв пауперизації, її форм та причин утворення цього прояву маргінальності є невід'ємною складовою всіх національних стратегій і програм боротьби із бідністю.</a:t>
            </a:r>
          </a:p>
          <a:p>
            <a:pPr marL="0" indent="0" algn="just"/>
            <a:endParaRPr lang="uk-UA" sz="2400" b="1" dirty="0" smtClean="0"/>
          </a:p>
          <a:p>
            <a:pPr algn="just"/>
            <a:endParaRPr lang="ru-RU" sz="2400" dirty="0"/>
          </a:p>
        </p:txBody>
      </p:sp>
      <p:pic>
        <p:nvPicPr>
          <p:cNvPr id="3074" name="Picture 2" descr="E:\КАФЕДРА\НМКД\НМКЛ 2015-16\ЗСТ\Соціологія ФСУ\Лекції ЗСТ\Лекція 8. Соціальна мобільність\загружено.jpg"/>
          <p:cNvPicPr>
            <a:picLocks noChangeAspect="1" noChangeArrowheads="1"/>
          </p:cNvPicPr>
          <p:nvPr/>
        </p:nvPicPr>
        <p:blipFill>
          <a:blip r:embed="rId2"/>
          <a:srcRect/>
          <a:stretch>
            <a:fillRect/>
          </a:stretch>
        </p:blipFill>
        <p:spPr bwMode="auto">
          <a:xfrm>
            <a:off x="7772400" y="1371600"/>
            <a:ext cx="3810000" cy="35321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19200"/>
            <a:ext cx="11353800" cy="5410200"/>
          </a:xfrm>
        </p:spPr>
        <p:txBody>
          <a:bodyPr>
            <a:normAutofit fontScale="92500"/>
          </a:bodyPr>
          <a:lstStyle/>
          <a:p>
            <a:pPr algn="just"/>
            <a:r>
              <a:rPr lang="ru-RU" sz="2400" noProof="1" smtClean="0"/>
              <a:t>Також в рамках даного підходу розглядаються питання </a:t>
            </a:r>
            <a:r>
              <a:rPr lang="ru-RU" sz="2400" b="1" noProof="1" smtClean="0"/>
              <a:t>соціальної ексклюзії – це процес виключення людини або групи людей з певної системи соціальних відносин, які дають доступ до соціокультурних благ та гарантують задоволення індивідуальних та соціальних потреб.</a:t>
            </a:r>
            <a:r>
              <a:rPr lang="ru-RU" sz="2400" noProof="1" smtClean="0"/>
              <a:t> </a:t>
            </a:r>
          </a:p>
          <a:p>
            <a:pPr algn="just"/>
            <a:r>
              <a:rPr lang="ru-RU" sz="2400" noProof="1" smtClean="0"/>
              <a:t>Тобто описуються соціальних відмінності, соціальна нерівність та несправедливість, соціальна депривація (коли суб'єкт не має змоги задовольняти деякі свої основні (життєві) потреби достатньою мірою впродовж тривалого часу), порушення прав і свобод людини. </a:t>
            </a:r>
          </a:p>
          <a:p>
            <a:pPr algn="just"/>
            <a:r>
              <a:rPr lang="ru-RU" sz="2400" noProof="1" smtClean="0"/>
              <a:t>Основними проявами і формами соціальної ексклюзії виступають злиденність, бідність, дискримінація за ознакою статі, віку, релігії, національної та расової приналежності, стану здоров’я та інші форми порушення прав і свобод людини в сучасному суспільстві. </a:t>
            </a:r>
          </a:p>
          <a:p>
            <a:pPr algn="just"/>
            <a:r>
              <a:rPr lang="ru-RU" sz="2400" noProof="1" smtClean="0"/>
              <a:t>Соціальні бар’єри є проявом процесу і механізму соціальної ексклюзії. Вони штучно формують соціальні фільтри та обмеження у доступі людей до тих або інших соціокультурних благ і таким чином встановлюють нерівність, ієрархію та несправедливість.</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19200"/>
            <a:ext cx="4572000" cy="5410200"/>
          </a:xfrm>
        </p:spPr>
        <p:txBody>
          <a:bodyPr>
            <a:normAutofit fontScale="92500" lnSpcReduction="10000"/>
          </a:bodyPr>
          <a:lstStyle/>
          <a:p>
            <a:pPr algn="just"/>
            <a:r>
              <a:rPr lang="en-US" sz="2400" noProof="1" smtClean="0"/>
              <a:t>Прикладами такої ексклюзії в Україні можуть бути ВПО, люди з інвалідністю, люди, що мають певні медичні діагнози (наприклад, хворі на ВІЛ, наркотично залежні тощо), колишні ув’язнені. В інших країнах сюди можуть також відносити жінок та дітей, представників іншої релігії, раси, національності, тощо.</a:t>
            </a:r>
          </a:p>
          <a:p>
            <a:pPr algn="just"/>
            <a:r>
              <a:rPr lang="en-US" sz="2400" noProof="1" smtClean="0"/>
              <a:t>У цих груп часто виникають проблеми у доступі до таких основних  ресурсів як освіта, робота, житло, медична допомога чи, навіть, свобода переміщення.</a:t>
            </a:r>
          </a:p>
          <a:p>
            <a:pPr algn="just">
              <a:buNone/>
            </a:pPr>
            <a:endParaRPr lang="uk-UA" sz="2400" dirty="0" smtClean="0"/>
          </a:p>
        </p:txBody>
      </p:sp>
      <p:pic>
        <p:nvPicPr>
          <p:cNvPr id="4098" name="Picture 2" descr="E:\КАФЕДРА\НМКД\НМКЛ 2015-16\ЗСТ\Соціологія ФСУ\Лекції ЗСТ\Лекція 8. Соціальна мобільність\images.jpg"/>
          <p:cNvPicPr>
            <a:picLocks noChangeAspect="1" noChangeArrowheads="1"/>
          </p:cNvPicPr>
          <p:nvPr/>
        </p:nvPicPr>
        <p:blipFill>
          <a:blip r:embed="rId2"/>
          <a:srcRect/>
          <a:stretch>
            <a:fillRect/>
          </a:stretch>
        </p:blipFill>
        <p:spPr bwMode="auto">
          <a:xfrm>
            <a:off x="5410199" y="1219200"/>
            <a:ext cx="4659363" cy="2438400"/>
          </a:xfrm>
          <a:prstGeom prst="rect">
            <a:avLst/>
          </a:prstGeom>
          <a:noFill/>
        </p:spPr>
      </p:pic>
      <p:pic>
        <p:nvPicPr>
          <p:cNvPr id="4099" name="Picture 3" descr="E:\КАФЕДРА\НМКД\НМКЛ 2015-16\ЗСТ\Соціологія ФСУ\Лекції ЗСТ\Лекція 8. Соціальна мобільність\aa9f64c8f0c2e4da74c2901e919815dc.jpg"/>
          <p:cNvPicPr>
            <a:picLocks noChangeAspect="1" noChangeArrowheads="1"/>
          </p:cNvPicPr>
          <p:nvPr/>
        </p:nvPicPr>
        <p:blipFill>
          <a:blip r:embed="rId3"/>
          <a:srcRect/>
          <a:stretch>
            <a:fillRect/>
          </a:stretch>
        </p:blipFill>
        <p:spPr bwMode="auto">
          <a:xfrm>
            <a:off x="5943600" y="3840479"/>
            <a:ext cx="4800599" cy="248412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19200"/>
            <a:ext cx="11125200" cy="914400"/>
          </a:xfrm>
        </p:spPr>
        <p:txBody>
          <a:bodyPr>
            <a:normAutofit/>
          </a:bodyPr>
          <a:lstStyle/>
          <a:p>
            <a:pPr algn="just"/>
            <a:r>
              <a:rPr lang="uk-UA" sz="2400" dirty="0" smtClean="0"/>
              <a:t>Цікавим прикладом такої </a:t>
            </a:r>
            <a:r>
              <a:rPr lang="uk-UA" sz="2400" noProof="1" smtClean="0"/>
              <a:t>ексклюзії </a:t>
            </a:r>
            <a:r>
              <a:rPr lang="uk-UA" sz="2400" dirty="0" smtClean="0"/>
              <a:t>є становище філіппінських робітників у Гонконзі. </a:t>
            </a:r>
            <a:endParaRPr lang="ru-RU" sz="2400" dirty="0" smtClean="0"/>
          </a:p>
          <a:p>
            <a:pPr algn="just">
              <a:buNone/>
            </a:pPr>
            <a:endParaRPr lang="uk-UA" sz="2400" dirty="0" smtClean="0"/>
          </a:p>
        </p:txBody>
      </p:sp>
      <p:pic>
        <p:nvPicPr>
          <p:cNvPr id="5122" name="Picture 2" descr="E:\КАФЕДРА\НМКД\НМКЛ 2015-16\ЗСТ\Соціологія ФСУ\Лекції ЗСТ\Лекція 8. Соціальна мобільність\159047357517016930.jpg"/>
          <p:cNvPicPr>
            <a:picLocks noChangeAspect="1" noChangeArrowheads="1"/>
          </p:cNvPicPr>
          <p:nvPr/>
        </p:nvPicPr>
        <p:blipFill>
          <a:blip r:embed="rId2"/>
          <a:srcRect/>
          <a:stretch>
            <a:fillRect/>
          </a:stretch>
        </p:blipFill>
        <p:spPr bwMode="auto">
          <a:xfrm>
            <a:off x="609600" y="2286000"/>
            <a:ext cx="5410200" cy="3733800"/>
          </a:xfrm>
          <a:prstGeom prst="rect">
            <a:avLst/>
          </a:prstGeom>
          <a:noFill/>
        </p:spPr>
      </p:pic>
      <p:pic>
        <p:nvPicPr>
          <p:cNvPr id="5123" name="Picture 3" descr="E:\КАФЕДРА\НМКД\НМКЛ 2015-16\ЗСТ\Соціологія ФСУ\Лекції ЗСТ\Лекція 8. Соціальна мобільність\1390929.jpg"/>
          <p:cNvPicPr>
            <a:picLocks noChangeAspect="1" noChangeArrowheads="1"/>
          </p:cNvPicPr>
          <p:nvPr/>
        </p:nvPicPr>
        <p:blipFill>
          <a:blip r:embed="rId3"/>
          <a:srcRect/>
          <a:stretch>
            <a:fillRect/>
          </a:stretch>
        </p:blipFill>
        <p:spPr bwMode="auto">
          <a:xfrm>
            <a:off x="6248400" y="2286000"/>
            <a:ext cx="5562600" cy="3733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19200"/>
            <a:ext cx="11353800" cy="5410200"/>
          </a:xfrm>
        </p:spPr>
        <p:txBody>
          <a:bodyPr>
            <a:normAutofit/>
          </a:bodyPr>
          <a:lstStyle/>
          <a:p>
            <a:pPr algn="just"/>
            <a:r>
              <a:rPr lang="uk-UA" sz="2400" noProof="1" smtClean="0"/>
              <a:t>Також важливою при визначенні стану маргінальності є ознаки та прояви, що є найбільш характерними для антисуспільного способу життя особи, врахування нелегітимних шляхів добування коштів, а також кримінальних джерел їх надходжень, що забезпечують існування певного індивіда чи соціальної групи. </a:t>
            </a:r>
          </a:p>
          <a:p>
            <a:pPr algn="just"/>
            <a:r>
              <a:rPr lang="uk-UA" sz="2400" noProof="1" smtClean="0"/>
              <a:t>Маргіналів цього типу можна виділити в особливу групу представників "андеркласу". Необхідно зазначити, що за своїм соціально-економічним змістом маргінальність є більш широким поняттям ніж "андерклас". Вона включає у свою структуру його представників, і тому особи та спільноти, які об'єднуються поняттям "андерклас", мають бути включені до складу загальної класифікації маргінальних груп. </a:t>
            </a:r>
          </a:p>
          <a:p>
            <a:pPr algn="just"/>
            <a:r>
              <a:rPr lang="uk-UA" sz="2400" noProof="1" smtClean="0"/>
              <a:t>За внутрішньою структурою "андерклас" не є однорідним, хоч його й представляють соціальні групи населення, які об'єднуються за характеристиками способу життя та джерелами і шляхами добування життєвих благ, що є переважно антисуспільними та кримінальними. </a:t>
            </a:r>
          </a:p>
          <a:p>
            <a:pPr algn="just"/>
            <a:endParaRPr lang="uk-UA"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endParaRPr lang="ru-RU" sz="2800" dirty="0"/>
          </a:p>
        </p:txBody>
      </p:sp>
      <p:graphicFrame>
        <p:nvGraphicFramePr>
          <p:cNvPr id="6" name="Схема 5"/>
          <p:cNvGraphicFramePr/>
          <p:nvPr/>
        </p:nvGraphicFramePr>
        <p:xfrm>
          <a:off x="6400800" y="1828800"/>
          <a:ext cx="5359400"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Прямая со стрелкой 7"/>
          <p:cNvCxnSpPr/>
          <p:nvPr/>
        </p:nvCxnSpPr>
        <p:spPr>
          <a:xfrm>
            <a:off x="7848600" y="4267200"/>
            <a:ext cx="0" cy="914400"/>
          </a:xfrm>
          <a:prstGeom prst="straightConnector1">
            <a:avLst/>
          </a:prstGeom>
          <a:ln w="38100" cmpd="sng">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8763000" y="2971800"/>
            <a:ext cx="0" cy="914400"/>
          </a:xfrm>
          <a:prstGeom prst="straightConnector1">
            <a:avLst/>
          </a:prstGeom>
          <a:ln w="38100" cmpd="sng">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9296400" y="3200400"/>
            <a:ext cx="0" cy="2286000"/>
          </a:xfrm>
          <a:prstGeom prst="straightConnector1">
            <a:avLst/>
          </a:prstGeom>
          <a:ln w="38100" cmpd="sng">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181600" y="1676400"/>
            <a:ext cx="0" cy="914400"/>
          </a:xfrm>
          <a:prstGeom prst="straightConnector1">
            <a:avLst/>
          </a:prstGeom>
          <a:ln w="38100" cmpd="sng">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10200" y="1905000"/>
            <a:ext cx="2940228" cy="461665"/>
          </a:xfrm>
          <a:prstGeom prst="rect">
            <a:avLst/>
          </a:prstGeom>
          <a:noFill/>
        </p:spPr>
        <p:txBody>
          <a:bodyPr wrap="none" rtlCol="0">
            <a:spAutoFit/>
          </a:bodyPr>
          <a:lstStyle/>
          <a:p>
            <a:r>
              <a:rPr lang="uk-UA" sz="2400" b="1" dirty="0" smtClean="0"/>
              <a:t>Соціальна дистанція</a:t>
            </a:r>
            <a:endParaRPr lang="uk-UA" sz="2400" b="1" dirty="0"/>
          </a:p>
        </p:txBody>
      </p:sp>
      <p:sp>
        <p:nvSpPr>
          <p:cNvPr id="11" name="Прямоугольник 10"/>
          <p:cNvSpPr/>
          <p:nvPr/>
        </p:nvSpPr>
        <p:spPr>
          <a:xfrm>
            <a:off x="304801" y="2743200"/>
            <a:ext cx="5943599" cy="3539430"/>
          </a:xfrm>
          <a:prstGeom prst="rect">
            <a:avLst/>
          </a:prstGeom>
        </p:spPr>
        <p:txBody>
          <a:bodyPr wrap="square">
            <a:spAutoFit/>
          </a:bodyPr>
          <a:lstStyle/>
          <a:p>
            <a:pPr algn="just">
              <a:buFont typeface="Arial" pitchFamily="34" charset="0"/>
              <a:buChar char="•"/>
            </a:pPr>
            <a:r>
              <a:rPr lang="uk-UA" sz="2800" dirty="0" smtClean="0"/>
              <a:t>Між різними стратами існує різна відстань вона називається соціальною дистанцією. </a:t>
            </a:r>
            <a:endParaRPr lang="ru-RU" sz="2800" dirty="0" smtClean="0"/>
          </a:p>
          <a:p>
            <a:pPr algn="just">
              <a:buFont typeface="Arial" pitchFamily="34" charset="0"/>
              <a:buChar char="•"/>
            </a:pPr>
            <a:r>
              <a:rPr lang="uk-UA" sz="2800" b="1" dirty="0" smtClean="0"/>
              <a:t>Соціальна дистанція</a:t>
            </a:r>
            <a:r>
              <a:rPr lang="uk-UA" sz="2800" dirty="0" smtClean="0"/>
              <a:t> — це не "відстань" в її фізичному розумінні, а ступінь близькості індивідів, груп, інших спільностей, "щільність" їх зв'язків. </a:t>
            </a:r>
            <a:endParaRPr lang="ru-RU"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81000" y="1219200"/>
            <a:ext cx="6324600" cy="5410200"/>
          </a:xfrm>
        </p:spPr>
        <p:txBody>
          <a:bodyPr>
            <a:normAutofit fontScale="85000" lnSpcReduction="10000"/>
          </a:bodyPr>
          <a:lstStyle/>
          <a:p>
            <a:pPr algn="just"/>
            <a:r>
              <a:rPr lang="en-US" sz="2400" noProof="1" smtClean="0"/>
              <a:t>Неоднорідність андеркласу проявляється насамперед у рівні доходів, що отримують його представники. Тому за економічною ознакою він може поділятися на дві окремі групи: на люмпенів та на кримінальнодеструктивні соціально активні страти. Люмпени (від нім. lumpen — лахміття) — це декласовані, соціально деморалізовані, злиденні верстви населення, які, як правило, живуть на випадкові доходи напівкримінального або кримінального походження (дрібні крадіжки, різні прояви шахрайства тощо). Значна частина люмпенізованого населення живе виключно на кошти, що отримує від жебракування. Соціальний склад люмпенізованого населення досить строкатий і може бути представлений такими групами: бродяги, безхатченки (так звані бомжі); жебраки (здебільшого це каліки та тяжко хворі особи, які також можуть бути бездомними) тощо. </a:t>
            </a:r>
          </a:p>
          <a:p>
            <a:pPr algn="just"/>
            <a:endParaRPr lang="uk-UA" sz="2400" dirty="0" smtClean="0"/>
          </a:p>
        </p:txBody>
      </p:sp>
      <p:pic>
        <p:nvPicPr>
          <p:cNvPr id="6146" name="Picture 2" descr="E:\КАФЕДРА\НМКД\НМКЛ 2015-16\ЗСТ\Соціологія ФСУ\Лекції ЗСТ\Лекція 8. Соціальна мобільність\1520162003_zhebrakuvannia_640.jpg"/>
          <p:cNvPicPr>
            <a:picLocks noChangeAspect="1" noChangeArrowheads="1"/>
          </p:cNvPicPr>
          <p:nvPr/>
        </p:nvPicPr>
        <p:blipFill>
          <a:blip r:embed="rId2"/>
          <a:srcRect/>
          <a:stretch>
            <a:fillRect/>
          </a:stretch>
        </p:blipFill>
        <p:spPr bwMode="auto">
          <a:xfrm>
            <a:off x="6858000" y="1371600"/>
            <a:ext cx="5029200" cy="4495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95400"/>
            <a:ext cx="11353800" cy="5334000"/>
          </a:xfrm>
        </p:spPr>
        <p:txBody>
          <a:bodyPr>
            <a:normAutofit/>
          </a:bodyPr>
          <a:lstStyle/>
          <a:p>
            <a:pPr algn="just"/>
            <a:r>
              <a:rPr lang="en-US" sz="2400" noProof="1" smtClean="0"/>
              <a:t>Іншою маргінальною групою у складі андеркласу є кримінально-злочинні елементи та соціальні групи населення, життя яких базується на суспільно-аморальних нормах поведінки та відповідних їм способах добування коштів для свого життя. Характерною особливістю цієї маргінальної групи є те, що особи, які входять до її складу, можуть мати досить високий і навіть надвисокий рівень матеріального забезпечення та майнового стану. </a:t>
            </a:r>
          </a:p>
          <a:p>
            <a:pPr algn="just"/>
            <a:r>
              <a:rPr lang="en-US" sz="2400" noProof="1" smtClean="0"/>
              <a:t>До представників цього маргінального прошарку можна віднести: верхівку криміналітету (це керівництво мафії та авторитети організованої злочинності, "злодії у законі" та ін.); кримінальну "масовку", що складається із грабіжників, розбійників, злодіїв, шахраїв, рекетирів, кілерів тощо; повій, сутенерів та представників тих видів діяльності, що можуть бути віднесені до сфери послуг, яка забезпечує задоволення патологічних, аномально-деструктивних потреб (бажань) суб'єктів, а також представників антисуспільних форм діяльності переважно кримінального промислу (торгівля людьми, зброєю, наркоторгівля).</a:t>
            </a:r>
          </a:p>
          <a:p>
            <a:pPr algn="just"/>
            <a:endParaRPr lang="uk-UA"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95400"/>
            <a:ext cx="6324600" cy="5334000"/>
          </a:xfrm>
        </p:spPr>
        <p:txBody>
          <a:bodyPr>
            <a:normAutofit/>
          </a:bodyPr>
          <a:lstStyle/>
          <a:p>
            <a:pPr algn="just"/>
            <a:r>
              <a:rPr lang="en-US" sz="2400" noProof="1" smtClean="0"/>
              <a:t>Сюди можна віднести і корупціонерів та осіб, які використовують чужу власність з метою особистої користі і збагачення. Це особлива група андеркласу, оскільки офіційно у суспільстві її представники мають стабільний соціальний статус. </a:t>
            </a:r>
          </a:p>
        </p:txBody>
      </p:sp>
      <p:pic>
        <p:nvPicPr>
          <p:cNvPr id="7171" name="Picture 3" descr="E:\КАФЕДРА\НМКД\НМКЛ 2015-16\ЗСТ\Соціологія ФСУ\Лекції ЗСТ\Лекція 8. Соціальна мобільність\79b612d78ec55245c0b10090e280e364.jpg"/>
          <p:cNvPicPr>
            <a:picLocks noChangeAspect="1" noChangeArrowheads="1"/>
          </p:cNvPicPr>
          <p:nvPr/>
        </p:nvPicPr>
        <p:blipFill>
          <a:blip r:embed="rId2"/>
          <a:srcRect/>
          <a:stretch>
            <a:fillRect/>
          </a:stretch>
        </p:blipFill>
        <p:spPr bwMode="auto">
          <a:xfrm>
            <a:off x="7010400" y="1447800"/>
            <a:ext cx="4770425" cy="3581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19200"/>
            <a:ext cx="11353800" cy="5486400"/>
          </a:xfrm>
        </p:spPr>
        <p:txBody>
          <a:bodyPr>
            <a:normAutofit/>
          </a:bodyPr>
          <a:lstStyle/>
          <a:p>
            <a:pPr algn="just"/>
            <a:r>
              <a:rPr lang="en-US" sz="2400" b="1" noProof="1" smtClean="0"/>
              <a:t>2. Дослідження культурної маргінальності.</a:t>
            </a:r>
          </a:p>
          <a:p>
            <a:pPr algn="just"/>
            <a:r>
              <a:rPr lang="en-US" sz="2400" noProof="1" smtClean="0"/>
              <a:t>Положення маргінала тісно пов’язане зі станом переходу із одних соціокультурних норм і цінностей до інших. Маргінальність поєднує в соціальному об’єкті елементи старих та нових структурних зв’язків, унаслідок маргінальний індивід набуває нестійкого соціально статусу. Окрім того, маргінальність також виступає своєрідною формою виявлення життєвого ресурсу людини, її активності, хоч часто вона має негативну спрямованість, тому що покордонна ситуація, у якій перебуває людина, перешкоджає реалізації механізмів ідентифікації. </a:t>
            </a:r>
          </a:p>
          <a:p>
            <a:pPr algn="just"/>
            <a:r>
              <a:rPr lang="en-US" sz="2400" noProof="1" smtClean="0"/>
              <a:t>Людина в звичних умовах ідентифікує себе зі своїм оточенням, а також закріплює у цьому оточенні власний соціальний статус, проте, коли виникають протиріччя між різноманітними рівнями людського «Я», між людиною та оточуючим світом, виникають конфлікти. </a:t>
            </a:r>
          </a:p>
          <a:p>
            <a:pPr algn="just"/>
            <a:endParaRPr lang="uk-UA"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Маргінальність як побічний продукт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143000"/>
            <a:ext cx="11353800" cy="5486400"/>
          </a:xfrm>
        </p:spPr>
        <p:txBody>
          <a:bodyPr>
            <a:normAutofit fontScale="92500" lnSpcReduction="20000"/>
          </a:bodyPr>
          <a:lstStyle/>
          <a:p>
            <a:pPr algn="just"/>
            <a:r>
              <a:rPr lang="en-US" sz="2400" b="1" noProof="1" smtClean="0"/>
              <a:t>2. Дослідження культурної маргінальності.</a:t>
            </a:r>
          </a:p>
          <a:p>
            <a:pPr algn="just"/>
            <a:r>
              <a:rPr lang="en-US" sz="2400" noProof="1" smtClean="0"/>
              <a:t>Під впливом змін, що відбуваються в суспільстві, частина маргіналів пливе за течією вниз, опускаючись на соціальне дно. Ця частина людей не може або не бажає адаптуватися до нових умов, остаточно «визначившись». </a:t>
            </a:r>
          </a:p>
          <a:p>
            <a:pPr algn="just"/>
            <a:r>
              <a:rPr lang="en-US" sz="2400" noProof="1" smtClean="0"/>
              <a:t>Інша частина маргіналів, скориставшись потрібними механізмами ідентифікації, знаходить шляхи та способи адаптації до нової дійсності, здобуває новий соціальний статус, який дає надію на щасливе майбутнє й відносну стабільність їхнього буття, нові соціальні зв’язки та якості. </a:t>
            </a:r>
          </a:p>
          <a:p>
            <a:pPr algn="just"/>
            <a:r>
              <a:rPr lang="en-US" sz="2400" noProof="1" smtClean="0"/>
              <a:t>Маргінали займають нові сходинки в соціальній структурі суспільства, відіграючи активну самостійну роль у суспільному житті (тут як приклад варто привести мігрантів, що намагаються піднятись соціальними сходами). Зважаючи на це, можна припустити, що маргінальність допомагає людині увібрати в себе всю багатоманітність світу та незалежно від стереотипів і шаблонів сформувати відмінну від навколишнього світу самосвідомість. </a:t>
            </a:r>
          </a:p>
          <a:p>
            <a:pPr algn="just"/>
            <a:r>
              <a:rPr lang="en-US" sz="2400" noProof="1" smtClean="0"/>
              <a:t>Також маргінальність можна розглядати як умову самовираження людини. У контексті вище зазначеного варто підкреслити, що маргінал володіє здатністю бачити, сприймати та розуміти те, що до цього часу ніхто не помічав. Це дозволяє йому створювати нові ідеї, які провокують явища, здатні кардинально змінити соціокультурну дійсність. Звичайна людина є більш залежною від суспільства, а ніж маргінал.</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Вивчення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762000"/>
            <a:ext cx="11353800" cy="5867400"/>
          </a:xfrm>
        </p:spPr>
        <p:txBody>
          <a:bodyPr>
            <a:normAutofit lnSpcReduction="10000"/>
          </a:bodyPr>
          <a:lstStyle/>
          <a:p>
            <a:pPr algn="just"/>
            <a:endParaRPr lang="uk-UA" sz="2400" dirty="0" smtClean="0"/>
          </a:p>
          <a:p>
            <a:pPr algn="just"/>
            <a:r>
              <a:rPr lang="en-US" sz="2400" noProof="1" smtClean="0"/>
              <a:t>Аналізуючи соціальну мобільність, соціологи вивчають кількість і величину класів, страт та статусних груп, швидкість пересування індивідів із однієї групи в іншу, що вказує на відкритість чи закритість суспільств. </a:t>
            </a:r>
            <a:r>
              <a:rPr lang="en-US" sz="2400" b="1" noProof="1" smtClean="0"/>
              <a:t>Сучасні суспільства розширюють діапазон мобільності. Для них характерним є велика кількість різних статусів, між якими можливі переходи. </a:t>
            </a:r>
          </a:p>
          <a:p>
            <a:pPr algn="just"/>
            <a:r>
              <a:rPr lang="en-US" sz="2400" noProof="1" smtClean="0"/>
              <a:t>Одним з важливих факторів соціальної мобільності є рівень розвитку економіки. </a:t>
            </a:r>
            <a:r>
              <a:rPr lang="en-US" sz="2400" b="1" noProof="1" smtClean="0"/>
              <a:t>У періоди економічних депресій</a:t>
            </a:r>
            <a:r>
              <a:rPr lang="en-US" sz="2400" noProof="1" smtClean="0"/>
              <a:t> кількість високостатусних позицій скорочується, а нізькостатусних розширюється, тому </a:t>
            </a:r>
            <a:r>
              <a:rPr lang="en-US" sz="2400" b="1" noProof="1" smtClean="0"/>
              <a:t>домінує низхідна мобільність</a:t>
            </a:r>
            <a:r>
              <a:rPr lang="en-US" sz="2400" noProof="1" smtClean="0"/>
              <a:t>. </a:t>
            </a:r>
          </a:p>
          <a:p>
            <a:pPr algn="just"/>
            <a:r>
              <a:rPr lang="en-US" sz="2400" noProof="1" smtClean="0"/>
              <a:t>Навпаки, </a:t>
            </a:r>
            <a:r>
              <a:rPr lang="en-US" sz="2400" b="1" noProof="1" smtClean="0"/>
              <a:t>в періоди активного економічного розвитку </a:t>
            </a:r>
            <a:r>
              <a:rPr lang="en-US" sz="2400" noProof="1" smtClean="0"/>
              <a:t>з'являється безліч нових високостатусних позицій. Підвищений попит на працівників, які повинні зайняти їх, є основною причиною </a:t>
            </a:r>
            <a:r>
              <a:rPr lang="en-US" sz="2400" b="1" noProof="1" smtClean="0"/>
              <a:t>домінування висхідної мобільності</a:t>
            </a:r>
            <a:r>
              <a:rPr lang="en-US" sz="2400" noProof="1" smtClean="0"/>
              <a:t>. </a:t>
            </a:r>
          </a:p>
          <a:p>
            <a:pPr algn="just"/>
            <a:r>
              <a:rPr lang="en-US" sz="2400" noProof="1" smtClean="0"/>
              <a:t>Основна тенденція розвитку сучасного суспільства полягає в тому, що в ньому одночасно збільшуються ресурси і число високостатусних позицій, що в свою чергу веде до зростання чисельності середнього класу, лави якого поповнюють вихідці з нижчих страт. </a:t>
            </a:r>
            <a:endParaRPr lang="en-US" sz="2400" noProof="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200" b="1" dirty="0" smtClean="0">
                <a:effectLst>
                  <a:outerShdw blurRad="38100" dist="38100" dir="2700000" algn="tl">
                    <a:srgbClr val="000000">
                      <a:alpha val="43137"/>
                    </a:srgbClr>
                  </a:outerShdw>
                </a:effectLst>
              </a:rPr>
              <a:t>Вивчення соціальної мобільності</a:t>
            </a:r>
            <a:endParaRPr lang="ru-RU" sz="32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3400" y="1219200"/>
            <a:ext cx="11353800" cy="5410200"/>
          </a:xfrm>
        </p:spPr>
        <p:txBody>
          <a:bodyPr>
            <a:normAutofit lnSpcReduction="10000"/>
          </a:bodyPr>
          <a:lstStyle/>
          <a:p>
            <a:pPr algn="just"/>
            <a:endParaRPr lang="uk-UA" sz="2400" dirty="0" smtClean="0"/>
          </a:p>
          <a:p>
            <a:pPr algn="just"/>
            <a:r>
              <a:rPr lang="uk-UA" sz="2400" dirty="0" smtClean="0"/>
              <a:t>Якщо більшість статусів в суспільстві є приписуваними, то діапазон мобільності в ньому набагато нижче, ніж у суспільстві, заснованому на індивідуальних досягненнях. </a:t>
            </a:r>
          </a:p>
          <a:p>
            <a:pPr algn="just"/>
            <a:r>
              <a:rPr lang="uk-UA" sz="2400" dirty="0" smtClean="0"/>
              <a:t>В постіндустріальних суспільствах, які соціологи відносять до типу відкритих, насамперед цінуються індивідуальні характеристики і досягнуті статуси. У такому суспільстві рівень соціальної мобільності досить високий. </a:t>
            </a:r>
          </a:p>
          <a:p>
            <a:pPr algn="just"/>
            <a:r>
              <a:rPr lang="uk-UA" sz="2400" dirty="0" smtClean="0"/>
              <a:t>Соціологи відзначають і таку закономірність: чим ширше можливості для просування наверх, тим сильніше люди вірять в доступність для них каналів вертикальної мобільності, а чим більше вони в це вірять, тим сильніше прагнуть просунутися, тобто тим вище в суспільстві рівень соціальної мобільності. </a:t>
            </a:r>
          </a:p>
          <a:p>
            <a:pPr algn="just"/>
            <a:r>
              <a:rPr lang="uk-UA" sz="2400" dirty="0" smtClean="0"/>
              <a:t>І навпаки, в закритому суспільстві - люди не вірять у можливість змінити свій статус, не маючи багатства, родоводу або покровительства, а тому часто навіть не намагаються це змінити, що призводить до </a:t>
            </a:r>
            <a:r>
              <a:rPr lang="uk-UA" sz="2400" smtClean="0"/>
              <a:t>зростання напруженості.</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dirty="0" smtClean="0"/>
              <a:t>Люди, що знаходяться поблизу один від одного фізично у соціальному вимірі можуть бути відокремлені величезною дистанцією. (наприклад, водій автомобіля і банкір, що сидить на задньому сидінні – фізично вони близькі, бо знаходяться в одному фізичному просторі – в одному авто, але при цьому мають різні соціальні статуси, належать до різних соціальних класів, тому мають значну соціальну дистанцію). </a:t>
            </a:r>
          </a:p>
          <a:p>
            <a:pPr algn="just"/>
            <a:r>
              <a:rPr lang="uk-UA" sz="2800" dirty="0" smtClean="0"/>
              <a:t>І навпаки, люди, що знаходяться дуже далеко один від одного фізично (наприклад, два брати, що живуть в різних містах, або єпископи, що сповідують одну релігію, але один знаходиться в Європі, а інший в Африці), можуть бути дуже близькими соціально.</a:t>
            </a: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dirty="0" smtClean="0"/>
              <a:t>Люди знаходяться в постійному русі, а соціальна структура - у розвитку. Соціальні класи і страти постійно взаємодіють між собою, як це відбувається і як впливає на індивідів? Ця тема цікавила людство з давніх пір. Несподіване піднесення людини або її раптове падіння - улюблений сюжет народних казок: жебрак раптом стає багатієм, бідний принц - королем, а працьовита Попелюшка виходить заміж за принца, підвищивши тим самим свій статус і престиж.</a:t>
            </a:r>
          </a:p>
          <a:p>
            <a:pPr algn="just"/>
            <a:r>
              <a:rPr lang="uk-UA" sz="2800" dirty="0" smtClean="0"/>
              <a:t>Так здійснюються процеси переміщення індивідів в соціальному просторі, які отримали назву процесів </a:t>
            </a:r>
            <a:r>
              <a:rPr lang="uk-UA" sz="2800" b="1" dirty="0" smtClean="0"/>
              <a:t>соціальної мобільності.</a:t>
            </a:r>
            <a:endParaRPr lang="uk-UA" sz="2800" dirty="0" smtClean="0"/>
          </a:p>
          <a:p>
            <a:pPr algn="just"/>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pic>
        <p:nvPicPr>
          <p:cNvPr id="1026" name="Picture 2" descr="E:\КАФЕДРА\НМКД\НМКЛ 2015-16\ЗСТ\Соціологія ФСУ\Лекції ЗСТ\Лекція 8. Соціальна мобільність\Profile_Cinderella_Cinderella_%281950%29.jpg"/>
          <p:cNvPicPr>
            <a:picLocks noGrp="1" noChangeAspect="1" noChangeArrowheads="1"/>
          </p:cNvPicPr>
          <p:nvPr>
            <p:ph idx="1"/>
          </p:nvPr>
        </p:nvPicPr>
        <p:blipFill>
          <a:blip r:embed="rId2"/>
          <a:srcRect/>
          <a:stretch>
            <a:fillRect/>
          </a:stretch>
        </p:blipFill>
        <p:spPr bwMode="auto">
          <a:xfrm>
            <a:off x="533400" y="1295400"/>
            <a:ext cx="3733800" cy="4651248"/>
          </a:xfrm>
          <a:prstGeom prst="rect">
            <a:avLst/>
          </a:prstGeom>
          <a:noFill/>
        </p:spPr>
      </p:pic>
      <p:pic>
        <p:nvPicPr>
          <p:cNvPr id="1027" name="Picture 3" descr="E:\КАФЕДРА\НМКД\НМКЛ 2015-16\ЗСТ\Соціологія ФСУ\Лекції ЗСТ\Лекція 8. Соціальна мобільність\disney-cinderella.jpg"/>
          <p:cNvPicPr>
            <a:picLocks noChangeAspect="1" noChangeArrowheads="1"/>
          </p:cNvPicPr>
          <p:nvPr/>
        </p:nvPicPr>
        <p:blipFill>
          <a:blip r:embed="rId3"/>
          <a:srcRect/>
          <a:stretch>
            <a:fillRect/>
          </a:stretch>
        </p:blipFill>
        <p:spPr bwMode="auto">
          <a:xfrm>
            <a:off x="5562600" y="1295400"/>
            <a:ext cx="6400800" cy="4648200"/>
          </a:xfrm>
          <a:prstGeom prst="rect">
            <a:avLst/>
          </a:prstGeom>
          <a:noFill/>
        </p:spPr>
      </p:pic>
      <p:cxnSp>
        <p:nvCxnSpPr>
          <p:cNvPr id="7" name="Прямая со стрелкой 6"/>
          <p:cNvCxnSpPr/>
          <p:nvPr/>
        </p:nvCxnSpPr>
        <p:spPr>
          <a:xfrm>
            <a:off x="4343400" y="3505200"/>
            <a:ext cx="1066800" cy="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cxnSp>
        <p:nvCxnSpPr>
          <p:cNvPr id="7" name="Прямая со стрелкой 6"/>
          <p:cNvCxnSpPr/>
          <p:nvPr/>
        </p:nvCxnSpPr>
        <p:spPr>
          <a:xfrm>
            <a:off x="4343400" y="3505200"/>
            <a:ext cx="1066800" cy="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E:\КАФЕДРА\НМКД\НМКЛ 2015-16\ЗСТ\Соціологія ФСУ\Лекції ЗСТ\Лекція 8. Соціальна мобільність\Pretty-Woman-scaled.jpg"/>
          <p:cNvPicPr>
            <a:picLocks noGrp="1" noChangeAspect="1" noChangeArrowheads="1"/>
          </p:cNvPicPr>
          <p:nvPr>
            <p:ph idx="1"/>
          </p:nvPr>
        </p:nvPicPr>
        <p:blipFill>
          <a:blip r:embed="rId2"/>
          <a:srcRect/>
          <a:stretch>
            <a:fillRect/>
          </a:stretch>
        </p:blipFill>
        <p:spPr bwMode="auto">
          <a:xfrm>
            <a:off x="2476500" y="1104983"/>
            <a:ext cx="7315200" cy="525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11506200" cy="792162"/>
          </a:xfrm>
        </p:spPr>
        <p:txBody>
          <a:bodyPr>
            <a:noAutofit/>
          </a:bodyPr>
          <a:lstStyle/>
          <a:p>
            <a:pPr lvl="0"/>
            <a:r>
              <a:rPr lang="uk-UA" sz="3600" b="1" dirty="0" smtClean="0">
                <a:effectLst>
                  <a:outerShdw blurRad="38100" dist="38100" dir="2700000" algn="tl">
                    <a:srgbClr val="000000">
                      <a:alpha val="43137"/>
                    </a:srgbClr>
                  </a:outerShdw>
                </a:effectLst>
              </a:rPr>
              <a:t>Поняття соціальної дистанції та соціальної мобільності</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dirty="0" smtClean="0"/>
              <a:t>Поняття </a:t>
            </a:r>
            <a:r>
              <a:rPr lang="uk-UA" sz="2800" b="1" dirty="0" smtClean="0"/>
              <a:t>"соціальна мобільність"</a:t>
            </a:r>
            <a:r>
              <a:rPr lang="uk-UA" sz="2800" dirty="0" smtClean="0"/>
              <a:t> означає рух або переміщення індивідів чи груп між різними соціально-економічними позиціями. </a:t>
            </a:r>
          </a:p>
          <a:p>
            <a:pPr algn="just"/>
            <a:r>
              <a:rPr lang="uk-UA" sz="2800" dirty="0" smtClean="0"/>
              <a:t>Основоположником теорії соціальної мобільності прийнято вважати П. Сорокіна. Під соціальною мобільністю учений розуміє будь-який перехід індивіда або соціального об'єкта з однієї соціальної позиції у соціальному просторі в іншу.</a:t>
            </a:r>
          </a:p>
          <a:p>
            <a:pPr algn="just"/>
            <a:r>
              <a:rPr lang="uk-UA" sz="2800" dirty="0" smtClean="0"/>
              <a:t>Соціологи виокремлюють різні </a:t>
            </a:r>
            <a:r>
              <a:rPr lang="uk-UA" sz="2800" b="1" dirty="0" smtClean="0"/>
              <a:t>види, типи та форми соціальної мобільності</a:t>
            </a:r>
            <a:r>
              <a:rPr lang="uk-UA" sz="2800" dirty="0" smtClean="0"/>
              <a:t>. Далі їх розглянемо.</a:t>
            </a:r>
          </a:p>
          <a:p>
            <a:pPr algn="just">
              <a:buNone/>
            </a:pP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TotalTime>
  <Words>3912</Words>
  <Application>Microsoft Office PowerPoint</Application>
  <PresentationFormat>Широкоэкранный</PresentationFormat>
  <Paragraphs>197</Paragraphs>
  <Slides>46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46</vt:i4>
      </vt:variant>
    </vt:vector>
  </HeadingPairs>
  <TitlesOfParts>
    <vt:vector size="49" baseType="lpstr">
      <vt:lpstr>Arial</vt:lpstr>
      <vt:lpstr>Calibri</vt:lpstr>
      <vt:lpstr>Тема Office</vt:lpstr>
      <vt:lpstr>Тема: Соціальна мобільність</vt:lpstr>
      <vt:lpstr>Поняття соціальної дистанції та соціальної мобільності</vt:lpstr>
      <vt:lpstr>Поняття соціальної дистанції та соціальної мобільності</vt:lpstr>
      <vt:lpstr>Поняття соціальної дистанції та соціальної мобільності</vt:lpstr>
      <vt:lpstr>Поняття соціальної дистанції та соціальної мобільності</vt:lpstr>
      <vt:lpstr>Поняття соціальної дистанції та соціальної мобільності</vt:lpstr>
      <vt:lpstr>Поняття соціальної дистанції та соціальної мобільності</vt:lpstr>
      <vt:lpstr>Поняття соціальної дистанції та соціальної мобільності</vt:lpstr>
      <vt:lpstr>Поняття соціальної дистанції та соціальної мобільності</vt:lpstr>
      <vt:lpstr>Види, типи та форми соціальної мобільності</vt:lpstr>
      <vt:lpstr>Види, типи та форми соціальної мобільності</vt:lpstr>
      <vt:lpstr>Поняття соціальної дистанції та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Види, типи та форми соціальної мобільності</vt:lpstr>
      <vt:lpstr>Канали (Ліфти) соціальної мобільності</vt:lpstr>
      <vt:lpstr>Канали (Ліфти) соціальної мобільності</vt:lpstr>
      <vt:lpstr>Канали (Ліфти)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Маргінальність як побічний продукт соціальної мобільності</vt:lpstr>
      <vt:lpstr>Вивчення соціальної мобільності</vt:lpstr>
      <vt:lpstr>Вивчення соціальної мобільності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методів в кількісній і якісній стратегїї дослідження»</dc:title>
  <dc:creator>Гойда Анна</dc:creator>
  <cp:lastModifiedBy>Тая</cp:lastModifiedBy>
  <cp:revision>32</cp:revision>
  <dcterms:created xsi:type="dcterms:W3CDTF">2020-10-05T19:12:53Z</dcterms:created>
  <dcterms:modified xsi:type="dcterms:W3CDTF">2021-10-26T11:14:09Z</dcterms:modified>
</cp:coreProperties>
</file>