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1" r:id="rId3"/>
    <p:sldId id="285" r:id="rId4"/>
    <p:sldId id="300" r:id="rId5"/>
    <p:sldId id="414" r:id="rId6"/>
    <p:sldId id="415" r:id="rId7"/>
    <p:sldId id="416" r:id="rId8"/>
    <p:sldId id="282" r:id="rId9"/>
    <p:sldId id="348" r:id="rId10"/>
    <p:sldId id="349" r:id="rId11"/>
    <p:sldId id="373" r:id="rId12"/>
    <p:sldId id="350" r:id="rId13"/>
    <p:sldId id="374" r:id="rId14"/>
    <p:sldId id="376" r:id="rId15"/>
    <p:sldId id="375" r:id="rId16"/>
    <p:sldId id="377" r:id="rId17"/>
    <p:sldId id="378" r:id="rId18"/>
    <p:sldId id="379" r:id="rId19"/>
    <p:sldId id="380" r:id="rId20"/>
    <p:sldId id="403" r:id="rId21"/>
    <p:sldId id="404" r:id="rId22"/>
    <p:sldId id="405" r:id="rId23"/>
    <p:sldId id="406" r:id="rId24"/>
    <p:sldId id="407" r:id="rId25"/>
    <p:sldId id="408" r:id="rId26"/>
    <p:sldId id="409" r:id="rId27"/>
    <p:sldId id="410" r:id="rId28"/>
    <p:sldId id="411" r:id="rId29"/>
    <p:sldId id="412" r:id="rId30"/>
    <p:sldId id="413" r:id="rId31"/>
    <p:sldId id="382" r:id="rId32"/>
    <p:sldId id="383" r:id="rId33"/>
    <p:sldId id="395" r:id="rId34"/>
    <p:sldId id="396" r:id="rId35"/>
    <p:sldId id="397" r:id="rId36"/>
    <p:sldId id="398" r:id="rId37"/>
    <p:sldId id="399" r:id="rId38"/>
    <p:sldId id="400" r:id="rId39"/>
    <p:sldId id="401" r:id="rId40"/>
    <p:sldId id="402" r:id="rId41"/>
    <p:sldId id="384" r:id="rId42"/>
    <p:sldId id="389" r:id="rId43"/>
    <p:sldId id="390" r:id="rId44"/>
    <p:sldId id="391" r:id="rId45"/>
    <p:sldId id="392" r:id="rId46"/>
    <p:sldId id="393" r:id="rId47"/>
    <p:sldId id="394" r:id="rId48"/>
    <p:sldId id="278" r:id="rId49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40" autoAdjust="0"/>
    <p:restoredTop sz="94660"/>
  </p:normalViewPr>
  <p:slideViewPr>
    <p:cSldViewPr>
      <p:cViewPr varScale="1">
        <p:scale>
          <a:sx n="88" d="100"/>
          <a:sy n="88" d="100"/>
        </p:scale>
        <p:origin x="1286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27.02.2024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4179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27.02.2024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466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27.02.2024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1864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27.02.2024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7462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27.02.2024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6010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27.02.2024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5633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27.02.2024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2984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27.02.2024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0763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27.02.2024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806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27.02.2024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4421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27.02.2024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9212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D3374-3DAC-4657-87BE-2544B04C65F1}" type="datetimeFigureOut">
              <a:rPr lang="ru-RU" smtClean="0"/>
              <a:t>27.02.2024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6D21B-4873-44BA-A91B-9FAC63360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4483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16632"/>
            <a:ext cx="8424936" cy="6624736"/>
          </a:xfrm>
        </p:spPr>
        <p:txBody>
          <a:bodyPr>
            <a:normAutofit/>
          </a:bodyPr>
          <a:lstStyle/>
          <a:p>
            <a:r>
              <a:rPr lang="ru-RU" sz="5400" b="1" dirty="0">
                <a:solidFill>
                  <a:schemeClr val="bg2">
                    <a:lumMod val="50000"/>
                  </a:schemeClr>
                </a:solidFill>
              </a:rPr>
              <a:t>Тема </a:t>
            </a:r>
            <a:r>
              <a:rPr lang="en-US" sz="5400" b="1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en-US" sz="5400" b="1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5400" b="1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ru-RU" sz="5400" b="1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5400" b="1" dirty="0">
                <a:solidFill>
                  <a:schemeClr val="bg2">
                    <a:lumMod val="50000"/>
                  </a:schemeClr>
                </a:solidFill>
              </a:rPr>
              <a:t>ВИНИКНЕННЯ ДЕРЖАВИ В КРАЇНАХ АНТИЧНОЇ ЦИВІЛІЗАЦІЇ</a:t>
            </a:r>
            <a:endParaRPr lang="uk-UA" sz="5400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720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424936" cy="1008112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bg2">
                    <a:lumMod val="50000"/>
                  </a:schemeClr>
                </a:solidFill>
              </a:rPr>
              <a:t>поділ громадян на чотири розряди за майновою ознакою</a:t>
            </a:r>
            <a:endParaRPr lang="uk-UA" sz="32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556792"/>
            <a:ext cx="8424936" cy="5112568"/>
          </a:xfrm>
        </p:spPr>
        <p:txBody>
          <a:bodyPr>
            <a:normAutofit/>
          </a:bodyPr>
          <a:lstStyle/>
          <a:p>
            <a:pPr indent="457200" algn="just"/>
            <a:r>
              <a:rPr lang="uk-UA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Перший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розряд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пентакосіомедимни)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− ті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хто отримував прибуток не менше за 500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медимнів або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відповідну кількість інших продуктів у рік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7200" algn="just"/>
            <a:r>
              <a:rPr lang="uk-UA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Другий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uk-UA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вершники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− ті, хто отримував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менш як 300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медимнів.</a:t>
            </a:r>
            <a:endParaRPr lang="uk-UA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Третій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uk-UA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зевгити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− ті, хто отримував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менше за 200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медимнів.</a:t>
            </a:r>
          </a:p>
          <a:p>
            <a:pPr indent="457200" algn="just"/>
            <a:r>
              <a:rPr lang="uk-UA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Четвертий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uk-UA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фети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всі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інші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громадяни.</a:t>
            </a:r>
          </a:p>
          <a:p>
            <a:pPr indent="457200" algn="just"/>
            <a:endParaRPr lang="uk-UA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endParaRPr lang="uk-UA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Медимн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‒ міра сипучої речовини (зерна), яка дорівнювала 52,5 л</a:t>
            </a:r>
            <a:endParaRPr lang="uk-UA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985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424936" cy="1008112"/>
          </a:xfrm>
        </p:spPr>
        <p:txBody>
          <a:bodyPr>
            <a:noAutofit/>
          </a:bodyPr>
          <a:lstStyle/>
          <a:p>
            <a:r>
              <a:rPr lang="uk-UA" sz="3200" b="1" dirty="0">
                <a:solidFill>
                  <a:schemeClr val="bg2">
                    <a:lumMod val="50000"/>
                  </a:schemeClr>
                </a:solidFill>
              </a:rPr>
              <a:t>Реформи </a:t>
            </a:r>
            <a:r>
              <a:rPr lang="uk-UA" sz="3200" b="1" dirty="0" smtClean="0">
                <a:solidFill>
                  <a:schemeClr val="bg2">
                    <a:lumMod val="50000"/>
                  </a:schemeClr>
                </a:solidFill>
              </a:rPr>
              <a:t>Солона </a:t>
            </a:r>
            <a:r>
              <a:rPr lang="uk-UA" sz="1800" dirty="0" smtClean="0">
                <a:solidFill>
                  <a:schemeClr val="bg2">
                    <a:lumMod val="50000"/>
                  </a:schemeClr>
                </a:solidFill>
              </a:rPr>
              <a:t>(продовження)</a:t>
            </a:r>
            <a:endParaRPr lang="uk-UA" sz="1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556792"/>
            <a:ext cx="8424936" cy="5112568"/>
          </a:xfrm>
        </p:spPr>
        <p:txBody>
          <a:bodyPr>
            <a:normAutofit/>
          </a:bodyPr>
          <a:lstStyle/>
          <a:p>
            <a:pPr indent="457200"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нового судового органу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lang="uk-UA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геліеї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яку міг бути обраний будь-який афінський громадянин незалежно від його майнового становища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7200"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нового органу 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Ради 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чотирьохсот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що обиралася з громадян перших трьох розрядів, по 100 чоловіків від кожного племені, де ще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зберігалися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родові традиції і вплив евпатридів.</a:t>
            </a:r>
            <a:endParaRPr lang="uk-UA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6640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424936" cy="1008112"/>
          </a:xfrm>
        </p:spPr>
        <p:txBody>
          <a:bodyPr>
            <a:noAutofit/>
          </a:bodyPr>
          <a:lstStyle/>
          <a:p>
            <a:r>
              <a:rPr lang="uk-UA" sz="3200" b="1" dirty="0">
                <a:solidFill>
                  <a:schemeClr val="bg2">
                    <a:lumMod val="50000"/>
                  </a:schemeClr>
                </a:solidFill>
              </a:rPr>
              <a:t>Реформи Клісфена</a:t>
            </a:r>
            <a:endParaRPr lang="uk-UA" sz="3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556792"/>
            <a:ext cx="8424936" cy="5112568"/>
          </a:xfrm>
        </p:spPr>
        <p:txBody>
          <a:bodyPr>
            <a:normAutofit/>
          </a:bodyPr>
          <a:lstStyle/>
          <a:p>
            <a:pPr indent="457200" algn="just">
              <a:lnSpc>
                <a:spcPct val="110000"/>
              </a:lnSpc>
            </a:pP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Проведені в 509 р. до н.е.</a:t>
            </a:r>
          </a:p>
          <a:p>
            <a:pPr indent="457200" algn="just">
              <a:lnSpc>
                <a:spcPct val="110000"/>
              </a:lnSpc>
            </a:pP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Ліквідували в Афінах залишки родового ладу, знищили старий розподіл населення на чотири родові філи (племені).</a:t>
            </a:r>
          </a:p>
          <a:p>
            <a:pPr indent="457200" algn="just">
              <a:lnSpc>
                <a:spcPct val="110000"/>
              </a:lnSpc>
            </a:pP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	Аттика була </a:t>
            </a:r>
            <a:r>
              <a:rPr lang="uk-UA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розділена на 10 територіальних філ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кожна з яких включала </a:t>
            </a:r>
            <a:r>
              <a:rPr lang="uk-UA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 території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lang="uk-UA" sz="2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тритії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що знаходилися в різних місцях: </a:t>
            </a:r>
            <a:r>
              <a:rPr lang="uk-UA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міську, прибережну і землеробську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Вони поділялися, в свою чергу, на </a:t>
            </a:r>
            <a:r>
              <a:rPr lang="uk-UA" sz="2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деми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На зміну кровнородинному прийшов територіальний принцип розподілу населення.</a:t>
            </a:r>
          </a:p>
          <a:p>
            <a:pPr indent="457200" algn="just">
              <a:lnSpc>
                <a:spcPct val="110000"/>
              </a:lnSpc>
            </a:pP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	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Скасовано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Раду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чотирьохсот; на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основі знову створеної територіальної організації населення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засновано </a:t>
            </a:r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Раду п’ятисот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що </a:t>
            </a:r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формувалася з представників 10 філ по 50 чоловік від кожної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Рада керувала політичним життям Афін у період між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скликанням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народних зборів і здійснювала виконання їх рішень.</a:t>
            </a:r>
          </a:p>
        </p:txBody>
      </p:sp>
    </p:spTree>
    <p:extLst>
      <p:ext uri="{BB962C8B-B14F-4D97-AF65-F5344CB8AC3E}">
        <p14:creationId xmlns:p14="http://schemas.microsoft.com/office/powerpoint/2010/main" val="2722151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424936" cy="1008112"/>
          </a:xfrm>
        </p:spPr>
        <p:txBody>
          <a:bodyPr>
            <a:noAutofit/>
          </a:bodyPr>
          <a:lstStyle/>
          <a:p>
            <a:r>
              <a:rPr lang="uk-UA" sz="3200" b="1" dirty="0">
                <a:solidFill>
                  <a:schemeClr val="bg2">
                    <a:lumMod val="50000"/>
                  </a:schemeClr>
                </a:solidFill>
              </a:rPr>
              <a:t>Реформи </a:t>
            </a:r>
            <a:r>
              <a:rPr lang="uk-UA" sz="3200" b="1" dirty="0" smtClean="0">
                <a:solidFill>
                  <a:schemeClr val="bg2">
                    <a:lumMod val="50000"/>
                  </a:schemeClr>
                </a:solidFill>
              </a:rPr>
              <a:t>Клісфена </a:t>
            </a:r>
            <a:r>
              <a:rPr lang="uk-UA" sz="1800" dirty="0" smtClean="0">
                <a:solidFill>
                  <a:schemeClr val="bg2">
                    <a:lumMod val="50000"/>
                  </a:schemeClr>
                </a:solidFill>
              </a:rPr>
              <a:t>(</a:t>
            </a:r>
            <a:r>
              <a:rPr lang="uk-UA" sz="1800" dirty="0">
                <a:solidFill>
                  <a:schemeClr val="bg2">
                    <a:lumMod val="50000"/>
                  </a:schemeClr>
                </a:solidFill>
              </a:rPr>
              <a:t>продовження)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556792"/>
            <a:ext cx="8424936" cy="5112568"/>
          </a:xfrm>
        </p:spPr>
        <p:txBody>
          <a:bodyPr>
            <a:normAutofit/>
          </a:bodyPr>
          <a:lstStyle/>
          <a:p>
            <a:pPr indent="457200" algn="just">
              <a:lnSpc>
                <a:spcPct val="110000"/>
              </a:lnSpc>
            </a:pP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Створений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ще один орган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колегія десяти стратегів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який також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комплектувався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урахуванням територіальної організації населення: по одному представнику від кожної філи. Спочатку стратеги мали лише військові функції, але пізніше вони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відтіснили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другий план архонтів і стали вищими посадовими особами Афінської держави.</a:t>
            </a:r>
          </a:p>
          <a:p>
            <a:pPr indent="457200" algn="just">
              <a:lnSpc>
                <a:spcPct val="110000"/>
              </a:lnSpc>
            </a:pP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В практику народних зборів було </a:t>
            </a:r>
            <a:r>
              <a:rPr lang="uk-UA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введено особливу процедуру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lang="uk-UA" sz="2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остракізм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Щорічно скликалися народні збори, які визначали голосуванням, чи немає серед співгромадян небезпечних для держави осіб. Якщо такі особи називалися, збори скликалися вдруге і кожний учасник писав на </a:t>
            </a:r>
            <a:r>
              <a:rPr lang="uk-UA" sz="2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остракон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(глиняному черепку) ім’я того, хто, на його думку, був небезпечний. </a:t>
            </a:r>
            <a:endParaRPr lang="uk-UA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1011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424936" cy="1008112"/>
          </a:xfrm>
        </p:spPr>
        <p:txBody>
          <a:bodyPr>
            <a:noAutofit/>
          </a:bodyPr>
          <a:lstStyle/>
          <a:p>
            <a:r>
              <a:rPr lang="uk-UA" sz="3200" b="1" dirty="0">
                <a:solidFill>
                  <a:schemeClr val="bg2">
                    <a:lumMod val="50000"/>
                  </a:schemeClr>
                </a:solidFill>
              </a:rPr>
              <a:t>Реформи </a:t>
            </a:r>
            <a:r>
              <a:rPr lang="uk-UA" sz="3200" b="1" dirty="0" smtClean="0">
                <a:solidFill>
                  <a:schemeClr val="bg2">
                    <a:lumMod val="50000"/>
                  </a:schemeClr>
                </a:solidFill>
              </a:rPr>
              <a:t>Клісфена </a:t>
            </a:r>
            <a:r>
              <a:rPr lang="uk-UA" sz="1800" dirty="0" smtClean="0">
                <a:solidFill>
                  <a:schemeClr val="bg2">
                    <a:lumMod val="50000"/>
                  </a:schemeClr>
                </a:solidFill>
              </a:rPr>
              <a:t>(висновок)</a:t>
            </a:r>
            <a:endParaRPr lang="uk-UA" sz="1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556792"/>
            <a:ext cx="8424936" cy="5112568"/>
          </a:xfrm>
        </p:spPr>
        <p:txBody>
          <a:bodyPr>
            <a:normAutofit fontScale="92500"/>
          </a:bodyPr>
          <a:lstStyle/>
          <a:p>
            <a:pPr indent="457200" algn="just">
              <a:lnSpc>
                <a:spcPct val="110000"/>
              </a:lnSpc>
            </a:pP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Реформи Клісфена завершили тривалий процес становлення держави в Стародавніх Афінах. Диференціація владних функцій, що почали зароджуватися після Тезея, призвела до створення органів їх здійснення. У результаті поступово виник спеціальний і постійно діючий апарат здійснення політичної влади. Паралельно йшов процес монополізації влади над суспільством цим апаратом. Його влада стала державною владою, а апарат її здійснення ‒ державним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апаратом.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революцією в економічних відносинах відбувалася соціальна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революція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згодом й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революція політична, яка завершилася виникненням держави. Всі вони не були одноразовими актами. Виникнення держави в Афінах супроводжувалося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запеклою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боротьбою між родовою аристократією і </a:t>
            </a:r>
            <a:r>
              <a:rPr lang="uk-UA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демосом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що завершилася перемогою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останнього.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 найбільшого розквіту </a:t>
            </a:r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влади демосу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lang="uk-UA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демократії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Афінах приходиться на 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-IV ст. до н.е. З кінця IV ст. Афіни вступили в смугу кризи.</a:t>
            </a:r>
            <a:endParaRPr lang="uk-UA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7492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424936" cy="1008112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bg2">
                    <a:lumMod val="50000"/>
                  </a:schemeClr>
                </a:solidFill>
              </a:rPr>
              <a:t>1.3. Виникнення держави у Спарті</a:t>
            </a:r>
            <a:endParaRPr lang="uk-UA" sz="3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556792"/>
            <a:ext cx="8424936" cy="5112568"/>
          </a:xfrm>
        </p:spPr>
        <p:txBody>
          <a:bodyPr>
            <a:normAutofit fontScale="92500" lnSpcReduction="10000"/>
          </a:bodyPr>
          <a:lstStyle/>
          <a:p>
            <a:pPr indent="457200" algn="just">
              <a:lnSpc>
                <a:spcPct val="110000"/>
              </a:lnSpc>
            </a:pP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основі виникнення держави </a:t>
            </a:r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Спарті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яке відносять до 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VIII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VII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до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н.е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були загальні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закономірності розкладу первіснообщинного ладу. Але якщо в Афінах ці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закономірності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привели практично до майже повного відмирання родоплемінних відносин, то в Спарті процес виникнення держави відрізнявся суттєвими особливостями і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супроводжувався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збереженням значних залишків родової організації.</a:t>
            </a:r>
          </a:p>
          <a:p>
            <a:pPr indent="457200" algn="just">
              <a:lnSpc>
                <a:spcPct val="110000"/>
              </a:lnSpc>
            </a:pP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Головною особливістю історичного розвитку Спарти було </a:t>
            </a:r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втручання в </a:t>
            </a:r>
            <a:r>
              <a:rPr lang="uk-UA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становлення </a:t>
            </a:r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класового суспільства зовнішнього чинника насильницького характеру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Міграція племен на Балканському півострові, що почалася в 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XII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до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н.е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супроводжувалася військовими зіткненнями між ними. Об’єднання завойовників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дорійських племен з місцевими ахейськими в долині Лаконії призвело до утворення спартанської общини і дозволило їй в 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VIII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VII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до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н.е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розширити межі своїх володінь, поневолити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населення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завойованої сусідньої області Мессенії і поставити в залежність населення, що жило на периферії завойованої території.</a:t>
            </a:r>
          </a:p>
          <a:p>
            <a:pPr indent="457200" algn="just">
              <a:lnSpc>
                <a:spcPct val="110000"/>
              </a:lnSpc>
            </a:pPr>
            <a:endParaRPr lang="uk-UA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8903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424936" cy="1008112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bg2">
                    <a:lumMod val="50000"/>
                  </a:schemeClr>
                </a:solidFill>
              </a:rPr>
              <a:t>1.3. Виникнення держави у Спарті </a:t>
            </a:r>
            <a:r>
              <a:rPr lang="uk-UA" sz="1800" b="1" dirty="0" smtClean="0">
                <a:solidFill>
                  <a:schemeClr val="bg2">
                    <a:lumMod val="50000"/>
                  </a:schemeClr>
                </a:solidFill>
              </a:rPr>
              <a:t>(продовження)</a:t>
            </a:r>
            <a:endParaRPr lang="uk-UA" sz="1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556792"/>
            <a:ext cx="8424936" cy="5112568"/>
          </a:xfrm>
        </p:spPr>
        <p:txBody>
          <a:bodyPr>
            <a:normAutofit lnSpcReduction="10000"/>
          </a:bodyPr>
          <a:lstStyle/>
          <a:p>
            <a:pPr indent="457200" algn="just">
              <a:lnSpc>
                <a:spcPct val="110000"/>
              </a:lnSpc>
            </a:pP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Завоювання сприяло виникненню спільної власності завойовників на землю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‒ основного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тих умовах засобу виробництва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на рабів. Разом з нею відбулася і чітка класова диференціація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спартіати перетворилися в пануючий клас рабовласників, а підкорені жителі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рабів або неповноправних громадян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7200" algn="just">
              <a:lnSpc>
                <a:spcPct val="110000"/>
              </a:lnSpc>
            </a:pP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соціальної влади у спартіатів була типовою для періоду розпаду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первіснообщинного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ладу: два родоплемінних вожді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lang="uk-UA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архагети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(як результат об’єднання дорійських і ахейських племен), рада старійшин, народні збори. Оскільки чисельність підкореного населення приблизно в 20 разів перевищувала чисельність завойовників, об’єктивно виникла потреба в організації політичної влади, яка б забезпечила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панування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верхівки спартіатів над масою поневолених.</a:t>
            </a:r>
          </a:p>
        </p:txBody>
      </p:sp>
    </p:spTree>
    <p:extLst>
      <p:ext uri="{BB962C8B-B14F-4D97-AF65-F5344CB8AC3E}">
        <p14:creationId xmlns:p14="http://schemas.microsoft.com/office/powerpoint/2010/main" val="4269564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424936" cy="1008112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bg2">
                    <a:lumMod val="50000"/>
                  </a:schemeClr>
                </a:solidFill>
              </a:rPr>
              <a:t>1.3. Виникнення держави у Спарті </a:t>
            </a:r>
            <a:r>
              <a:rPr lang="uk-UA" sz="1800" b="1" dirty="0" smtClean="0">
                <a:solidFill>
                  <a:schemeClr val="bg2">
                    <a:lumMod val="50000"/>
                  </a:schemeClr>
                </a:solidFill>
              </a:rPr>
              <a:t>(продовження)</a:t>
            </a:r>
            <a:endParaRPr lang="uk-UA" sz="1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556792"/>
            <a:ext cx="8424936" cy="5112568"/>
          </a:xfrm>
        </p:spPr>
        <p:txBody>
          <a:bodyPr>
            <a:normAutofit fontScale="92500"/>
          </a:bodyPr>
          <a:lstStyle/>
          <a:p>
            <a:pPr indent="457200" algn="just">
              <a:lnSpc>
                <a:spcPct val="110000"/>
              </a:lnSpc>
            </a:pP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Цього ж вимагала необхідність єднання спартіатів, збереження деяких елементів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родоплемінної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спільності, а також аграрний характер господарства Спарти, відома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ізоляція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 країни, замкненої гірськими хребтами, що перешкоджало розвитку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зовнішньої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 і товарно-грошових відносин. Сукупність всіх цих обставин обумовила збереження значних елементів військової демократії і в умовах класового суспільства, що остаточно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оформилося.</a:t>
            </a:r>
            <a:endParaRPr lang="uk-UA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0000"/>
              </a:lnSpc>
            </a:pP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Соціальний і політичний устрій Спарти цього періоду було закріплено </a:t>
            </a:r>
            <a:r>
              <a:rPr lang="uk-UA" sz="2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ретрою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(договором). Вважається, що ретра відноситься до VIII-VII ст. до н.е., а остаточно «</a:t>
            </a:r>
            <a:r>
              <a:rPr lang="uk-UA" sz="2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лікургів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лад» склався до кінця VII - початку VI ст. до н.е. </a:t>
            </a:r>
            <a:r>
              <a:rPr lang="uk-UA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Ретра намагалася вирі шити два основних завдання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а) забезпечити єдність спартіатів шляхом заборони майнового розшарування між ними; б) створити організацію їх спільного панування над завойованим населенням.</a:t>
            </a:r>
            <a:endParaRPr lang="uk-UA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709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424936" cy="1008112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bg2">
                    <a:lumMod val="50000"/>
                  </a:schemeClr>
                </a:solidFill>
              </a:rPr>
              <a:t>1.3. Виникнення держави у Спарті </a:t>
            </a:r>
            <a:r>
              <a:rPr lang="uk-UA" sz="1800" b="1" dirty="0" smtClean="0">
                <a:solidFill>
                  <a:schemeClr val="bg2">
                    <a:lumMod val="50000"/>
                  </a:schemeClr>
                </a:solidFill>
              </a:rPr>
              <a:t>(продовження)</a:t>
            </a:r>
            <a:endParaRPr lang="uk-UA" sz="1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556792"/>
            <a:ext cx="8424936" cy="5112568"/>
          </a:xfrm>
        </p:spPr>
        <p:txBody>
          <a:bodyPr>
            <a:normAutofit fontScale="85000" lnSpcReduction="20000"/>
          </a:bodyPr>
          <a:lstStyle/>
          <a:p>
            <a:pPr indent="457200" algn="just">
              <a:lnSpc>
                <a:spcPct val="110000"/>
              </a:lnSpc>
            </a:pP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Монолітна соціальна структура пануючого класу, що перетворився в могутню військову організацію, сприяла швидкому піднесенню Спарти серед грецьких держав. До V ст. до н.е. вона встановила свою гегемонію майже над всім Пелопоннесом. Застій в соціально-економічному і політичному житті, духовне зубожіння зробили Спарту центром реакції в Греції. У цьому була її сила і в той же час її слабкість. У IV ст. до н.е. в спартанському суспільстві почалися незворотні процеси: відбувалася майнова диференціація, розвивалися товарно-грошові відносини, колишній аскетичний спартанський спосіб життя залишався в минулому. Масове розорення рядових спартіатів призвело до втрати ними земельних наділів і пов’язаних з ними повних прав. Єдність спартанської общини була зруйнована, її військова міць значно зменшилася ‒ число повноправних спартіатів скоротилося, з’явилися найманці. Втрата в IV ст. до н.е. Мессенії, внаслідок македонського завоювання Греції, підірвала економічну основу Спартанської держави.</a:t>
            </a:r>
          </a:p>
          <a:p>
            <a:pPr indent="457200" algn="just">
              <a:lnSpc>
                <a:spcPct val="110000"/>
              </a:lnSpc>
            </a:pP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III ст. до н.е. на вимогу спартіатів, що розорилися, робилися спроби відновити старі порядки, але вони зазнали краху. Остаточно ослаблена Спарта, що роздиралася внутрішньою боротьбою, як і всі грецькі держави, в середині II ст. до н. е. підпала під владу Риму.</a:t>
            </a:r>
          </a:p>
          <a:p>
            <a:pPr indent="457200" algn="just">
              <a:lnSpc>
                <a:spcPct val="110000"/>
              </a:lnSpc>
            </a:pPr>
            <a:endParaRPr lang="uk-UA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173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424936" cy="1008112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bg2">
                    <a:lumMod val="50000"/>
                  </a:schemeClr>
                </a:solidFill>
              </a:rPr>
              <a:t>1.4.	Виникнення держави у Рим</a:t>
            </a:r>
            <a:r>
              <a:rPr lang="ru-RU" sz="3200" b="1" dirty="0" smtClean="0">
                <a:solidFill>
                  <a:schemeClr val="bg2">
                    <a:lumMod val="50000"/>
                  </a:schemeClr>
                </a:solidFill>
              </a:rPr>
              <a:t>і</a:t>
            </a:r>
            <a:endParaRPr lang="uk-UA" sz="1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556792"/>
            <a:ext cx="8424936" cy="5112568"/>
          </a:xfrm>
        </p:spPr>
        <p:txBody>
          <a:bodyPr>
            <a:normAutofit/>
          </a:bodyPr>
          <a:lstStyle/>
          <a:p>
            <a:pPr indent="457200" algn="just">
              <a:lnSpc>
                <a:spcPct val="110000"/>
              </a:lnSpc>
            </a:pP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 заснування міста Рим, який історична традиція пов’язує з іменами легендарних Ромула і Рема, і відносить до 753 р. до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н.е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характеризується процесами розкладу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первіснообщинного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ладу у племен, що розселялися біля ріки Тибр. </a:t>
            </a:r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воєн </a:t>
            </a:r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трьох племен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(подібне афінському сінойкізму) древніх</a:t>
            </a:r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латинів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сабінів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uk-UA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етрусків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призвело до утворення в Римі общини. Члени найстаріших римських родів називалися </a:t>
            </a:r>
            <a:r>
              <a:rPr lang="uk-UA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патриціями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7200" algn="just">
              <a:lnSpc>
                <a:spcPct val="110000"/>
              </a:lnSpc>
            </a:pP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 скотарства і землеробства сприяв майновій диференціації і появі приватної власності. В цей час виникає і патріархальне рабство, джерелами якого стають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переважно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війни. Разом з тим зароджується класовий розподіл суспільства</a:t>
            </a:r>
          </a:p>
          <a:p>
            <a:pPr indent="457200" algn="just">
              <a:lnSpc>
                <a:spcPct val="110000"/>
              </a:lnSpc>
            </a:pPr>
            <a:endParaRPr lang="uk-UA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1429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864096"/>
          </a:xfrm>
        </p:spPr>
        <p:txBody>
          <a:bodyPr>
            <a:normAutofit/>
          </a:bodyPr>
          <a:lstStyle/>
          <a:p>
            <a:r>
              <a:rPr lang="uk-UA" b="1" dirty="0">
                <a:solidFill>
                  <a:schemeClr val="bg2">
                    <a:lumMod val="50000"/>
                  </a:schemeClr>
                </a:solidFill>
              </a:rPr>
              <a:t>План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340768"/>
            <a:ext cx="7772400" cy="5184576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uk-UA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uk-UA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 держави в античному світі</a:t>
            </a:r>
            <a:endParaRPr lang="uk-UA" sz="3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1.1. Передумови виникнення держави на півдні Європи.</a:t>
            </a:r>
          </a:p>
          <a:p>
            <a:pPr algn="just"/>
            <a:r>
              <a:rPr lang="uk-UA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1.2. Виникнення держави в Афінах.</a:t>
            </a:r>
          </a:p>
          <a:p>
            <a:pPr algn="just"/>
            <a:r>
              <a:rPr lang="uk-UA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1.3. Виникнення </a:t>
            </a: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 у </a:t>
            </a:r>
            <a:r>
              <a:rPr lang="uk-UA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Спарті.</a:t>
            </a:r>
          </a:p>
          <a:p>
            <a:pPr algn="just"/>
            <a:r>
              <a:rPr lang="uk-UA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1.4. </a:t>
            </a: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 держави у </a:t>
            </a:r>
            <a:r>
              <a:rPr lang="uk-UA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Римі.</a:t>
            </a:r>
            <a:endParaRPr lang="uk-UA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Спільні риси та особливості суспільного ладу античних країн</a:t>
            </a:r>
            <a:r>
              <a:rPr lang="uk-UA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2.1. Вільні категорії населення.</a:t>
            </a:r>
          </a:p>
          <a:p>
            <a:pPr algn="just"/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2.2. </a:t>
            </a:r>
            <a:r>
              <a:rPr lang="uk-UA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Невільні </a:t>
            </a: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категорії </a:t>
            </a:r>
            <a:r>
              <a:rPr lang="uk-UA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населення.</a:t>
            </a:r>
          </a:p>
          <a:p>
            <a:pPr algn="just"/>
            <a:endParaRPr lang="uk-UA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uk-UA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2621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424936" cy="1008112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bg2">
                    <a:lumMod val="50000"/>
                  </a:schemeClr>
                </a:solidFill>
              </a:rPr>
              <a:t>1.4.	Виникнення держави у Рим</a:t>
            </a:r>
            <a:r>
              <a:rPr lang="ru-RU" sz="3200" b="1" dirty="0" smtClean="0">
                <a:solidFill>
                  <a:schemeClr val="bg2">
                    <a:lumMod val="50000"/>
                  </a:schemeClr>
                </a:solidFill>
              </a:rPr>
              <a:t>і </a:t>
            </a:r>
            <a:r>
              <a:rPr lang="uk-UA" sz="1800" dirty="0" smtClean="0">
                <a:solidFill>
                  <a:schemeClr val="bg2">
                    <a:lumMod val="50000"/>
                  </a:schemeClr>
                </a:solidFill>
              </a:rPr>
              <a:t>(продовження)</a:t>
            </a:r>
            <a:endParaRPr lang="uk-UA" sz="1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556792"/>
            <a:ext cx="8424936" cy="5112568"/>
          </a:xfrm>
        </p:spPr>
        <p:txBody>
          <a:bodyPr>
            <a:normAutofit/>
          </a:bodyPr>
          <a:lstStyle/>
          <a:p>
            <a:pPr indent="457200" algn="just">
              <a:lnSpc>
                <a:spcPct val="110000"/>
              </a:lnSpc>
            </a:pPr>
            <a:endParaRPr lang="uk-UA" sz="2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0000"/>
              </a:lnSpc>
            </a:pP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майновою диференціацією соціальна структура римської общини ускладнювалася. В родах стали виділятися окремі багаті аристократичні сім’ї. До них переходили кращі земельні ділянки, що вважалися ще колективною власністю общини. Вони отримували і велику частку військової здобичі. Разом з тим із общинників, що збідніли, а іноді, із відпущених на волю рабів, з’явилася і відокремлена соціальна група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 звані </a:t>
            </a:r>
            <a:r>
              <a:rPr lang="uk-UA" sz="2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клієнти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Будучи особисто вільними, але обмеженими в правах, вони знаходилися під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заступництвом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патронів з патриціїв, за що, в свою чергу, повинні були робити їм майнові і особисті послуги.</a:t>
            </a:r>
          </a:p>
        </p:txBody>
      </p:sp>
    </p:spTree>
    <p:extLst>
      <p:ext uri="{BB962C8B-B14F-4D97-AF65-F5344CB8AC3E}">
        <p14:creationId xmlns:p14="http://schemas.microsoft.com/office/powerpoint/2010/main" val="2126283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424936" cy="1008112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bg2">
                    <a:lumMod val="50000"/>
                  </a:schemeClr>
                </a:solidFill>
              </a:rPr>
              <a:t>1.4.	Виникнення держави у Рим</a:t>
            </a:r>
            <a:r>
              <a:rPr lang="ru-RU" sz="3200" b="1" dirty="0" smtClean="0">
                <a:solidFill>
                  <a:schemeClr val="bg2">
                    <a:lumMod val="50000"/>
                  </a:schemeClr>
                </a:solidFill>
              </a:rPr>
              <a:t>і </a:t>
            </a:r>
            <a:r>
              <a:rPr lang="uk-UA" sz="1800" dirty="0" smtClean="0">
                <a:solidFill>
                  <a:schemeClr val="bg2">
                    <a:lumMod val="50000"/>
                  </a:schemeClr>
                </a:solidFill>
              </a:rPr>
              <a:t>(продовження)</a:t>
            </a:r>
            <a:endParaRPr lang="uk-UA" sz="1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556792"/>
            <a:ext cx="8424936" cy="5112568"/>
          </a:xfrm>
        </p:spPr>
        <p:txBody>
          <a:bodyPr>
            <a:normAutofit/>
          </a:bodyPr>
          <a:lstStyle/>
          <a:p>
            <a:pPr indent="457200" algn="just">
              <a:lnSpc>
                <a:spcPct val="110000"/>
              </a:lnSpc>
            </a:pP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Сприятливі для скотарства і землеробства кліматичні умови, вигідне, з точки зору обміну і торгівлі, географічне положення і війни залучали в Рим все більше прийшлого населення з сусідніх племен. Ці люди не входили до римської общини і отримали назву </a:t>
            </a:r>
            <a:r>
              <a:rPr lang="uk-UA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плебсу.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Плебс поповнювався і за рахунок тих, хто розорювався і втрачав зв’язок з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общиною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Плебеї </a:t>
            </a:r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залишалися вільними, але були обмежені в майнових і особистих </a:t>
            </a:r>
            <a:r>
              <a:rPr lang="uk-UA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правах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Вони могли отримувати земельні ділянки тільки з вільної частини общинного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земельного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фонду, не мали права одружуватися з членами общини і були позбавлені можливості брати участь в управлінні її справами.</a:t>
            </a:r>
            <a:endParaRPr lang="uk-UA" sz="2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299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424936" cy="1008112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bg2">
                    <a:lumMod val="50000"/>
                  </a:schemeClr>
                </a:solidFill>
              </a:rPr>
              <a:t>1.4.	Виникнення держави у Рим</a:t>
            </a:r>
            <a:r>
              <a:rPr lang="ru-RU" sz="3200" b="1" dirty="0" smtClean="0">
                <a:solidFill>
                  <a:schemeClr val="bg2">
                    <a:lumMod val="50000"/>
                  </a:schemeClr>
                </a:solidFill>
              </a:rPr>
              <a:t>і </a:t>
            </a:r>
            <a:r>
              <a:rPr lang="uk-UA" sz="1800" dirty="0" smtClean="0">
                <a:solidFill>
                  <a:schemeClr val="bg2">
                    <a:lumMod val="50000"/>
                  </a:schemeClr>
                </a:solidFill>
              </a:rPr>
              <a:t>(продовження)</a:t>
            </a:r>
            <a:endParaRPr lang="uk-UA" sz="1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556792"/>
            <a:ext cx="8424936" cy="5112568"/>
          </a:xfrm>
        </p:spPr>
        <p:txBody>
          <a:bodyPr>
            <a:normAutofit/>
          </a:bodyPr>
          <a:lstStyle/>
          <a:p>
            <a:pPr indent="457200" algn="just">
              <a:lnSpc>
                <a:spcPct val="110000"/>
              </a:lnSpc>
            </a:pPr>
            <a:endParaRPr lang="uk-UA" sz="2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0000"/>
              </a:lnSpc>
            </a:pPr>
            <a:endParaRPr lang="uk-UA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0000"/>
              </a:lnSpc>
            </a:pP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чолі римської общини стояв виборний вождь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lang="uk-UA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рекс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Хоч за традицією його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називали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царем (звідси «період царів»), його повноваження були обмежені. Як і у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афінського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базилевса вони </a:t>
            </a:r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зводилися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головним чином </a:t>
            </a:r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військових, релігійних і судових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Органом управління була </a:t>
            </a:r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рада старійшин родів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lang="uk-UA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сенат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Загальні питання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розглядалися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народних зборах. Однак їх рішення могли бути знехтувані сенатом і рексом. Останній міг видавати загальнообов’язкові постанови.</a:t>
            </a:r>
            <a:endParaRPr lang="uk-UA" sz="2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0733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424936" cy="1008112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bg2">
                    <a:lumMod val="50000"/>
                  </a:schemeClr>
                </a:solidFill>
              </a:rPr>
              <a:t>1.4.	Виникнення держави у Рим</a:t>
            </a:r>
            <a:r>
              <a:rPr lang="ru-RU" sz="3200" b="1" dirty="0" smtClean="0">
                <a:solidFill>
                  <a:schemeClr val="bg2">
                    <a:lumMod val="50000"/>
                  </a:schemeClr>
                </a:solidFill>
              </a:rPr>
              <a:t>і </a:t>
            </a:r>
            <a:r>
              <a:rPr lang="uk-UA" sz="1800" dirty="0" smtClean="0">
                <a:solidFill>
                  <a:schemeClr val="bg2">
                    <a:lumMod val="50000"/>
                  </a:schemeClr>
                </a:solidFill>
              </a:rPr>
              <a:t>(продовження)</a:t>
            </a:r>
            <a:endParaRPr lang="uk-UA" sz="1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556792"/>
            <a:ext cx="8424936" cy="5112568"/>
          </a:xfrm>
        </p:spPr>
        <p:txBody>
          <a:bodyPr>
            <a:normAutofit/>
          </a:bodyPr>
          <a:lstStyle/>
          <a:p>
            <a:pPr indent="457200" algn="just">
              <a:lnSpc>
                <a:spcPct val="110000"/>
              </a:lnSpc>
            </a:pPr>
            <a:endParaRPr lang="uk-UA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0000"/>
              </a:lnSpc>
            </a:pP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організації римської общини привертає увагу чіткість її побудови. В общину входило </a:t>
            </a:r>
            <a:r>
              <a:rPr lang="uk-UA" sz="2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300 родів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що об’єднувалися в </a:t>
            </a:r>
            <a:r>
              <a:rPr lang="uk-UA" sz="2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курій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які, в свою чергу, входили в </a:t>
            </a:r>
            <a:r>
              <a:rPr lang="uk-UA" sz="2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триби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Якщо триби виникли внаслідок об’єднання трьох племен, то стрункість організації общини носить на собі явний відбиток свідомої діяльності, викликаної потребою «замкнути» общину в умовах обмеженості її земельного фонду і необхідності його розширення воєнним шляхом. Народні збори скликалися по куріях ‒ </a:t>
            </a:r>
            <a:r>
              <a:rPr lang="uk-UA" sz="2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куріатні коміції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Кожна курія в зборах була представлена тільки воїнами (100 піших і 10 кінних) і мала один голос.</a:t>
            </a:r>
          </a:p>
          <a:p>
            <a:pPr indent="457200" algn="just">
              <a:lnSpc>
                <a:spcPct val="110000"/>
              </a:lnSpc>
            </a:pPr>
            <a:endParaRPr lang="uk-UA" sz="2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2240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424936" cy="1008112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bg2">
                    <a:lumMod val="50000"/>
                  </a:schemeClr>
                </a:solidFill>
              </a:rPr>
              <a:t>1.4.	Виникнення держави у Рим</a:t>
            </a:r>
            <a:r>
              <a:rPr lang="ru-RU" sz="3200" b="1" dirty="0" smtClean="0">
                <a:solidFill>
                  <a:schemeClr val="bg2">
                    <a:lumMod val="50000"/>
                  </a:schemeClr>
                </a:solidFill>
              </a:rPr>
              <a:t>і </a:t>
            </a:r>
            <a:r>
              <a:rPr lang="uk-UA" sz="1800" dirty="0" smtClean="0">
                <a:solidFill>
                  <a:schemeClr val="bg2">
                    <a:lumMod val="50000"/>
                  </a:schemeClr>
                </a:solidFill>
              </a:rPr>
              <a:t>(продовження)</a:t>
            </a:r>
            <a:endParaRPr lang="uk-UA" sz="1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556792"/>
            <a:ext cx="8424936" cy="5112568"/>
          </a:xfrm>
        </p:spPr>
        <p:txBody>
          <a:bodyPr>
            <a:normAutofit/>
          </a:bodyPr>
          <a:lstStyle/>
          <a:p>
            <a:pPr indent="457200" algn="just">
              <a:lnSpc>
                <a:spcPct val="110000"/>
              </a:lnSpc>
            </a:pPr>
            <a:endParaRPr lang="uk-UA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0000"/>
              </a:lnSpc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Воєнізований характер римської родової організації дозволяв їй якийсь час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підтримувати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свій замкнений характер. Але в Римі розвивалися процеси, які неминуче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були прискорити її крах. Зростання чисельності плебсу, концентрація в його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руках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ремісничого виробництва і торгівлі перетворили плебеїв у своєрідну, щоправда, етнічно неоднорідну, з переважанням етруського елементу, общину. Соціальне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сила цієї общини зростали. Всередині неї, також як і в римській общині,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розвивалася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майнова диференціація.</a:t>
            </a:r>
            <a:endParaRPr lang="uk-UA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0752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424936" cy="1008112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bg2">
                    <a:lumMod val="50000"/>
                  </a:schemeClr>
                </a:solidFill>
              </a:rPr>
              <a:t>1.4.	Виникнення держави у Рим</a:t>
            </a:r>
            <a:r>
              <a:rPr lang="ru-RU" sz="3200" b="1" dirty="0" smtClean="0">
                <a:solidFill>
                  <a:schemeClr val="bg2">
                    <a:lumMod val="50000"/>
                  </a:schemeClr>
                </a:solidFill>
              </a:rPr>
              <a:t>і </a:t>
            </a:r>
            <a:r>
              <a:rPr lang="uk-UA" sz="1800" dirty="0" smtClean="0">
                <a:solidFill>
                  <a:schemeClr val="bg2">
                    <a:lumMod val="50000"/>
                  </a:schemeClr>
                </a:solidFill>
              </a:rPr>
              <a:t>(продовження)</a:t>
            </a:r>
            <a:endParaRPr lang="uk-UA" sz="1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556792"/>
            <a:ext cx="8424936" cy="5112568"/>
          </a:xfrm>
        </p:spPr>
        <p:txBody>
          <a:bodyPr>
            <a:normAutofit/>
          </a:bodyPr>
          <a:lstStyle/>
          <a:p>
            <a:pPr indent="457200" algn="just">
              <a:lnSpc>
                <a:spcPct val="110000"/>
              </a:lnSpc>
            </a:pPr>
            <a:endParaRPr lang="uk-UA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0000"/>
              </a:lnSpc>
            </a:pP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З’явилися </a:t>
            </a:r>
            <a:r>
              <a:rPr lang="uk-UA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багаті плебеї </a:t>
            </a:r>
            <a:r>
              <a:rPr lang="uk-UA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ремісники і торговці, які починали відігравати все </a:t>
            </a:r>
            <a:r>
              <a:rPr lang="uk-UA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зростаючу 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роль в економіці Риму. Вони гостро відчували своє безправ’я. Разом з тим </a:t>
            </a:r>
            <a:r>
              <a:rPr lang="uk-UA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збільшилося 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число плебеїв-бідняків, багато з яких ставали неоплатними боржниками </a:t>
            </a:r>
            <a:r>
              <a:rPr lang="uk-UA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патриціїв 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попадали в боргову кабалу. Зростання збіднілої частини плебсу в умовах зростаючої чисельності рабів значно посилювало небезпеку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7900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424936" cy="1008112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bg2">
                    <a:lumMod val="50000"/>
                  </a:schemeClr>
                </a:solidFill>
              </a:rPr>
              <a:t>1.4.	Виникнення держави у Рим</a:t>
            </a:r>
            <a:r>
              <a:rPr lang="ru-RU" sz="3200" b="1" dirty="0" smtClean="0">
                <a:solidFill>
                  <a:schemeClr val="bg2">
                    <a:lumMod val="50000"/>
                  </a:schemeClr>
                </a:solidFill>
              </a:rPr>
              <a:t>і </a:t>
            </a:r>
            <a:r>
              <a:rPr lang="uk-UA" sz="1800" dirty="0" smtClean="0">
                <a:solidFill>
                  <a:schemeClr val="bg2">
                    <a:lumMod val="50000"/>
                  </a:schemeClr>
                </a:solidFill>
              </a:rPr>
              <a:t>(продовження)</a:t>
            </a:r>
            <a:endParaRPr lang="uk-UA" sz="1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556792"/>
            <a:ext cx="8424936" cy="5112568"/>
          </a:xfrm>
        </p:spPr>
        <p:txBody>
          <a:bodyPr>
            <a:normAutofit fontScale="92500" lnSpcReduction="10000"/>
          </a:bodyPr>
          <a:lstStyle/>
          <a:p>
            <a:pPr indent="457200" algn="just">
              <a:lnSpc>
                <a:spcPct val="110000"/>
              </a:lnSpc>
            </a:pPr>
            <a:endParaRPr lang="uk-UA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0000"/>
              </a:lnSpc>
            </a:pP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Становище ускладнювалося </a:t>
            </a:r>
            <a:r>
              <a:rPr lang="uk-UA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що римляни були вимушені залучати плебеїв до участі у військових походах. Невідповідність, що розвивалася між великою роллю, яку в житті Рима став відігравати плебс, і його безправним становищем, породила боротьбу плебеїв за </a:t>
            </a:r>
            <a:r>
              <a:rPr lang="uk-UA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зрівняння 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 у правах з членами ослабленої внутрішніми протиріччями </a:t>
            </a:r>
            <a:r>
              <a:rPr lang="uk-UA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римської 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родової общини, представленої її провідною силою </a:t>
            </a:r>
            <a:r>
              <a:rPr lang="uk-UA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патриціями. </a:t>
            </a:r>
            <a:r>
              <a:rPr lang="uk-UA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Ця боротьба закінчилася 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перемогою плебеїв, зруйнувала замкнену римську родову організацію і розчистила тим самим шлях до утворення держави.</a:t>
            </a:r>
            <a:endParaRPr lang="uk-UA" sz="2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569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424936" cy="1008112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bg2">
                    <a:lumMod val="50000"/>
                  </a:schemeClr>
                </a:solidFill>
              </a:rPr>
              <a:t>1.4.	Виникнення держави у Рим</a:t>
            </a:r>
            <a:r>
              <a:rPr lang="ru-RU" sz="3200" b="1" dirty="0" smtClean="0">
                <a:solidFill>
                  <a:schemeClr val="bg2">
                    <a:lumMod val="50000"/>
                  </a:schemeClr>
                </a:solidFill>
              </a:rPr>
              <a:t>і </a:t>
            </a:r>
            <a:r>
              <a:rPr lang="uk-UA" sz="1800" dirty="0" smtClean="0">
                <a:solidFill>
                  <a:schemeClr val="bg2">
                    <a:lumMod val="50000"/>
                  </a:schemeClr>
                </a:solidFill>
              </a:rPr>
              <a:t>(продовження)</a:t>
            </a:r>
            <a:endParaRPr lang="uk-UA" sz="1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556792"/>
            <a:ext cx="8424936" cy="5112568"/>
          </a:xfrm>
        </p:spPr>
        <p:txBody>
          <a:bodyPr>
            <a:normAutofit fontScale="92500" lnSpcReduction="20000"/>
          </a:bodyPr>
          <a:lstStyle/>
          <a:p>
            <a:pPr indent="457200" algn="just">
              <a:lnSpc>
                <a:spcPct val="110000"/>
              </a:lnSpc>
            </a:pPr>
            <a:endParaRPr lang="uk-UA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0000"/>
              </a:lnSpc>
            </a:pP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 чином, виникнення держави в Стародавньому Римі було результатом </a:t>
            </a:r>
            <a:r>
              <a:rPr lang="uk-UA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загальних 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 розкладу первіснообщинного ладу, породжених розвитком приватної власності, майнової і класової диференціації. Але ці процеси були прискорені </a:t>
            </a:r>
            <a:r>
              <a:rPr lang="uk-UA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боротьбою 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плебеїв за рівноправність з членами римської общини, що остаточно зруйнувала основи родового ладу Стародавнього Рима. На зміну полісу, як політичній общині, прийшла держава.</a:t>
            </a:r>
          </a:p>
          <a:p>
            <a:pPr indent="457200" algn="just">
              <a:lnSpc>
                <a:spcPct val="110000"/>
              </a:lnSpc>
            </a:pP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Історична традиція пов’язує закріплення перемоги плебеїв і виникнення держави в Стародавньому Римі з реформами рекса Сервія Туллія, що відносяться до 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 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до </a:t>
            </a:r>
            <a:r>
              <a:rPr lang="uk-UA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н.е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7200" algn="just">
              <a:lnSpc>
                <a:spcPct val="110000"/>
              </a:lnSpc>
            </a:pPr>
            <a:endParaRPr lang="uk-UA" sz="2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553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424936" cy="1008112"/>
          </a:xfrm>
        </p:spPr>
        <p:txBody>
          <a:bodyPr>
            <a:noAutofit/>
          </a:bodyPr>
          <a:lstStyle/>
          <a:p>
            <a:r>
              <a:rPr lang="uk-UA" sz="3200" b="1" dirty="0">
                <a:solidFill>
                  <a:schemeClr val="bg2">
                    <a:lumMod val="50000"/>
                  </a:schemeClr>
                </a:solidFill>
              </a:rPr>
              <a:t>Реформи Сервія Туллія</a:t>
            </a:r>
            <a:endParaRPr lang="uk-UA" sz="1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556792"/>
            <a:ext cx="8424936" cy="5112568"/>
          </a:xfrm>
        </p:spPr>
        <p:txBody>
          <a:bodyPr>
            <a:normAutofit fontScale="55000" lnSpcReduction="20000"/>
          </a:bodyPr>
          <a:lstStyle/>
          <a:p>
            <a:pPr indent="457200" algn="just">
              <a:lnSpc>
                <a:spcPct val="110000"/>
              </a:lnSpc>
            </a:pPr>
            <a:endParaRPr lang="uk-UA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0000"/>
              </a:lnSpc>
            </a:pP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Реформи Сервія Туллія поклали в основу общинної </a:t>
            </a:r>
            <a:r>
              <a:rPr lang="uk-UA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 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Риму </a:t>
            </a:r>
            <a:r>
              <a:rPr lang="uk-UA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майновий і територіальний принципи.</a:t>
            </a:r>
          </a:p>
          <a:p>
            <a:pPr indent="457200" algn="just">
              <a:lnSpc>
                <a:spcPct val="110000"/>
              </a:lnSpc>
            </a:pP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	Все вільне </a:t>
            </a:r>
            <a:r>
              <a:rPr lang="uk-UA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населення Риму було розділено на майнові розряди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 основу </a:t>
            </a:r>
            <a:r>
              <a:rPr lang="uk-UA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 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було покладено розмір земельної ділянки, якою володіла людина (пізніше, з </a:t>
            </a:r>
            <a:r>
              <a:rPr lang="uk-UA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появою 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 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до </a:t>
            </a:r>
            <a:r>
              <a:rPr lang="uk-UA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н.е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грошей, була введена грошова оцінка майна в </a:t>
            </a:r>
            <a:r>
              <a:rPr lang="uk-UA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ассах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дрібній римській монеті). Цей розподіл виглядав таким чином:</a:t>
            </a:r>
          </a:p>
          <a:p>
            <a:pPr indent="457200" algn="just">
              <a:lnSpc>
                <a:spcPct val="110000"/>
              </a:lnSpc>
            </a:pPr>
            <a:r>
              <a:rPr lang="uk-UA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розряд </a:t>
            </a:r>
            <a:r>
              <a:rPr lang="uk-UA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100 тис. </a:t>
            </a:r>
            <a:r>
              <a:rPr lang="uk-UA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ассів</a:t>
            </a:r>
          </a:p>
          <a:p>
            <a:pPr indent="457200" algn="just">
              <a:lnSpc>
                <a:spcPct val="110000"/>
              </a:lnSpc>
            </a:pPr>
            <a:r>
              <a:rPr lang="uk-UA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ІІ </a:t>
            </a:r>
            <a:r>
              <a:rPr lang="uk-UA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розря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 </a:t>
            </a:r>
            <a:r>
              <a:rPr lang="uk-UA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75 тис. </a:t>
            </a:r>
            <a:r>
              <a:rPr lang="uk-UA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ассів</a:t>
            </a:r>
          </a:p>
          <a:p>
            <a:pPr indent="457200" algn="just">
              <a:lnSpc>
                <a:spcPct val="110000"/>
              </a:lnSpc>
            </a:pPr>
            <a:r>
              <a:rPr lang="uk-UA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ІІІ </a:t>
            </a:r>
            <a:r>
              <a:rPr lang="uk-UA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розряд </a:t>
            </a:r>
            <a:r>
              <a:rPr lang="uk-UA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50 тис. </a:t>
            </a:r>
            <a:r>
              <a:rPr lang="uk-UA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ассів</a:t>
            </a:r>
          </a:p>
          <a:p>
            <a:pPr indent="457200" algn="just">
              <a:lnSpc>
                <a:spcPct val="110000"/>
              </a:lnSpc>
            </a:pPr>
            <a:r>
              <a:rPr lang="uk-UA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uk-UA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розряд </a:t>
            </a:r>
            <a:r>
              <a:rPr lang="uk-UA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25 тис. </a:t>
            </a:r>
            <a:r>
              <a:rPr lang="uk-UA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ассів</a:t>
            </a:r>
          </a:p>
          <a:p>
            <a:pPr indent="457200" algn="just">
              <a:lnSpc>
                <a:spcPct val="110000"/>
              </a:lnSpc>
            </a:pP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uk-UA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розряд </a:t>
            </a:r>
            <a:r>
              <a:rPr lang="uk-UA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11 тис. ассів</a:t>
            </a:r>
          </a:p>
          <a:p>
            <a:pPr indent="457200" algn="just">
              <a:lnSpc>
                <a:spcPct val="110000"/>
              </a:lnSpc>
            </a:pP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 першим розрядом підносилися </a:t>
            </a:r>
            <a:r>
              <a:rPr lang="uk-UA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вершники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патриції і плебеї, майно яких </a:t>
            </a:r>
            <a:r>
              <a:rPr lang="uk-UA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оцінювалося 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понад 100 тис. ассів; </a:t>
            </a:r>
            <a:r>
              <a:rPr lang="uk-UA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нижче п’ятого розряду знаходилися пролетарі 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(від римського «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proles» — 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потомство, ті, у яких не було нічого, крім </a:t>
            </a:r>
            <a:r>
              <a:rPr lang="uk-UA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дітей), 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ремісники, музиканти. Кожний розряд виставляв певну кількість озброєних чоловіків, з яких формувалися </a:t>
            </a:r>
            <a:r>
              <a:rPr lang="uk-UA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центурії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(сотні): вершники </a:t>
            </a:r>
            <a:r>
              <a:rPr lang="uk-UA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 центурій; перший розряд </a:t>
            </a:r>
            <a:r>
              <a:rPr lang="uk-UA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‒ 80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другий третій, четвертий </a:t>
            </a:r>
            <a:r>
              <a:rPr lang="uk-UA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20; п’ятий </a:t>
            </a:r>
            <a:r>
              <a:rPr lang="uk-UA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30; військові ремісники </a:t>
            </a:r>
            <a:r>
              <a:rPr lang="uk-UA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2; військові </a:t>
            </a:r>
            <a:r>
              <a:rPr lang="uk-UA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музиканти ‒ 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2; пролетарі </a:t>
            </a:r>
            <a:r>
              <a:rPr lang="uk-UA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Усього було </a:t>
            </a:r>
            <a:r>
              <a:rPr lang="uk-UA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193 центурії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7200" algn="just">
              <a:lnSpc>
                <a:spcPct val="110000"/>
              </a:lnSpc>
            </a:pPr>
            <a:endParaRPr lang="uk-UA" sz="2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068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424936" cy="1008112"/>
          </a:xfrm>
        </p:spPr>
        <p:txBody>
          <a:bodyPr>
            <a:noAutofit/>
          </a:bodyPr>
          <a:lstStyle/>
          <a:p>
            <a:r>
              <a:rPr lang="uk-UA" sz="3200" b="1" dirty="0">
                <a:solidFill>
                  <a:schemeClr val="bg2">
                    <a:lumMod val="50000"/>
                  </a:schemeClr>
                </a:solidFill>
              </a:rPr>
              <a:t>Реформи Сервія Туллія</a:t>
            </a:r>
            <a:endParaRPr lang="uk-UA" sz="1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556792"/>
            <a:ext cx="8424936" cy="5112568"/>
          </a:xfrm>
        </p:spPr>
        <p:txBody>
          <a:bodyPr>
            <a:normAutofit fontScale="85000" lnSpcReduction="20000"/>
          </a:bodyPr>
          <a:lstStyle/>
          <a:p>
            <a:pPr indent="457200" algn="just">
              <a:lnSpc>
                <a:spcPct val="110000"/>
              </a:lnSpc>
            </a:pPr>
            <a:endParaRPr lang="uk-UA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0000"/>
              </a:lnSpc>
            </a:pP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 важливим в цій частині реформ було те, що </a:t>
            </a:r>
            <a:r>
              <a:rPr lang="uk-UA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центурії стали 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тільки </a:t>
            </a:r>
            <a:r>
              <a:rPr lang="uk-UA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військовими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але і </a:t>
            </a:r>
            <a:r>
              <a:rPr lang="uk-UA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політичними одиницями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З часу реформ нарівні з куріатними народними зборами стали скликатися народні збори за центуріями </a:t>
            </a:r>
            <a:r>
              <a:rPr lang="uk-UA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lang="uk-UA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центуріатні коміції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де кожна центурія мала один голос і голосування за традицією починалося з центурій вершників і першого розряду. Якщо ці центурії виступали спільно, думка інших не мала </a:t>
            </a:r>
            <a:r>
              <a:rPr lang="uk-UA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значення. Голосування 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припинялося, як тільки солідарно висловлювалися перші 98 центурій. </a:t>
            </a:r>
            <a:r>
              <a:rPr lang="uk-UA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 </a:t>
            </a:r>
            <a:r>
              <a:rPr lang="uk-UA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народних зборів за центуріями отримувало силу закону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і ці збори відтісняли на другі ролі народні збори по куріях. У всьому цьому можна побачити тонкий політичний розрахунок, розуміння дійсних цілей державної організації, що </a:t>
            </a:r>
            <a:r>
              <a:rPr lang="uk-UA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створювалась.</a:t>
            </a:r>
            <a:endParaRPr lang="uk-UA" sz="2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6413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1152128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chemeClr val="bg2">
                    <a:lumMod val="50000"/>
                  </a:schemeClr>
                </a:solidFill>
              </a:rPr>
              <a:t>1. Виникнення держави в античному світі</a:t>
            </a:r>
            <a:endParaRPr lang="uk-UA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484784"/>
            <a:ext cx="7772400" cy="5040560"/>
          </a:xfrm>
        </p:spPr>
        <p:txBody>
          <a:bodyPr>
            <a:noAutofit/>
          </a:bodyPr>
          <a:lstStyle/>
          <a:p>
            <a:pPr algn="just"/>
            <a:endParaRPr lang="uk-UA" sz="2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Історія цивілізації з властивою їй державно-правовою організацією людського </a:t>
            </a:r>
            <a:r>
              <a:rPr lang="uk-UA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життя починається зі 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Стародавнього </a:t>
            </a:r>
            <a:r>
              <a:rPr lang="uk-UA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Сходу, а її новий, 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 високий рівень розвитку пов’язаний з античним (греко-римським) суспільством, яке </a:t>
            </a:r>
            <a:r>
              <a:rPr lang="uk-UA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сформувалося </a:t>
            </a:r>
            <a:r>
              <a:rPr lang="uk-UA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півдні Європи в басейні Середземного моря</a:t>
            </a:r>
          </a:p>
        </p:txBody>
      </p:sp>
    </p:spTree>
    <p:extLst>
      <p:ext uri="{BB962C8B-B14F-4D97-AF65-F5344CB8AC3E}">
        <p14:creationId xmlns:p14="http://schemas.microsoft.com/office/powerpoint/2010/main" val="1365890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424936" cy="1008112"/>
          </a:xfrm>
        </p:spPr>
        <p:txBody>
          <a:bodyPr>
            <a:noAutofit/>
          </a:bodyPr>
          <a:lstStyle/>
          <a:p>
            <a:r>
              <a:rPr lang="uk-UA" sz="3200" b="1" dirty="0">
                <a:solidFill>
                  <a:schemeClr val="bg2">
                    <a:lumMod val="50000"/>
                  </a:schemeClr>
                </a:solidFill>
              </a:rPr>
              <a:t>Реформи Сервія Туллія</a:t>
            </a:r>
            <a:endParaRPr lang="uk-UA" sz="1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556792"/>
            <a:ext cx="8424936" cy="5112568"/>
          </a:xfrm>
        </p:spPr>
        <p:txBody>
          <a:bodyPr>
            <a:normAutofit fontScale="85000" lnSpcReduction="20000"/>
          </a:bodyPr>
          <a:lstStyle/>
          <a:p>
            <a:pPr indent="457200" algn="just">
              <a:lnSpc>
                <a:spcPct val="110000"/>
              </a:lnSpc>
            </a:pPr>
            <a:r>
              <a:rPr lang="uk-UA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Друга частина реформ ‒ розподіл вільного населення за територіальним принципом ‒ посилила процес ослаблення кровнородинних зв’язків, що лежали в основі первіснообщинної організації. У Римі було утворено </a:t>
            </a:r>
            <a:r>
              <a:rPr lang="uk-UA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міських і 17 сільських територіальних округів</a:t>
            </a:r>
            <a:r>
              <a:rPr lang="uk-UA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за якими зберегли стару назву племен ‒ триби. У трибу входили і патриції, і плебеї, що жили в ній і підкорялися її старості. Він же збирав з них податки. Трохи пізніше по територіальним трибам також стали скликатися свої збори ‒ </a:t>
            </a:r>
            <a:r>
              <a:rPr lang="uk-UA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трибутні</a:t>
            </a:r>
            <a:r>
              <a:rPr lang="uk-UA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коміції, в яких кожна триба мала один голос. Їх роль тривалий час залишалася другорядною, але розподіл населення за трибами, в яких патриції і плебеї мали однакові обов’язки, свідчило про появу в організації публічної влади в Римі, з її територіальним, а не кровнородинним принципом, державних ознак.</a:t>
            </a:r>
            <a:endParaRPr lang="uk-UA" sz="2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952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424936" cy="1008112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bg2">
                    <a:lumMod val="50000"/>
                  </a:schemeClr>
                </a:solidFill>
              </a:rPr>
              <a:t>2. Спільні риси та особливості суспільного ладу античних країн</a:t>
            </a:r>
            <a:endParaRPr lang="uk-UA" sz="1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556792"/>
            <a:ext cx="8424936" cy="5112568"/>
          </a:xfrm>
        </p:spPr>
        <p:txBody>
          <a:bodyPr>
            <a:normAutofit/>
          </a:bodyPr>
          <a:lstStyle/>
          <a:p>
            <a:pPr indent="457200" algn="just">
              <a:lnSpc>
                <a:spcPct val="110000"/>
              </a:lnSpc>
            </a:pP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античному світі не могла набути поширення і зберегтися земельна община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східного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типу, проте тут, особливо в Греції і Римі, склалися сприятливі умови для розвитку ремесла, зокрема металообробки. Широкий розвиток обмінних, а потім і торгових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особливо морської торгівлі, сприяло швидкому становленню ринкового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господарства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зростанню приватної власності. Соціальна диференціація, що посилювалася, призвела до більш чіткого, ніж на Сході, оформлення </a:t>
            </a:r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різних за правовим статусом </a:t>
            </a:r>
            <a:r>
              <a:rPr lang="uk-UA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 </a:t>
            </a:r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 </a:t>
            </a:r>
            <a:r>
              <a:rPr lang="uk-UA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класів: вільних і невільних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 їх межах існували більш дрібні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соціально-класові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утворення, але, на відміну від давньосхідних держав, античні, з їх меншою чисельністю населення і не такою багатоукладністю господарського життя,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відрізнялися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більшою чіткістю соціально-класових меж.</a:t>
            </a:r>
          </a:p>
        </p:txBody>
      </p:sp>
    </p:spTree>
    <p:extLst>
      <p:ext uri="{BB962C8B-B14F-4D97-AF65-F5344CB8AC3E}">
        <p14:creationId xmlns:p14="http://schemas.microsoft.com/office/powerpoint/2010/main" val="739737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424936" cy="1008112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bg2">
                    <a:lumMod val="50000"/>
                  </a:schemeClr>
                </a:solidFill>
              </a:rPr>
              <a:t>2.1.	Вільні категорії населення</a:t>
            </a:r>
            <a:endParaRPr lang="uk-UA" sz="1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556792"/>
            <a:ext cx="8424936" cy="5112568"/>
          </a:xfrm>
        </p:spPr>
        <p:txBody>
          <a:bodyPr>
            <a:normAutofit fontScale="92500"/>
          </a:bodyPr>
          <a:lstStyle/>
          <a:p>
            <a:pPr indent="457200" algn="just">
              <a:lnSpc>
                <a:spcPct val="110000"/>
              </a:lnSpc>
            </a:pPr>
            <a:r>
              <a:rPr lang="uk-UA" sz="2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 вільних: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повноправні; обмежені в правах; неповноправні.</a:t>
            </a:r>
          </a:p>
          <a:p>
            <a:pPr indent="457200" algn="just">
              <a:lnSpc>
                <a:spcPct val="110000"/>
              </a:lnSpc>
            </a:pPr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Повноправне населення Стародавніх Афін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складалося із заможних верств (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землевласницької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аристократії, власників майстерень, рудників, судновласників, купців, лихварів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тощо),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яким протистояла велика маса вільної бідноти: ремісників, землеробів тощо.</a:t>
            </a:r>
          </a:p>
          <a:p>
            <a:pPr indent="457200" algn="just">
              <a:lnSpc>
                <a:spcPct val="110000"/>
              </a:lnSpc>
            </a:pPr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Стародавній Спарті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повноправними громадянами вважалися тільки </a:t>
            </a:r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спартіати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які і складали пануючий клас давньоспартанського суспільства. При збереженні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спільної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 громадян на землю приналежність до пануючого класу підтримувалася наданням кожному спартіату в користування земельної ділянки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клерум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разом з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прикріпленими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неї рабами. Праця останніх забезпечувала засобами існування спартіата і його сім’ї. Клери не можна було продати, подарувати або заповідати. Це був своєрідний заслон проти порушення єдності серед спартіатів.</a:t>
            </a:r>
          </a:p>
          <a:p>
            <a:pPr indent="457200" algn="just">
              <a:lnSpc>
                <a:spcPct val="110000"/>
              </a:lnSpc>
            </a:pPr>
            <a:endParaRPr lang="uk-UA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7022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424936" cy="1008112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bg2">
                    <a:lumMod val="50000"/>
                  </a:schemeClr>
                </a:solidFill>
              </a:rPr>
              <a:t>2.1.	Вільні категорії населення </a:t>
            </a:r>
            <a:r>
              <a:rPr lang="uk-UA" sz="1800" b="1" dirty="0" smtClean="0">
                <a:solidFill>
                  <a:schemeClr val="bg2">
                    <a:lumMod val="50000"/>
                  </a:schemeClr>
                </a:solidFill>
              </a:rPr>
              <a:t>(продовження)</a:t>
            </a:r>
            <a:endParaRPr lang="uk-UA" sz="1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556792"/>
            <a:ext cx="8424936" cy="5112568"/>
          </a:xfrm>
        </p:spPr>
        <p:txBody>
          <a:bodyPr>
            <a:normAutofit fontScale="92500"/>
          </a:bodyPr>
          <a:lstStyle/>
          <a:p>
            <a:pPr indent="457200" algn="just">
              <a:lnSpc>
                <a:spcPct val="110000"/>
              </a:lnSpc>
            </a:pP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метою підтримки такої єдності спартіати повинні були брати участь у суспільних трапезах ‒ </a:t>
            </a:r>
            <a:r>
              <a:rPr lang="uk-UA" sz="2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сиссітіях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що організовувалися за рахунок встановлених щомісячних внесків спартіатів. Порції учасників сиссітій були рівними. Почесні частки отримували посадові особи. Однаковими були одяг і озброєння воїнів. Підтримці єдності спартіатів сприяли і правила проти розкоші. Спартіатам заборонялося торгувати, для них вводилися важкі, незручні в обігу залізні монети. Однак ці обмеження не могли завадити розвитку майнової диференціації, що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підривала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єдність і «рівність» спартіатів. Оскільки земельні ділянки успадковувалися тільки старшими синами, інші могли отримати лише ділянки, що залишалися після смерті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володаря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який не мав спадкоємців. Якщо таких не було, вони переходили в розряд </a:t>
            </a:r>
            <a:r>
              <a:rPr lang="uk-UA" sz="2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гіпомейонів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тих,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опустилися)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втрачали право брати участь у народних зборах і сиссітіях.</a:t>
            </a:r>
          </a:p>
        </p:txBody>
      </p:sp>
    </p:spTree>
    <p:extLst>
      <p:ext uri="{BB962C8B-B14F-4D97-AF65-F5344CB8AC3E}">
        <p14:creationId xmlns:p14="http://schemas.microsoft.com/office/powerpoint/2010/main" val="1112406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424936" cy="1008112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bg2">
                    <a:lumMod val="50000"/>
                  </a:schemeClr>
                </a:solidFill>
              </a:rPr>
              <a:t>2.1.	Вільні категорії населення </a:t>
            </a:r>
            <a:r>
              <a:rPr lang="uk-UA" sz="1800" b="1" dirty="0" smtClean="0">
                <a:solidFill>
                  <a:schemeClr val="bg2">
                    <a:lumMod val="50000"/>
                  </a:schemeClr>
                </a:solidFill>
              </a:rPr>
              <a:t>(продовження)</a:t>
            </a:r>
            <a:endParaRPr lang="uk-UA" sz="1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556792"/>
            <a:ext cx="8424936" cy="5112568"/>
          </a:xfrm>
        </p:spPr>
        <p:txBody>
          <a:bodyPr>
            <a:normAutofit/>
          </a:bodyPr>
          <a:lstStyle/>
          <a:p>
            <a:pPr indent="457200" algn="just">
              <a:lnSpc>
                <a:spcPct val="110000"/>
              </a:lnSpc>
            </a:pPr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Повноправними в Стародавньому Римі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вважалися особи, які належали до кожного з родів, що входили до складу римської общини і були зараховані в одну з курій.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Такими були </a:t>
            </a:r>
            <a:r>
              <a:rPr lang="uk-UA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патриції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під якими спочатку розуміли корінних і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повноправних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членів римської общини. До ІІІ ст. до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н.е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стара патриціанська знать стала вже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вироджуватися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поступатися своїм місцем новій аристократії, так званим </a:t>
            </a:r>
            <a:r>
              <a:rPr lang="uk-UA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нобілям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 цей же час у рядах пануючого класу виокремилася ще одна група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lang="uk-UA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вершники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претендувала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розподіл влади разом з нобілями. Їх назва перестала відповідати їх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первинному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призначенню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комплектуванню кінноти в армії, оскільки остання стала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формуватися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інших категорій громадян і навіть чужоземців. «Нові вершники» займалися комерцією і лихварством і поповнювали ряди фінансової і торгової аристократії.</a:t>
            </a:r>
          </a:p>
        </p:txBody>
      </p:sp>
    </p:spTree>
    <p:extLst>
      <p:ext uri="{BB962C8B-B14F-4D97-AF65-F5344CB8AC3E}">
        <p14:creationId xmlns:p14="http://schemas.microsoft.com/office/powerpoint/2010/main" val="2249978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424936" cy="1008112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bg2">
                    <a:lumMod val="50000"/>
                  </a:schemeClr>
                </a:solidFill>
              </a:rPr>
              <a:t>2.1.	Вільні категорії населення </a:t>
            </a:r>
            <a:r>
              <a:rPr lang="uk-UA" sz="1800" b="1" dirty="0" smtClean="0">
                <a:solidFill>
                  <a:schemeClr val="bg2">
                    <a:lumMod val="50000"/>
                  </a:schemeClr>
                </a:solidFill>
              </a:rPr>
              <a:t>(продовження)</a:t>
            </a:r>
            <a:endParaRPr lang="uk-UA" sz="1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556792"/>
            <a:ext cx="8424936" cy="5112568"/>
          </a:xfrm>
        </p:spPr>
        <p:txBody>
          <a:bodyPr>
            <a:normAutofit fontScale="92500"/>
          </a:bodyPr>
          <a:lstStyle/>
          <a:p>
            <a:pPr indent="457200" algn="just">
              <a:lnSpc>
                <a:spcPct val="110000"/>
              </a:lnSpc>
            </a:pP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розвитком рабовласницького ладу і розширенням державних кордонів значно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виріс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зміцнів клас рабовласників. Остаточно оформився і становий розподіл в ньому. Ряди нобілів і вершників, що поріділи в період громадянських війн, поповнювалися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багатими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рабовласниками з Італії і провінцій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lang="uk-UA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муніципалами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провінційною знаттю,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також державними чиновниками. Нобілітет перетворився в сенаторський стан. </a:t>
            </a:r>
            <a:r>
              <a:rPr lang="uk-UA" sz="2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Сенатори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займали вищі посади в державному апараті й армії і ставали найміцнішою опорою імператорської влади. Стан вершників перетворився в служивий стан, що постачав кадри для імператорської адміністрації в Римі, провінціях і для командних посад в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армії. Більш значною за чисельністю була </a:t>
            </a:r>
            <a:r>
              <a:rPr lang="uk-UA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провінційна знать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яка ще не оформилася за станами, але вже відігравала впливову роль у місцевому управлінні. До неї примикали римські і неримські власники ремісничих майстерень, судновласники і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торговці.</a:t>
            </a:r>
            <a:endParaRPr lang="uk-UA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6626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424936" cy="1008112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bg2">
                    <a:lumMod val="50000"/>
                  </a:schemeClr>
                </a:solidFill>
              </a:rPr>
              <a:t>2.1.	Вільні категорії населення </a:t>
            </a:r>
            <a:r>
              <a:rPr lang="uk-UA" sz="1800" b="1" dirty="0" smtClean="0">
                <a:solidFill>
                  <a:schemeClr val="bg2">
                    <a:lumMod val="50000"/>
                  </a:schemeClr>
                </a:solidFill>
              </a:rPr>
              <a:t>(продовження)</a:t>
            </a:r>
            <a:endParaRPr lang="uk-UA" sz="1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556792"/>
            <a:ext cx="8424936" cy="5112568"/>
          </a:xfrm>
        </p:spPr>
        <p:txBody>
          <a:bodyPr>
            <a:normAutofit/>
          </a:bodyPr>
          <a:lstStyle/>
          <a:p>
            <a:pPr indent="457200" algn="just">
              <a:lnSpc>
                <a:spcPct val="110000"/>
              </a:lnSpc>
            </a:pP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нижчих соціальних сходинках античних держав знаходилися </a:t>
            </a:r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вільні, але </a:t>
            </a:r>
            <a:r>
              <a:rPr lang="uk-UA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обмежені </a:t>
            </a:r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правах жителі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цих країн. До них, зокрема, </a:t>
            </a:r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Афінах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відносилися </a:t>
            </a:r>
            <a:r>
              <a:rPr lang="uk-UA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метеки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‒ іноземці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Стародавній Спарті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lang="uk-UA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періеки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жителі периферійних, гірських районів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Спарти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Вони були особисто вільні, володіли майновою правоздатністю, але не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користувалися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політичними правами і знаходилися під наглядом особливих посадових осіб </a:t>
            </a:r>
            <a:r>
              <a:rPr lang="uk-UA" sz="2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гармостів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На них розповсюджувався військовий обов’язок: вони повинні були брати участь у битвах як важко озброєнні воїни. Основне заняття періеків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торгівля і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ремесло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За своїм становищем вони були близькі до афінських метеків, але на відміну від останніх, вищі посадові особи держави могли стратити їх без суду.</a:t>
            </a:r>
          </a:p>
        </p:txBody>
      </p:sp>
    </p:spTree>
    <p:extLst>
      <p:ext uri="{BB962C8B-B14F-4D97-AF65-F5344CB8AC3E}">
        <p14:creationId xmlns:p14="http://schemas.microsoft.com/office/powerpoint/2010/main" val="188994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424936" cy="1008112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bg2">
                    <a:lumMod val="50000"/>
                  </a:schemeClr>
                </a:solidFill>
              </a:rPr>
              <a:t>2.1.	Вільні категорії населення </a:t>
            </a:r>
            <a:r>
              <a:rPr lang="uk-UA" sz="1800" b="1" dirty="0" smtClean="0">
                <a:solidFill>
                  <a:schemeClr val="bg2">
                    <a:lumMod val="50000"/>
                  </a:schemeClr>
                </a:solidFill>
              </a:rPr>
              <a:t>(продовження)</a:t>
            </a:r>
            <a:endParaRPr lang="uk-UA" sz="1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556792"/>
            <a:ext cx="8424936" cy="5112568"/>
          </a:xfrm>
        </p:spPr>
        <p:txBody>
          <a:bodyPr>
            <a:normAutofit lnSpcReduction="10000"/>
          </a:bodyPr>
          <a:lstStyle/>
          <a:p>
            <a:pPr indent="457200" algn="just">
              <a:lnSpc>
                <a:spcPct val="110000"/>
              </a:lnSpc>
            </a:pPr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Стародавньому Римі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крім повноправних громадян, були </a:t>
            </a:r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дві категорії </a:t>
            </a:r>
            <a:r>
              <a:rPr lang="uk-UA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неповноправних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клієнти і плебеї.</a:t>
            </a:r>
          </a:p>
          <a:p>
            <a:pPr indent="457200" algn="just">
              <a:lnSpc>
                <a:spcPct val="110000"/>
              </a:lnSpc>
            </a:pPr>
            <a:r>
              <a:rPr lang="uk-UA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знаходився в особистій і спадковій залежності від повноправного члена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общини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що називався його </a:t>
            </a:r>
            <a:r>
              <a:rPr lang="uk-UA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патроном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Відносини між патроном і клієнтом виражалися в тому, що клієнт, входячи в сім’ю патрона, зобов’язаний був слідувати за ним на війну, допомагати йому працею або коштами, відноситись до нього з повагою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тощо.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Патрон у свою чергу зобов’язаний був протегувати клієнта і захищати його перед судом,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 не мав можливості сам захищати свої інтереси. Інститут клієнтели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зустрічається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майже у всіх народів. Його походження викликано умовами існування родового суспільства, в якому всяка людина, що не належала до цього суспільства, вважалася не тільки чужою, але навіть ворогом.</a:t>
            </a:r>
          </a:p>
        </p:txBody>
      </p:sp>
    </p:spTree>
    <p:extLst>
      <p:ext uri="{BB962C8B-B14F-4D97-AF65-F5344CB8AC3E}">
        <p14:creationId xmlns:p14="http://schemas.microsoft.com/office/powerpoint/2010/main" val="3048726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424936" cy="1008112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bg2">
                    <a:lumMod val="50000"/>
                  </a:schemeClr>
                </a:solidFill>
              </a:rPr>
              <a:t>2.1.	Вільні категорії населення </a:t>
            </a:r>
            <a:r>
              <a:rPr lang="uk-UA" sz="1800" b="1" dirty="0" smtClean="0">
                <a:solidFill>
                  <a:schemeClr val="bg2">
                    <a:lumMod val="50000"/>
                  </a:schemeClr>
                </a:solidFill>
              </a:rPr>
              <a:t>(продовження)</a:t>
            </a:r>
            <a:endParaRPr lang="uk-UA" sz="1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556792"/>
            <a:ext cx="8424936" cy="5112568"/>
          </a:xfrm>
        </p:spPr>
        <p:txBody>
          <a:bodyPr>
            <a:normAutofit fontScale="92500"/>
          </a:bodyPr>
          <a:lstStyle/>
          <a:p>
            <a:pPr indent="457200" algn="just">
              <a:lnSpc>
                <a:spcPct val="110000"/>
              </a:lnSpc>
            </a:pPr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Стародавньому Римі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крім повноправних громадян, були </a:t>
            </a:r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дві категорії </a:t>
            </a:r>
            <a:r>
              <a:rPr lang="uk-UA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неповноправних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клієнти і плебеї.</a:t>
            </a:r>
          </a:p>
          <a:p>
            <a:pPr indent="457200" algn="just">
              <a:lnSpc>
                <a:spcPct val="110000"/>
              </a:lnSpc>
            </a:pPr>
            <a:r>
              <a:rPr lang="uk-UA" sz="2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Плебеї </a:t>
            </a:r>
            <a:r>
              <a:rPr lang="uk-UA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були особисто вільними людьми, мали право власності на землю, повинні були платити податки і від’їжджати на військову службу. Вони могли придбати майно, здійснювати операції і самостійно від свого імені виступати на суді, тобто володіли цивільною правоздатністю, за винятком права одружуватися з патриціями і патриціанками. Тому вони не потребували патронату.</a:t>
            </a:r>
          </a:p>
          <a:p>
            <a:pPr indent="457200" algn="just">
              <a:lnSpc>
                <a:spcPct val="110000"/>
              </a:lnSpc>
            </a:pPr>
            <a:r>
              <a:rPr lang="uk-UA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Але плебеї </a:t>
            </a:r>
            <a:r>
              <a:rPr lang="uk-UA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були позбавлені можливості брати участь в управлінні справами римської общини</a:t>
            </a:r>
            <a:r>
              <a:rPr lang="uk-UA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саме: брати участь у народних зборах, займати різні посади і отримувати свою частку землі під час розподілу державних земель. Протягом багатьох століть плебеї боролися за зрівнювання в правах з патриціями і на початку III ст. до н.е., домоглися свого, стали поповнювати нарівні з патриціанською знаттю ряди нобілів.</a:t>
            </a:r>
            <a:endParaRPr lang="uk-UA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1849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424936" cy="1008112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bg2">
                    <a:lumMod val="50000"/>
                  </a:schemeClr>
                </a:solidFill>
              </a:rPr>
              <a:t>2.1.	Вільні категорії населення </a:t>
            </a:r>
            <a:r>
              <a:rPr lang="uk-UA" sz="1800" b="1" dirty="0" smtClean="0">
                <a:solidFill>
                  <a:schemeClr val="bg2">
                    <a:lumMod val="50000"/>
                  </a:schemeClr>
                </a:solidFill>
              </a:rPr>
              <a:t>(продовження)</a:t>
            </a:r>
            <a:endParaRPr lang="uk-UA" sz="1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556792"/>
            <a:ext cx="8424936" cy="5112568"/>
          </a:xfrm>
        </p:spPr>
        <p:txBody>
          <a:bodyPr>
            <a:normAutofit/>
          </a:bodyPr>
          <a:lstStyle/>
          <a:p>
            <a:pPr indent="457200" algn="just">
              <a:lnSpc>
                <a:spcPct val="110000"/>
              </a:lnSpc>
            </a:pP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Ймовірно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що до розряду клієнтів попадали «чужаки», тобто чужоземці, які не мали ніякого племінного зв’язку з римлянами. Відносно плебеїв існує припущення, що вони були переселенцями з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племен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родинних за своїм походженням з римлянами. Такими племенами були латини, які не вважалися ворогами і тому не потребували патронату.</a:t>
            </a:r>
          </a:p>
          <a:p>
            <a:pPr indent="457200" algn="just">
              <a:lnSpc>
                <a:spcPct val="110000"/>
              </a:lnSpc>
            </a:pP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правах іноземців тривалий час у Римі були так звані </a:t>
            </a:r>
            <a:r>
              <a:rPr lang="uk-UA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перегрини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жителі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римських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провінцій. З розширенням кордонів Римської держави зростала і їх чисельність. Центральна влада стала перед проблемою визначення їх правового статусу, що було здійснено на початку ІІ століття. У 212 р., владою імператора Каракали, право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громадянства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було надане всім вільним жителям Римської імперії.</a:t>
            </a:r>
          </a:p>
          <a:p>
            <a:pPr indent="457200" algn="just">
              <a:lnSpc>
                <a:spcPct val="110000"/>
              </a:lnSpc>
            </a:pPr>
            <a:endParaRPr lang="uk-UA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66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1152128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chemeClr val="bg2">
                    <a:lumMod val="50000"/>
                  </a:schemeClr>
                </a:solidFill>
              </a:rPr>
              <a:t>1.1. Передумови виникнення держави на півдні Європи</a:t>
            </a:r>
            <a:endParaRPr lang="uk-UA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484784"/>
            <a:ext cx="7772400" cy="5040560"/>
          </a:xfrm>
        </p:spPr>
        <p:txBody>
          <a:bodyPr>
            <a:noAutofit/>
          </a:bodyPr>
          <a:lstStyle/>
          <a:p>
            <a:endParaRPr lang="uk-UA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греки-ахейці</a:t>
            </a:r>
          </a:p>
          <a:p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автохтонне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(корінне) населення регіону  - пеласги,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минойці</a:t>
            </a:r>
          </a:p>
          <a:p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дорійські племена</a:t>
            </a:r>
          </a:p>
          <a:p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елліни</a:t>
            </a:r>
            <a:endParaRPr lang="uk-UA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спартіати</a:t>
            </a:r>
          </a:p>
          <a:p>
            <a:endParaRPr lang="uk-UA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поліси</a:t>
            </a:r>
            <a:endParaRPr lang="uk-UA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2478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424936" cy="1008112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bg2">
                    <a:lumMod val="50000"/>
                  </a:schemeClr>
                </a:solidFill>
              </a:rPr>
              <a:t>2.1.	Вільні категорії населення </a:t>
            </a:r>
            <a:r>
              <a:rPr lang="uk-UA" sz="1800" b="1" dirty="0" smtClean="0">
                <a:solidFill>
                  <a:schemeClr val="bg2">
                    <a:lumMod val="50000"/>
                  </a:schemeClr>
                </a:solidFill>
              </a:rPr>
              <a:t>(продовження)</a:t>
            </a:r>
            <a:endParaRPr lang="uk-UA" sz="1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556792"/>
            <a:ext cx="8424936" cy="5112568"/>
          </a:xfrm>
        </p:spPr>
        <p:txBody>
          <a:bodyPr>
            <a:normAutofit fontScale="92500" lnSpcReduction="10000"/>
          </a:bodyPr>
          <a:lstStyle/>
          <a:p>
            <a:pPr indent="457200" algn="just">
              <a:lnSpc>
                <a:spcPct val="110000"/>
              </a:lnSpc>
            </a:pP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третьої категорії відносно вільних, але неповноправних, жителів античних держав потрібно віднести </a:t>
            </a:r>
            <a:r>
              <a:rPr lang="uk-UA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т.зв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люмпен-пролетарів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(Стародавні Афіни і Рим) і </a:t>
            </a:r>
            <a:r>
              <a:rPr lang="uk-UA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ілотів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(Стародавня Спарта).</a:t>
            </a:r>
          </a:p>
          <a:p>
            <a:pPr indent="457200" algn="just">
              <a:lnSpc>
                <a:spcPct val="110000"/>
              </a:lnSpc>
            </a:pPr>
            <a:r>
              <a:rPr lang="uk-UA" sz="2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Ілоти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‒ поневолені жителі Мессенії ‒ були власністю держави. Вони надавалися в розпорядження спартіатів, обробляли їх землю і віддавали їм біля половини врожаю (на домашніх роботах спартіати використовували рабів з військовополонених). Ілоти практично самостійно вели своє господарство, не були товаром, як раби, і вільно розпоряджалися частиною врожаю, що залишалася у них. Їх економічне і соціальне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становище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було близьким до становища майбутніх кріпосних селян. Вважається, що вони мали сім’ю і утворювали якусь подібність общини, яка була колективною власністю общини спартіатів.</a:t>
            </a:r>
          </a:p>
          <a:p>
            <a:pPr indent="457200" algn="just">
              <a:lnSpc>
                <a:spcPct val="110000"/>
              </a:lnSpc>
            </a:pP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Ілоти брали участь у війнах Спарти як легкоозброєні воїни. Вони могли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викуповуватися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волю, але в інших відносинах були абсолютно безправними.</a:t>
            </a:r>
          </a:p>
          <a:p>
            <a:pPr indent="457200" algn="just">
              <a:lnSpc>
                <a:spcPct val="110000"/>
              </a:lnSpc>
            </a:pPr>
            <a:endParaRPr lang="uk-UA" sz="2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0000"/>
              </a:lnSpc>
            </a:pPr>
            <a:endParaRPr lang="uk-UA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1955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424936" cy="1008112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bg2">
                    <a:lumMod val="50000"/>
                  </a:schemeClr>
                </a:solidFill>
              </a:rPr>
              <a:t>2.2</a:t>
            </a:r>
            <a:r>
              <a:rPr lang="uk-UA" sz="3200" b="1" dirty="0">
                <a:solidFill>
                  <a:schemeClr val="bg2">
                    <a:lumMod val="50000"/>
                  </a:schemeClr>
                </a:solidFill>
              </a:rPr>
              <a:t>.	Невільні категорії населення</a:t>
            </a:r>
            <a:endParaRPr lang="uk-UA" sz="1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556792"/>
            <a:ext cx="8424936" cy="5112568"/>
          </a:xfrm>
        </p:spPr>
        <p:txBody>
          <a:bodyPr>
            <a:normAutofit/>
          </a:bodyPr>
          <a:lstStyle/>
          <a:p>
            <a:pPr indent="457200" algn="just">
              <a:lnSpc>
                <a:spcPct val="110000"/>
              </a:lnSpc>
            </a:pP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цієї категорії входили </a:t>
            </a:r>
            <a:r>
              <a:rPr lang="uk-UA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раби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Соціальний статус раба в античних державах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відрізнявся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 статусу раба в давньосхідних суспільствах. На самій ранній стадії рабство і тут зберігає свій патріархальний характер, але надалі експлуатація </a:t>
            </a:r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рабської праці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різко інтенсифікується і вона стає, як і праця дрібних виробників, </a:t>
            </a:r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основою економічного життя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Нарівні з такими характерними для країн Давнього Сходу </a:t>
            </a:r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джерелами рабства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війна і боргова кабала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(перетворення боржників в рабів) в античних країнах, особливо в Римі, </a:t>
            </a:r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джерелом «живого товару» стають провінції і колонії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Так, у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ІІ-І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до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н.е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римлянами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рабство було звернено біля 500 000, у той час як римських громадян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нараховувалося приблизно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400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000.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Таке ж співвідношення спостерігалося і в інших античних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державах.</a:t>
            </a:r>
            <a:endParaRPr lang="uk-UA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3460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424936" cy="1008112"/>
          </a:xfrm>
        </p:spPr>
        <p:txBody>
          <a:bodyPr>
            <a:noAutofit/>
          </a:bodyPr>
          <a:lstStyle/>
          <a:p>
            <a:pPr algn="just"/>
            <a:r>
              <a:rPr lang="uk-UA" sz="3200" b="1" dirty="0" smtClean="0">
                <a:solidFill>
                  <a:schemeClr val="bg2">
                    <a:lumMod val="50000"/>
                  </a:schemeClr>
                </a:solidFill>
              </a:rPr>
              <a:t>2.2</a:t>
            </a:r>
            <a:r>
              <a:rPr lang="uk-UA" sz="3200" b="1" dirty="0">
                <a:solidFill>
                  <a:schemeClr val="bg2">
                    <a:lumMod val="50000"/>
                  </a:schemeClr>
                </a:solidFill>
              </a:rPr>
              <a:t>.	Невільні категорії </a:t>
            </a:r>
            <a:r>
              <a:rPr lang="uk-UA" sz="3200" b="1" dirty="0" smtClean="0">
                <a:solidFill>
                  <a:schemeClr val="bg2">
                    <a:lumMod val="50000"/>
                  </a:schemeClr>
                </a:solidFill>
              </a:rPr>
              <a:t>населення </a:t>
            </a:r>
            <a:r>
              <a:rPr lang="uk-UA" sz="1800" b="1" dirty="0" smtClean="0">
                <a:solidFill>
                  <a:schemeClr val="bg2">
                    <a:lumMod val="50000"/>
                  </a:schemeClr>
                </a:solidFill>
              </a:rPr>
              <a:t>(продовження)</a:t>
            </a:r>
            <a:endParaRPr lang="uk-UA" sz="1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556792"/>
            <a:ext cx="8424936" cy="5112568"/>
          </a:xfrm>
        </p:spPr>
        <p:txBody>
          <a:bodyPr>
            <a:normAutofit/>
          </a:bodyPr>
          <a:lstStyle/>
          <a:p>
            <a:pPr indent="457200" algn="just">
              <a:lnSpc>
                <a:spcPct val="110000"/>
              </a:lnSpc>
            </a:pP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Розрізнялися </a:t>
            </a:r>
            <a:r>
              <a:rPr lang="uk-UA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державні раби і раби приватних осіб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Державні раби мали своє господарство, могли придбати власність і тому нерідко знаходилися в кращих умовах, ніж раби приватних осіб.</a:t>
            </a:r>
          </a:p>
          <a:p>
            <a:pPr indent="457200" algn="just">
              <a:lnSpc>
                <a:spcPct val="110000"/>
              </a:lnSpc>
            </a:pP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державних рабів в Афінах, наприклад, була складена поліцейська варта, що охороняла порядок у народних зборах, судах, громадських місцях, а також вербувалися в’язничні служителі, виконавці судових вироків, писарі. Рабська праця широко застосовувалася не тільки для домашніх послуг, у сільському господарстві, але і в промисловості. Раби працювали в майстернях, що виготовляли продукцію для продажу на ринку, нерідко для вивозу за кордон, на рудниках, каменоломнях, у самих різних галузях народного господарства.</a:t>
            </a:r>
            <a:endParaRPr lang="uk-UA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537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424936" cy="1008112"/>
          </a:xfrm>
        </p:spPr>
        <p:txBody>
          <a:bodyPr>
            <a:noAutofit/>
          </a:bodyPr>
          <a:lstStyle/>
          <a:p>
            <a:pPr algn="just"/>
            <a:r>
              <a:rPr lang="uk-UA" sz="3200" b="1" dirty="0" smtClean="0">
                <a:solidFill>
                  <a:schemeClr val="bg2">
                    <a:lumMod val="50000"/>
                  </a:schemeClr>
                </a:solidFill>
              </a:rPr>
              <a:t>2.2</a:t>
            </a:r>
            <a:r>
              <a:rPr lang="uk-UA" sz="3200" b="1" dirty="0">
                <a:solidFill>
                  <a:schemeClr val="bg2">
                    <a:lumMod val="50000"/>
                  </a:schemeClr>
                </a:solidFill>
              </a:rPr>
              <a:t>.	Невільні категорії </a:t>
            </a:r>
            <a:r>
              <a:rPr lang="uk-UA" sz="3200" b="1" dirty="0" smtClean="0">
                <a:solidFill>
                  <a:schemeClr val="bg2">
                    <a:lumMod val="50000"/>
                  </a:schemeClr>
                </a:solidFill>
              </a:rPr>
              <a:t>населення </a:t>
            </a:r>
            <a:r>
              <a:rPr lang="uk-UA" sz="1800" b="1" dirty="0" smtClean="0">
                <a:solidFill>
                  <a:schemeClr val="bg2">
                    <a:lumMod val="50000"/>
                  </a:schemeClr>
                </a:solidFill>
              </a:rPr>
              <a:t>(продовження)</a:t>
            </a:r>
            <a:endParaRPr lang="uk-UA" sz="1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556792"/>
            <a:ext cx="8424936" cy="5112568"/>
          </a:xfrm>
        </p:spPr>
        <p:txBody>
          <a:bodyPr>
            <a:normAutofit/>
          </a:bodyPr>
          <a:lstStyle/>
          <a:p>
            <a:pPr indent="457200" algn="just">
              <a:lnSpc>
                <a:spcPct val="110000"/>
              </a:lnSpc>
            </a:pP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 того, яке місце займав раб у виробництві, він був власністю свого господаря і </a:t>
            </a:r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розглядався як частина майна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Його могли продавати, купувати,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могли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безкарно вбивати. Таке становище природно породжувало відповідні протиріччя в рабовласницькому суспільстві.</a:t>
            </a:r>
          </a:p>
          <a:p>
            <a:pPr indent="457200" algn="just">
              <a:lnSpc>
                <a:spcPct val="110000"/>
              </a:lnSpc>
            </a:pP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По-перше, рабовласницький лад породив протилежність між розумовою і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фізичною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працею. Рабовласники все більше перекладали на рабів тяготи фізичної роботи і зрештою відмовилися від продуктивної діяльності. Відрив розумової праці від фізичної, перетворення розумової діяльності в монополію пануючих класів нанесли величезний збиток інтелектуальному розвитку людства.</a:t>
            </a:r>
          </a:p>
        </p:txBody>
      </p:sp>
    </p:spTree>
    <p:extLst>
      <p:ext uri="{BB962C8B-B14F-4D97-AF65-F5344CB8AC3E}">
        <p14:creationId xmlns:p14="http://schemas.microsoft.com/office/powerpoint/2010/main" val="1010197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424936" cy="1008112"/>
          </a:xfrm>
        </p:spPr>
        <p:txBody>
          <a:bodyPr>
            <a:noAutofit/>
          </a:bodyPr>
          <a:lstStyle/>
          <a:p>
            <a:pPr algn="just"/>
            <a:r>
              <a:rPr lang="uk-UA" sz="3200" b="1" dirty="0" smtClean="0">
                <a:solidFill>
                  <a:schemeClr val="bg2">
                    <a:lumMod val="50000"/>
                  </a:schemeClr>
                </a:solidFill>
              </a:rPr>
              <a:t>2.2</a:t>
            </a:r>
            <a:r>
              <a:rPr lang="uk-UA" sz="3200" b="1" dirty="0">
                <a:solidFill>
                  <a:schemeClr val="bg2">
                    <a:lumMod val="50000"/>
                  </a:schemeClr>
                </a:solidFill>
              </a:rPr>
              <a:t>.	Невільні категорії </a:t>
            </a:r>
            <a:r>
              <a:rPr lang="uk-UA" sz="3200" b="1" dirty="0" smtClean="0">
                <a:solidFill>
                  <a:schemeClr val="bg2">
                    <a:lumMod val="50000"/>
                  </a:schemeClr>
                </a:solidFill>
              </a:rPr>
              <a:t>населення </a:t>
            </a:r>
            <a:r>
              <a:rPr lang="uk-UA" sz="1800" b="1" dirty="0" smtClean="0">
                <a:solidFill>
                  <a:schemeClr val="bg2">
                    <a:lumMod val="50000"/>
                  </a:schemeClr>
                </a:solidFill>
              </a:rPr>
              <a:t>(продовження)</a:t>
            </a:r>
            <a:endParaRPr lang="uk-UA" sz="1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556792"/>
            <a:ext cx="8424936" cy="5112568"/>
          </a:xfrm>
        </p:spPr>
        <p:txBody>
          <a:bodyPr>
            <a:normAutofit/>
          </a:bodyPr>
          <a:lstStyle/>
          <a:p>
            <a:pPr indent="457200" algn="just">
              <a:lnSpc>
                <a:spcPct val="110000"/>
              </a:lnSpc>
            </a:pP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По-друге, відділення ремесла від землеробства і скотарства породило протилежність між містом і селом. Активізація ремесла, розширення, передусім, торгівлі, позитивно вплинуло на розвиток міста. Але в той же час це призвело до розорення села, бо посилювалася експлуатація селянства і дрібних виробників, які обкладалися великими податками. Обезземелені селяни і розорені дрібні ремісники утворили численну верству жебраків ‒ </a:t>
            </a:r>
            <a:r>
              <a:rPr lang="uk-UA" sz="2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люмпен-пролетарів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наближених за своїм становищем до рабів.</a:t>
            </a:r>
          </a:p>
          <a:p>
            <a:pPr indent="457200" algn="just">
              <a:lnSpc>
                <a:spcPct val="110000"/>
              </a:lnSpc>
            </a:pP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По-третє, рабська форма праці і рабовласницька форма власності породили суперечність між рабами і рабовласниками ‒ основне протиріччя рабовласницької епохи.</a:t>
            </a:r>
            <a:endParaRPr lang="uk-UA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7600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424936" cy="1008112"/>
          </a:xfrm>
        </p:spPr>
        <p:txBody>
          <a:bodyPr>
            <a:noAutofit/>
          </a:bodyPr>
          <a:lstStyle/>
          <a:p>
            <a:pPr algn="just"/>
            <a:r>
              <a:rPr lang="uk-UA" sz="3200" b="1" dirty="0" smtClean="0">
                <a:solidFill>
                  <a:schemeClr val="bg2">
                    <a:lumMod val="50000"/>
                  </a:schemeClr>
                </a:solidFill>
              </a:rPr>
              <a:t>2.2</a:t>
            </a:r>
            <a:r>
              <a:rPr lang="uk-UA" sz="3200" b="1" dirty="0">
                <a:solidFill>
                  <a:schemeClr val="bg2">
                    <a:lumMod val="50000"/>
                  </a:schemeClr>
                </a:solidFill>
              </a:rPr>
              <a:t>.	Невільні категорії </a:t>
            </a:r>
            <a:r>
              <a:rPr lang="uk-UA" sz="3200" b="1" dirty="0" smtClean="0">
                <a:solidFill>
                  <a:schemeClr val="bg2">
                    <a:lumMod val="50000"/>
                  </a:schemeClr>
                </a:solidFill>
              </a:rPr>
              <a:t>населення </a:t>
            </a:r>
            <a:r>
              <a:rPr lang="uk-UA" sz="1800" b="1" dirty="0" smtClean="0">
                <a:solidFill>
                  <a:schemeClr val="bg2">
                    <a:lumMod val="50000"/>
                  </a:schemeClr>
                </a:solidFill>
              </a:rPr>
              <a:t>(продовження)</a:t>
            </a:r>
            <a:endParaRPr lang="uk-UA" sz="1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556792"/>
            <a:ext cx="8424936" cy="5112568"/>
          </a:xfrm>
        </p:spPr>
        <p:txBody>
          <a:bodyPr>
            <a:normAutofit/>
          </a:bodyPr>
          <a:lstStyle/>
          <a:p>
            <a:pPr indent="457200" algn="just">
              <a:lnSpc>
                <a:spcPct val="110000"/>
              </a:lnSpc>
            </a:pP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Подальший економічний розвиток все більше показував невигідність рабської праці. Ніякий наглядач і ніякі покарання не могли замінити економічного стимулу. Позбавлений необхідного, вороже ставлячись до свого господаря, раб робив тільки те, до чого його безпосередньо примушували, і робив так, щоб уникнути батога. Будь яке нове знаряддя виявлялося в його руках недовговічним.</a:t>
            </a:r>
          </a:p>
          <a:p>
            <a:pPr indent="457200" algn="just">
              <a:lnSpc>
                <a:spcPct val="110000"/>
              </a:lnSpc>
            </a:pP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Розуміючи це, рабовласники періоду Римської імперії стали шукати більш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 експлуатації рабської праці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7200" algn="just">
              <a:lnSpc>
                <a:spcPct val="110000"/>
              </a:lnSpc>
            </a:pP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Такими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стали </a:t>
            </a:r>
            <a:r>
              <a:rPr lang="uk-UA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пекулій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uk-UA" sz="2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колонат.</a:t>
            </a:r>
          </a:p>
        </p:txBody>
      </p:sp>
    </p:spTree>
    <p:extLst>
      <p:ext uri="{BB962C8B-B14F-4D97-AF65-F5344CB8AC3E}">
        <p14:creationId xmlns:p14="http://schemas.microsoft.com/office/powerpoint/2010/main" val="1800603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/>
          </a:bodyPr>
          <a:lstStyle/>
          <a:p>
            <a:r>
              <a:rPr lang="uk-UA" sz="6000" b="1" dirty="0">
                <a:solidFill>
                  <a:srgbClr val="0070C0"/>
                </a:solidFill>
              </a:rPr>
              <a:t>поняття</a:t>
            </a:r>
            <a:endParaRPr lang="uk-UA" sz="60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420887"/>
            <a:ext cx="4038600" cy="3705275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uk-UA" b="1" dirty="0" smtClean="0">
                <a:solidFill>
                  <a:srgbClr val="0070C0"/>
                </a:solidFill>
              </a:rPr>
              <a:t>ПЕКУЛІЙ</a:t>
            </a:r>
          </a:p>
          <a:p>
            <a:pPr marL="0" indent="0" algn="ctr">
              <a:buNone/>
            </a:pPr>
            <a:r>
              <a:rPr lang="uk-UA" dirty="0" smtClean="0"/>
              <a:t>частина майна господаря (земельна ділянка, реміснича майстерня тощо), яку він надавав рабу для самостійного господарювання і отримання частини прибутку від нього. Пекулій дозволяв господарю більш ефективно використовувати своє майно для отримання прибутку і зацікавлював раба в результатах своєї праці.</a:t>
            </a:r>
            <a:endParaRPr lang="uk-UA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420886"/>
            <a:ext cx="4038600" cy="3705277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uk-UA" b="1" dirty="0" smtClean="0">
                <a:solidFill>
                  <a:srgbClr val="0070C0"/>
                </a:solidFill>
              </a:rPr>
              <a:t>КОЛОНАТ</a:t>
            </a:r>
            <a:endParaRPr lang="uk-UA" b="1" dirty="0">
              <a:solidFill>
                <a:srgbClr val="0070C0"/>
              </a:solidFill>
            </a:endParaRPr>
          </a:p>
          <a:p>
            <a:pPr marL="0" indent="0" algn="just">
              <a:buNone/>
            </a:pPr>
            <a:r>
              <a:rPr lang="uk-UA" dirty="0" smtClean="0"/>
              <a:t>своєрідна </a:t>
            </a:r>
            <a:r>
              <a:rPr lang="uk-UA" dirty="0"/>
              <a:t>система оренди землі з боку осіб (що іменувалися колонами), які попали в економічну залежність від землевласників. Колони були не рабами, ними ставали збіднілі вільні, звільнені і раби. У колона було особисте майно, він міг </a:t>
            </a:r>
            <a:r>
              <a:rPr lang="uk-UA" dirty="0" smtClean="0"/>
              <a:t>укладати </a:t>
            </a:r>
            <a:r>
              <a:rPr lang="uk-UA" dirty="0"/>
              <a:t>договори і одружуватися. Він стає в сільському виробництві такою ж помітною, а згодом і більш помітною фігурою, як і вільний селянин і раб. </a:t>
            </a:r>
          </a:p>
        </p:txBody>
      </p:sp>
    </p:spTree>
    <p:extLst>
      <p:ext uri="{BB962C8B-B14F-4D97-AF65-F5344CB8AC3E}">
        <p14:creationId xmlns:p14="http://schemas.microsoft.com/office/powerpoint/2010/main" val="3520587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424936" cy="1008112"/>
          </a:xfrm>
        </p:spPr>
        <p:txBody>
          <a:bodyPr>
            <a:noAutofit/>
          </a:bodyPr>
          <a:lstStyle/>
          <a:p>
            <a:pPr algn="just"/>
            <a:r>
              <a:rPr lang="uk-UA" sz="3200" b="1" dirty="0" smtClean="0">
                <a:solidFill>
                  <a:schemeClr val="bg2">
                    <a:lumMod val="50000"/>
                  </a:schemeClr>
                </a:solidFill>
              </a:rPr>
              <a:t>2.2</a:t>
            </a:r>
            <a:r>
              <a:rPr lang="uk-UA" sz="3200" b="1" dirty="0">
                <a:solidFill>
                  <a:schemeClr val="bg2">
                    <a:lumMod val="50000"/>
                  </a:schemeClr>
                </a:solidFill>
              </a:rPr>
              <a:t>.	Невільні категорії </a:t>
            </a:r>
            <a:r>
              <a:rPr lang="uk-UA" sz="3200" b="1" dirty="0" smtClean="0">
                <a:solidFill>
                  <a:schemeClr val="bg2">
                    <a:lumMod val="50000"/>
                  </a:schemeClr>
                </a:solidFill>
              </a:rPr>
              <a:t>населення </a:t>
            </a:r>
            <a:r>
              <a:rPr lang="uk-UA" sz="1800" b="1" dirty="0" smtClean="0">
                <a:solidFill>
                  <a:schemeClr val="bg2">
                    <a:lumMod val="50000"/>
                  </a:schemeClr>
                </a:solidFill>
              </a:rPr>
              <a:t>(продовження)</a:t>
            </a:r>
            <a:endParaRPr lang="uk-UA" sz="1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556792"/>
            <a:ext cx="8424936" cy="5112568"/>
          </a:xfrm>
        </p:spPr>
        <p:txBody>
          <a:bodyPr>
            <a:normAutofit lnSpcReduction="10000"/>
          </a:bodyPr>
          <a:lstStyle/>
          <a:p>
            <a:pPr indent="457200" algn="just">
              <a:lnSpc>
                <a:spcPct val="110000"/>
              </a:lnSpc>
            </a:pP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Але це вже були форми експлуатації періоду занепаду рабовласницького ладу.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Господарство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 періоду його розквіту будувалося на відносинах панування і підкорення. Швидке зношення робочої сили рабів і їх масова загибель внаслідок нещадної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експлуатації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турбувала рабовласників, оскільки «знаряддя праці, що розмовляло» легко і швидко могло бути замінено новим.</a:t>
            </a:r>
          </a:p>
          <a:p>
            <a:pPr indent="457200" algn="just">
              <a:lnSpc>
                <a:spcPct val="110000"/>
              </a:lnSpc>
            </a:pP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 забезпечувало відносну дешевизну робочої сили. Як вже було відзначено вище, кількість рабів у багатьох містах Греції і Риму перевищувала кількість вільного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населення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Виникає питання: яким чином відносно нечисленний клас рабовласників міг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величезну масу рабів і тримати їх у покорі? Це досягалося за допомогою створення такої системи державних органів, яка могла виконувати функції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рабовласницької держави.</a:t>
            </a:r>
            <a:endParaRPr lang="uk-UA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0257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90266"/>
          </a:xfrm>
        </p:spPr>
        <p:txBody>
          <a:bodyPr>
            <a:normAutofit/>
          </a:bodyPr>
          <a:lstStyle/>
          <a:p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>
                <a:solidFill>
                  <a:srgbClr val="0070C0"/>
                </a:solidFill>
              </a:rPr>
              <a:t>Дякую за увагу )</a:t>
            </a:r>
            <a:r>
              <a:rPr lang="ru-RU" dirty="0">
                <a:solidFill>
                  <a:srgbClr val="0070C0"/>
                </a:solidFill>
              </a:rPr>
              <a:t/>
            </a:r>
            <a:br>
              <a:rPr lang="ru-RU" dirty="0">
                <a:solidFill>
                  <a:srgbClr val="0070C0"/>
                </a:solidFill>
              </a:rPr>
            </a:b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76872"/>
            <a:ext cx="8147248" cy="41044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uk-UA" b="1" dirty="0" smtClean="0">
              <a:sym typeface="Wingdings" panose="05000000000000000000" pitchFamily="2" charset="2"/>
            </a:endParaRPr>
          </a:p>
          <a:p>
            <a:pPr marL="0" indent="0" algn="ctr">
              <a:buNone/>
            </a:pPr>
            <a:r>
              <a:rPr lang="uk-UA" sz="9600" b="1" dirty="0" smtClean="0">
                <a:solidFill>
                  <a:srgbClr val="0070C0"/>
                </a:solidFill>
                <a:sym typeface="Wingdings" panose="05000000000000000000" pitchFamily="2" charset="2"/>
              </a:rPr>
              <a:t></a:t>
            </a:r>
            <a:endParaRPr lang="uk-UA" sz="9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322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1152128"/>
          </a:xfrm>
        </p:spPr>
        <p:txBody>
          <a:bodyPr>
            <a:noAutofit/>
          </a:bodyPr>
          <a:lstStyle/>
          <a:p>
            <a:r>
              <a:rPr lang="uk-UA" sz="2400" b="1" dirty="0" smtClean="0">
                <a:solidFill>
                  <a:schemeClr val="bg2">
                    <a:lumMod val="50000"/>
                  </a:schemeClr>
                </a:solidFill>
              </a:rPr>
              <a:t>Особливості процесу становлення державності в античному світі, що зумовлювалися природно-географічними чинниками</a:t>
            </a:r>
            <a:endParaRPr lang="uk-UA" sz="24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484784"/>
            <a:ext cx="7772400" cy="5040560"/>
          </a:xfrm>
        </p:spPr>
        <p:txBody>
          <a:bodyPr>
            <a:noAutofit/>
          </a:bodyPr>
          <a:lstStyle/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Греція була гірською країною, де було мало родючих і придатних для вирощування зернових культур земель (відсутня потреба проведення колективних іригаційних робіт);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були сприятливі умови для розвитку ремесла, зокрема металообробки. Вже в III тис. до н.е. греки використовували бронзу, а в I тис. до н.е. знаряддя із заліза, що сприяло індивідуалізації праці та підвищенню її ефективності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 обмінних (згодом – торгових) відносин сприяв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швидкому становленню ринкового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господарства, зростанню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приватної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 → поширювалась соціальна диференціація → гостра політична боротьба → прискорення  переходу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 примітивних держав до високо розвиненої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державності.</a:t>
            </a:r>
          </a:p>
        </p:txBody>
      </p:sp>
    </p:spTree>
    <p:extLst>
      <p:ext uri="{BB962C8B-B14F-4D97-AF65-F5344CB8AC3E}">
        <p14:creationId xmlns:p14="http://schemas.microsoft.com/office/powerpoint/2010/main" val="1622279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1152128"/>
          </a:xfrm>
        </p:spPr>
        <p:txBody>
          <a:bodyPr>
            <a:noAutofit/>
          </a:bodyPr>
          <a:lstStyle/>
          <a:p>
            <a:r>
              <a:rPr lang="uk-UA" sz="2400" b="1" dirty="0" smtClean="0">
                <a:solidFill>
                  <a:schemeClr val="bg2">
                    <a:lumMod val="50000"/>
                  </a:schemeClr>
                </a:solidFill>
              </a:rPr>
              <a:t>Особливості процесу становлення державності в античному світі, що зумовлювалися природно-географічними чинниками</a:t>
            </a:r>
            <a:endParaRPr lang="uk-UA" sz="24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484784"/>
            <a:ext cx="7772400" cy="5040560"/>
          </a:xfrm>
        </p:spPr>
        <p:txBody>
          <a:bodyPr>
            <a:noAutofit/>
          </a:bodyPr>
          <a:lstStyle/>
          <a:p>
            <a:pPr algn="just"/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Гірські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хребти і затоки, які розтинали морське узбережжя, де проживала значна частина греків, виявилися істотною перешкодою для політичного об’єднання країни і тим більше робили неможливим і непотрібним централізоване управління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 чином, самі природні бар’єри зумовили виникнення численних, порівняно невеликих за розміром, і досить ізольованих один від одного міст-держав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lang="uk-UA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полісів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Полісна система була однією з самих значних, унікальних рис державності,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характерних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тільки для Греції, але і для усього античного світу.</a:t>
            </a:r>
          </a:p>
          <a:p>
            <a:pPr algn="just"/>
            <a:endParaRPr lang="uk-UA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00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1152128"/>
          </a:xfrm>
        </p:spPr>
        <p:txBody>
          <a:bodyPr>
            <a:noAutofit/>
          </a:bodyPr>
          <a:lstStyle/>
          <a:p>
            <a:r>
              <a:rPr lang="uk-UA" sz="2400" b="1" dirty="0" smtClean="0">
                <a:solidFill>
                  <a:schemeClr val="bg2">
                    <a:lumMod val="50000"/>
                  </a:schemeClr>
                </a:solidFill>
              </a:rPr>
              <a:t>Особливості процесу становлення державності в античному світі, що зумовлювалися природно-географічними чинниками</a:t>
            </a:r>
            <a:endParaRPr lang="uk-UA" sz="24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484784"/>
            <a:ext cx="7772400" cy="5040560"/>
          </a:xfrm>
        </p:spPr>
        <p:txBody>
          <a:bodyPr>
            <a:noAutofit/>
          </a:bodyPr>
          <a:lstStyle/>
          <a:p>
            <a:pPr algn="just"/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точки зору своєї внутрішньої організації 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античний поліс являв собою закриту державу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поза якою залишалися не тільки раби, але і чужаки-іноземці, навіть вихідці з інших грецьких полісів. Для самих же громадян поліс був свого роду політичним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мікрокосмом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зі своїми священними для даного міста формами політичного устрою,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традиціями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звичаями, правом тощо. Значні відмінності в економічному житті, в гостроті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політичної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боротьби, в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історичній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спадщині були причиною великої різноманітності внутрішнього устрою міст-держав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VI-V ст. до н.е. серед сотень давньогрецьких полісів сформувались 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два найбільш великих і сильних у військовому відношенні міста-держав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и: </a:t>
            </a:r>
            <a:r>
              <a:rPr lang="uk-UA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Афіни і Спарта</a:t>
            </a:r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2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599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424936" cy="1008112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bg2">
                    <a:lumMod val="50000"/>
                  </a:schemeClr>
                </a:solidFill>
              </a:rPr>
              <a:t>1.2. Виникнення держави в Афінах</a:t>
            </a:r>
            <a:endParaRPr lang="uk-UA" sz="3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556792"/>
            <a:ext cx="8424936" cy="5112568"/>
          </a:xfrm>
        </p:spPr>
        <p:txBody>
          <a:bodyPr>
            <a:normAutofit lnSpcReduction="10000"/>
          </a:bodyPr>
          <a:lstStyle/>
          <a:p>
            <a:pPr indent="457200" algn="just"/>
            <a:r>
              <a:rPr lang="uk-UA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базилевс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‒ виборний вождь</a:t>
            </a:r>
          </a:p>
          <a:p>
            <a:pPr indent="457200" algn="just"/>
            <a:r>
              <a:rPr lang="uk-UA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фети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одна з груп неповноправного і залежного населення </a:t>
            </a:r>
          </a:p>
          <a:p>
            <a:pPr indent="457200" algn="just"/>
            <a:r>
              <a:rPr lang="uk-UA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сінойкізм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‒ одна з реформ Тезея, об’єднання племен,   що   населяли   Аттику,   в   єдиний   афінський   народ</a:t>
            </a:r>
          </a:p>
          <a:p>
            <a:pPr indent="457200" algn="just"/>
            <a:r>
              <a:rPr lang="uk-UA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евпатриди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‒ благородні</a:t>
            </a:r>
          </a:p>
          <a:p>
            <a:pPr indent="457200" algn="just"/>
            <a:r>
              <a:rPr lang="uk-UA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геомори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‒ землеробці</a:t>
            </a:r>
          </a:p>
          <a:p>
            <a:pPr indent="457200" algn="just"/>
            <a:r>
              <a:rPr lang="uk-UA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деміурги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‒ ремісники</a:t>
            </a:r>
          </a:p>
          <a:p>
            <a:pPr indent="457200" algn="just"/>
            <a:r>
              <a:rPr lang="uk-UA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архонти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‒ виборні посадові особи</a:t>
            </a:r>
          </a:p>
          <a:p>
            <a:pPr indent="457200" algn="just"/>
            <a:r>
              <a:rPr lang="uk-UA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ареопаг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‒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новий орган публічного управління, який замінив раду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старійшин</a:t>
            </a:r>
          </a:p>
          <a:p>
            <a:pPr indent="457200" algn="just"/>
            <a:r>
              <a:rPr lang="uk-UA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навкрарії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‒ округи, жителі яких, незалежно від племінної приналежності, мали на свої кошти будувати, споряджати і екіпірувати військовий корабель</a:t>
            </a:r>
            <a:endParaRPr lang="uk-UA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1659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424936" cy="1008112"/>
          </a:xfrm>
        </p:spPr>
        <p:txBody>
          <a:bodyPr>
            <a:noAutofit/>
          </a:bodyPr>
          <a:lstStyle/>
          <a:p>
            <a:r>
              <a:rPr lang="uk-UA" sz="3200" b="1" dirty="0">
                <a:solidFill>
                  <a:schemeClr val="bg2">
                    <a:lumMod val="50000"/>
                  </a:schemeClr>
                </a:solidFill>
              </a:rPr>
              <a:t>Реформи </a:t>
            </a:r>
            <a:r>
              <a:rPr lang="uk-UA" sz="3200" b="1" dirty="0" smtClean="0">
                <a:solidFill>
                  <a:schemeClr val="bg2">
                    <a:lumMod val="50000"/>
                  </a:schemeClr>
                </a:solidFill>
              </a:rPr>
              <a:t>Солона</a:t>
            </a:r>
            <a:endParaRPr lang="uk-UA" sz="3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556792"/>
            <a:ext cx="8424936" cy="5112568"/>
          </a:xfrm>
        </p:spPr>
        <p:txBody>
          <a:bodyPr>
            <a:normAutofit/>
          </a:bodyPr>
          <a:lstStyle/>
          <a:p>
            <a:pPr indent="457200" algn="just"/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Солон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був обраний архонтом в 594 р. до н.е. </a:t>
            </a:r>
          </a:p>
          <a:p>
            <a:pPr indent="457200" algn="just"/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Боргова реформа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‒ </a:t>
            </a:r>
            <a:r>
              <a:rPr lang="uk-UA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сисахфія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яка означала пряме втручання у відносини власності. Заборгованість бідняків була анульована. Афіняни, що попали в рабство за борги, звільнялися, а продані за борги за кордон, викуповувалися. Боргове рабство в Афінах надалі відмінялося. Сисахфія посягала на інтереси родової знаті і була поступкою демосу.</a:t>
            </a:r>
          </a:p>
          <a:p>
            <a:pPr indent="457200" algn="just"/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Цензова реформа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спрямована на знищення спадкових привілеїв знаті, заміну привілеїв за походженням привілеями за багатством. Солон закріпив 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поділ громадян на чотири розряди за майновою ознакою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51317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1813</TotalTime>
  <Words>4894</Words>
  <Application>Microsoft Office PowerPoint</Application>
  <PresentationFormat>Экран (4:3)</PresentationFormat>
  <Paragraphs>175</Paragraphs>
  <Slides>48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48</vt:i4>
      </vt:variant>
    </vt:vector>
  </HeadingPairs>
  <TitlesOfParts>
    <vt:vector size="53" baseType="lpstr">
      <vt:lpstr>Arial</vt:lpstr>
      <vt:lpstr>Calibri</vt:lpstr>
      <vt:lpstr>Times New Roman</vt:lpstr>
      <vt:lpstr>Wingdings</vt:lpstr>
      <vt:lpstr>Тема Office</vt:lpstr>
      <vt:lpstr>Тема   ВИНИКНЕННЯ ДЕРЖАВИ В КРАЇНАХ АНТИЧНОЇ ЦИВІЛІЗАЦІЇ</vt:lpstr>
      <vt:lpstr>План</vt:lpstr>
      <vt:lpstr>1. Виникнення держави в античному світі</vt:lpstr>
      <vt:lpstr>1.1. Передумови виникнення держави на півдні Європи</vt:lpstr>
      <vt:lpstr>Особливості процесу становлення державності в античному світі, що зумовлювалися природно-географічними чинниками</vt:lpstr>
      <vt:lpstr>Особливості процесу становлення державності в античному світі, що зумовлювалися природно-географічними чинниками</vt:lpstr>
      <vt:lpstr>Особливості процесу становлення державності в античному світі, що зумовлювалися природно-географічними чинниками</vt:lpstr>
      <vt:lpstr>1.2. Виникнення держави в Афінах</vt:lpstr>
      <vt:lpstr>Реформи Солона</vt:lpstr>
      <vt:lpstr>поділ громадян на чотири розряди за майновою ознакою</vt:lpstr>
      <vt:lpstr>Реформи Солона (продовження)</vt:lpstr>
      <vt:lpstr>Реформи Клісфена</vt:lpstr>
      <vt:lpstr>Реформи Клісфена (продовження)</vt:lpstr>
      <vt:lpstr>Реформи Клісфена (висновок)</vt:lpstr>
      <vt:lpstr>1.3. Виникнення держави у Спарті</vt:lpstr>
      <vt:lpstr>1.3. Виникнення держави у Спарті (продовження)</vt:lpstr>
      <vt:lpstr>1.3. Виникнення держави у Спарті (продовження)</vt:lpstr>
      <vt:lpstr>1.3. Виникнення держави у Спарті (продовження)</vt:lpstr>
      <vt:lpstr>1.4. Виникнення держави у Римі</vt:lpstr>
      <vt:lpstr>1.4. Виникнення держави у Римі (продовження)</vt:lpstr>
      <vt:lpstr>1.4. Виникнення держави у Римі (продовження)</vt:lpstr>
      <vt:lpstr>1.4. Виникнення держави у Римі (продовження)</vt:lpstr>
      <vt:lpstr>1.4. Виникнення держави у Римі (продовження)</vt:lpstr>
      <vt:lpstr>1.4. Виникнення держави у Римі (продовження)</vt:lpstr>
      <vt:lpstr>1.4. Виникнення держави у Римі (продовження)</vt:lpstr>
      <vt:lpstr>1.4. Виникнення держави у Римі (продовження)</vt:lpstr>
      <vt:lpstr>1.4. Виникнення держави у Римі (продовження)</vt:lpstr>
      <vt:lpstr>Реформи Сервія Туллія</vt:lpstr>
      <vt:lpstr>Реформи Сервія Туллія</vt:lpstr>
      <vt:lpstr>Реформи Сервія Туллія</vt:lpstr>
      <vt:lpstr>2. Спільні риси та особливості суспільного ладу античних країн</vt:lpstr>
      <vt:lpstr>2.1. Вільні категорії населення</vt:lpstr>
      <vt:lpstr>2.1. Вільні категорії населення (продовження)</vt:lpstr>
      <vt:lpstr>2.1. Вільні категорії населення (продовження)</vt:lpstr>
      <vt:lpstr>2.1. Вільні категорії населення (продовження)</vt:lpstr>
      <vt:lpstr>2.1. Вільні категорії населення (продовження)</vt:lpstr>
      <vt:lpstr>2.1. Вільні категорії населення (продовження)</vt:lpstr>
      <vt:lpstr>2.1. Вільні категорії населення (продовження)</vt:lpstr>
      <vt:lpstr>2.1. Вільні категорії населення (продовження)</vt:lpstr>
      <vt:lpstr>2.1. Вільні категорії населення (продовження)</vt:lpstr>
      <vt:lpstr>2.2. Невільні категорії населення</vt:lpstr>
      <vt:lpstr>2.2. Невільні категорії населення (продовження)</vt:lpstr>
      <vt:lpstr>2.2. Невільні категорії населення (продовження)</vt:lpstr>
      <vt:lpstr>2.2. Невільні категорії населення (продовження)</vt:lpstr>
      <vt:lpstr>2.2. Невільні категорії населення (продовження)</vt:lpstr>
      <vt:lpstr>поняття</vt:lpstr>
      <vt:lpstr>2.2. Невільні категорії населення (продовження)</vt:lpstr>
      <vt:lpstr> Дякую за увагу 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Договір зберігання</dc:title>
  <dc:creator>Инна</dc:creator>
  <cp:lastModifiedBy>Инна</cp:lastModifiedBy>
  <cp:revision>209</cp:revision>
  <cp:lastPrinted>2024-01-29T09:45:57Z</cp:lastPrinted>
  <dcterms:created xsi:type="dcterms:W3CDTF">2018-11-24T18:13:05Z</dcterms:created>
  <dcterms:modified xsi:type="dcterms:W3CDTF">2024-02-27T07:25:19Z</dcterms:modified>
</cp:coreProperties>
</file>