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57" r:id="rId3"/>
    <p:sldId id="258" r:id="rId4"/>
    <p:sldId id="288" r:id="rId5"/>
    <p:sldId id="290" r:id="rId6"/>
    <p:sldId id="291" r:id="rId7"/>
    <p:sldId id="268" r:id="rId8"/>
    <p:sldId id="287" r:id="rId9"/>
    <p:sldId id="284" r:id="rId10"/>
    <p:sldId id="280" r:id="rId11"/>
    <p:sldId id="285" r:id="rId12"/>
    <p:sldId id="259" r:id="rId13"/>
    <p:sldId id="260" r:id="rId14"/>
    <p:sldId id="289" r:id="rId15"/>
    <p:sldId id="281" r:id="rId16"/>
    <p:sldId id="276" r:id="rId17"/>
    <p:sldId id="292" r:id="rId18"/>
    <p:sldId id="286" r:id="rId19"/>
    <p:sldId id="279" r:id="rId20"/>
    <p:sldId id="278" r:id="rId21"/>
    <p:sldId id="282" r:id="rId22"/>
    <p:sldId id="293" r:id="rId23"/>
    <p:sldId id="294" r:id="rId24"/>
    <p:sldId id="295" r:id="rId25"/>
    <p:sldId id="296" r:id="rId26"/>
    <p:sldId id="26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31"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9552B-C34B-420F-B357-8B8ED11292EE}" type="datetimeFigureOut">
              <a:rPr lang="ru-RU" smtClean="0"/>
              <a:pPr/>
              <a:t>29.02.2024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9BB98-D957-478B-B611-FB6DFB3EBBDC}" type="slidenum">
              <a:rPr lang="ru-RU" smtClean="0"/>
              <a:pPr/>
              <a:t>‹#›</a:t>
            </a:fld>
            <a:endParaRPr lang="ru-RU"/>
          </a:p>
        </p:txBody>
      </p:sp>
    </p:spTree>
    <p:extLst>
      <p:ext uri="{BB962C8B-B14F-4D97-AF65-F5344CB8AC3E}">
        <p14:creationId xmlns:p14="http://schemas.microsoft.com/office/powerpoint/2010/main" xmlns="" val="37654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69BB98-D957-478B-B611-FB6DFB3EBBDC}"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69BB98-D957-478B-B611-FB6DFB3EBBDC}"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69BB98-D957-478B-B611-FB6DFB3EBBDC}"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69BB98-D957-478B-B611-FB6DFB3EBBDC}"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7B1812A-2966-4E65-8F67-31A07DDFF0D7}" type="datetime1">
              <a:rPr lang="ru-RU" smtClean="0"/>
              <a:pPr/>
              <a:t>29.02.2024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7BC009-DF50-4CF7-8EDA-4C0EC4C1EB73}" type="datetime1">
              <a:rPr lang="ru-RU" smtClean="0"/>
              <a:pPr/>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15BED9-3532-44DA-AB5B-3E3079F35A2D}" type="datetime1">
              <a:rPr lang="ru-RU" smtClean="0"/>
              <a:pPr/>
              <a:t>29.02.2024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946B302-87A2-4CE8-86EE-4E2E4D62F19B}" type="datetime1">
              <a:rPr lang="ru-RU" smtClean="0"/>
              <a:pPr/>
              <a:t>29.02.2024</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ACCB0F4-C47B-4751-BEAE-F05B229718B1}" type="datetime1">
              <a:rPr lang="ru-RU" smtClean="0"/>
              <a:pPr/>
              <a:t>29.02.2024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CB77802-9EE5-4A01-A48A-AAB0D564C688}" type="datetime1">
              <a:rPr lang="ru-RU" smtClean="0"/>
              <a:pPr/>
              <a:t>29.02.2024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56E4A2F-89E6-4EAD-9882-85DD4743C583}" type="datetime1">
              <a:rPr lang="ru-RU" smtClean="0"/>
              <a:pPr/>
              <a:t>29.02.2024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A52D17E-38B1-4071-B853-F2F311E6098D}" type="datetime1">
              <a:rPr lang="ru-RU" smtClean="0"/>
              <a:pPr/>
              <a:t>29.02.2024</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DDDAC-7F8D-4119-8482-BB13877DB9D8}" type="datetime1">
              <a:rPr lang="ru-RU" smtClean="0"/>
              <a:pPr/>
              <a:t>29.02.2024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3167B93-9044-4B32-8D6E-F1478F449DE1}" type="datetime1">
              <a:rPr lang="ru-RU" smtClean="0"/>
              <a:pPr/>
              <a:t>29.02.2024</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70FE36E-C6CD-42E4-BB08-1650D9949ADB}" type="datetime1">
              <a:rPr lang="ru-RU" smtClean="0"/>
              <a:pPr/>
              <a:t>29.02.2024</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CF4251-6D80-4A8D-ADE3-232149596EC6}" type="datetime1">
              <a:rPr lang="ru-RU" smtClean="0"/>
              <a:pPr/>
              <a:t>29.02.2024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8373" y="2406558"/>
            <a:ext cx="8367255" cy="1008112"/>
          </a:xfrm>
        </p:spPr>
        <p:txBody>
          <a:bodyPr>
            <a:noAutofit/>
          </a:bodyPr>
          <a:lstStyle/>
          <a:p>
            <a:pPr algn="ctr"/>
            <a:r>
              <a:rPr lang="uk-UA" sz="3200" dirty="0" smtClean="0">
                <a:solidFill>
                  <a:schemeClr val="tx1"/>
                </a:solidFill>
              </a:rPr>
              <a:t>фундаментальні механізми біохімічної адаптації</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767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10</a:t>
            </a:fld>
            <a:endParaRPr lang="ru-RU"/>
          </a:p>
        </p:txBody>
      </p:sp>
      <p:sp>
        <p:nvSpPr>
          <p:cNvPr id="5" name="Прямоугольник 4"/>
          <p:cNvSpPr/>
          <p:nvPr/>
        </p:nvSpPr>
        <p:spPr>
          <a:xfrm>
            <a:off x="179512" y="260648"/>
            <a:ext cx="8712968" cy="400110"/>
          </a:xfrm>
          <a:prstGeom prst="rect">
            <a:avLst/>
          </a:prstGeom>
        </p:spPr>
        <p:txBody>
          <a:bodyPr wrap="square">
            <a:spAutoFit/>
          </a:bodyPr>
          <a:lstStyle/>
          <a:p>
            <a:pPr algn="ctr"/>
            <a:r>
              <a:rPr lang="uk-UA" sz="2000" dirty="0" smtClean="0"/>
              <a:t>Біохімічна адаптація виконує у клітині такі основні функції</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1574" y="764704"/>
            <a:ext cx="8352928" cy="2215991"/>
          </a:xfrm>
          <a:prstGeom prst="rect">
            <a:avLst/>
          </a:prstGeom>
        </p:spPr>
        <p:txBody>
          <a:bodyPr wrap="square">
            <a:spAutoFit/>
          </a:bodyPr>
          <a:lstStyle/>
          <a:p>
            <a:r>
              <a:rPr lang="ru-RU" dirty="0" smtClean="0"/>
              <a:t>2</a:t>
            </a:r>
            <a:r>
              <a:rPr lang="ru-RU" sz="2000" dirty="0">
                <a:latin typeface="Times New Roman" panose="02020603050405020304" pitchFamily="18" charset="0"/>
                <a:cs typeface="Times New Roman" panose="02020603050405020304" pitchFamily="18" charset="0"/>
              </a:rPr>
              <a:t>. </a:t>
            </a:r>
            <a:r>
              <a:rPr lang="uk-UA" sz="2000" dirty="0" smtClean="0"/>
              <a:t>Достатнє постачання клітини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а) </a:t>
            </a:r>
            <a:r>
              <a:rPr lang="uk-UA" sz="2000" dirty="0" smtClean="0"/>
              <a:t>енергетичною валютою – </a:t>
            </a:r>
            <a:r>
              <a:rPr lang="uk-UA" sz="2000" dirty="0" err="1" smtClean="0"/>
              <a:t>аденозинтрифосфатом</a:t>
            </a:r>
            <a:r>
              <a:rPr lang="uk-UA" sz="2000" dirty="0" smtClean="0"/>
              <a:t> (АТФ</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б) </a:t>
            </a:r>
            <a:r>
              <a:rPr lang="uk-UA" sz="2000" dirty="0" smtClean="0"/>
              <a:t>відновлювальними еквівалентами, необхідними для протікання процесів біосинтезу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 </a:t>
            </a:r>
            <a:r>
              <a:rPr lang="uk-UA" sz="2000" dirty="0" smtClean="0"/>
              <a:t>попередниками, що використовуються при синтезі запасних речовин (глікогену, жирів тощо), нуклеїнових кислот та білків</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13314" name="Picture 2" descr="C:\Users\Катя\Desktop\0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1589" y="2762266"/>
            <a:ext cx="3400819" cy="4074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7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11</a:t>
            </a:fld>
            <a:endParaRPr lang="ru-RU"/>
          </a:p>
        </p:txBody>
      </p:sp>
      <p:sp>
        <p:nvSpPr>
          <p:cNvPr id="5" name="Прямоугольник 4"/>
          <p:cNvSpPr/>
          <p:nvPr/>
        </p:nvSpPr>
        <p:spPr>
          <a:xfrm>
            <a:off x="179512" y="260648"/>
            <a:ext cx="8712968" cy="400110"/>
          </a:xfrm>
          <a:prstGeom prst="rect">
            <a:avLst/>
          </a:prstGeom>
        </p:spPr>
        <p:txBody>
          <a:bodyPr wrap="square">
            <a:spAutoFit/>
          </a:bodyPr>
          <a:lstStyle/>
          <a:p>
            <a:pPr algn="ctr"/>
            <a:r>
              <a:rPr lang="uk-UA" sz="2000" dirty="0" smtClean="0"/>
              <a:t>Біохімічна адаптація виконує у клітині такі основні функції</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9896" y="1073388"/>
            <a:ext cx="8352928" cy="1015663"/>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a:t>
            </a:r>
            <a:r>
              <a:rPr lang="uk-UA" sz="2000" dirty="0" smtClean="0"/>
              <a:t>Підтримка систем, що регулюють швидкості та напрямки метаболічних процесів відповідно до потреб організму та їх змін при зміні умов середовища.</a:t>
            </a:r>
            <a:endParaRPr lang="ru-RU" sz="2000" dirty="0">
              <a:latin typeface="Times New Roman" panose="02020603050405020304" pitchFamily="18" charset="0"/>
              <a:cs typeface="Times New Roman" panose="02020603050405020304" pitchFamily="18" charset="0"/>
            </a:endParaRPr>
          </a:p>
        </p:txBody>
      </p:sp>
      <p:pic>
        <p:nvPicPr>
          <p:cNvPr id="12290" name="Picture 2" descr="C:\Users\Катя\Desktop\1535924952_processy-v-biosistema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9508" y="2353387"/>
            <a:ext cx="6004984" cy="4503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064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12</a:t>
            </a:fld>
            <a:endParaRPr lang="ru-RU" sz="1400" dirty="0">
              <a:solidFill>
                <a:schemeClr val="tx1"/>
              </a:solidFill>
            </a:endParaRPr>
          </a:p>
        </p:txBody>
      </p:sp>
      <p:sp>
        <p:nvSpPr>
          <p:cNvPr id="3" name="Прямоугольник 2"/>
          <p:cNvSpPr/>
          <p:nvPr/>
        </p:nvSpPr>
        <p:spPr>
          <a:xfrm>
            <a:off x="157021" y="116632"/>
            <a:ext cx="8568952" cy="2246769"/>
          </a:xfrm>
          <a:prstGeom prst="rect">
            <a:avLst/>
          </a:prstGeom>
        </p:spPr>
        <p:txBody>
          <a:bodyPr wrap="square">
            <a:spAutoFit/>
          </a:bodyPr>
          <a:lstStyle/>
          <a:p>
            <a:pPr algn="just"/>
            <a:r>
              <a:rPr lang="uk-UA" sz="2000" dirty="0" smtClean="0"/>
              <a:t>Вражаюче саме це явище, в якому однотипність біохімічної будови та процесів обміну речовин для всіх представників тваринного, рослинного і навіть мікробного, світів має чудову здатність виявлятися у широкому спектрі видового та індивідуального багатоцвіття, що створює прекрасну та цільну картину з неповторних рис, чудових особливостей та унікальних особливостей. можливостей для кожної живої істоти на планеті.</a:t>
            </a:r>
            <a:endParaRPr lang="ru-RU" sz="2000" dirty="0">
              <a:latin typeface="Times New Roman" panose="02020603050405020304" pitchFamily="18" charset="0"/>
              <a:cs typeface="Times New Roman" panose="02020603050405020304" pitchFamily="18" charset="0"/>
            </a:endParaRPr>
          </a:p>
        </p:txBody>
      </p:sp>
      <p:pic>
        <p:nvPicPr>
          <p:cNvPr id="5122" name="Picture 2" descr="C:\Users\Катя\Desktop\693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1989" y="2420888"/>
            <a:ext cx="5480022" cy="4338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878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13</a:t>
            </a:fld>
            <a:endParaRPr lang="ru-RU" sz="1400">
              <a:solidFill>
                <a:schemeClr val="tx1"/>
              </a:solidFill>
            </a:endParaRPr>
          </a:p>
        </p:txBody>
      </p:sp>
      <p:sp>
        <p:nvSpPr>
          <p:cNvPr id="5" name="Прямоугольник 4"/>
          <p:cNvSpPr/>
          <p:nvPr/>
        </p:nvSpPr>
        <p:spPr>
          <a:xfrm>
            <a:off x="89756" y="53527"/>
            <a:ext cx="8964488" cy="1631216"/>
          </a:xfrm>
          <a:prstGeom prst="rect">
            <a:avLst/>
          </a:prstGeom>
        </p:spPr>
        <p:txBody>
          <a:bodyPr wrap="square">
            <a:spAutoFit/>
          </a:bodyPr>
          <a:lstStyle/>
          <a:p>
            <a:pPr algn="just"/>
            <a:r>
              <a:rPr lang="uk-UA" sz="2000" dirty="0" smtClean="0"/>
              <a:t>Ще більше вражає те, що ця велика кількість комбінацій забезпечується досить стійким, якісно обмеженим хімічним складом, тому що життя існує завдяки широкому використанню одного елемента - вуглецю та його сполук з 5-6 іншими елементами, а вся палітра білкового життя складається приблизно з 20 амінокислот .</a:t>
            </a:r>
            <a:endParaRPr lang="ru-RU" sz="2000" dirty="0">
              <a:latin typeface="Times New Roman" panose="02020603050405020304" pitchFamily="18" charset="0"/>
              <a:cs typeface="Times New Roman" panose="02020603050405020304" pitchFamily="18" charset="0"/>
            </a:endParaRPr>
          </a:p>
        </p:txBody>
      </p:sp>
      <p:pic>
        <p:nvPicPr>
          <p:cNvPr id="4098" name="Picture 2" descr="C:\Users\Катя\Desktop\kolagen-koryst-dlya-organizmu-i-gramotne-zastosuvannya_5de7d728e1307.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8123" y="1967206"/>
            <a:ext cx="6847753" cy="473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5059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14</a:t>
            </a:fld>
            <a:endParaRPr lang="ru-RU" sz="1400">
              <a:solidFill>
                <a:schemeClr val="tx1"/>
              </a:solidFill>
            </a:endParaRPr>
          </a:p>
        </p:txBody>
      </p:sp>
      <p:sp>
        <p:nvSpPr>
          <p:cNvPr id="5" name="Прямоугольник 4"/>
          <p:cNvSpPr/>
          <p:nvPr/>
        </p:nvSpPr>
        <p:spPr>
          <a:xfrm>
            <a:off x="89756" y="53527"/>
            <a:ext cx="8964488" cy="3170099"/>
          </a:xfrm>
          <a:prstGeom prst="rect">
            <a:avLst/>
          </a:prstGeom>
        </p:spPr>
        <p:txBody>
          <a:bodyPr wrap="square">
            <a:spAutoFit/>
          </a:bodyPr>
          <a:lstStyle/>
          <a:p>
            <a:pPr algn="just"/>
            <a:r>
              <a:rPr lang="uk-UA" sz="2000" dirty="0" smtClean="0"/>
              <a:t>Концепція гомеостазу, зачатки якої можна виявити ще в роботах Клода </a:t>
            </a:r>
            <a:r>
              <a:rPr lang="uk-UA" sz="2000" dirty="0" err="1" smtClean="0"/>
              <a:t>Бернара</a:t>
            </a:r>
            <a:r>
              <a:rPr lang="uk-UA" sz="2000" dirty="0" smtClean="0"/>
              <a:t>, тобто більше ста років тому, отримала на початку нашого століття послідовний розвиток у теорії У. Б. </a:t>
            </a:r>
            <a:r>
              <a:rPr lang="uk-UA" sz="2000" dirty="0" err="1" smtClean="0"/>
              <a:t>Кеннона</a:t>
            </a:r>
            <a:r>
              <a:rPr lang="uk-UA" sz="2000" dirty="0" smtClean="0"/>
              <a:t>, згідно з якою організми здатні підтримувати сталість свого внутрішнього середовища, незважаючи на зміни навколишніх умов. Очевидно, що кінцевий результат багатьох зі згаданих вище стратегій адаптації полягає саме у підтримці гомеостазу. У перекладі на мову біохімії це означає, що швидкості та напрямки біохімічних реакцій схильні до адаптивного регулювання. Для підтримки рівня глюкози, наприклад, необхідна регуляція </a:t>
            </a:r>
            <a:r>
              <a:rPr lang="uk-UA" sz="2000" dirty="0" err="1" smtClean="0"/>
              <a:t>глюконеогенезу</a:t>
            </a:r>
            <a:r>
              <a:rPr lang="uk-UA" sz="2000" dirty="0" smtClean="0"/>
              <a:t> та гліколізу – протилежно спрямованих шляхів обміну.</a:t>
            </a:r>
            <a:endParaRPr lang="ru-RU" sz="2000" dirty="0">
              <a:latin typeface="Times New Roman" panose="02020603050405020304" pitchFamily="18" charset="0"/>
              <a:cs typeface="Times New Roman" panose="02020603050405020304" pitchFamily="18" charset="0"/>
            </a:endParaRPr>
          </a:p>
        </p:txBody>
      </p:sp>
      <p:pic>
        <p:nvPicPr>
          <p:cNvPr id="11266" name="Picture 2" descr="C:\Users\Катя\Desktop\img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442415"/>
            <a:ext cx="2419350" cy="28098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920730" y="6317734"/>
            <a:ext cx="1410386"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У. Б. </a:t>
            </a:r>
            <a:r>
              <a:rPr lang="ru-RU" dirty="0" err="1" smtClean="0">
                <a:latin typeface="Times New Roman" panose="02020603050405020304" pitchFamily="18" charset="0"/>
                <a:cs typeface="Times New Roman" panose="02020603050405020304" pitchFamily="18" charset="0"/>
              </a:rPr>
              <a:t>Кэннон</a:t>
            </a:r>
            <a:endParaRPr lang="ru-RU" dirty="0"/>
          </a:p>
        </p:txBody>
      </p:sp>
      <p:pic>
        <p:nvPicPr>
          <p:cNvPr id="11267" name="Picture 3" descr="C:\Users\Катя\Desktop\Portrait_of_Claude_Bernard_(1813-1878),_French_physiologist_Wellcome_V00260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3482741"/>
            <a:ext cx="2052468"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508104" y="6327549"/>
            <a:ext cx="1487651"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Клод  Бернар</a:t>
            </a:r>
            <a:endParaRPr lang="ru-RU" dirty="0"/>
          </a:p>
        </p:txBody>
      </p:sp>
    </p:spTree>
    <p:extLst>
      <p:ext uri="{BB962C8B-B14F-4D97-AF65-F5344CB8AC3E}">
        <p14:creationId xmlns:p14="http://schemas.microsoft.com/office/powerpoint/2010/main" xmlns="" val="37970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15</a:t>
            </a:fld>
            <a:endParaRPr lang="ru-RU"/>
          </a:p>
        </p:txBody>
      </p:sp>
      <p:sp>
        <p:nvSpPr>
          <p:cNvPr id="6" name="Прямоугольник 5"/>
          <p:cNvSpPr/>
          <p:nvPr/>
        </p:nvSpPr>
        <p:spPr>
          <a:xfrm>
            <a:off x="107504" y="260648"/>
            <a:ext cx="8640960" cy="1569660"/>
          </a:xfrm>
          <a:prstGeom prst="rect">
            <a:avLst/>
          </a:prstGeom>
        </p:spPr>
        <p:txBody>
          <a:bodyPr wrap="square">
            <a:spAutoFit/>
          </a:bodyPr>
          <a:lstStyle/>
          <a:p>
            <a:r>
              <a:rPr lang="uk-UA" sz="2400" dirty="0" smtClean="0"/>
              <a:t>Під стратегією адаптації розуміють функціонально-часову структуру потоків інформації, енергії, речовин, що забезпечує оптимальний рівень </a:t>
            </a:r>
            <a:r>
              <a:rPr lang="uk-UA" sz="2400" dirty="0" err="1" smtClean="0"/>
              <a:t>морфофункціональної</a:t>
            </a:r>
            <a:r>
              <a:rPr lang="uk-UA" sz="2400" dirty="0" smtClean="0"/>
              <a:t> організації біосистем у неадекватних умовах середовища.</a:t>
            </a:r>
            <a:endParaRPr lang="ru-RU" sz="2400" dirty="0">
              <a:latin typeface="Times New Roman" panose="02020603050405020304" pitchFamily="18" charset="0"/>
              <a:cs typeface="Times New Roman" panose="02020603050405020304" pitchFamily="18" charset="0"/>
            </a:endParaRPr>
          </a:p>
        </p:txBody>
      </p:sp>
      <p:pic>
        <p:nvPicPr>
          <p:cNvPr id="10242" name="Picture 2" descr="C:\Users\Катя\Desktop\Strategy_need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250" y="2838450"/>
            <a:ext cx="5905500" cy="4019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33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16</a:t>
            </a:fld>
            <a:endParaRPr lang="ru-RU"/>
          </a:p>
        </p:txBody>
      </p:sp>
      <p:sp>
        <p:nvSpPr>
          <p:cNvPr id="2" name="Овал 1"/>
          <p:cNvSpPr/>
          <p:nvPr/>
        </p:nvSpPr>
        <p:spPr>
          <a:xfrm>
            <a:off x="2987824" y="65934"/>
            <a:ext cx="316835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Адаптивні механізми</a:t>
            </a:r>
            <a:endParaRPr lang="ru-RU" dirty="0">
              <a:solidFill>
                <a:schemeClr val="tx1"/>
              </a:solidFill>
            </a:endParaRPr>
          </a:p>
        </p:txBody>
      </p:sp>
      <p:sp>
        <p:nvSpPr>
          <p:cNvPr id="3" name="Овал 2"/>
          <p:cNvSpPr/>
          <p:nvPr/>
        </p:nvSpPr>
        <p:spPr>
          <a:xfrm>
            <a:off x="54280" y="2030596"/>
            <a:ext cx="3581616" cy="2406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Пристосування макромолекулярних компонентів клітин чи рідин організму.</a:t>
            </a:r>
            <a:endParaRPr lang="ru-RU" dirty="0">
              <a:solidFill>
                <a:schemeClr val="tx1"/>
              </a:solidFill>
            </a:endParaRPr>
          </a:p>
        </p:txBody>
      </p:sp>
      <p:sp>
        <p:nvSpPr>
          <p:cNvPr id="6" name="Овал 5"/>
          <p:cNvSpPr/>
          <p:nvPr/>
        </p:nvSpPr>
        <p:spPr>
          <a:xfrm>
            <a:off x="2648453" y="4437112"/>
            <a:ext cx="3888432"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Пристосування мікросередовища, в якому функціонують макромолекули.</a:t>
            </a:r>
            <a:endParaRPr lang="ru-RU" dirty="0">
              <a:solidFill>
                <a:schemeClr val="tx1"/>
              </a:solidFill>
            </a:endParaRPr>
          </a:p>
        </p:txBody>
      </p:sp>
      <p:sp>
        <p:nvSpPr>
          <p:cNvPr id="7" name="Овал 6"/>
          <p:cNvSpPr/>
          <p:nvPr/>
        </p:nvSpPr>
        <p:spPr>
          <a:xfrm>
            <a:off x="5148064" y="2185370"/>
            <a:ext cx="3906180" cy="2096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Пристосування на функціональному рівні</a:t>
            </a:r>
            <a:endParaRPr lang="ru-RU" dirty="0">
              <a:solidFill>
                <a:schemeClr val="tx1"/>
              </a:solidFill>
            </a:endParaRPr>
          </a:p>
        </p:txBody>
      </p:sp>
      <p:cxnSp>
        <p:nvCxnSpPr>
          <p:cNvPr id="13" name="Прямая со стрелкой 12"/>
          <p:cNvCxnSpPr>
            <a:stCxn id="2" idx="3"/>
            <a:endCxn id="3" idx="0"/>
          </p:cNvCxnSpPr>
          <p:nvPr/>
        </p:nvCxnSpPr>
        <p:spPr>
          <a:xfrm flipH="1">
            <a:off x="1845088" y="1479575"/>
            <a:ext cx="1606730" cy="55102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a:stCxn id="2" idx="4"/>
            <a:endCxn id="6" idx="0"/>
          </p:cNvCxnSpPr>
          <p:nvPr/>
        </p:nvCxnSpPr>
        <p:spPr>
          <a:xfrm>
            <a:off x="4572000" y="1722118"/>
            <a:ext cx="20669" cy="27149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Прямая со стрелкой 17"/>
          <p:cNvCxnSpPr>
            <a:stCxn id="2" idx="5"/>
            <a:endCxn id="7" idx="0"/>
          </p:cNvCxnSpPr>
          <p:nvPr/>
        </p:nvCxnSpPr>
        <p:spPr>
          <a:xfrm>
            <a:off x="5692182" y="1479575"/>
            <a:ext cx="1408972" cy="70579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38373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17</a:t>
            </a:fld>
            <a:endParaRPr lang="ru-RU"/>
          </a:p>
        </p:txBody>
      </p:sp>
      <p:sp>
        <p:nvSpPr>
          <p:cNvPr id="5" name="Прямоугольник 4"/>
          <p:cNvSpPr/>
          <p:nvPr/>
        </p:nvSpPr>
        <p:spPr>
          <a:xfrm>
            <a:off x="89756" y="260648"/>
            <a:ext cx="8964488" cy="1323439"/>
          </a:xfrm>
          <a:prstGeom prst="rect">
            <a:avLst/>
          </a:prstGeom>
        </p:spPr>
        <p:txBody>
          <a:bodyPr wrap="square">
            <a:spAutoFit/>
          </a:bodyPr>
          <a:lstStyle/>
          <a:p>
            <a:r>
              <a:rPr lang="uk-UA" sz="2000" dirty="0" smtClean="0"/>
              <a:t>Пристосування макромолекулярних компонентів клітин чи рідин організму. Можна виділити два види такого пристрою </a:t>
            </a:r>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arenR"/>
            </a:pPr>
            <a:r>
              <a:rPr lang="uk-UA" sz="2000" dirty="0" smtClean="0"/>
              <a:t>змінюються кількості (концентрації) вже наявних типів макромолекул, наприклад ферментів</a:t>
            </a:r>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p:txBody>
      </p:sp>
      <p:pic>
        <p:nvPicPr>
          <p:cNvPr id="9218" name="Picture 2" descr="C:\Users\Катя\Desktop\img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1700" y="1796522"/>
            <a:ext cx="5400600" cy="5067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79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18</a:t>
            </a:fld>
            <a:endParaRPr lang="ru-RU"/>
          </a:p>
        </p:txBody>
      </p:sp>
      <p:sp>
        <p:nvSpPr>
          <p:cNvPr id="5" name="Прямоугольник 4"/>
          <p:cNvSpPr/>
          <p:nvPr/>
        </p:nvSpPr>
        <p:spPr>
          <a:xfrm>
            <a:off x="89756" y="260648"/>
            <a:ext cx="8964488" cy="2246769"/>
          </a:xfrm>
          <a:prstGeom prst="rect">
            <a:avLst/>
          </a:prstGeom>
        </p:spPr>
        <p:txBody>
          <a:bodyPr wrap="square">
            <a:spAutoFit/>
          </a:bodyPr>
          <a:lstStyle/>
          <a:p>
            <a:r>
              <a:rPr lang="uk-UA" sz="2000" dirty="0" smtClean="0"/>
              <a:t>Пристосування макромолекулярних компонентів клітин чи рідин організму. Можна виділити два види такого пристрою </a:t>
            </a:r>
            <a:r>
              <a:rPr lang="ru-RU" sz="2000" dirty="0" smtClean="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r>
              <a:rPr lang="uk-UA" sz="2000" dirty="0" smtClean="0"/>
              <a:t>утворюються макромолекули нових типів, наприклад нові </a:t>
            </a:r>
            <a:r>
              <a:rPr lang="uk-UA" sz="2000" dirty="0" err="1" smtClean="0"/>
              <a:t>ізозими</a:t>
            </a:r>
            <a:r>
              <a:rPr lang="uk-UA" sz="2000" dirty="0" smtClean="0"/>
              <a:t> або </a:t>
            </a:r>
            <a:r>
              <a:rPr lang="uk-UA" sz="2000" dirty="0" err="1" smtClean="0"/>
              <a:t>алозими</a:t>
            </a:r>
            <a:r>
              <a:rPr lang="uk-UA" sz="2000" dirty="0" smtClean="0"/>
              <a:t>, якими заміщаються макромолекули, які раніше були в клітині, але стали не цілком придатними для роботи в умовах, що змінилися. Задля простоти ці дві стратегії адаптації можна називати відповідно «кількісною» та «якісною» стратегіями.</a:t>
            </a:r>
            <a:endParaRPr lang="ru-RU" sz="2000" dirty="0">
              <a:latin typeface="Times New Roman" panose="02020603050405020304" pitchFamily="18" charset="0"/>
              <a:cs typeface="Times New Roman" panose="02020603050405020304" pitchFamily="18" charset="0"/>
            </a:endParaRPr>
          </a:p>
        </p:txBody>
      </p:sp>
      <p:pic>
        <p:nvPicPr>
          <p:cNvPr id="8194" name="Picture 2" descr="C:\Users\Катя\Desktop\unnamed.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5190" y="2617125"/>
            <a:ext cx="7056784" cy="416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537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19</a:t>
            </a:fld>
            <a:endParaRPr lang="ru-RU"/>
          </a:p>
        </p:txBody>
      </p:sp>
      <p:sp>
        <p:nvSpPr>
          <p:cNvPr id="5" name="Прямоугольник 4"/>
          <p:cNvSpPr/>
          <p:nvPr/>
        </p:nvSpPr>
        <p:spPr>
          <a:xfrm>
            <a:off x="155075" y="378709"/>
            <a:ext cx="8964488" cy="1938992"/>
          </a:xfrm>
          <a:prstGeom prst="rect">
            <a:avLst/>
          </a:prstGeom>
        </p:spPr>
        <p:txBody>
          <a:bodyPr wrap="square">
            <a:spAutoFit/>
          </a:bodyPr>
          <a:lstStyle/>
          <a:p>
            <a:pPr lvl="0" algn="just"/>
            <a:r>
              <a:rPr lang="uk-UA" sz="2000" dirty="0" smtClean="0"/>
              <a:t>Пристосування на функціональному рівні, коли зміна ефективності макромолекулярних систем, особливо ферментів, не пов'язана зі зміною числа макромолекул, що є в клітині, або їх типів. Адаптацію в цьому випадку забезпечує зміна у використанні вже існуючих макромолекулярних систем відповідно до поточних локальних потреб у тій чи іншій метаболічній активності.</a:t>
            </a:r>
            <a:endParaRPr lang="ru-RU" sz="2000" dirty="0">
              <a:latin typeface="Times New Roman" panose="02020603050405020304" pitchFamily="18" charset="0"/>
              <a:cs typeface="Times New Roman" panose="02020603050405020304" pitchFamily="18" charset="0"/>
            </a:endParaRPr>
          </a:p>
        </p:txBody>
      </p:sp>
      <p:pic>
        <p:nvPicPr>
          <p:cNvPr id="7170" name="Picture 2" descr="C:\Users\Катя\Desktop\slide-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848" y="3537074"/>
            <a:ext cx="8538304" cy="1674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986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a:xfrm>
            <a:off x="6929620" y="6430476"/>
            <a:ext cx="2057400" cy="365125"/>
          </a:xfrm>
        </p:spPr>
        <p:txBody>
          <a:bodyPr/>
          <a:lstStyle/>
          <a:p>
            <a:fld id="{B19B0651-EE4F-4900-A07F-96A6BFA9D0F0}" type="slidenum">
              <a:rPr lang="ru-RU" sz="1400" smtClean="0">
                <a:solidFill>
                  <a:schemeClr val="tx1"/>
                </a:solidFill>
              </a:rPr>
              <a:pPr/>
              <a:t>2</a:t>
            </a:fld>
            <a:endParaRPr lang="ru-RU" sz="1400">
              <a:solidFill>
                <a:schemeClr val="tx1"/>
              </a:solidFill>
            </a:endParaRPr>
          </a:p>
        </p:txBody>
      </p:sp>
      <p:sp>
        <p:nvSpPr>
          <p:cNvPr id="5" name="Прямоугольник 4"/>
          <p:cNvSpPr/>
          <p:nvPr/>
        </p:nvSpPr>
        <p:spPr>
          <a:xfrm>
            <a:off x="145700" y="260648"/>
            <a:ext cx="8852600" cy="1323439"/>
          </a:xfrm>
          <a:prstGeom prst="rect">
            <a:avLst/>
          </a:prstGeom>
        </p:spPr>
        <p:txBody>
          <a:bodyPr wrap="square">
            <a:spAutoFit/>
          </a:bodyPr>
          <a:lstStyle/>
          <a:p>
            <a:pPr algn="just"/>
            <a:r>
              <a:rPr lang="uk-UA" sz="2000" dirty="0" smtClean="0"/>
              <a:t>Адаптація (лат. </a:t>
            </a:r>
            <a:r>
              <a:rPr lang="uk-UA" sz="2000" dirty="0" err="1" smtClean="0"/>
              <a:t>adapto</a:t>
            </a:r>
            <a:r>
              <a:rPr lang="uk-UA" sz="2000" dirty="0" smtClean="0"/>
              <a:t> - "пристосовую") - пристосування будови та функцій організму, його органів і клітин до умов зовнішнього середовища. Процеси адаптації спрямовані збереження гомеостазу. Вивчення адаптації одна із центральних </a:t>
            </a:r>
            <a:r>
              <a:rPr lang="uk-UA" sz="2000" dirty="0" err="1" smtClean="0"/>
              <a:t>загальнобіологічних</a:t>
            </a:r>
            <a:r>
              <a:rPr lang="uk-UA" sz="2000" dirty="0" smtClean="0"/>
              <a:t> проблем.</a:t>
            </a:r>
            <a:endParaRPr lang="ru-RU" sz="2000" dirty="0">
              <a:latin typeface="Times New Roman" panose="02020603050405020304" pitchFamily="18" charset="0"/>
              <a:cs typeface="Times New Roman" panose="02020603050405020304" pitchFamily="18" charset="0"/>
            </a:endParaRPr>
          </a:p>
        </p:txBody>
      </p:sp>
      <p:pic>
        <p:nvPicPr>
          <p:cNvPr id="1026" name="Picture 2" descr="C:\Users\Катя\Desktop\slide-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241" y="1916832"/>
            <a:ext cx="6879317" cy="4497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7203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20</a:t>
            </a:fld>
            <a:endParaRPr lang="ru-RU"/>
          </a:p>
        </p:txBody>
      </p:sp>
      <p:sp>
        <p:nvSpPr>
          <p:cNvPr id="5" name="Прямоугольник 4"/>
          <p:cNvSpPr/>
          <p:nvPr/>
        </p:nvSpPr>
        <p:spPr>
          <a:xfrm>
            <a:off x="155075" y="378709"/>
            <a:ext cx="8964488" cy="2246769"/>
          </a:xfrm>
          <a:prstGeom prst="rect">
            <a:avLst/>
          </a:prstGeom>
        </p:spPr>
        <p:txBody>
          <a:bodyPr wrap="square">
            <a:spAutoFit/>
          </a:bodyPr>
          <a:lstStyle/>
          <a:p>
            <a:pPr lvl="0" algn="just"/>
            <a:r>
              <a:rPr lang="uk-UA" sz="2000" dirty="0" smtClean="0"/>
              <a:t>Пристосування мікросередовища, в якому функціонують макромолекули. Сутність цього механізму полягає в тому, що адаптивна зміна структурних та функціональних властивостей макромолекул досягається шляхом видозміни якісного або кількісного складу навколишнього середовища (наприклад, її осмотичної концентрації або складу розчинених речовин). Цей механізм, як ми побачимо, має винятково велике значення та доповнює макромолекулярну адаптацію.</a:t>
            </a:r>
            <a:endParaRPr lang="ru-RU" sz="2000" dirty="0">
              <a:latin typeface="Times New Roman" panose="02020603050405020304" pitchFamily="18" charset="0"/>
              <a:cs typeface="Times New Roman" panose="02020603050405020304" pitchFamily="18" charset="0"/>
            </a:endParaRPr>
          </a:p>
        </p:txBody>
      </p:sp>
      <p:pic>
        <p:nvPicPr>
          <p:cNvPr id="6146" name="Picture 2" descr="C:\Users\Катя\Desktop\reabsorbciya-v-pochkah-770x3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837" y="3140968"/>
            <a:ext cx="8006325" cy="3431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083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21</a:t>
            </a:fld>
            <a:endParaRPr lang="ru-RU"/>
          </a:p>
        </p:txBody>
      </p:sp>
      <p:sp>
        <p:nvSpPr>
          <p:cNvPr id="5" name="Прямоугольник 4"/>
          <p:cNvSpPr/>
          <p:nvPr/>
        </p:nvSpPr>
        <p:spPr>
          <a:xfrm>
            <a:off x="179512" y="1063557"/>
            <a:ext cx="7920880" cy="2554545"/>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2 </a:t>
            </a:r>
            <a:r>
              <a:rPr lang="uk-UA" sz="2000" dirty="0" smtClean="0"/>
              <a:t>Основні функції ферментів: каталітична і регуляторна. Причини, що зумовлюють необхідність реалізації адаптації за рахунок зміни набору ферментів або їх концентрації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a:t>
            </a:r>
            <a:r>
              <a:rPr lang="uk-UA" sz="2000" dirty="0" smtClean="0"/>
              <a:t>зміна потреби організму при зміні навколишнього середовища чи перехід до нової стадії розвитку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r>
              <a:rPr lang="uk-UA" sz="2000" dirty="0" smtClean="0"/>
              <a:t>зміна фізичних факторів середовища (температури, тиску тощо</a:t>
            </a:r>
            <a:r>
              <a:rPr lang="uk-UA" sz="2000" dirty="0" smtClean="0"/>
              <a:t>).</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a:t>
            </a:r>
            <a:r>
              <a:rPr lang="uk-UA" sz="2000" dirty="0" smtClean="0"/>
              <a:t>зміна хімічних факторів середовища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22171" y="221484"/>
            <a:ext cx="7299658" cy="461665"/>
          </a:xfrm>
          <a:prstGeom prst="rect">
            <a:avLst/>
          </a:prstGeom>
        </p:spPr>
        <p:txBody>
          <a:bodyPr wrap="square">
            <a:spAutoFit/>
          </a:bodyPr>
          <a:lstStyle/>
          <a:p>
            <a:pPr algn="ctr"/>
            <a:r>
              <a:rPr lang="uk-UA" sz="2400" dirty="0" smtClean="0"/>
              <a:t>Адаптивні зміни ферментних систем</a:t>
            </a:r>
            <a:endParaRPr lang="ru-RU" sz="2400" b="1" dirty="0">
              <a:latin typeface="Times New Roman" panose="02020603050405020304" pitchFamily="18" charset="0"/>
              <a:cs typeface="Times New Roman" panose="02020603050405020304" pitchFamily="18" charset="0"/>
            </a:endParaRPr>
          </a:p>
        </p:txBody>
      </p:sp>
      <p:pic>
        <p:nvPicPr>
          <p:cNvPr id="5122" name="Picture 2" descr="C:\Users\Катя\Desktop\fermenty-dlya-lecheniy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861048"/>
            <a:ext cx="2880320"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Катя\Desktop\protein-phosphatase-acp1-enzyme-othe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765629"/>
            <a:ext cx="3384376" cy="296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219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22</a:t>
            </a:fld>
            <a:endParaRPr lang="ru-RU"/>
          </a:p>
        </p:txBody>
      </p:sp>
      <p:sp>
        <p:nvSpPr>
          <p:cNvPr id="5" name="Прямоугольник 4"/>
          <p:cNvSpPr/>
          <p:nvPr/>
        </p:nvSpPr>
        <p:spPr>
          <a:xfrm>
            <a:off x="179512" y="1063557"/>
            <a:ext cx="8640960" cy="2246769"/>
          </a:xfrm>
          <a:prstGeom prst="rect">
            <a:avLst/>
          </a:prstGeom>
        </p:spPr>
        <p:txBody>
          <a:bodyPr wrap="square">
            <a:spAutoFit/>
          </a:bodyPr>
          <a:lstStyle/>
          <a:p>
            <a:pPr marL="342900" indent="-342900">
              <a:buFont typeface="Arial" panose="020B0604020202020204" pitchFamily="34" charset="0"/>
              <a:buChar char="•"/>
            </a:pPr>
            <a:r>
              <a:rPr lang="uk-UA" sz="2000" dirty="0" smtClean="0"/>
              <a:t>Важливість осморегуляції</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uk-UA" sz="2000" dirty="0" smtClean="0"/>
              <a:t>Вибір певних типів розчинених речовин як «осмотичні </a:t>
            </a:r>
            <a:r>
              <a:rPr lang="uk-UA" sz="2000" dirty="0" err="1" smtClean="0"/>
              <a:t>ефектори</a:t>
            </a:r>
            <a:r>
              <a:rPr lang="uk-UA" sz="2000" dirty="0" smtClean="0"/>
              <a:t>».</a:t>
            </a:r>
            <a:endParaRPr lang="en-US" sz="2000" dirty="0" smtClean="0"/>
          </a:p>
          <a:p>
            <a:pPr marL="342900" indent="-342900">
              <a:buFont typeface="Arial" panose="020B0604020202020204" pitchFamily="34" charset="0"/>
              <a:buChar char="•"/>
            </a:pPr>
            <a:r>
              <a:rPr lang="uk-UA" sz="2000" dirty="0" smtClean="0"/>
              <a:t>Важливість ліпідного оточення макромолекул</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uk-UA" sz="2000" dirty="0" smtClean="0"/>
              <a:t>Забезпечення величини </a:t>
            </a:r>
            <a:r>
              <a:rPr lang="uk-UA" sz="2000" dirty="0" err="1" smtClean="0"/>
              <a:t>рН</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uk-UA" sz="2000" dirty="0" smtClean="0"/>
              <a:t>При належній регуляції </a:t>
            </a:r>
            <a:r>
              <a:rPr lang="uk-UA" sz="2000" dirty="0" err="1" smtClean="0"/>
              <a:t>мікрооточення</a:t>
            </a:r>
            <a:r>
              <a:rPr lang="uk-UA" sz="2000" dirty="0" smtClean="0"/>
              <a:t> макромолекул для адаптації організму до змін довкілля може не вимагати будь-якої зміни самих макромолекул</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221484"/>
            <a:ext cx="8640960" cy="461665"/>
          </a:xfrm>
          <a:prstGeom prst="rect">
            <a:avLst/>
          </a:prstGeom>
        </p:spPr>
        <p:txBody>
          <a:bodyPr wrap="square">
            <a:spAutoFit/>
          </a:bodyPr>
          <a:lstStyle/>
          <a:p>
            <a:pPr algn="ctr"/>
            <a:r>
              <a:rPr lang="uk-UA" sz="2400" dirty="0" smtClean="0"/>
              <a:t>Адаптації на рівні </a:t>
            </a:r>
            <a:r>
              <a:rPr lang="uk-UA" sz="2400" dirty="0" err="1" smtClean="0"/>
              <a:t>мікрооточення</a:t>
            </a:r>
            <a:r>
              <a:rPr lang="uk-UA" sz="2400" dirty="0" smtClean="0"/>
              <a:t> макромолекул</a:t>
            </a:r>
            <a:endParaRPr lang="ru-RU" sz="2400" b="1" dirty="0">
              <a:latin typeface="Times New Roman" panose="02020603050405020304" pitchFamily="18" charset="0"/>
              <a:cs typeface="Times New Roman" panose="02020603050405020304" pitchFamily="18" charset="0"/>
            </a:endParaRPr>
          </a:p>
        </p:txBody>
      </p:sp>
      <p:pic>
        <p:nvPicPr>
          <p:cNvPr id="4098" name="Picture 2" descr="C:\Users\Катя\Desktop\img2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9066" y="3878187"/>
            <a:ext cx="4941205" cy="2728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731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23</a:t>
            </a:fld>
            <a:endParaRPr lang="ru-RU"/>
          </a:p>
        </p:txBody>
      </p:sp>
      <p:sp>
        <p:nvSpPr>
          <p:cNvPr id="5" name="Прямоугольник 4"/>
          <p:cNvSpPr/>
          <p:nvPr/>
        </p:nvSpPr>
        <p:spPr>
          <a:xfrm>
            <a:off x="323528" y="683149"/>
            <a:ext cx="9289032" cy="2862322"/>
          </a:xfrm>
          <a:prstGeom prst="rect">
            <a:avLst/>
          </a:prstGeom>
        </p:spPr>
        <p:txBody>
          <a:bodyPr wrap="square">
            <a:spAutoFit/>
          </a:bodyPr>
          <a:lstStyle/>
          <a:p>
            <a:pPr algn="just">
              <a:lnSpc>
                <a:spcPct val="150000"/>
              </a:lnSpc>
            </a:pPr>
            <a:r>
              <a:rPr lang="uk-UA" sz="2000" dirty="0" smtClean="0"/>
              <a:t>Ця адаптація може бути відповіддю на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a:t>
            </a:r>
            <a:r>
              <a:rPr lang="uk-UA" sz="2000" dirty="0" smtClean="0"/>
              <a:t>зміна енергетичних потреб</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a:t>
            </a:r>
            <a:r>
              <a:rPr lang="uk-UA" sz="2000" dirty="0" smtClean="0"/>
              <a:t>зміна у забезпеченості киснем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a:t>
            </a:r>
            <a:r>
              <a:rPr lang="uk-UA" sz="2000" dirty="0" smtClean="0"/>
              <a:t>вплив факторів, пов'язаних з міграцією та голодуванням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a:t>
            </a:r>
            <a:r>
              <a:rPr lang="uk-UA" sz="2000" dirty="0" smtClean="0"/>
              <a:t>зміна фізичних умов середовища</a:t>
            </a:r>
            <a:r>
              <a:rPr lang="ru-RU"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a:t>
            </a:r>
            <a:r>
              <a:rPr lang="uk-UA" sz="2000" dirty="0" smtClean="0"/>
              <a:t>зміна гормонального статусу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221484"/>
            <a:ext cx="8640960" cy="461665"/>
          </a:xfrm>
          <a:prstGeom prst="rect">
            <a:avLst/>
          </a:prstGeom>
        </p:spPr>
        <p:txBody>
          <a:bodyPr wrap="square">
            <a:spAutoFit/>
          </a:bodyPr>
          <a:lstStyle/>
          <a:p>
            <a:pPr algn="ctr"/>
            <a:r>
              <a:rPr lang="uk-UA" sz="2400" dirty="0" smtClean="0"/>
              <a:t>Адаптація шляхом зміни метаболічної активності</a:t>
            </a:r>
            <a:endParaRPr lang="ru-RU" sz="2400" b="1" dirty="0">
              <a:latin typeface="Times New Roman" panose="02020603050405020304" pitchFamily="18" charset="0"/>
              <a:cs typeface="Times New Roman" panose="02020603050405020304" pitchFamily="18" charset="0"/>
            </a:endParaRPr>
          </a:p>
        </p:txBody>
      </p:sp>
      <p:pic>
        <p:nvPicPr>
          <p:cNvPr id="3074" name="Picture 2" descr="C:\Users\Катя\Desktop\s1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87488" y="3573445"/>
            <a:ext cx="4955332" cy="33035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202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24</a:t>
            </a:fld>
            <a:endParaRPr lang="ru-RU"/>
          </a:p>
        </p:txBody>
      </p:sp>
      <p:sp>
        <p:nvSpPr>
          <p:cNvPr id="5" name="Прямоугольник 4"/>
          <p:cNvSpPr/>
          <p:nvPr/>
        </p:nvSpPr>
        <p:spPr>
          <a:xfrm>
            <a:off x="179512" y="836712"/>
            <a:ext cx="8640960" cy="707886"/>
          </a:xfrm>
          <a:prstGeom prst="rect">
            <a:avLst/>
          </a:prstGeom>
        </p:spPr>
        <p:txBody>
          <a:bodyPr wrap="square">
            <a:spAutoFit/>
          </a:bodyPr>
          <a:lstStyle/>
          <a:p>
            <a:pPr algn="just"/>
            <a:r>
              <a:rPr lang="uk-UA" sz="2000" dirty="0" smtClean="0"/>
              <a:t>Чим більше часу надається для адаптивних змін, тим більший вибір можливих механізмів пристосування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221484"/>
            <a:ext cx="8640960" cy="461665"/>
          </a:xfrm>
          <a:prstGeom prst="rect">
            <a:avLst/>
          </a:prstGeom>
        </p:spPr>
        <p:txBody>
          <a:bodyPr wrap="square">
            <a:spAutoFit/>
          </a:bodyPr>
          <a:lstStyle/>
          <a:p>
            <a:pPr algn="ctr"/>
            <a:r>
              <a:rPr lang="uk-UA" sz="2400" dirty="0" smtClean="0"/>
              <a:t>Швидкість біохімічної адаптації</a:t>
            </a:r>
            <a:endParaRPr lang="ru-RU"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6106" y="1700808"/>
            <a:ext cx="8674365" cy="923330"/>
          </a:xfrm>
          <a:prstGeom prst="rect">
            <a:avLst/>
          </a:prstGeom>
        </p:spPr>
        <p:txBody>
          <a:bodyPr wrap="square">
            <a:spAutoFit/>
          </a:bodyPr>
          <a:lstStyle/>
          <a:p>
            <a:r>
              <a:rPr lang="uk-UA" dirty="0" smtClean="0"/>
              <a:t>Генетична адаптація відбувається протягом багатьох поколінь. Відбуваються мутації в регуляторних генах, заміни амінокислот з утворенням нових </a:t>
            </a:r>
            <a:r>
              <a:rPr lang="uk-UA" dirty="0" err="1" smtClean="0"/>
              <a:t>ізоферменів</a:t>
            </a:r>
            <a:r>
              <a:rPr lang="uk-UA" dirty="0" smtClean="0"/>
              <a:t>, виникнення нових молекул</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22259" y="4941168"/>
            <a:ext cx="2698212" cy="2031325"/>
          </a:xfrm>
          <a:prstGeom prst="rect">
            <a:avLst/>
          </a:prstGeom>
        </p:spPr>
        <p:txBody>
          <a:bodyPr wrap="square">
            <a:spAutoFit/>
          </a:bodyPr>
          <a:lstStyle/>
          <a:p>
            <a:pPr algn="just"/>
            <a:r>
              <a:rPr lang="ru-RU" dirty="0" smtClean="0"/>
              <a:t>Приклад</a:t>
            </a:r>
            <a:r>
              <a:rPr lang="ru-RU" dirty="0" smtClean="0"/>
              <a:t>: </a:t>
            </a:r>
            <a:r>
              <a:rPr lang="ru-RU" dirty="0" err="1" smtClean="0"/>
              <a:t>поява</a:t>
            </a:r>
            <a:r>
              <a:rPr lang="ru-RU" dirty="0" smtClean="0"/>
              <a:t> </a:t>
            </a:r>
            <a:r>
              <a:rPr lang="ru-RU" dirty="0" err="1" smtClean="0"/>
              <a:t>глікопротеїнових</a:t>
            </a:r>
            <a:r>
              <a:rPr lang="ru-RU" dirty="0" smtClean="0"/>
              <a:t> </a:t>
            </a:r>
            <a:r>
              <a:rPr lang="ru-RU" dirty="0" err="1" smtClean="0"/>
              <a:t>поліпептидних</a:t>
            </a:r>
            <a:r>
              <a:rPr lang="ru-RU" dirty="0" smtClean="0"/>
              <a:t> «</a:t>
            </a:r>
            <a:r>
              <a:rPr lang="ru-RU" dirty="0" err="1" smtClean="0"/>
              <a:t>антифрізів</a:t>
            </a:r>
            <a:r>
              <a:rPr lang="ru-RU" dirty="0" smtClean="0"/>
              <a:t>» у </a:t>
            </a:r>
            <a:r>
              <a:rPr lang="ru-RU" dirty="0" err="1" smtClean="0"/>
              <a:t>морських</a:t>
            </a:r>
            <a:r>
              <a:rPr lang="ru-RU" dirty="0" smtClean="0"/>
              <a:t> </a:t>
            </a:r>
            <a:r>
              <a:rPr lang="ru-RU" dirty="0" err="1" smtClean="0"/>
              <a:t>кісткових</a:t>
            </a:r>
            <a:r>
              <a:rPr lang="ru-RU" dirty="0" smtClean="0"/>
              <a:t> </a:t>
            </a:r>
            <a:r>
              <a:rPr lang="ru-RU" dirty="0" err="1" smtClean="0"/>
              <a:t>риб</a:t>
            </a:r>
            <a:r>
              <a:rPr lang="ru-RU" dirty="0" smtClean="0"/>
              <a:t>, </a:t>
            </a:r>
            <a:r>
              <a:rPr lang="ru-RU" dirty="0" err="1" smtClean="0"/>
              <a:t>що</a:t>
            </a:r>
            <a:r>
              <a:rPr lang="ru-RU" dirty="0" smtClean="0"/>
              <a:t> </a:t>
            </a:r>
            <a:r>
              <a:rPr lang="ru-RU" dirty="0" err="1" smtClean="0"/>
              <a:t>живуть</a:t>
            </a:r>
            <a:r>
              <a:rPr lang="ru-RU" dirty="0" smtClean="0"/>
              <a:t> </a:t>
            </a:r>
            <a:r>
              <a:rPr lang="ru-RU" dirty="0" err="1" smtClean="0"/>
              <a:t>серед</a:t>
            </a:r>
            <a:r>
              <a:rPr lang="ru-RU" dirty="0" smtClean="0"/>
              <a:t> </a:t>
            </a:r>
            <a:r>
              <a:rPr lang="ru-RU" dirty="0" err="1" smtClean="0"/>
              <a:t>льодів</a:t>
            </a:r>
            <a:r>
              <a:rPr lang="ru-RU" dirty="0" smtClean="0"/>
              <a:t>.</a:t>
            </a:r>
            <a:endParaRPr lang="ru-RU" i="1" dirty="0">
              <a:latin typeface="Times New Roman" panose="02020603050405020304" pitchFamily="18" charset="0"/>
              <a:cs typeface="Times New Roman" panose="02020603050405020304" pitchFamily="18" charset="0"/>
            </a:endParaRPr>
          </a:p>
        </p:txBody>
      </p:sp>
      <p:pic>
        <p:nvPicPr>
          <p:cNvPr id="1027" name="Picture 3" descr="C:\Users\Катя\Desktop\maxres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106" y="2624138"/>
            <a:ext cx="5947554" cy="3345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587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25</a:t>
            </a:fld>
            <a:endParaRPr lang="ru-RU"/>
          </a:p>
        </p:txBody>
      </p:sp>
      <p:sp>
        <p:nvSpPr>
          <p:cNvPr id="5" name="Прямоугольник 4"/>
          <p:cNvSpPr/>
          <p:nvPr/>
        </p:nvSpPr>
        <p:spPr>
          <a:xfrm>
            <a:off x="251520" y="836712"/>
            <a:ext cx="8640960" cy="707886"/>
          </a:xfrm>
          <a:prstGeom prst="rect">
            <a:avLst/>
          </a:prstGeom>
        </p:spPr>
        <p:txBody>
          <a:bodyPr wrap="square">
            <a:spAutoFit/>
          </a:bodyPr>
          <a:lstStyle/>
          <a:p>
            <a:pPr algn="just"/>
            <a:r>
              <a:rPr lang="uk-UA" sz="2000" dirty="0" smtClean="0"/>
              <a:t>Акліматизація окремих особин при переході до нового оточення із зміною кількох параметрів. Відбувається на </a:t>
            </a:r>
            <a:r>
              <a:rPr lang="uk-UA" sz="2000" dirty="0" err="1" smtClean="0"/>
              <a:t>фенотипному</a:t>
            </a:r>
            <a:r>
              <a:rPr lang="uk-UA" sz="2000" dirty="0" smtClean="0"/>
              <a:t> рівні.</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221484"/>
            <a:ext cx="8640960" cy="461665"/>
          </a:xfrm>
          <a:prstGeom prst="rect">
            <a:avLst/>
          </a:prstGeom>
        </p:spPr>
        <p:txBody>
          <a:bodyPr wrap="square">
            <a:spAutoFit/>
          </a:bodyPr>
          <a:lstStyle/>
          <a:p>
            <a:pPr algn="ctr"/>
            <a:r>
              <a:rPr lang="uk-UA" sz="2400" dirty="0" smtClean="0"/>
              <a:t>Швидкість біохімічної адаптації</a:t>
            </a:r>
            <a:endParaRPr lang="ru-RU"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75556" y="5877272"/>
            <a:ext cx="7848872" cy="707886"/>
          </a:xfrm>
          <a:prstGeom prst="rect">
            <a:avLst/>
          </a:prstGeom>
        </p:spPr>
        <p:txBody>
          <a:bodyPr wrap="square">
            <a:spAutoFit/>
          </a:bodyPr>
          <a:lstStyle/>
          <a:p>
            <a:r>
              <a:rPr lang="uk-UA" sz="2000" dirty="0" smtClean="0"/>
              <a:t>Негайна адаптація здійснюється нерідко шляхом модуляції активності наявних генів.</a:t>
            </a:r>
            <a:endParaRPr lang="ru-RU" sz="2000" dirty="0">
              <a:latin typeface="Times New Roman" panose="02020603050405020304" pitchFamily="18" charset="0"/>
              <a:cs typeface="Times New Roman" panose="02020603050405020304" pitchFamily="18" charset="0"/>
            </a:endParaRPr>
          </a:p>
        </p:txBody>
      </p:sp>
      <p:pic>
        <p:nvPicPr>
          <p:cNvPr id="2050" name="Picture 2" descr="C:\Users\Катя\Desktop\img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454275"/>
            <a:ext cx="3400425" cy="2981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Катя\Desktop\mb4_025.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1649581"/>
            <a:ext cx="4068452" cy="4252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436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26</a:t>
            </a:fld>
            <a:endParaRPr lang="ru-RU"/>
          </a:p>
        </p:txBody>
      </p:sp>
      <p:sp>
        <p:nvSpPr>
          <p:cNvPr id="5" name="Заголовок 1"/>
          <p:cNvSpPr txBox="1">
            <a:spLocks/>
          </p:cNvSpPr>
          <p:nvPr/>
        </p:nvSpPr>
        <p:spPr>
          <a:xfrm>
            <a:off x="388373" y="2406558"/>
            <a:ext cx="8367255" cy="100811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uk-UA" sz="4400" dirty="0" smtClean="0">
                <a:solidFill>
                  <a:schemeClr val="tx1"/>
                </a:solidFill>
              </a:rPr>
              <a:t>Дякую за увагу!</a:t>
            </a:r>
            <a:endParaRPr lang="ru-RU"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417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3</a:t>
            </a:fld>
            <a:endParaRPr lang="ru-RU" sz="1400" dirty="0">
              <a:solidFill>
                <a:schemeClr val="tx1"/>
              </a:solidFill>
            </a:endParaRPr>
          </a:p>
        </p:txBody>
      </p:sp>
      <p:sp>
        <p:nvSpPr>
          <p:cNvPr id="6" name="Прямоугольник 5"/>
          <p:cNvSpPr/>
          <p:nvPr/>
        </p:nvSpPr>
        <p:spPr>
          <a:xfrm>
            <a:off x="190436" y="116632"/>
            <a:ext cx="8712968" cy="2246769"/>
          </a:xfrm>
          <a:prstGeom prst="rect">
            <a:avLst/>
          </a:prstGeom>
        </p:spPr>
        <p:txBody>
          <a:bodyPr wrap="square">
            <a:spAutoFit/>
          </a:bodyPr>
          <a:lstStyle/>
          <a:p>
            <a:pPr algn="just"/>
            <a:r>
              <a:rPr lang="uk-UA" sz="2000" dirty="0" smtClean="0"/>
              <a:t>Найчастіше адаптації розглядаються як пристосування лише на рівні морфо-анатомічних ознак і їх можна віднести до розряду феноменологічних (тобто. описових) явищ. Зрозуміти особливості адаптивних проявів, виявити певні закономірності та дослідити механізми формування </a:t>
            </a:r>
            <a:r>
              <a:rPr lang="uk-UA" sz="2000" dirty="0" err="1" smtClean="0"/>
              <a:t>адаптацій</a:t>
            </a:r>
            <a:r>
              <a:rPr lang="uk-UA" sz="2000" dirty="0" smtClean="0"/>
              <a:t> можна лише на основі конкретних даних про біохімічні процеси, що беруть участь у відтворенні адаптивних змін.</a:t>
            </a:r>
            <a:endParaRPr lang="ru-RU" sz="2000" dirty="0">
              <a:latin typeface="Times New Roman" panose="02020603050405020304" pitchFamily="18" charset="0"/>
              <a:cs typeface="Times New Roman" panose="02020603050405020304" pitchFamily="18" charset="0"/>
            </a:endParaRPr>
          </a:p>
        </p:txBody>
      </p:sp>
      <p:pic>
        <p:nvPicPr>
          <p:cNvPr id="2051" name="Picture 3" descr="C:\Users\Катя\Desktop\i_0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2499" y="2708920"/>
            <a:ext cx="5039001" cy="3959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5186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4</a:t>
            </a:fld>
            <a:endParaRPr lang="ru-RU"/>
          </a:p>
        </p:txBody>
      </p:sp>
      <p:sp>
        <p:nvSpPr>
          <p:cNvPr id="5" name="Прямоугольник 4"/>
          <p:cNvSpPr/>
          <p:nvPr/>
        </p:nvSpPr>
        <p:spPr>
          <a:xfrm>
            <a:off x="0" y="54492"/>
            <a:ext cx="9178349" cy="1938992"/>
          </a:xfrm>
          <a:prstGeom prst="rect">
            <a:avLst/>
          </a:prstGeom>
        </p:spPr>
        <p:txBody>
          <a:bodyPr wrap="square">
            <a:spAutoFit/>
          </a:bodyPr>
          <a:lstStyle/>
          <a:p>
            <a:r>
              <a:rPr lang="uk-UA" sz="2000" dirty="0" smtClean="0"/>
              <a:t>При пристосуванні організму до змін різних умов середовища нерідко спостерігаються односпрямовані і цілком сумірні зміни тих самих біохімічних параметрів. Виявляється, що адаптація організму до якогось одного фактора середовища може сприяти пристосуванню його до інших факторів, підвищувати стійкість до них. Це називають перехресною адаптацією.</a:t>
            </a:r>
            <a:endParaRPr lang="ru-RU" sz="2000" dirty="0">
              <a:latin typeface="Times New Roman" panose="02020603050405020304" pitchFamily="18" charset="0"/>
              <a:cs typeface="Times New Roman" panose="02020603050405020304" pitchFamily="18" charset="0"/>
            </a:endParaRPr>
          </a:p>
        </p:txBody>
      </p:sp>
      <p:pic>
        <p:nvPicPr>
          <p:cNvPr id="18434" name="Picture 2" descr="C:\Users\Катя\Desktop\slide-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748" y="2185388"/>
            <a:ext cx="4716524" cy="4283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19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5</a:t>
            </a:fld>
            <a:endParaRPr lang="ru-RU" sz="1400" dirty="0">
              <a:solidFill>
                <a:schemeClr val="tx1"/>
              </a:solidFill>
            </a:endParaRPr>
          </a:p>
        </p:txBody>
      </p:sp>
      <p:sp>
        <p:nvSpPr>
          <p:cNvPr id="6" name="Прямоугольник 5"/>
          <p:cNvSpPr/>
          <p:nvPr/>
        </p:nvSpPr>
        <p:spPr>
          <a:xfrm>
            <a:off x="190436" y="116632"/>
            <a:ext cx="8712968" cy="2862322"/>
          </a:xfrm>
          <a:prstGeom prst="rect">
            <a:avLst/>
          </a:prstGeom>
        </p:spPr>
        <p:txBody>
          <a:bodyPr wrap="square">
            <a:spAutoFit/>
          </a:bodyPr>
          <a:lstStyle/>
          <a:p>
            <a:pPr algn="just"/>
            <a:r>
              <a:rPr lang="uk-UA" sz="2000" dirty="0" smtClean="0"/>
              <a:t>На відміну від звичайного підходу до проблем адаптації зосередимо увагу на біохімічних механізмах, які визначають якісну та кількісну своєрідність метаболічних функцій, перебіг процесів газообміну, сталість внутрішньоклітинного середовища (</a:t>
            </a:r>
            <a:r>
              <a:rPr lang="uk-UA" sz="2000" dirty="0" err="1" smtClean="0"/>
              <a:t>рН</a:t>
            </a:r>
            <a:r>
              <a:rPr lang="uk-UA" sz="2000" dirty="0" smtClean="0"/>
              <a:t>, осмотичного тиску), необхідне для функціональної активності макромолекул та використання доступних джерел енергії. Ці види біохімічної адаптації можна як «</a:t>
            </a:r>
            <a:r>
              <a:rPr lang="uk-UA" sz="2000" dirty="0" err="1" smtClean="0"/>
              <a:t>інтеріоризовані</a:t>
            </a:r>
            <a:r>
              <a:rPr lang="uk-UA" sz="2000" dirty="0" smtClean="0"/>
              <a:t>» механізми, відрізняючи від інших, більш звичних нам форм біохімічної адаптації, які визначають специфіку взаємодії організму із довкіллям.</a:t>
            </a:r>
            <a:endParaRPr lang="ru-RU" sz="2000" dirty="0">
              <a:latin typeface="Times New Roman" panose="02020603050405020304" pitchFamily="18" charset="0"/>
              <a:cs typeface="Times New Roman" panose="02020603050405020304" pitchFamily="18" charset="0"/>
            </a:endParaRPr>
          </a:p>
        </p:txBody>
      </p:sp>
      <p:pic>
        <p:nvPicPr>
          <p:cNvPr id="17410" name="Picture 2" descr="C:\Users\Катя\Desktop\img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7386" y="3429000"/>
            <a:ext cx="7199067" cy="2951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8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6</a:t>
            </a:fld>
            <a:endParaRPr lang="ru-RU" sz="1400" dirty="0">
              <a:solidFill>
                <a:schemeClr val="tx1"/>
              </a:solidFill>
            </a:endParaRPr>
          </a:p>
        </p:txBody>
      </p:sp>
      <p:sp>
        <p:nvSpPr>
          <p:cNvPr id="6" name="Прямоугольник 5"/>
          <p:cNvSpPr/>
          <p:nvPr/>
        </p:nvSpPr>
        <p:spPr>
          <a:xfrm>
            <a:off x="190436" y="116632"/>
            <a:ext cx="8712968" cy="3170099"/>
          </a:xfrm>
          <a:prstGeom prst="rect">
            <a:avLst/>
          </a:prstGeom>
        </p:spPr>
        <p:txBody>
          <a:bodyPr wrap="square">
            <a:spAutoFit/>
          </a:bodyPr>
          <a:lstStyle/>
          <a:p>
            <a:pPr algn="just"/>
            <a:r>
              <a:rPr lang="uk-UA" sz="2000" dirty="0" smtClean="0"/>
              <a:t>Такі «</a:t>
            </a:r>
            <a:r>
              <a:rPr lang="uk-UA" sz="2000" dirty="0" err="1" smtClean="0"/>
              <a:t>екстеріоризовані</a:t>
            </a:r>
            <a:r>
              <a:rPr lang="uk-UA" sz="2000" dirty="0" smtClean="0"/>
              <a:t>» форми біохімічної адаптації включають процеси, що визначають захисне забарвлення, здатність до біолюмінесценції, вироблення різноманітних хімічних сигналів, хімічних засобів захисту та нападу. Сюди можна віднести випадки молекулярної мімікрії — освіту в паразита антигенів, </a:t>
            </a:r>
            <a:r>
              <a:rPr lang="uk-UA" sz="2000" dirty="0" err="1" smtClean="0"/>
              <a:t>невідмінних</a:t>
            </a:r>
            <a:r>
              <a:rPr lang="uk-UA" sz="2000" dirty="0" smtClean="0"/>
              <a:t> від антигенів господаря. </a:t>
            </a:r>
            <a:r>
              <a:rPr lang="uk-UA" sz="2000" dirty="0" err="1" smtClean="0"/>
              <a:t>Екстеріоризовані</a:t>
            </a:r>
            <a:r>
              <a:rPr lang="uk-UA" sz="2000" dirty="0" smtClean="0"/>
              <a:t> форми біохімічної адаптації формально аналогічні згаданим вище помітним морфологічним, поведінковим та іншим адаптивним ознаками. На відміну від цього </a:t>
            </a:r>
            <a:r>
              <a:rPr lang="uk-UA" sz="2000" dirty="0" err="1" smtClean="0"/>
              <a:t>інтеріоризовані</a:t>
            </a:r>
            <a:r>
              <a:rPr lang="uk-UA" sz="2000" dirty="0" smtClean="0"/>
              <a:t> адаптації, які будуть у центрі нашої уваги, зазвичай можуть бути виявлені лише після «біохімічного препарування» організму.</a:t>
            </a:r>
            <a:endParaRPr lang="ru-RU" sz="2000" dirty="0">
              <a:latin typeface="Times New Roman" panose="02020603050405020304" pitchFamily="18" charset="0"/>
              <a:cs typeface="Times New Roman" panose="02020603050405020304" pitchFamily="18" charset="0"/>
            </a:endParaRPr>
          </a:p>
        </p:txBody>
      </p:sp>
      <p:pic>
        <p:nvPicPr>
          <p:cNvPr id="16386" name="Picture 2" descr="C:\Users\Катя\Desktop\b2f01a04058eb6c0877f7ba61910698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522" y="3649026"/>
            <a:ext cx="3810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C:\Users\Катя\Desktop\dfaw3-730x73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3577251"/>
            <a:ext cx="3240360"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67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7</a:t>
            </a:fld>
            <a:endParaRPr lang="ru-RU"/>
          </a:p>
        </p:txBody>
      </p:sp>
      <p:sp>
        <p:nvSpPr>
          <p:cNvPr id="5" name="Прямоугольник 4"/>
          <p:cNvSpPr/>
          <p:nvPr/>
        </p:nvSpPr>
        <p:spPr>
          <a:xfrm>
            <a:off x="0" y="54492"/>
            <a:ext cx="9178349" cy="1015663"/>
          </a:xfrm>
          <a:prstGeom prst="rect">
            <a:avLst/>
          </a:prstGeom>
        </p:spPr>
        <p:txBody>
          <a:bodyPr wrap="square">
            <a:spAutoFit/>
          </a:bodyPr>
          <a:lstStyle/>
          <a:p>
            <a:r>
              <a:rPr lang="uk-UA" sz="2000" dirty="0" smtClean="0"/>
              <a:t>За визначенням П. </a:t>
            </a:r>
            <a:r>
              <a:rPr lang="uk-UA" sz="2000" dirty="0" err="1" smtClean="0"/>
              <a:t>Хочачка</a:t>
            </a:r>
            <a:r>
              <a:rPr lang="uk-UA" sz="2000" dirty="0" smtClean="0"/>
              <a:t> та Ж. </a:t>
            </a:r>
            <a:r>
              <a:rPr lang="uk-UA" sz="2000" dirty="0" err="1" smtClean="0"/>
              <a:t>Сомеро</a:t>
            </a:r>
            <a:r>
              <a:rPr lang="uk-UA" sz="2000" dirty="0" smtClean="0"/>
              <a:t> (1988) біохімічна адаптація - це сукупність біохімічних та молекулярних механізмів пристосування живих організмів до різних, часто екстремальних умов середовища</a:t>
            </a:r>
            <a:endParaRPr lang="ru-RU"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3115" y="1499628"/>
            <a:ext cx="6572117" cy="4928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007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z="1400" smtClean="0">
                <a:solidFill>
                  <a:schemeClr val="tx1"/>
                </a:solidFill>
              </a:rPr>
              <a:pPr/>
              <a:t>8</a:t>
            </a:fld>
            <a:endParaRPr lang="ru-RU" sz="1400" dirty="0">
              <a:solidFill>
                <a:schemeClr val="tx1"/>
              </a:solidFill>
            </a:endParaRPr>
          </a:p>
        </p:txBody>
      </p:sp>
      <p:sp>
        <p:nvSpPr>
          <p:cNvPr id="6" name="Прямоугольник 5"/>
          <p:cNvSpPr/>
          <p:nvPr/>
        </p:nvSpPr>
        <p:spPr>
          <a:xfrm>
            <a:off x="190436" y="116632"/>
            <a:ext cx="8712968" cy="2585323"/>
          </a:xfrm>
          <a:prstGeom prst="rect">
            <a:avLst/>
          </a:prstGeom>
        </p:spPr>
        <p:txBody>
          <a:bodyPr wrap="square">
            <a:spAutoFit/>
          </a:bodyPr>
          <a:lstStyle/>
          <a:p>
            <a:pPr algn="just"/>
            <a:r>
              <a:rPr lang="uk-UA" dirty="0" smtClean="0"/>
              <a:t>У процесі еволюції у живих організмів виробилися різноманітні пристрої, що дозволяють регулювати обмін речовин при змінах температури навколишнього середовища. Це досягається двома шляхами </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457200" indent="-457200" algn="just">
              <a:buAutoNum type="arabicParenR"/>
            </a:pPr>
            <a:r>
              <a:rPr lang="uk-UA" dirty="0" smtClean="0"/>
              <a:t>різними біохімічними та фізіологічними перебудовами (зміна набору, концентрації та активності ферментів, зневоднення, зниження точки замерзання розчинів тіла тощо</a:t>
            </a:r>
            <a:r>
              <a:rPr lang="uk-UA" dirty="0" smtClean="0"/>
              <a:t>)</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457200" indent="-457200" algn="just">
              <a:buAutoNum type="arabicParenR"/>
            </a:pPr>
            <a:r>
              <a:rPr lang="uk-UA" dirty="0" smtClean="0"/>
              <a:t>підтриманням температури тіла на більш стабільному рівні, ніж температура навколишнього середовища, що дозволяє не надто порушувати хід біохімічних реакцій, що склався.</a:t>
            </a:r>
            <a:endParaRPr lang="ru-RU" dirty="0">
              <a:latin typeface="Times New Roman" panose="02020603050405020304" pitchFamily="18" charset="0"/>
              <a:cs typeface="Times New Roman" panose="02020603050405020304" pitchFamily="18" charset="0"/>
            </a:endParaRPr>
          </a:p>
        </p:txBody>
      </p:sp>
      <p:pic>
        <p:nvPicPr>
          <p:cNvPr id="15362" name="Picture 2" descr="C:\Users\Катя\Desktop\img10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9964" y="3068960"/>
            <a:ext cx="4944071" cy="3717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733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B19B0651-EE4F-4900-A07F-96A6BFA9D0F0}" type="slidenum">
              <a:rPr lang="ru-RU" smtClean="0"/>
              <a:pPr/>
              <a:t>9</a:t>
            </a:fld>
            <a:endParaRPr lang="ru-RU"/>
          </a:p>
        </p:txBody>
      </p:sp>
      <p:sp>
        <p:nvSpPr>
          <p:cNvPr id="5" name="Прямоугольник 4"/>
          <p:cNvSpPr/>
          <p:nvPr/>
        </p:nvSpPr>
        <p:spPr>
          <a:xfrm>
            <a:off x="179512" y="260648"/>
            <a:ext cx="8712968" cy="400110"/>
          </a:xfrm>
          <a:prstGeom prst="rect">
            <a:avLst/>
          </a:prstGeom>
        </p:spPr>
        <p:txBody>
          <a:bodyPr wrap="square">
            <a:spAutoFit/>
          </a:bodyPr>
          <a:lstStyle/>
          <a:p>
            <a:pPr algn="ctr"/>
            <a:r>
              <a:rPr lang="uk-UA" sz="2000" dirty="0" smtClean="0"/>
              <a:t>Біохімічна адаптація виконує у клітині такі основні функції</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7716" y="1017364"/>
            <a:ext cx="8352928" cy="1015663"/>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1</a:t>
            </a:r>
            <a:r>
              <a:rPr lang="uk-UA" sz="2000" dirty="0" smtClean="0"/>
              <a:t> . Підтримка структурної цілісності макромолекул (ферментів скорочувальних білків, нуклеїнових кислот та ін.) при їх функціонуванні у специфічних умовах.</a:t>
            </a:r>
            <a:endParaRPr lang="ru-RU" sz="2000" dirty="0">
              <a:latin typeface="Times New Roman" panose="02020603050405020304" pitchFamily="18" charset="0"/>
              <a:cs typeface="Times New Roman" panose="02020603050405020304" pitchFamily="18" charset="0"/>
            </a:endParaRPr>
          </a:p>
        </p:txBody>
      </p:sp>
      <p:pic>
        <p:nvPicPr>
          <p:cNvPr id="14338" name="Picture 2" descr="C:\Users\Катя\Desktop\belki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6621" y="2276872"/>
            <a:ext cx="5238750" cy="4324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261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266</TotalTime>
  <Words>1299</Words>
  <Application>Microsoft Office PowerPoint</Application>
  <PresentationFormat>Экран (4:3)</PresentationFormat>
  <Paragraphs>90</Paragraphs>
  <Slides>26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Эркер</vt:lpstr>
      <vt:lpstr>фундаментальні механізми біохімічної адаптації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ДЫХАТЕЛЬНОЙ ПРОБЫ НА СТАБИЛЬНОСТЬ СЕРДЕЧНОГО РИТМА У ЛЮДЕЙ РАЗЛИЧНЫХ ВОЗРАСТНЫХ ГРУПП ВЛИЯНИЕ ДЫХАТЕЛЬНОЙ ПРОБЫ НА СТАБИЛЬНОСТЬ СЕРДЕЧНОГО РИТМА У ЛЮДЕЙ РАЗЛИЧНЫХ ВОЗРАСТНЫХ ГРУПП</dc:title>
  <dc:creator>Екатерина Веселовская</dc:creator>
  <cp:lastModifiedBy>User</cp:lastModifiedBy>
  <cp:revision>33</cp:revision>
  <dcterms:created xsi:type="dcterms:W3CDTF">2019-10-09T16:03:20Z</dcterms:created>
  <dcterms:modified xsi:type="dcterms:W3CDTF">2024-02-29T07:34:53Z</dcterms:modified>
</cp:coreProperties>
</file>