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3" r:id="rId2"/>
    <p:sldId id="286" r:id="rId3"/>
    <p:sldId id="309" r:id="rId4"/>
    <p:sldId id="284" r:id="rId5"/>
    <p:sldId id="263" r:id="rId6"/>
    <p:sldId id="256" r:id="rId7"/>
    <p:sldId id="259" r:id="rId8"/>
    <p:sldId id="307" r:id="rId9"/>
    <p:sldId id="260" r:id="rId10"/>
    <p:sldId id="328" r:id="rId11"/>
    <p:sldId id="329" r:id="rId12"/>
    <p:sldId id="330" r:id="rId13"/>
    <p:sldId id="326" r:id="rId14"/>
    <p:sldId id="327" r:id="rId15"/>
    <p:sldId id="316" r:id="rId16"/>
    <p:sldId id="331" r:id="rId17"/>
    <p:sldId id="332" r:id="rId18"/>
    <p:sldId id="304" r:id="rId19"/>
    <p:sldId id="312" r:id="rId20"/>
    <p:sldId id="320" r:id="rId21"/>
    <p:sldId id="313" r:id="rId22"/>
    <p:sldId id="334" r:id="rId23"/>
    <p:sldId id="333" r:id="rId24"/>
    <p:sldId id="314" r:id="rId25"/>
    <p:sldId id="317" r:id="rId26"/>
    <p:sldId id="315" r:id="rId27"/>
    <p:sldId id="318" r:id="rId28"/>
    <p:sldId id="319" r:id="rId29"/>
    <p:sldId id="310" r:id="rId30"/>
    <p:sldId id="273" r:id="rId31"/>
    <p:sldId id="335" r:id="rId32"/>
    <p:sldId id="274" r:id="rId33"/>
    <p:sldId id="275" r:id="rId34"/>
    <p:sldId id="277" r:id="rId35"/>
    <p:sldId id="305" r:id="rId36"/>
    <p:sldId id="336" r:id="rId37"/>
    <p:sldId id="338" r:id="rId38"/>
    <p:sldId id="337" r:id="rId39"/>
    <p:sldId id="276" r:id="rId40"/>
    <p:sldId id="26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D394-FA0D-4992-B2BA-DE02DFAD9B8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493D-6A1B-4F66-8EDC-3332FF069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4DFA3-99E0-49A7-9F98-E601CB9F2B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493D-6A1B-4F66-8EDC-3332FF069B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493D-6A1B-4F66-8EDC-3332FF069B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493D-6A1B-4F66-8EDC-3332FF069B3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493D-6A1B-4F66-8EDC-3332FF069B3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D77F-66F8-4083-A7F7-95596786C9E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1038-5CE6-4C94-ADAB-E39ABD9C6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500174"/>
            <a:ext cx="7429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uk-UA" sz="3200" dirty="0" smtClean="0"/>
              <a:t>Курс лекцій «Молекулярна імунологія»</a:t>
            </a:r>
            <a:endParaRPr lang="ru-RU" sz="2400" dirty="0" smtClean="0"/>
          </a:p>
          <a:p>
            <a:endParaRPr lang="ru-RU" dirty="0" smtClean="0"/>
          </a:p>
          <a:p>
            <a:r>
              <a:rPr lang="ru-RU" dirty="0" smtClean="0"/>
              <a:t>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Лейкоцитарна формула крові людини</a:t>
            </a:r>
            <a:endParaRPr lang="ru-RU" sz="2800" b="1" dirty="0"/>
          </a:p>
        </p:txBody>
      </p:sp>
      <p:pic>
        <p:nvPicPr>
          <p:cNvPr id="4" name="Содержимое 3" descr="leucocyte_formu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476070" cy="3214710"/>
          </a:xfrm>
        </p:spPr>
      </p:pic>
      <p:sp>
        <p:nvSpPr>
          <p:cNvPr id="5" name="TextBox 4"/>
          <p:cNvSpPr txBox="1"/>
          <p:nvPr/>
        </p:nvSpPr>
        <p:spPr>
          <a:xfrm>
            <a:off x="857224" y="500063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Ідентифікація типів лейкоцитів на основі морфології при фарбуванні мазків крові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643570" y="2786058"/>
            <a:ext cx="714380" cy="1843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Ідентифікація типів лейкоцитів людини на основі лінійно-специфічних маркерів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Метод </a:t>
            </a:r>
            <a:r>
              <a:rPr lang="uk-UA" dirty="0" err="1" smtClean="0"/>
              <a:t>Flow</a:t>
            </a:r>
            <a:r>
              <a:rPr lang="uk-UA" dirty="0" smtClean="0"/>
              <a:t> </a:t>
            </a:r>
            <a:r>
              <a:rPr lang="uk-UA" dirty="0" err="1" smtClean="0"/>
              <a:t>Cytometry</a:t>
            </a:r>
            <a:r>
              <a:rPr lang="uk-UA" dirty="0" smtClean="0"/>
              <a:t> (проточна </a:t>
            </a:r>
            <a:r>
              <a:rPr lang="uk-UA" dirty="0" err="1" smtClean="0"/>
              <a:t>цитометрія</a:t>
            </a:r>
            <a:r>
              <a:rPr lang="uk-UA" dirty="0" smtClean="0"/>
              <a:t>) - фарбування клітин крові за допомогою антитіл до маркеру (антитіла мічені флуоресцентною міткою), аналіз результату за допомогою автоматичного аналізатора </a:t>
            </a:r>
            <a:r>
              <a:rPr lang="uk-UA" dirty="0" smtClean="0"/>
              <a:t>– </a:t>
            </a:r>
            <a:r>
              <a:rPr lang="uk-UA" dirty="0" err="1" smtClean="0"/>
              <a:t>цитометра</a:t>
            </a:r>
            <a:endParaRPr lang="en-US" dirty="0" smtClean="0"/>
          </a:p>
          <a:p>
            <a:endParaRPr lang="ru-RU" dirty="0" smtClean="0"/>
          </a:p>
          <a:p>
            <a:r>
              <a:rPr lang="uk-UA" dirty="0" smtClean="0"/>
              <a:t>CD – </a:t>
            </a:r>
            <a:r>
              <a:rPr lang="uk-UA" dirty="0" err="1" smtClean="0"/>
              <a:t>Clusters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Differentiation</a:t>
            </a:r>
            <a:r>
              <a:rPr lang="uk-UA" dirty="0" smtClean="0"/>
              <a:t> – група </a:t>
            </a:r>
            <a:r>
              <a:rPr lang="uk-UA" dirty="0" err="1" smtClean="0"/>
              <a:t>моноклональних</a:t>
            </a:r>
            <a:r>
              <a:rPr lang="uk-UA" dirty="0" smtClean="0"/>
              <a:t> антитіл, яка виявляє один і той же рецептор лейкоцитів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Лейкоцити – CD45+ </a:t>
            </a:r>
            <a:endParaRPr lang="en-US" dirty="0" smtClean="0"/>
          </a:p>
          <a:p>
            <a:r>
              <a:rPr lang="uk-UA" dirty="0" smtClean="0"/>
              <a:t>Т-лімфоцити </a:t>
            </a:r>
            <a:r>
              <a:rPr lang="uk-UA" dirty="0" smtClean="0"/>
              <a:t>– CD3+ </a:t>
            </a:r>
            <a:endParaRPr lang="en-US" dirty="0" smtClean="0"/>
          </a:p>
          <a:p>
            <a:r>
              <a:rPr lang="uk-UA" dirty="0" smtClean="0"/>
              <a:t>Цитотоксичні </a:t>
            </a:r>
            <a:endParaRPr lang="en-US" dirty="0" smtClean="0"/>
          </a:p>
          <a:p>
            <a:r>
              <a:rPr lang="uk-UA" dirty="0" smtClean="0"/>
              <a:t>Т-лімфоцити </a:t>
            </a:r>
            <a:r>
              <a:rPr lang="uk-UA" dirty="0" smtClean="0"/>
              <a:t>(</a:t>
            </a:r>
            <a:r>
              <a:rPr lang="uk-UA" dirty="0" err="1" smtClean="0"/>
              <a:t>Cytotoxic</a:t>
            </a:r>
            <a:r>
              <a:rPr lang="uk-UA" dirty="0" smtClean="0"/>
              <a:t> T </a:t>
            </a:r>
            <a:r>
              <a:rPr lang="uk-UA" dirty="0" err="1" smtClean="0"/>
              <a:t>lymphocytes</a:t>
            </a:r>
            <a:r>
              <a:rPr lang="uk-UA" dirty="0" smtClean="0"/>
              <a:t>, CTL) – CD8+ </a:t>
            </a:r>
            <a:endParaRPr lang="en-US" dirty="0" smtClean="0"/>
          </a:p>
          <a:p>
            <a:r>
              <a:rPr lang="uk-UA" dirty="0" err="1" smtClean="0"/>
              <a:t>Т-хелпери</a:t>
            </a:r>
            <a:r>
              <a:rPr lang="uk-UA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Th1</a:t>
            </a:r>
            <a:r>
              <a:rPr lang="uk-UA" dirty="0" smtClean="0"/>
              <a:t> і </a:t>
            </a:r>
            <a:r>
              <a:rPr lang="uk-UA" dirty="0" err="1" smtClean="0"/>
              <a:t>Th2</a:t>
            </a:r>
            <a:r>
              <a:rPr lang="uk-UA" dirty="0" smtClean="0"/>
              <a:t>) – CD4+ </a:t>
            </a:r>
            <a:endParaRPr lang="en-US" dirty="0" smtClean="0"/>
          </a:p>
          <a:p>
            <a:r>
              <a:rPr lang="uk-UA" dirty="0" smtClean="0"/>
              <a:t>В-лімфоцити </a:t>
            </a:r>
            <a:r>
              <a:rPr lang="uk-UA" dirty="0" smtClean="0"/>
              <a:t>– CD19+ (або CD20+) </a:t>
            </a:r>
            <a:endParaRPr lang="en-US" dirty="0" smtClean="0"/>
          </a:p>
          <a:p>
            <a:r>
              <a:rPr lang="uk-UA" dirty="0" smtClean="0"/>
              <a:t>NK </a:t>
            </a:r>
            <a:r>
              <a:rPr lang="uk-UA" dirty="0" smtClean="0"/>
              <a:t>клітини – CD3-CD56+/(CD16+) </a:t>
            </a:r>
            <a:endParaRPr lang="en-US" dirty="0" smtClean="0"/>
          </a:p>
          <a:p>
            <a:r>
              <a:rPr lang="uk-UA" dirty="0" smtClean="0"/>
              <a:t>Моноцити/макрофаги </a:t>
            </a:r>
            <a:r>
              <a:rPr lang="uk-UA" dirty="0" smtClean="0"/>
              <a:t>– СD14+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2421"/>
            <a:ext cx="8286808" cy="6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357950" y="5072074"/>
            <a:ext cx="175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BD BIOSCIENCES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4285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Мієлоїдні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роль у </a:t>
            </a:r>
            <a:r>
              <a:rPr lang="ru-RU" dirty="0" err="1" smtClean="0"/>
              <a:t>вродженій</a:t>
            </a:r>
            <a:r>
              <a:rPr lang="ru-RU" dirty="0" smtClean="0"/>
              <a:t> та </a:t>
            </a:r>
            <a:r>
              <a:rPr lang="ru-RU" dirty="0" err="1" smtClean="0"/>
              <a:t>набутій</a:t>
            </a:r>
            <a:r>
              <a:rPr lang="ru-RU" dirty="0" smtClean="0"/>
              <a:t> </a:t>
            </a:r>
            <a:r>
              <a:rPr lang="ru-RU" dirty="0" err="1" smtClean="0"/>
              <a:t>імунній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endParaRPr lang="ru-RU" dirty="0"/>
          </a:p>
        </p:txBody>
      </p:sp>
      <p:pic>
        <p:nvPicPr>
          <p:cNvPr id="1026" name="Picture 2" descr="http://events-manager.ru/images/neitrof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785818" cy="9286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857232"/>
            <a:ext cx="7500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Нейтрофіл</a:t>
            </a:r>
            <a:r>
              <a:rPr lang="uk-UA" sz="1600" dirty="0" smtClean="0"/>
              <a:t> – фагоцитоз, захоплення та руйнування мікроорганізмів у внутрішньоклітинних везикулах, переважно вроджена імунна відповідь, перша лінія захисту, діють швидко, але недовго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uk-UA" sz="1600" dirty="0" smtClean="0"/>
              <a:t>Еозинофіл - фагоцитоз, руйнують великих паразитів, покритих антитілами, звільняючи назовні вміст </a:t>
            </a:r>
            <a:r>
              <a:rPr lang="uk-UA" sz="1600" dirty="0" smtClean="0"/>
              <a:t>гранул</a:t>
            </a:r>
            <a:endParaRPr lang="en-US" sz="1600" dirty="0" smtClean="0"/>
          </a:p>
          <a:p>
            <a:endParaRPr lang="ru-RU" sz="1600" b="1" dirty="0" smtClean="0"/>
          </a:p>
          <a:p>
            <a:r>
              <a:rPr lang="uk-UA" sz="1600" dirty="0" err="1" smtClean="0"/>
              <a:t>Базофіл</a:t>
            </a:r>
            <a:r>
              <a:rPr lang="uk-UA" sz="1600" dirty="0" smtClean="0"/>
              <a:t> - фагоцитоз, руйнування великих паразитів, містять гранули </a:t>
            </a:r>
            <a:r>
              <a:rPr lang="uk-UA" sz="1600" dirty="0" err="1" smtClean="0"/>
              <a:t>гістаміну</a:t>
            </a:r>
            <a:r>
              <a:rPr lang="uk-UA" sz="1600" dirty="0" smtClean="0"/>
              <a:t> та інших медіаторів запалення та алергії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uk-UA" sz="1600" dirty="0" smtClean="0"/>
              <a:t>Моноцит/Макрофаг - захоплення та руйнування мікроорганізмів у внутрішньоклітинних везикулах, подання антигену Т-клітин (APC #2), зв'язок вродженого та адаптивного </a:t>
            </a:r>
            <a:r>
              <a:rPr lang="uk-UA" sz="1600" dirty="0" smtClean="0"/>
              <a:t>імунітету</a:t>
            </a:r>
            <a:endParaRPr lang="en-US" sz="1600" dirty="0" smtClean="0"/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uk-UA" sz="1600" dirty="0" smtClean="0"/>
              <a:t>Гладка клітина (</a:t>
            </a:r>
            <a:r>
              <a:rPr lang="uk-UA" sz="1600" dirty="0" err="1" smtClean="0"/>
              <a:t>Mast</a:t>
            </a:r>
            <a:r>
              <a:rPr lang="uk-UA" sz="1600" dirty="0" smtClean="0"/>
              <a:t> </a:t>
            </a:r>
            <a:r>
              <a:rPr lang="uk-UA" sz="1600" dirty="0" err="1" smtClean="0"/>
              <a:t>cell</a:t>
            </a:r>
            <a:r>
              <a:rPr lang="uk-UA" sz="1600" dirty="0" smtClean="0"/>
              <a:t>) – тканинний аналог </a:t>
            </a:r>
            <a:r>
              <a:rPr lang="uk-UA" sz="1600" dirty="0" err="1" smtClean="0"/>
              <a:t>базофіла</a:t>
            </a:r>
            <a:r>
              <a:rPr lang="uk-UA" sz="1600" dirty="0" smtClean="0"/>
              <a:t>, руйнування паразитів, гранули </a:t>
            </a:r>
            <a:r>
              <a:rPr lang="uk-UA" sz="1600" dirty="0" err="1" smtClean="0"/>
              <a:t>гістаміну</a:t>
            </a:r>
            <a:r>
              <a:rPr lang="uk-UA" sz="1600" dirty="0" smtClean="0"/>
              <a:t> та гепарину, реакції алергії та </a:t>
            </a:r>
            <a:r>
              <a:rPr lang="uk-UA" sz="1600" dirty="0" smtClean="0"/>
              <a:t>запалення</a:t>
            </a:r>
            <a:endParaRPr lang="en-US" sz="1600" dirty="0" smtClean="0"/>
          </a:p>
          <a:p>
            <a:endParaRPr lang="ru-RU" sz="1600" b="1" dirty="0" smtClean="0"/>
          </a:p>
          <a:p>
            <a:r>
              <a:rPr lang="uk-UA" sz="1600" dirty="0" smtClean="0"/>
              <a:t>Дендритна клітина – захоплення антигену (</a:t>
            </a:r>
            <a:r>
              <a:rPr lang="uk-UA" sz="1600" dirty="0" err="1" smtClean="0"/>
              <a:t>фаго-</a:t>
            </a:r>
            <a:r>
              <a:rPr lang="uk-UA" sz="1600" dirty="0" smtClean="0"/>
              <a:t> та </a:t>
            </a:r>
            <a:r>
              <a:rPr lang="uk-UA" sz="1600" dirty="0" err="1" smtClean="0"/>
              <a:t>піноцитоз</a:t>
            </a:r>
            <a:r>
              <a:rPr lang="uk-UA" sz="1600" dirty="0" smtClean="0"/>
              <a:t>) на периферії та подання антигену Т-лімфоцитам у вторинних </a:t>
            </a:r>
            <a:r>
              <a:rPr lang="uk-UA" sz="1600" dirty="0" err="1" smtClean="0"/>
              <a:t>лімфоїдних</a:t>
            </a:r>
            <a:r>
              <a:rPr lang="uk-UA" sz="1600" dirty="0" smtClean="0"/>
              <a:t> органах, APC #1, зв'язок вродженого та адаптивного імунітету</a:t>
            </a:r>
            <a:endParaRPr lang="ru-RU" dirty="0"/>
          </a:p>
        </p:txBody>
      </p:sp>
      <p:pic>
        <p:nvPicPr>
          <p:cNvPr id="1028" name="Picture 4" descr="http://medlaba.ru/wp-content/uploads/2011/11/eosinoph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785818" cy="768509"/>
          </a:xfrm>
          <a:prstGeom prst="rect">
            <a:avLst/>
          </a:prstGeom>
          <a:noFill/>
        </p:spPr>
      </p:pic>
      <p:pic>
        <p:nvPicPr>
          <p:cNvPr id="1030" name="Picture 6" descr="http://immunology-allergy.org/images/pages/basophil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58"/>
            <a:ext cx="1197421" cy="785818"/>
          </a:xfrm>
          <a:prstGeom prst="rect">
            <a:avLst/>
          </a:prstGeom>
          <a:noFill/>
        </p:spPr>
      </p:pic>
      <p:pic>
        <p:nvPicPr>
          <p:cNvPr id="1032" name="Picture 8" descr="http://www.depts.ttu.edu/liru_afs/images/Monocyt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857256" cy="644101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643314"/>
            <a:ext cx="77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" name="AutoShape 11" descr="https://encrypted-tbn2.gstatic.com/images?q=tbn:ANd9GcQqsdudwIB_DC7a56b_h4I7aecyyhJhSnPFnEjmxLfyd7hzscll"/>
          <p:cNvSpPr>
            <a:spLocks noChangeAspect="1" noChangeArrowheads="1"/>
          </p:cNvSpPr>
          <p:nvPr/>
        </p:nvSpPr>
        <p:spPr bwMode="auto">
          <a:xfrm>
            <a:off x="155575" y="-1127125"/>
            <a:ext cx="352425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https://encrypted-tbn2.gstatic.com/images?q=tbn:ANd9GcQyxcDj5dtgP_DH1nxjmbHypz2cHSCC1SDdsyONdortC9bXbTmxWN4Hb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429132"/>
            <a:ext cx="1073521" cy="714380"/>
          </a:xfrm>
          <a:prstGeom prst="rect">
            <a:avLst/>
          </a:prstGeom>
        </p:spPr>
      </p:pic>
      <p:pic>
        <p:nvPicPr>
          <p:cNvPr id="1041" name="Picture 17" descr="dendritic c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214950"/>
            <a:ext cx="1155093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19751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5500702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Подання антигену - розщеплення </a:t>
            </a:r>
            <a:r>
              <a:rPr lang="uk-UA" sz="1600" dirty="0" err="1" smtClean="0"/>
              <a:t>патогену</a:t>
            </a:r>
            <a:r>
              <a:rPr lang="uk-UA" sz="1600" dirty="0" smtClean="0"/>
              <a:t> і виставлення антигенів, що вийшли, на поверхні клітини у формі, адекватної для впізнавання антигенними рецепторами Т-лімфоцитів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Дендритна клітина (вроджений імунітет) розпізнає </a:t>
            </a:r>
            <a:r>
              <a:rPr lang="uk-UA" dirty="0" err="1" smtClean="0"/>
              <a:t>патоген</a:t>
            </a:r>
            <a:r>
              <a:rPr lang="uk-UA" dirty="0" smtClean="0"/>
              <a:t> за допомогою своїх </a:t>
            </a:r>
            <a:r>
              <a:rPr lang="uk-UA" dirty="0" err="1" smtClean="0"/>
              <a:t>паттерн-розпізнаючих</a:t>
            </a:r>
            <a:r>
              <a:rPr lang="uk-UA" dirty="0" smtClean="0"/>
              <a:t> рецепторів, захоплює його, активується, розщеплює та представляє антиген Т-лімфоцитам (адаптивний імунітет)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73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Клітини вродженого імунітету відрізняють "своє" від "чуже" за допомогою </a:t>
            </a:r>
            <a:r>
              <a:rPr lang="uk-UA" dirty="0" err="1" smtClean="0"/>
              <a:t>pattern-розпізнаючих</a:t>
            </a:r>
            <a:r>
              <a:rPr lang="uk-UA" dirty="0" smtClean="0"/>
              <a:t> рецепторів на своїй поверхні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З допомогою цих рецепторів вони розпізнають регулярні малюнки молекулярної структури клітинної стінки мікроорганізмів – т.зв. </a:t>
            </a:r>
            <a:r>
              <a:rPr lang="uk-UA" dirty="0" err="1" smtClean="0"/>
              <a:t>патоген-асоційовані</a:t>
            </a:r>
            <a:r>
              <a:rPr lang="uk-UA" dirty="0" smtClean="0"/>
              <a:t> молекулярні малюнки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xtbookofbacteriology.net/cellsindefenses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85794"/>
            <a:ext cx="5715000" cy="4048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8" y="3000372"/>
            <a:ext cx="2000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 P</a:t>
            </a:r>
            <a:r>
              <a:rPr lang="en-US" sz="1200" b="1" dirty="0" smtClean="0"/>
              <a:t>latelets   + Erythrocytes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07207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Набутий </a:t>
            </a:r>
            <a:r>
              <a:rPr lang="uk-UA" dirty="0" smtClean="0"/>
              <a:t>імунітет</a:t>
            </a:r>
            <a:endParaRPr lang="en-US" dirty="0" smtClean="0"/>
          </a:p>
          <a:p>
            <a:endParaRPr lang="ru-RU" b="1" dirty="0" smtClean="0"/>
          </a:p>
          <a:p>
            <a:r>
              <a:rPr lang="uk-UA" dirty="0" smtClean="0"/>
              <a:t>На </a:t>
            </a:r>
            <a:r>
              <a:rPr lang="uk-UA" dirty="0" err="1" smtClean="0"/>
              <a:t>клітинах-</a:t>
            </a:r>
            <a:r>
              <a:rPr lang="uk-UA" dirty="0" smtClean="0"/>
              <a:t> </a:t>
            </a:r>
            <a:endParaRPr lang="en-US" dirty="0" smtClean="0"/>
          </a:p>
          <a:p>
            <a:r>
              <a:rPr lang="uk-UA" dirty="0" smtClean="0"/>
              <a:t>Антиген-специфічні </a:t>
            </a:r>
            <a:r>
              <a:rPr lang="uk-UA" dirty="0" smtClean="0"/>
              <a:t>рецептори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00464" y="5214950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Вроджений імунітет (фагоцитоз) + Набутий імунітет (подання артеріальної гіпертензії). Фагоцити – макрофаги, гранулоцити (</a:t>
            </a:r>
            <a:r>
              <a:rPr lang="uk-UA" dirty="0" err="1" smtClean="0"/>
              <a:t>нейтрофіли</a:t>
            </a:r>
            <a:r>
              <a:rPr lang="uk-UA" dirty="0" smtClean="0"/>
              <a:t>, базофіли, еозинофіли) дендритні клітини </a:t>
            </a:r>
            <a:r>
              <a:rPr lang="uk-UA" dirty="0" err="1" smtClean="0"/>
              <a:t>Паттерн-розпізнавальні</a:t>
            </a:r>
            <a:r>
              <a:rPr lang="uk-UA" dirty="0" smtClean="0"/>
              <a:t> рецептори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86314" y="128586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Bone marrow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192880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Bone marrow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3900" y="264318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Blood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421481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Tissues</a:t>
            </a:r>
            <a:endParaRPr lang="ru-RU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857224" y="3357562"/>
            <a:ext cx="3000396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195159" y="2152650"/>
            <a:ext cx="4406205" cy="2790274"/>
          </a:xfrm>
          <a:custGeom>
            <a:avLst/>
            <a:gdLst>
              <a:gd name="connsiteX0" fmla="*/ 4367691 w 4406205"/>
              <a:gd name="connsiteY0" fmla="*/ 2667000 h 2790274"/>
              <a:gd name="connsiteX1" fmla="*/ 4310541 w 4406205"/>
              <a:gd name="connsiteY1" fmla="*/ 2714625 h 2790274"/>
              <a:gd name="connsiteX2" fmla="*/ 4253391 w 4406205"/>
              <a:gd name="connsiteY2" fmla="*/ 2733675 h 2790274"/>
              <a:gd name="connsiteX3" fmla="*/ 3777141 w 4406205"/>
              <a:gd name="connsiteY3" fmla="*/ 2752725 h 2790274"/>
              <a:gd name="connsiteX4" fmla="*/ 3129441 w 4406205"/>
              <a:gd name="connsiteY4" fmla="*/ 2762250 h 2790274"/>
              <a:gd name="connsiteX5" fmla="*/ 2243616 w 4406205"/>
              <a:gd name="connsiteY5" fmla="*/ 2752725 h 2790274"/>
              <a:gd name="connsiteX6" fmla="*/ 2110266 w 4406205"/>
              <a:gd name="connsiteY6" fmla="*/ 2724150 h 2790274"/>
              <a:gd name="connsiteX7" fmla="*/ 1957866 w 4406205"/>
              <a:gd name="connsiteY7" fmla="*/ 2695575 h 2790274"/>
              <a:gd name="connsiteX8" fmla="*/ 1872141 w 4406205"/>
              <a:gd name="connsiteY8" fmla="*/ 2667000 h 2790274"/>
              <a:gd name="connsiteX9" fmla="*/ 1834041 w 4406205"/>
              <a:gd name="connsiteY9" fmla="*/ 2647950 h 2790274"/>
              <a:gd name="connsiteX10" fmla="*/ 1776891 w 4406205"/>
              <a:gd name="connsiteY10" fmla="*/ 2628900 h 2790274"/>
              <a:gd name="connsiteX11" fmla="*/ 1691166 w 4406205"/>
              <a:gd name="connsiteY11" fmla="*/ 2581275 h 2790274"/>
              <a:gd name="connsiteX12" fmla="*/ 1662591 w 4406205"/>
              <a:gd name="connsiteY12" fmla="*/ 2562225 h 2790274"/>
              <a:gd name="connsiteX13" fmla="*/ 1634016 w 4406205"/>
              <a:gd name="connsiteY13" fmla="*/ 2552700 h 2790274"/>
              <a:gd name="connsiteX14" fmla="*/ 1605441 w 4406205"/>
              <a:gd name="connsiteY14" fmla="*/ 2524125 h 2790274"/>
              <a:gd name="connsiteX15" fmla="*/ 1548291 w 4406205"/>
              <a:gd name="connsiteY15" fmla="*/ 2505075 h 2790274"/>
              <a:gd name="connsiteX16" fmla="*/ 1491141 w 4406205"/>
              <a:gd name="connsiteY16" fmla="*/ 2466975 h 2790274"/>
              <a:gd name="connsiteX17" fmla="*/ 1462566 w 4406205"/>
              <a:gd name="connsiteY17" fmla="*/ 2438400 h 2790274"/>
              <a:gd name="connsiteX18" fmla="*/ 1405416 w 4406205"/>
              <a:gd name="connsiteY18" fmla="*/ 2400300 h 2790274"/>
              <a:gd name="connsiteX19" fmla="*/ 1386366 w 4406205"/>
              <a:gd name="connsiteY19" fmla="*/ 2371725 h 2790274"/>
              <a:gd name="connsiteX20" fmla="*/ 1338741 w 4406205"/>
              <a:gd name="connsiteY20" fmla="*/ 2324100 h 2790274"/>
              <a:gd name="connsiteX21" fmla="*/ 1291116 w 4406205"/>
              <a:gd name="connsiteY21" fmla="*/ 2228850 h 2790274"/>
              <a:gd name="connsiteX22" fmla="*/ 1272066 w 4406205"/>
              <a:gd name="connsiteY22" fmla="*/ 2171700 h 2790274"/>
              <a:gd name="connsiteX23" fmla="*/ 1253016 w 4406205"/>
              <a:gd name="connsiteY23" fmla="*/ 2143125 h 2790274"/>
              <a:gd name="connsiteX24" fmla="*/ 1224441 w 4406205"/>
              <a:gd name="connsiteY24" fmla="*/ 2047875 h 2790274"/>
              <a:gd name="connsiteX25" fmla="*/ 1205391 w 4406205"/>
              <a:gd name="connsiteY25" fmla="*/ 1990725 h 2790274"/>
              <a:gd name="connsiteX26" fmla="*/ 1186341 w 4406205"/>
              <a:gd name="connsiteY26" fmla="*/ 1962150 h 2790274"/>
              <a:gd name="connsiteX27" fmla="*/ 1176816 w 4406205"/>
              <a:gd name="connsiteY27" fmla="*/ 1905000 h 2790274"/>
              <a:gd name="connsiteX28" fmla="*/ 1157766 w 4406205"/>
              <a:gd name="connsiteY28" fmla="*/ 1847850 h 2790274"/>
              <a:gd name="connsiteX29" fmla="*/ 1148241 w 4406205"/>
              <a:gd name="connsiteY29" fmla="*/ 1819275 h 2790274"/>
              <a:gd name="connsiteX30" fmla="*/ 1138716 w 4406205"/>
              <a:gd name="connsiteY30" fmla="*/ 1781175 h 2790274"/>
              <a:gd name="connsiteX31" fmla="*/ 1062516 w 4406205"/>
              <a:gd name="connsiteY31" fmla="*/ 1647825 h 2790274"/>
              <a:gd name="connsiteX32" fmla="*/ 1043466 w 4406205"/>
              <a:gd name="connsiteY32" fmla="*/ 1619250 h 2790274"/>
              <a:gd name="connsiteX33" fmla="*/ 1014891 w 4406205"/>
              <a:gd name="connsiteY33" fmla="*/ 1590675 h 2790274"/>
              <a:gd name="connsiteX34" fmla="*/ 1005366 w 4406205"/>
              <a:gd name="connsiteY34" fmla="*/ 1562100 h 2790274"/>
              <a:gd name="connsiteX35" fmla="*/ 957741 w 4406205"/>
              <a:gd name="connsiteY35" fmla="*/ 1504950 h 2790274"/>
              <a:gd name="connsiteX36" fmla="*/ 919641 w 4406205"/>
              <a:gd name="connsiteY36" fmla="*/ 1447800 h 2790274"/>
              <a:gd name="connsiteX37" fmla="*/ 900591 w 4406205"/>
              <a:gd name="connsiteY37" fmla="*/ 1419225 h 2790274"/>
              <a:gd name="connsiteX38" fmla="*/ 872016 w 4406205"/>
              <a:gd name="connsiteY38" fmla="*/ 1409700 h 2790274"/>
              <a:gd name="connsiteX39" fmla="*/ 767241 w 4406205"/>
              <a:gd name="connsiteY39" fmla="*/ 1390650 h 2790274"/>
              <a:gd name="connsiteX40" fmla="*/ 700566 w 4406205"/>
              <a:gd name="connsiteY40" fmla="*/ 1362075 h 2790274"/>
              <a:gd name="connsiteX41" fmla="*/ 652941 w 4406205"/>
              <a:gd name="connsiteY41" fmla="*/ 1352550 h 2790274"/>
              <a:gd name="connsiteX42" fmla="*/ 567216 w 4406205"/>
              <a:gd name="connsiteY42" fmla="*/ 1323975 h 2790274"/>
              <a:gd name="connsiteX43" fmla="*/ 510066 w 4406205"/>
              <a:gd name="connsiteY43" fmla="*/ 1304925 h 2790274"/>
              <a:gd name="connsiteX44" fmla="*/ 481491 w 4406205"/>
              <a:gd name="connsiteY44" fmla="*/ 1295400 h 2790274"/>
              <a:gd name="connsiteX45" fmla="*/ 395766 w 4406205"/>
              <a:gd name="connsiteY45" fmla="*/ 1257300 h 2790274"/>
              <a:gd name="connsiteX46" fmla="*/ 367191 w 4406205"/>
              <a:gd name="connsiteY46" fmla="*/ 1247775 h 2790274"/>
              <a:gd name="connsiteX47" fmla="*/ 14766 w 4406205"/>
              <a:gd name="connsiteY47" fmla="*/ 1228725 h 2790274"/>
              <a:gd name="connsiteX48" fmla="*/ 14766 w 4406205"/>
              <a:gd name="connsiteY48" fmla="*/ 933450 h 2790274"/>
              <a:gd name="connsiteX49" fmla="*/ 33816 w 4406205"/>
              <a:gd name="connsiteY49" fmla="*/ 809625 h 2790274"/>
              <a:gd name="connsiteX50" fmla="*/ 52866 w 4406205"/>
              <a:gd name="connsiteY50" fmla="*/ 666750 h 2790274"/>
              <a:gd name="connsiteX51" fmla="*/ 62391 w 4406205"/>
              <a:gd name="connsiteY51" fmla="*/ 638175 h 2790274"/>
              <a:gd name="connsiteX52" fmla="*/ 100491 w 4406205"/>
              <a:gd name="connsiteY52" fmla="*/ 504825 h 2790274"/>
              <a:gd name="connsiteX53" fmla="*/ 119541 w 4406205"/>
              <a:gd name="connsiteY53" fmla="*/ 476250 h 2790274"/>
              <a:gd name="connsiteX54" fmla="*/ 138591 w 4406205"/>
              <a:gd name="connsiteY54" fmla="*/ 419100 h 2790274"/>
              <a:gd name="connsiteX55" fmla="*/ 157641 w 4406205"/>
              <a:gd name="connsiteY55" fmla="*/ 390525 h 2790274"/>
              <a:gd name="connsiteX56" fmla="*/ 176691 w 4406205"/>
              <a:gd name="connsiteY56" fmla="*/ 333375 h 2790274"/>
              <a:gd name="connsiteX57" fmla="*/ 186216 w 4406205"/>
              <a:gd name="connsiteY57" fmla="*/ 304800 h 2790274"/>
              <a:gd name="connsiteX58" fmla="*/ 214791 w 4406205"/>
              <a:gd name="connsiteY58" fmla="*/ 276225 h 2790274"/>
              <a:gd name="connsiteX59" fmla="*/ 243366 w 4406205"/>
              <a:gd name="connsiteY59" fmla="*/ 266700 h 2790274"/>
              <a:gd name="connsiteX60" fmla="*/ 338616 w 4406205"/>
              <a:gd name="connsiteY60" fmla="*/ 238125 h 2790274"/>
              <a:gd name="connsiteX61" fmla="*/ 395766 w 4406205"/>
              <a:gd name="connsiteY61" fmla="*/ 219075 h 2790274"/>
              <a:gd name="connsiteX62" fmla="*/ 424341 w 4406205"/>
              <a:gd name="connsiteY62" fmla="*/ 209550 h 2790274"/>
              <a:gd name="connsiteX63" fmla="*/ 452916 w 4406205"/>
              <a:gd name="connsiteY63" fmla="*/ 200025 h 2790274"/>
              <a:gd name="connsiteX64" fmla="*/ 481491 w 4406205"/>
              <a:gd name="connsiteY64" fmla="*/ 180975 h 2790274"/>
              <a:gd name="connsiteX65" fmla="*/ 576741 w 4406205"/>
              <a:gd name="connsiteY65" fmla="*/ 161925 h 2790274"/>
              <a:gd name="connsiteX66" fmla="*/ 614841 w 4406205"/>
              <a:gd name="connsiteY66" fmla="*/ 152400 h 2790274"/>
              <a:gd name="connsiteX67" fmla="*/ 681516 w 4406205"/>
              <a:gd name="connsiteY67" fmla="*/ 142875 h 2790274"/>
              <a:gd name="connsiteX68" fmla="*/ 719616 w 4406205"/>
              <a:gd name="connsiteY68" fmla="*/ 133350 h 2790274"/>
              <a:gd name="connsiteX69" fmla="*/ 776766 w 4406205"/>
              <a:gd name="connsiteY69" fmla="*/ 114300 h 2790274"/>
              <a:gd name="connsiteX70" fmla="*/ 900591 w 4406205"/>
              <a:gd name="connsiteY70" fmla="*/ 95250 h 2790274"/>
              <a:gd name="connsiteX71" fmla="*/ 1005366 w 4406205"/>
              <a:gd name="connsiteY71" fmla="*/ 66675 h 2790274"/>
              <a:gd name="connsiteX72" fmla="*/ 1043466 w 4406205"/>
              <a:gd name="connsiteY72" fmla="*/ 57150 h 2790274"/>
              <a:gd name="connsiteX73" fmla="*/ 1100616 w 4406205"/>
              <a:gd name="connsiteY73" fmla="*/ 38100 h 2790274"/>
              <a:gd name="connsiteX74" fmla="*/ 1195866 w 4406205"/>
              <a:gd name="connsiteY74" fmla="*/ 28575 h 2790274"/>
              <a:gd name="connsiteX75" fmla="*/ 1281591 w 4406205"/>
              <a:gd name="connsiteY75" fmla="*/ 9525 h 2790274"/>
              <a:gd name="connsiteX76" fmla="*/ 1738791 w 4406205"/>
              <a:gd name="connsiteY76" fmla="*/ 19050 h 2790274"/>
              <a:gd name="connsiteX77" fmla="*/ 1776891 w 4406205"/>
              <a:gd name="connsiteY77" fmla="*/ 28575 h 2790274"/>
              <a:gd name="connsiteX78" fmla="*/ 1881666 w 4406205"/>
              <a:gd name="connsiteY78" fmla="*/ 38100 h 2790274"/>
              <a:gd name="connsiteX79" fmla="*/ 2081691 w 4406205"/>
              <a:gd name="connsiteY79" fmla="*/ 28575 h 2790274"/>
              <a:gd name="connsiteX80" fmla="*/ 2110266 w 4406205"/>
              <a:gd name="connsiteY80" fmla="*/ 19050 h 2790274"/>
              <a:gd name="connsiteX81" fmla="*/ 2138841 w 4406205"/>
              <a:gd name="connsiteY81" fmla="*/ 0 h 2790274"/>
              <a:gd name="connsiteX82" fmla="*/ 2367441 w 4406205"/>
              <a:gd name="connsiteY82" fmla="*/ 9525 h 2790274"/>
              <a:gd name="connsiteX83" fmla="*/ 2443641 w 4406205"/>
              <a:gd name="connsiteY83" fmla="*/ 28575 h 2790274"/>
              <a:gd name="connsiteX84" fmla="*/ 2529366 w 4406205"/>
              <a:gd name="connsiteY84" fmla="*/ 66675 h 2790274"/>
              <a:gd name="connsiteX85" fmla="*/ 2596041 w 4406205"/>
              <a:gd name="connsiteY85" fmla="*/ 76200 h 2790274"/>
              <a:gd name="connsiteX86" fmla="*/ 2624616 w 4406205"/>
              <a:gd name="connsiteY86" fmla="*/ 85725 h 2790274"/>
              <a:gd name="connsiteX87" fmla="*/ 2672241 w 4406205"/>
              <a:gd name="connsiteY87" fmla="*/ 95250 h 2790274"/>
              <a:gd name="connsiteX88" fmla="*/ 2710341 w 4406205"/>
              <a:gd name="connsiteY88" fmla="*/ 114300 h 2790274"/>
              <a:gd name="connsiteX89" fmla="*/ 2738916 w 4406205"/>
              <a:gd name="connsiteY89" fmla="*/ 123825 h 2790274"/>
              <a:gd name="connsiteX90" fmla="*/ 2843691 w 4406205"/>
              <a:gd name="connsiteY90" fmla="*/ 161925 h 2790274"/>
              <a:gd name="connsiteX91" fmla="*/ 2929416 w 4406205"/>
              <a:gd name="connsiteY91" fmla="*/ 190500 h 2790274"/>
              <a:gd name="connsiteX92" fmla="*/ 3034191 w 4406205"/>
              <a:gd name="connsiteY92" fmla="*/ 200025 h 2790274"/>
              <a:gd name="connsiteX93" fmla="*/ 3148491 w 4406205"/>
              <a:gd name="connsiteY93" fmla="*/ 219075 h 2790274"/>
              <a:gd name="connsiteX94" fmla="*/ 3186591 w 4406205"/>
              <a:gd name="connsiteY94" fmla="*/ 238125 h 2790274"/>
              <a:gd name="connsiteX95" fmla="*/ 3281841 w 4406205"/>
              <a:gd name="connsiteY95" fmla="*/ 266700 h 2790274"/>
              <a:gd name="connsiteX96" fmla="*/ 3310416 w 4406205"/>
              <a:gd name="connsiteY96" fmla="*/ 276225 h 2790274"/>
              <a:gd name="connsiteX97" fmla="*/ 3348516 w 4406205"/>
              <a:gd name="connsiteY97" fmla="*/ 285750 h 2790274"/>
              <a:gd name="connsiteX98" fmla="*/ 3405666 w 4406205"/>
              <a:gd name="connsiteY98" fmla="*/ 304800 h 2790274"/>
              <a:gd name="connsiteX99" fmla="*/ 3462816 w 4406205"/>
              <a:gd name="connsiteY99" fmla="*/ 333375 h 2790274"/>
              <a:gd name="connsiteX100" fmla="*/ 3529491 w 4406205"/>
              <a:gd name="connsiteY100" fmla="*/ 361950 h 2790274"/>
              <a:gd name="connsiteX101" fmla="*/ 3586641 w 4406205"/>
              <a:gd name="connsiteY101" fmla="*/ 400050 h 2790274"/>
              <a:gd name="connsiteX102" fmla="*/ 3653316 w 4406205"/>
              <a:gd name="connsiteY102" fmla="*/ 419100 h 2790274"/>
              <a:gd name="connsiteX103" fmla="*/ 3710466 w 4406205"/>
              <a:gd name="connsiteY103" fmla="*/ 428625 h 2790274"/>
              <a:gd name="connsiteX104" fmla="*/ 3767616 w 4406205"/>
              <a:gd name="connsiteY104" fmla="*/ 447675 h 2790274"/>
              <a:gd name="connsiteX105" fmla="*/ 3796191 w 4406205"/>
              <a:gd name="connsiteY105" fmla="*/ 466725 h 2790274"/>
              <a:gd name="connsiteX106" fmla="*/ 3853341 w 4406205"/>
              <a:gd name="connsiteY106" fmla="*/ 533400 h 2790274"/>
              <a:gd name="connsiteX107" fmla="*/ 3891441 w 4406205"/>
              <a:gd name="connsiteY107" fmla="*/ 590550 h 2790274"/>
              <a:gd name="connsiteX108" fmla="*/ 3910491 w 4406205"/>
              <a:gd name="connsiteY108" fmla="*/ 619125 h 2790274"/>
              <a:gd name="connsiteX109" fmla="*/ 3929541 w 4406205"/>
              <a:gd name="connsiteY109" fmla="*/ 685800 h 2790274"/>
              <a:gd name="connsiteX110" fmla="*/ 3948591 w 4406205"/>
              <a:gd name="connsiteY110" fmla="*/ 723900 h 2790274"/>
              <a:gd name="connsiteX111" fmla="*/ 3958116 w 4406205"/>
              <a:gd name="connsiteY111" fmla="*/ 762000 h 2790274"/>
              <a:gd name="connsiteX112" fmla="*/ 3967641 w 4406205"/>
              <a:gd name="connsiteY112" fmla="*/ 790575 h 2790274"/>
              <a:gd name="connsiteX113" fmla="*/ 3977166 w 4406205"/>
              <a:gd name="connsiteY113" fmla="*/ 828675 h 2790274"/>
              <a:gd name="connsiteX114" fmla="*/ 3996216 w 4406205"/>
              <a:gd name="connsiteY114" fmla="*/ 866775 h 2790274"/>
              <a:gd name="connsiteX115" fmla="*/ 4015266 w 4406205"/>
              <a:gd name="connsiteY115" fmla="*/ 923925 h 2790274"/>
              <a:gd name="connsiteX116" fmla="*/ 4043841 w 4406205"/>
              <a:gd name="connsiteY116" fmla="*/ 1009650 h 2790274"/>
              <a:gd name="connsiteX117" fmla="*/ 4062891 w 4406205"/>
              <a:gd name="connsiteY117" fmla="*/ 1076325 h 2790274"/>
              <a:gd name="connsiteX118" fmla="*/ 4091466 w 4406205"/>
              <a:gd name="connsiteY118" fmla="*/ 1162050 h 2790274"/>
              <a:gd name="connsiteX119" fmla="*/ 4100991 w 4406205"/>
              <a:gd name="connsiteY119" fmla="*/ 1190625 h 2790274"/>
              <a:gd name="connsiteX120" fmla="*/ 4110516 w 4406205"/>
              <a:gd name="connsiteY120" fmla="*/ 1219200 h 2790274"/>
              <a:gd name="connsiteX121" fmla="*/ 4120041 w 4406205"/>
              <a:gd name="connsiteY121" fmla="*/ 1323975 h 2790274"/>
              <a:gd name="connsiteX122" fmla="*/ 4129566 w 4406205"/>
              <a:gd name="connsiteY122" fmla="*/ 1352550 h 2790274"/>
              <a:gd name="connsiteX123" fmla="*/ 4139091 w 4406205"/>
              <a:gd name="connsiteY123" fmla="*/ 1400175 h 2790274"/>
              <a:gd name="connsiteX124" fmla="*/ 4148616 w 4406205"/>
              <a:gd name="connsiteY124" fmla="*/ 1476375 h 2790274"/>
              <a:gd name="connsiteX125" fmla="*/ 4158141 w 4406205"/>
              <a:gd name="connsiteY125" fmla="*/ 1533525 h 2790274"/>
              <a:gd name="connsiteX126" fmla="*/ 4167666 w 4406205"/>
              <a:gd name="connsiteY126" fmla="*/ 1857375 h 2790274"/>
              <a:gd name="connsiteX127" fmla="*/ 4186716 w 4406205"/>
              <a:gd name="connsiteY127" fmla="*/ 2057400 h 2790274"/>
              <a:gd name="connsiteX128" fmla="*/ 4196241 w 4406205"/>
              <a:gd name="connsiteY128" fmla="*/ 2085975 h 2790274"/>
              <a:gd name="connsiteX129" fmla="*/ 4215291 w 4406205"/>
              <a:gd name="connsiteY129" fmla="*/ 2114550 h 2790274"/>
              <a:gd name="connsiteX130" fmla="*/ 4234341 w 4406205"/>
              <a:gd name="connsiteY130" fmla="*/ 2181225 h 2790274"/>
              <a:gd name="connsiteX131" fmla="*/ 4253391 w 4406205"/>
              <a:gd name="connsiteY131" fmla="*/ 2209800 h 2790274"/>
              <a:gd name="connsiteX132" fmla="*/ 4262916 w 4406205"/>
              <a:gd name="connsiteY132" fmla="*/ 2238375 h 2790274"/>
              <a:gd name="connsiteX133" fmla="*/ 4281966 w 4406205"/>
              <a:gd name="connsiteY133" fmla="*/ 2266950 h 2790274"/>
              <a:gd name="connsiteX134" fmla="*/ 4291491 w 4406205"/>
              <a:gd name="connsiteY134" fmla="*/ 2295525 h 2790274"/>
              <a:gd name="connsiteX135" fmla="*/ 4310541 w 4406205"/>
              <a:gd name="connsiteY135" fmla="*/ 2333625 h 2790274"/>
              <a:gd name="connsiteX136" fmla="*/ 4348641 w 4406205"/>
              <a:gd name="connsiteY136" fmla="*/ 2466975 h 2790274"/>
              <a:gd name="connsiteX137" fmla="*/ 4367691 w 4406205"/>
              <a:gd name="connsiteY137" fmla="*/ 2524125 h 2790274"/>
              <a:gd name="connsiteX138" fmla="*/ 4386741 w 4406205"/>
              <a:gd name="connsiteY138" fmla="*/ 2552700 h 2790274"/>
              <a:gd name="connsiteX139" fmla="*/ 4405791 w 4406205"/>
              <a:gd name="connsiteY139" fmla="*/ 2609850 h 2790274"/>
              <a:gd name="connsiteX140" fmla="*/ 4396266 w 4406205"/>
              <a:gd name="connsiteY140" fmla="*/ 2657475 h 2790274"/>
              <a:gd name="connsiteX141" fmla="*/ 4367691 w 4406205"/>
              <a:gd name="connsiteY141" fmla="*/ 2667000 h 279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406205" h="2790274">
                <a:moveTo>
                  <a:pt x="4367691" y="2667000"/>
                </a:moveTo>
                <a:cubicBezTo>
                  <a:pt x="4353404" y="2676525"/>
                  <a:pt x="4334411" y="2704016"/>
                  <a:pt x="4310541" y="2714625"/>
                </a:cubicBezTo>
                <a:cubicBezTo>
                  <a:pt x="4292191" y="2722780"/>
                  <a:pt x="4272441" y="2727325"/>
                  <a:pt x="4253391" y="2733675"/>
                </a:cubicBezTo>
                <a:cubicBezTo>
                  <a:pt x="4083595" y="2790274"/>
                  <a:pt x="4229225" y="2744863"/>
                  <a:pt x="3777141" y="2752725"/>
                </a:cubicBezTo>
                <a:lnTo>
                  <a:pt x="3129441" y="2762250"/>
                </a:lnTo>
                <a:lnTo>
                  <a:pt x="2243616" y="2752725"/>
                </a:lnTo>
                <a:cubicBezTo>
                  <a:pt x="2179714" y="2750864"/>
                  <a:pt x="2161914" y="2733541"/>
                  <a:pt x="2110266" y="2724150"/>
                </a:cubicBezTo>
                <a:cubicBezTo>
                  <a:pt x="1922376" y="2689988"/>
                  <a:pt x="2185769" y="2746220"/>
                  <a:pt x="1957866" y="2695575"/>
                </a:cubicBezTo>
                <a:cubicBezTo>
                  <a:pt x="1898469" y="2655977"/>
                  <a:pt x="1965471" y="2694999"/>
                  <a:pt x="1872141" y="2667000"/>
                </a:cubicBezTo>
                <a:cubicBezTo>
                  <a:pt x="1858541" y="2662920"/>
                  <a:pt x="1847224" y="2653223"/>
                  <a:pt x="1834041" y="2647950"/>
                </a:cubicBezTo>
                <a:cubicBezTo>
                  <a:pt x="1815397" y="2640492"/>
                  <a:pt x="1776891" y="2628900"/>
                  <a:pt x="1776891" y="2628900"/>
                </a:cubicBezTo>
                <a:cubicBezTo>
                  <a:pt x="1711387" y="2585231"/>
                  <a:pt x="1741461" y="2598040"/>
                  <a:pt x="1691166" y="2581275"/>
                </a:cubicBezTo>
                <a:cubicBezTo>
                  <a:pt x="1681641" y="2574925"/>
                  <a:pt x="1672830" y="2567345"/>
                  <a:pt x="1662591" y="2562225"/>
                </a:cubicBezTo>
                <a:cubicBezTo>
                  <a:pt x="1653611" y="2557735"/>
                  <a:pt x="1642370" y="2558269"/>
                  <a:pt x="1634016" y="2552700"/>
                </a:cubicBezTo>
                <a:cubicBezTo>
                  <a:pt x="1622808" y="2545228"/>
                  <a:pt x="1617216" y="2530667"/>
                  <a:pt x="1605441" y="2524125"/>
                </a:cubicBezTo>
                <a:cubicBezTo>
                  <a:pt x="1587888" y="2514373"/>
                  <a:pt x="1548291" y="2505075"/>
                  <a:pt x="1548291" y="2505075"/>
                </a:cubicBezTo>
                <a:cubicBezTo>
                  <a:pt x="1529241" y="2492375"/>
                  <a:pt x="1507330" y="2483164"/>
                  <a:pt x="1491141" y="2466975"/>
                </a:cubicBezTo>
                <a:cubicBezTo>
                  <a:pt x="1481616" y="2457450"/>
                  <a:pt x="1473199" y="2446670"/>
                  <a:pt x="1462566" y="2438400"/>
                </a:cubicBezTo>
                <a:cubicBezTo>
                  <a:pt x="1444494" y="2424344"/>
                  <a:pt x="1405416" y="2400300"/>
                  <a:pt x="1405416" y="2400300"/>
                </a:cubicBezTo>
                <a:cubicBezTo>
                  <a:pt x="1399066" y="2390775"/>
                  <a:pt x="1394461" y="2379820"/>
                  <a:pt x="1386366" y="2371725"/>
                </a:cubicBezTo>
                <a:cubicBezTo>
                  <a:pt x="1322866" y="2308225"/>
                  <a:pt x="1389541" y="2400300"/>
                  <a:pt x="1338741" y="2324100"/>
                </a:cubicBezTo>
                <a:cubicBezTo>
                  <a:pt x="1323663" y="2263788"/>
                  <a:pt x="1336478" y="2296892"/>
                  <a:pt x="1291116" y="2228850"/>
                </a:cubicBezTo>
                <a:cubicBezTo>
                  <a:pt x="1279977" y="2212142"/>
                  <a:pt x="1283205" y="2188408"/>
                  <a:pt x="1272066" y="2171700"/>
                </a:cubicBezTo>
                <a:lnTo>
                  <a:pt x="1253016" y="2143125"/>
                </a:lnTo>
                <a:cubicBezTo>
                  <a:pt x="1238621" y="2085544"/>
                  <a:pt x="1247631" y="2117444"/>
                  <a:pt x="1224441" y="2047875"/>
                </a:cubicBezTo>
                <a:lnTo>
                  <a:pt x="1205391" y="1990725"/>
                </a:lnTo>
                <a:cubicBezTo>
                  <a:pt x="1201771" y="1979865"/>
                  <a:pt x="1192691" y="1971675"/>
                  <a:pt x="1186341" y="1962150"/>
                </a:cubicBezTo>
                <a:cubicBezTo>
                  <a:pt x="1183166" y="1943100"/>
                  <a:pt x="1181500" y="1923736"/>
                  <a:pt x="1176816" y="1905000"/>
                </a:cubicBezTo>
                <a:cubicBezTo>
                  <a:pt x="1171946" y="1885519"/>
                  <a:pt x="1164116" y="1866900"/>
                  <a:pt x="1157766" y="1847850"/>
                </a:cubicBezTo>
                <a:cubicBezTo>
                  <a:pt x="1154591" y="1838325"/>
                  <a:pt x="1150676" y="1829015"/>
                  <a:pt x="1148241" y="1819275"/>
                </a:cubicBezTo>
                <a:cubicBezTo>
                  <a:pt x="1145066" y="1806575"/>
                  <a:pt x="1143751" y="1793259"/>
                  <a:pt x="1138716" y="1781175"/>
                </a:cubicBezTo>
                <a:cubicBezTo>
                  <a:pt x="1111861" y="1716723"/>
                  <a:pt x="1099047" y="1702622"/>
                  <a:pt x="1062516" y="1647825"/>
                </a:cubicBezTo>
                <a:cubicBezTo>
                  <a:pt x="1056166" y="1638300"/>
                  <a:pt x="1051561" y="1627345"/>
                  <a:pt x="1043466" y="1619250"/>
                </a:cubicBezTo>
                <a:lnTo>
                  <a:pt x="1014891" y="1590675"/>
                </a:lnTo>
                <a:cubicBezTo>
                  <a:pt x="1011716" y="1581150"/>
                  <a:pt x="1010935" y="1570454"/>
                  <a:pt x="1005366" y="1562100"/>
                </a:cubicBezTo>
                <a:cubicBezTo>
                  <a:pt x="963235" y="1498903"/>
                  <a:pt x="988904" y="1567276"/>
                  <a:pt x="957741" y="1504950"/>
                </a:cubicBezTo>
                <a:cubicBezTo>
                  <a:pt x="920078" y="1429624"/>
                  <a:pt x="987352" y="1529053"/>
                  <a:pt x="919641" y="1447800"/>
                </a:cubicBezTo>
                <a:cubicBezTo>
                  <a:pt x="912312" y="1439006"/>
                  <a:pt x="909530" y="1426376"/>
                  <a:pt x="900591" y="1419225"/>
                </a:cubicBezTo>
                <a:cubicBezTo>
                  <a:pt x="892751" y="1412953"/>
                  <a:pt x="881756" y="1412135"/>
                  <a:pt x="872016" y="1409700"/>
                </a:cubicBezTo>
                <a:cubicBezTo>
                  <a:pt x="845391" y="1403044"/>
                  <a:pt x="792717" y="1394896"/>
                  <a:pt x="767241" y="1390650"/>
                </a:cubicBezTo>
                <a:cubicBezTo>
                  <a:pt x="745016" y="1381125"/>
                  <a:pt x="723505" y="1369721"/>
                  <a:pt x="700566" y="1362075"/>
                </a:cubicBezTo>
                <a:cubicBezTo>
                  <a:pt x="685207" y="1356955"/>
                  <a:pt x="668560" y="1356810"/>
                  <a:pt x="652941" y="1352550"/>
                </a:cubicBezTo>
                <a:lnTo>
                  <a:pt x="567216" y="1323975"/>
                </a:lnTo>
                <a:lnTo>
                  <a:pt x="510066" y="1304925"/>
                </a:lnTo>
                <a:lnTo>
                  <a:pt x="481491" y="1295400"/>
                </a:lnTo>
                <a:cubicBezTo>
                  <a:pt x="436208" y="1265211"/>
                  <a:pt x="463776" y="1279970"/>
                  <a:pt x="395766" y="1257300"/>
                </a:cubicBezTo>
                <a:lnTo>
                  <a:pt x="367191" y="1247775"/>
                </a:lnTo>
                <a:cubicBezTo>
                  <a:pt x="236161" y="1204098"/>
                  <a:pt x="348652" y="1238545"/>
                  <a:pt x="14766" y="1228725"/>
                </a:cubicBezTo>
                <a:cubicBezTo>
                  <a:pt x="0" y="1081060"/>
                  <a:pt x="794" y="1136050"/>
                  <a:pt x="14766" y="933450"/>
                </a:cubicBezTo>
                <a:cubicBezTo>
                  <a:pt x="21241" y="839569"/>
                  <a:pt x="22470" y="883373"/>
                  <a:pt x="33816" y="809625"/>
                </a:cubicBezTo>
                <a:cubicBezTo>
                  <a:pt x="38452" y="779493"/>
                  <a:pt x="46451" y="698823"/>
                  <a:pt x="52866" y="666750"/>
                </a:cubicBezTo>
                <a:cubicBezTo>
                  <a:pt x="54835" y="656905"/>
                  <a:pt x="59749" y="647861"/>
                  <a:pt x="62391" y="638175"/>
                </a:cubicBezTo>
                <a:cubicBezTo>
                  <a:pt x="65322" y="627427"/>
                  <a:pt x="89259" y="521672"/>
                  <a:pt x="100491" y="504825"/>
                </a:cubicBezTo>
                <a:cubicBezTo>
                  <a:pt x="106841" y="495300"/>
                  <a:pt x="114892" y="486711"/>
                  <a:pt x="119541" y="476250"/>
                </a:cubicBezTo>
                <a:cubicBezTo>
                  <a:pt x="127696" y="457900"/>
                  <a:pt x="127452" y="435808"/>
                  <a:pt x="138591" y="419100"/>
                </a:cubicBezTo>
                <a:cubicBezTo>
                  <a:pt x="144941" y="409575"/>
                  <a:pt x="152992" y="400986"/>
                  <a:pt x="157641" y="390525"/>
                </a:cubicBezTo>
                <a:cubicBezTo>
                  <a:pt x="165796" y="372175"/>
                  <a:pt x="170341" y="352425"/>
                  <a:pt x="176691" y="333375"/>
                </a:cubicBezTo>
                <a:cubicBezTo>
                  <a:pt x="179866" y="323850"/>
                  <a:pt x="179116" y="311900"/>
                  <a:pt x="186216" y="304800"/>
                </a:cubicBezTo>
                <a:cubicBezTo>
                  <a:pt x="195741" y="295275"/>
                  <a:pt x="203583" y="283697"/>
                  <a:pt x="214791" y="276225"/>
                </a:cubicBezTo>
                <a:cubicBezTo>
                  <a:pt x="223145" y="270656"/>
                  <a:pt x="233841" y="269875"/>
                  <a:pt x="243366" y="266700"/>
                </a:cubicBezTo>
                <a:cubicBezTo>
                  <a:pt x="298643" y="229849"/>
                  <a:pt x="244876" y="259757"/>
                  <a:pt x="338616" y="238125"/>
                </a:cubicBezTo>
                <a:cubicBezTo>
                  <a:pt x="358182" y="233610"/>
                  <a:pt x="376716" y="225425"/>
                  <a:pt x="395766" y="219075"/>
                </a:cubicBezTo>
                <a:lnTo>
                  <a:pt x="424341" y="209550"/>
                </a:lnTo>
                <a:lnTo>
                  <a:pt x="452916" y="200025"/>
                </a:lnTo>
                <a:cubicBezTo>
                  <a:pt x="462441" y="193675"/>
                  <a:pt x="470969" y="185484"/>
                  <a:pt x="481491" y="180975"/>
                </a:cubicBezTo>
                <a:cubicBezTo>
                  <a:pt x="500850" y="172678"/>
                  <a:pt x="561968" y="164880"/>
                  <a:pt x="576741" y="161925"/>
                </a:cubicBezTo>
                <a:cubicBezTo>
                  <a:pt x="589578" y="159358"/>
                  <a:pt x="601961" y="154742"/>
                  <a:pt x="614841" y="152400"/>
                </a:cubicBezTo>
                <a:cubicBezTo>
                  <a:pt x="636930" y="148384"/>
                  <a:pt x="659427" y="146891"/>
                  <a:pt x="681516" y="142875"/>
                </a:cubicBezTo>
                <a:cubicBezTo>
                  <a:pt x="694396" y="140533"/>
                  <a:pt x="707077" y="137112"/>
                  <a:pt x="719616" y="133350"/>
                </a:cubicBezTo>
                <a:cubicBezTo>
                  <a:pt x="738850" y="127580"/>
                  <a:pt x="756959" y="117601"/>
                  <a:pt x="776766" y="114300"/>
                </a:cubicBezTo>
                <a:cubicBezTo>
                  <a:pt x="856061" y="101084"/>
                  <a:pt x="814797" y="107506"/>
                  <a:pt x="900591" y="95250"/>
                </a:cubicBezTo>
                <a:cubicBezTo>
                  <a:pt x="954004" y="77446"/>
                  <a:pt x="919426" y="88160"/>
                  <a:pt x="1005366" y="66675"/>
                </a:cubicBezTo>
                <a:cubicBezTo>
                  <a:pt x="1018066" y="63500"/>
                  <a:pt x="1031047" y="61290"/>
                  <a:pt x="1043466" y="57150"/>
                </a:cubicBezTo>
                <a:lnTo>
                  <a:pt x="1100616" y="38100"/>
                </a:lnTo>
                <a:cubicBezTo>
                  <a:pt x="1130887" y="28010"/>
                  <a:pt x="1164238" y="32792"/>
                  <a:pt x="1195866" y="28575"/>
                </a:cubicBezTo>
                <a:cubicBezTo>
                  <a:pt x="1221778" y="25120"/>
                  <a:pt x="1255722" y="15992"/>
                  <a:pt x="1281591" y="9525"/>
                </a:cubicBezTo>
                <a:lnTo>
                  <a:pt x="1738791" y="19050"/>
                </a:lnTo>
                <a:cubicBezTo>
                  <a:pt x="1751872" y="19553"/>
                  <a:pt x="1763915" y="26845"/>
                  <a:pt x="1776891" y="28575"/>
                </a:cubicBezTo>
                <a:cubicBezTo>
                  <a:pt x="1811652" y="33210"/>
                  <a:pt x="1846741" y="34925"/>
                  <a:pt x="1881666" y="38100"/>
                </a:cubicBezTo>
                <a:cubicBezTo>
                  <a:pt x="1948341" y="34925"/>
                  <a:pt x="2015171" y="34118"/>
                  <a:pt x="2081691" y="28575"/>
                </a:cubicBezTo>
                <a:cubicBezTo>
                  <a:pt x="2091697" y="27741"/>
                  <a:pt x="2101286" y="23540"/>
                  <a:pt x="2110266" y="19050"/>
                </a:cubicBezTo>
                <a:cubicBezTo>
                  <a:pt x="2120505" y="13930"/>
                  <a:pt x="2129316" y="6350"/>
                  <a:pt x="2138841" y="0"/>
                </a:cubicBezTo>
                <a:cubicBezTo>
                  <a:pt x="2215041" y="3175"/>
                  <a:pt x="2291356" y="4278"/>
                  <a:pt x="2367441" y="9525"/>
                </a:cubicBezTo>
                <a:cubicBezTo>
                  <a:pt x="2385209" y="10750"/>
                  <a:pt x="2424330" y="20299"/>
                  <a:pt x="2443641" y="28575"/>
                </a:cubicBezTo>
                <a:cubicBezTo>
                  <a:pt x="2475972" y="42431"/>
                  <a:pt x="2493919" y="57813"/>
                  <a:pt x="2529366" y="66675"/>
                </a:cubicBezTo>
                <a:cubicBezTo>
                  <a:pt x="2551146" y="72120"/>
                  <a:pt x="2573816" y="73025"/>
                  <a:pt x="2596041" y="76200"/>
                </a:cubicBezTo>
                <a:cubicBezTo>
                  <a:pt x="2605566" y="79375"/>
                  <a:pt x="2614876" y="83290"/>
                  <a:pt x="2624616" y="85725"/>
                </a:cubicBezTo>
                <a:cubicBezTo>
                  <a:pt x="2640322" y="89652"/>
                  <a:pt x="2656882" y="90130"/>
                  <a:pt x="2672241" y="95250"/>
                </a:cubicBezTo>
                <a:cubicBezTo>
                  <a:pt x="2685711" y="99740"/>
                  <a:pt x="2697290" y="108707"/>
                  <a:pt x="2710341" y="114300"/>
                </a:cubicBezTo>
                <a:cubicBezTo>
                  <a:pt x="2719569" y="118255"/>
                  <a:pt x="2729391" y="120650"/>
                  <a:pt x="2738916" y="123825"/>
                </a:cubicBezTo>
                <a:cubicBezTo>
                  <a:pt x="2798819" y="163760"/>
                  <a:pt x="2734559" y="125548"/>
                  <a:pt x="2843691" y="161925"/>
                </a:cubicBezTo>
                <a:lnTo>
                  <a:pt x="2929416" y="190500"/>
                </a:lnTo>
                <a:cubicBezTo>
                  <a:pt x="2962685" y="201590"/>
                  <a:pt x="2999417" y="195489"/>
                  <a:pt x="3034191" y="200025"/>
                </a:cubicBezTo>
                <a:cubicBezTo>
                  <a:pt x="3072492" y="205021"/>
                  <a:pt x="3148491" y="219075"/>
                  <a:pt x="3148491" y="219075"/>
                </a:cubicBezTo>
                <a:cubicBezTo>
                  <a:pt x="3161191" y="225425"/>
                  <a:pt x="3173408" y="232852"/>
                  <a:pt x="3186591" y="238125"/>
                </a:cubicBezTo>
                <a:cubicBezTo>
                  <a:pt x="3243180" y="260760"/>
                  <a:pt x="3232722" y="252666"/>
                  <a:pt x="3281841" y="266700"/>
                </a:cubicBezTo>
                <a:cubicBezTo>
                  <a:pt x="3291495" y="269458"/>
                  <a:pt x="3300762" y="273467"/>
                  <a:pt x="3310416" y="276225"/>
                </a:cubicBezTo>
                <a:cubicBezTo>
                  <a:pt x="3323003" y="279821"/>
                  <a:pt x="3335977" y="281988"/>
                  <a:pt x="3348516" y="285750"/>
                </a:cubicBezTo>
                <a:cubicBezTo>
                  <a:pt x="3367750" y="291520"/>
                  <a:pt x="3405666" y="304800"/>
                  <a:pt x="3405666" y="304800"/>
                </a:cubicBezTo>
                <a:cubicBezTo>
                  <a:pt x="3460580" y="341409"/>
                  <a:pt x="3407607" y="309714"/>
                  <a:pt x="3462816" y="333375"/>
                </a:cubicBezTo>
                <a:cubicBezTo>
                  <a:pt x="3545206" y="368685"/>
                  <a:pt x="3462478" y="339612"/>
                  <a:pt x="3529491" y="361950"/>
                </a:cubicBezTo>
                <a:cubicBezTo>
                  <a:pt x="3548541" y="374650"/>
                  <a:pt x="3564921" y="392810"/>
                  <a:pt x="3586641" y="400050"/>
                </a:cubicBezTo>
                <a:cubicBezTo>
                  <a:pt x="3613876" y="409128"/>
                  <a:pt x="3623416" y="413120"/>
                  <a:pt x="3653316" y="419100"/>
                </a:cubicBezTo>
                <a:cubicBezTo>
                  <a:pt x="3672254" y="422888"/>
                  <a:pt x="3691416" y="425450"/>
                  <a:pt x="3710466" y="428625"/>
                </a:cubicBezTo>
                <a:cubicBezTo>
                  <a:pt x="3729516" y="434975"/>
                  <a:pt x="3750908" y="436536"/>
                  <a:pt x="3767616" y="447675"/>
                </a:cubicBezTo>
                <a:cubicBezTo>
                  <a:pt x="3777141" y="454025"/>
                  <a:pt x="3787397" y="459396"/>
                  <a:pt x="3796191" y="466725"/>
                </a:cubicBezTo>
                <a:cubicBezTo>
                  <a:pt x="3819870" y="486458"/>
                  <a:pt x="3835682" y="508173"/>
                  <a:pt x="3853341" y="533400"/>
                </a:cubicBezTo>
                <a:cubicBezTo>
                  <a:pt x="3866471" y="552157"/>
                  <a:pt x="3878741" y="571500"/>
                  <a:pt x="3891441" y="590550"/>
                </a:cubicBezTo>
                <a:lnTo>
                  <a:pt x="3910491" y="619125"/>
                </a:lnTo>
                <a:cubicBezTo>
                  <a:pt x="3915324" y="638459"/>
                  <a:pt x="3921342" y="666669"/>
                  <a:pt x="3929541" y="685800"/>
                </a:cubicBezTo>
                <a:cubicBezTo>
                  <a:pt x="3935134" y="698851"/>
                  <a:pt x="3943605" y="710605"/>
                  <a:pt x="3948591" y="723900"/>
                </a:cubicBezTo>
                <a:cubicBezTo>
                  <a:pt x="3953188" y="736157"/>
                  <a:pt x="3954520" y="749413"/>
                  <a:pt x="3958116" y="762000"/>
                </a:cubicBezTo>
                <a:cubicBezTo>
                  <a:pt x="3960874" y="771654"/>
                  <a:pt x="3964883" y="780921"/>
                  <a:pt x="3967641" y="790575"/>
                </a:cubicBezTo>
                <a:cubicBezTo>
                  <a:pt x="3971237" y="803162"/>
                  <a:pt x="3972569" y="816418"/>
                  <a:pt x="3977166" y="828675"/>
                </a:cubicBezTo>
                <a:cubicBezTo>
                  <a:pt x="3982152" y="841970"/>
                  <a:pt x="3990943" y="853592"/>
                  <a:pt x="3996216" y="866775"/>
                </a:cubicBezTo>
                <a:cubicBezTo>
                  <a:pt x="4003674" y="885419"/>
                  <a:pt x="4008916" y="904875"/>
                  <a:pt x="4015266" y="923925"/>
                </a:cubicBezTo>
                <a:lnTo>
                  <a:pt x="4043841" y="1009650"/>
                </a:lnTo>
                <a:cubicBezTo>
                  <a:pt x="4075852" y="1105682"/>
                  <a:pt x="4027011" y="956724"/>
                  <a:pt x="4062891" y="1076325"/>
                </a:cubicBezTo>
                <a:lnTo>
                  <a:pt x="4091466" y="1162050"/>
                </a:lnTo>
                <a:lnTo>
                  <a:pt x="4100991" y="1190625"/>
                </a:lnTo>
                <a:lnTo>
                  <a:pt x="4110516" y="1219200"/>
                </a:lnTo>
                <a:cubicBezTo>
                  <a:pt x="4113691" y="1254125"/>
                  <a:pt x="4115081" y="1289258"/>
                  <a:pt x="4120041" y="1323975"/>
                </a:cubicBezTo>
                <a:cubicBezTo>
                  <a:pt x="4121461" y="1333914"/>
                  <a:pt x="4127131" y="1342810"/>
                  <a:pt x="4129566" y="1352550"/>
                </a:cubicBezTo>
                <a:cubicBezTo>
                  <a:pt x="4133493" y="1368256"/>
                  <a:pt x="4136629" y="1384174"/>
                  <a:pt x="4139091" y="1400175"/>
                </a:cubicBezTo>
                <a:cubicBezTo>
                  <a:pt x="4142983" y="1425475"/>
                  <a:pt x="4144996" y="1451035"/>
                  <a:pt x="4148616" y="1476375"/>
                </a:cubicBezTo>
                <a:cubicBezTo>
                  <a:pt x="4151347" y="1495494"/>
                  <a:pt x="4154966" y="1514475"/>
                  <a:pt x="4158141" y="1533525"/>
                </a:cubicBezTo>
                <a:cubicBezTo>
                  <a:pt x="4161316" y="1641475"/>
                  <a:pt x="4163350" y="1749465"/>
                  <a:pt x="4167666" y="1857375"/>
                </a:cubicBezTo>
                <a:cubicBezTo>
                  <a:pt x="4170765" y="1934861"/>
                  <a:pt x="4169574" y="1988831"/>
                  <a:pt x="4186716" y="2057400"/>
                </a:cubicBezTo>
                <a:cubicBezTo>
                  <a:pt x="4189151" y="2067140"/>
                  <a:pt x="4191751" y="2076995"/>
                  <a:pt x="4196241" y="2085975"/>
                </a:cubicBezTo>
                <a:cubicBezTo>
                  <a:pt x="4201361" y="2096214"/>
                  <a:pt x="4208941" y="2105025"/>
                  <a:pt x="4215291" y="2114550"/>
                </a:cubicBezTo>
                <a:cubicBezTo>
                  <a:pt x="4218343" y="2126757"/>
                  <a:pt x="4227509" y="2167560"/>
                  <a:pt x="4234341" y="2181225"/>
                </a:cubicBezTo>
                <a:cubicBezTo>
                  <a:pt x="4239461" y="2191464"/>
                  <a:pt x="4248271" y="2199561"/>
                  <a:pt x="4253391" y="2209800"/>
                </a:cubicBezTo>
                <a:cubicBezTo>
                  <a:pt x="4257881" y="2218780"/>
                  <a:pt x="4258426" y="2229395"/>
                  <a:pt x="4262916" y="2238375"/>
                </a:cubicBezTo>
                <a:cubicBezTo>
                  <a:pt x="4268036" y="2248614"/>
                  <a:pt x="4276846" y="2256711"/>
                  <a:pt x="4281966" y="2266950"/>
                </a:cubicBezTo>
                <a:cubicBezTo>
                  <a:pt x="4286456" y="2275930"/>
                  <a:pt x="4287536" y="2286297"/>
                  <a:pt x="4291491" y="2295525"/>
                </a:cubicBezTo>
                <a:cubicBezTo>
                  <a:pt x="4297084" y="2308576"/>
                  <a:pt x="4305268" y="2320442"/>
                  <a:pt x="4310541" y="2333625"/>
                </a:cubicBezTo>
                <a:cubicBezTo>
                  <a:pt x="4347233" y="2425355"/>
                  <a:pt x="4312513" y="2358592"/>
                  <a:pt x="4348641" y="2466975"/>
                </a:cubicBezTo>
                <a:cubicBezTo>
                  <a:pt x="4354991" y="2486025"/>
                  <a:pt x="4356552" y="2507417"/>
                  <a:pt x="4367691" y="2524125"/>
                </a:cubicBezTo>
                <a:cubicBezTo>
                  <a:pt x="4374041" y="2533650"/>
                  <a:pt x="4382092" y="2542239"/>
                  <a:pt x="4386741" y="2552700"/>
                </a:cubicBezTo>
                <a:cubicBezTo>
                  <a:pt x="4394896" y="2571050"/>
                  <a:pt x="4405791" y="2609850"/>
                  <a:pt x="4405791" y="2609850"/>
                </a:cubicBezTo>
                <a:cubicBezTo>
                  <a:pt x="4402616" y="2625725"/>
                  <a:pt x="4406205" y="2644696"/>
                  <a:pt x="4396266" y="2657475"/>
                </a:cubicBezTo>
                <a:cubicBezTo>
                  <a:pt x="4336474" y="2734350"/>
                  <a:pt x="4381978" y="2657475"/>
                  <a:pt x="4367691" y="26670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TextBox 11"/>
          <p:cNvSpPr txBox="1"/>
          <p:nvPr/>
        </p:nvSpPr>
        <p:spPr>
          <a:xfrm>
            <a:off x="4572000" y="3500438"/>
            <a:ext cx="157163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Progenitor of Mast Cell</a:t>
            </a:r>
            <a:endParaRPr lang="ru-RU" sz="11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000628" y="3500438"/>
            <a:ext cx="714380" cy="5715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mastce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0504"/>
            <a:ext cx="476242" cy="4062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0628" y="400050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Mast Cell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29256" y="2143116"/>
            <a:ext cx="1500198" cy="785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464580" y="2607464"/>
            <a:ext cx="2714644" cy="1928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57620" y="485776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pDC</a:t>
            </a:r>
            <a:r>
              <a:rPr lang="en-US" sz="1400" b="1" dirty="0" smtClean="0"/>
              <a:t> –</a:t>
            </a:r>
            <a:r>
              <a:rPr lang="en-US" sz="1400" b="1" dirty="0" err="1" smtClean="0"/>
              <a:t>plasmacytoid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dendritic</a:t>
            </a:r>
            <a:r>
              <a:rPr lang="en-US" sz="1400" b="1" dirty="0" smtClean="0"/>
              <a:t> cell</a:t>
            </a:r>
            <a:endParaRPr lang="ru-RU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uk-UA" dirty="0" smtClean="0"/>
              <a:t>Клітини </a:t>
            </a:r>
            <a:r>
              <a:rPr lang="uk-UA" dirty="0" err="1" smtClean="0"/>
              <a:t>лімфоїдного</a:t>
            </a:r>
            <a:r>
              <a:rPr lang="uk-UA" dirty="0" smtClean="0"/>
              <a:t> походження Вроджений </a:t>
            </a:r>
            <a:r>
              <a:rPr lang="uk-UA" dirty="0" smtClean="0"/>
              <a:t>імунітет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uk-UA" dirty="0" err="1" smtClean="0"/>
              <a:t>pDC</a:t>
            </a:r>
            <a:r>
              <a:rPr lang="uk-UA" dirty="0" smtClean="0"/>
              <a:t> – </a:t>
            </a:r>
            <a:r>
              <a:rPr lang="uk-UA" dirty="0" err="1" smtClean="0"/>
              <a:t>плазмацитоїдні</a:t>
            </a:r>
            <a:r>
              <a:rPr lang="uk-UA" dirty="0" smtClean="0"/>
              <a:t> дендритні клітини </a:t>
            </a:r>
            <a:endParaRPr lang="en-US" dirty="0" smtClean="0"/>
          </a:p>
          <a:p>
            <a:r>
              <a:rPr lang="uk-UA" dirty="0" smtClean="0"/>
              <a:t>Клітини </a:t>
            </a:r>
            <a:r>
              <a:rPr lang="uk-UA" dirty="0" smtClean="0"/>
              <a:t>вродженого імунітету,  0.4% від </a:t>
            </a:r>
            <a:endParaRPr lang="en-US" dirty="0" smtClean="0"/>
          </a:p>
          <a:p>
            <a:r>
              <a:rPr lang="uk-UA" dirty="0" smtClean="0"/>
              <a:t>лейкоцитів </a:t>
            </a:r>
            <a:r>
              <a:rPr lang="uk-UA" dirty="0" smtClean="0"/>
              <a:t>крові Мають добре розвинений </a:t>
            </a:r>
            <a:endParaRPr lang="en-US" dirty="0" smtClean="0"/>
          </a:p>
          <a:p>
            <a:r>
              <a:rPr lang="uk-UA" dirty="0" smtClean="0"/>
              <a:t>ЕПР</a:t>
            </a:r>
            <a:r>
              <a:rPr lang="uk-UA" dirty="0" smtClean="0"/>
              <a:t>, активуються через </a:t>
            </a:r>
            <a:r>
              <a:rPr lang="uk-UA" dirty="0" err="1" smtClean="0"/>
              <a:t>патерн-розпізнавальні</a:t>
            </a:r>
            <a:r>
              <a:rPr lang="uk-UA" dirty="0" smtClean="0"/>
              <a:t> </a:t>
            </a:r>
            <a:endParaRPr lang="en-US" dirty="0" smtClean="0"/>
          </a:p>
          <a:p>
            <a:r>
              <a:rPr lang="uk-UA" dirty="0" smtClean="0"/>
              <a:t>Toll-</a:t>
            </a:r>
            <a:r>
              <a:rPr lang="uk-UA" dirty="0" err="1" smtClean="0"/>
              <a:t>like</a:t>
            </a:r>
            <a:r>
              <a:rPr lang="uk-UA" dirty="0" smtClean="0"/>
              <a:t> </a:t>
            </a:r>
            <a:r>
              <a:rPr lang="uk-UA" dirty="0" smtClean="0"/>
              <a:t>рецептори TLR7 та TLR9, продукують </a:t>
            </a:r>
            <a:endParaRPr lang="en-US" dirty="0" smtClean="0"/>
          </a:p>
          <a:p>
            <a:r>
              <a:rPr lang="uk-UA" dirty="0" smtClean="0"/>
              <a:t>велике </a:t>
            </a:r>
            <a:r>
              <a:rPr lang="uk-UA" dirty="0" smtClean="0"/>
              <a:t>кількість інтерферонів </a:t>
            </a:r>
            <a:r>
              <a:rPr lang="en-US" dirty="0" smtClean="0"/>
              <a:t>IFN-</a:t>
            </a:r>
            <a:r>
              <a:rPr lang="en-US" dirty="0" smtClean="0">
                <a:sym typeface="Symbol"/>
              </a:rPr>
              <a:t> </a:t>
            </a:r>
            <a:r>
              <a:rPr lang="ru-RU" dirty="0" smtClean="0">
                <a:sym typeface="Symbol"/>
              </a:rPr>
              <a:t>и</a:t>
            </a:r>
            <a:r>
              <a:rPr lang="en-US" dirty="0" smtClean="0"/>
              <a:t> IFN-</a:t>
            </a:r>
            <a:r>
              <a:rPr lang="en-US" dirty="0" smtClean="0">
                <a:sym typeface="Symbol"/>
              </a:rPr>
              <a:t></a:t>
            </a:r>
            <a:r>
              <a:rPr lang="ru-RU" dirty="0" smtClean="0">
                <a:sym typeface="Symbol"/>
              </a:rPr>
              <a:t> </a:t>
            </a:r>
            <a:r>
              <a:rPr lang="uk-UA" dirty="0" smtClean="0"/>
              <a:t>(Противірусна імунна відповідь)</a:t>
            </a:r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NK клітини (</a:t>
            </a:r>
            <a:r>
              <a:rPr lang="uk-UA" dirty="0" err="1" smtClean="0"/>
              <a:t>Natural</a:t>
            </a:r>
            <a:r>
              <a:rPr lang="uk-UA" dirty="0" smtClean="0"/>
              <a:t> </a:t>
            </a:r>
            <a:r>
              <a:rPr lang="uk-UA" dirty="0" err="1" smtClean="0"/>
              <a:t>Killer</a:t>
            </a:r>
            <a:r>
              <a:rPr lang="uk-UA" dirty="0" smtClean="0"/>
              <a:t> </a:t>
            </a:r>
            <a:r>
              <a:rPr lang="uk-UA" dirty="0" err="1" smtClean="0"/>
              <a:t>cells</a:t>
            </a:r>
            <a:r>
              <a:rPr lang="uk-UA" dirty="0" smtClean="0"/>
              <a:t>) - природні </a:t>
            </a:r>
            <a:r>
              <a:rPr lang="uk-UA" dirty="0" err="1" smtClean="0"/>
              <a:t>кілери</a:t>
            </a:r>
            <a:r>
              <a:rPr lang="uk-UA" dirty="0" smtClean="0"/>
              <a:t>, великі лімфоцити, мають цитотоксичні гранули в цитоплазмі, не мають АГ-специфічних рецепторів, клітини вродженого імунітету, розпізнають і вбивають клітини з внутрішньоклітинними інфекціями, особливо важливі в </a:t>
            </a:r>
            <a:r>
              <a:rPr lang="uk-UA" dirty="0" err="1" smtClean="0"/>
              <a:t>противіохол</a:t>
            </a:r>
            <a:r>
              <a:rPr lang="uk-UA" dirty="0" smtClean="0"/>
              <a:t>. Мають імунологічну пам'ять?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NK_phot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786322"/>
            <a:ext cx="2705100" cy="1685925"/>
          </a:xfrm>
          <a:prstGeom prst="rect">
            <a:avLst/>
          </a:prstGeom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14356"/>
            <a:ext cx="332242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Клітини </a:t>
            </a:r>
            <a:r>
              <a:rPr lang="uk-UA" dirty="0" err="1" smtClean="0"/>
              <a:t>лімфоїдного</a:t>
            </a:r>
            <a:r>
              <a:rPr lang="uk-UA" dirty="0" smtClean="0"/>
              <a:t> походження Адаптивна імунна відповідь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В- та Т-лімфоцити – морфологічно не відрізняються (але відрізняються за поверхневими маркерами), клітини адаптивної імунної відповіді, мають на своїй поверхні антиген-специфічні рецептори B </a:t>
            </a:r>
            <a:r>
              <a:rPr lang="uk-UA" dirty="0" err="1" smtClean="0"/>
              <a:t>cell</a:t>
            </a:r>
            <a:r>
              <a:rPr lang="uk-UA" dirty="0" smtClean="0"/>
              <a:t> </a:t>
            </a:r>
            <a:r>
              <a:rPr lang="uk-UA" dirty="0" err="1" smtClean="0"/>
              <a:t>receptor</a:t>
            </a:r>
            <a:r>
              <a:rPr lang="uk-UA" dirty="0" smtClean="0"/>
              <a:t>/T </a:t>
            </a:r>
            <a:r>
              <a:rPr lang="uk-UA" dirty="0" err="1" smtClean="0"/>
              <a:t>cell</a:t>
            </a:r>
            <a:r>
              <a:rPr lang="uk-UA" dirty="0" smtClean="0"/>
              <a:t> </a:t>
            </a:r>
            <a:r>
              <a:rPr lang="uk-UA" dirty="0" err="1" smtClean="0"/>
              <a:t>receptor</a:t>
            </a:r>
            <a:r>
              <a:rPr lang="uk-UA" dirty="0" smtClean="0"/>
              <a:t> (BCR/TCR).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lymphocy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928934"/>
            <a:ext cx="1722068" cy="1643074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3786182" y="3214686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86182" y="3857628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57818" y="300037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CD19+  = </a:t>
            </a:r>
            <a:r>
              <a:rPr lang="ru-RU" dirty="0" smtClean="0"/>
              <a:t>В-</a:t>
            </a:r>
            <a:r>
              <a:rPr lang="uk-UA" dirty="0" smtClean="0"/>
              <a:t>лімфоцит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/>
              <a:t>CD3+    </a:t>
            </a:r>
            <a:r>
              <a:rPr lang="ru-RU" dirty="0" smtClean="0"/>
              <a:t>= </a:t>
            </a:r>
            <a:r>
              <a:rPr lang="ru-RU" dirty="0" smtClean="0"/>
              <a:t>Т-</a:t>
            </a:r>
            <a:r>
              <a:rPr lang="uk-UA" dirty="0" smtClean="0"/>
              <a:t>лімфоцит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4348" y="507207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відміну від клітин вродженого імунітету В- та Т-лімфоцити відрізняються складним процесом дозрівання та диференціювання.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В- та Т-лімфоцити – ключові елементи адаптивної імунної відповіді В- та Т-лімфоцити несуть на своїй поверхні антиген-специфічні рецептори. Кожна лімфоцит має В-(або Т)</a:t>
            </a:r>
            <a:r>
              <a:rPr lang="uk-UA" dirty="0" err="1" smtClean="0"/>
              <a:t>-рецептор</a:t>
            </a:r>
            <a:r>
              <a:rPr lang="uk-UA" dirty="0" smtClean="0"/>
              <a:t> тільки ОДНІЙ специфічності. BCR - мембранна форма імуноглобуліну (антитіла).</a:t>
            </a:r>
            <a:endParaRPr lang="ru-RU" dirty="0"/>
          </a:p>
        </p:txBody>
      </p:sp>
      <p:pic>
        <p:nvPicPr>
          <p:cNvPr id="2052" name="Picture 4" descr="http://www.shaltech.com/wp-content/uploads/2013/04/TCRandB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5429288" cy="40499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78645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dirty="0" smtClean="0"/>
              <a:t>Кожен організм має клітини з АГ-рецепторами, що розпізнають практично будь-який чужорідний </a:t>
            </a:r>
            <a:r>
              <a:rPr lang="uk-UA" dirty="0" smtClean="0"/>
              <a:t>АГ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При розмноженні В- та Т-клітин специфічність їх АГ-рецептора не змінюється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/>
          <p:cNvSpPr>
            <a:spLocks noChangeArrowheads="1"/>
          </p:cNvSpPr>
          <p:nvPr/>
        </p:nvSpPr>
        <p:spPr bwMode="auto">
          <a:xfrm>
            <a:off x="571472" y="5929330"/>
            <a:ext cx="412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Randall S. Davis, Annu. Rev. Immunol. 2007</a:t>
            </a:r>
            <a:endParaRPr lang="ru-RU" sz="1600" dirty="0"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5250" y="785794"/>
            <a:ext cx="269875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Сімейство FcR-</a:t>
            </a:r>
            <a:r>
              <a:rPr lang="uk-UA" sz="2000" dirty="0" err="1" smtClean="0"/>
              <a:t>like</a:t>
            </a:r>
            <a:r>
              <a:rPr lang="uk-UA" sz="2000" dirty="0" smtClean="0"/>
              <a:t> (FCRL) структурно споріднене з сімейством Fc-рецепторів, що належить до </a:t>
            </a:r>
            <a:r>
              <a:rPr lang="uk-UA" sz="2000" dirty="0" err="1" smtClean="0"/>
              <a:t>суперродини</a:t>
            </a:r>
            <a:r>
              <a:rPr lang="uk-UA" sz="2000" dirty="0" smtClean="0"/>
              <a:t> імуноглобулінів</a:t>
            </a:r>
            <a:r>
              <a:rPr lang="uk-UA" sz="2000" dirty="0" smtClean="0"/>
              <a:t>.</a:t>
            </a:r>
            <a:endParaRPr lang="ru-RU" sz="1900" b="1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/>
              <a:t>FCRLA: 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 smtClean="0"/>
              <a:t>експресується</a:t>
            </a:r>
            <a:r>
              <a:rPr lang="uk-UA" sz="1600" dirty="0" smtClean="0"/>
              <a:t> </a:t>
            </a:r>
            <a:r>
              <a:rPr lang="uk-UA" sz="1600" dirty="0" smtClean="0"/>
              <a:t>виключно у В-лімфоцитах </a:t>
            </a:r>
            <a:r>
              <a:rPr lang="uk-UA" sz="1600" dirty="0" err="1" smtClean="0"/>
              <a:t>внутрішньоклітинно</a:t>
            </a:r>
            <a:r>
              <a:rPr lang="uk-UA" sz="1600" dirty="0" smtClean="0"/>
              <a:t> є резидентним білком ЕПР здатний до зв'язування з </a:t>
            </a:r>
            <a:r>
              <a:rPr lang="uk-UA" sz="1600" dirty="0" err="1" smtClean="0"/>
              <a:t>IgM</a:t>
            </a:r>
            <a:r>
              <a:rPr lang="uk-UA" sz="1600" dirty="0" smtClean="0"/>
              <a:t>, </a:t>
            </a:r>
            <a:r>
              <a:rPr lang="uk-UA" sz="1600" dirty="0" err="1" smtClean="0"/>
              <a:t>IgG</a:t>
            </a:r>
            <a:r>
              <a:rPr lang="uk-UA" sz="1600" dirty="0" smtClean="0"/>
              <a:t>, </a:t>
            </a:r>
            <a:r>
              <a:rPr lang="uk-UA" sz="1600" dirty="0" err="1" smtClean="0"/>
              <a:t>IgA</a:t>
            </a:r>
            <a:endParaRPr lang="ru-RU" sz="1600" b="1" dirty="0">
              <a:latin typeface="+mn-lt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5964249" cy="52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BCEB1-DC79-4C80-ACC2-F933A53BFD5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43636" y="557214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Mechetina</a:t>
            </a:r>
            <a:r>
              <a:rPr lang="en-US" sz="1600" dirty="0" smtClean="0"/>
              <a:t> et al., Eur. J. </a:t>
            </a:r>
            <a:r>
              <a:rPr lang="en-US" sz="1600" dirty="0" err="1" smtClean="0"/>
              <a:t>Immunol</a:t>
            </a:r>
            <a:r>
              <a:rPr lang="en-US" sz="1600" dirty="0" smtClean="0"/>
              <a:t>., 2002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6286520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Грант РФФІ: Вивчення ролі білка FCRLA у біології В-лімфоцитів на моделях knock-</a:t>
            </a:r>
            <a:r>
              <a:rPr lang="uk-UA" sz="1600" dirty="0" err="1" smtClean="0"/>
              <a:t>in</a:t>
            </a:r>
            <a:r>
              <a:rPr lang="uk-UA" sz="1600" dirty="0" smtClean="0"/>
              <a:t> та knock-</a:t>
            </a:r>
            <a:r>
              <a:rPr lang="uk-UA" sz="1600" dirty="0" err="1" smtClean="0"/>
              <a:t>out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4285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uk-UA" dirty="0" smtClean="0"/>
              <a:t>Функціональний аналіз білків FCRL-родини людини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007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Антиген – макромолекула (білки, </a:t>
            </a:r>
            <a:r>
              <a:rPr lang="uk-UA" sz="1600" dirty="0" err="1" smtClean="0"/>
              <a:t>глікопротеїни</a:t>
            </a:r>
            <a:r>
              <a:rPr lang="uk-UA" sz="1600" dirty="0" smtClean="0"/>
              <a:t>, полісахариди), складається з </a:t>
            </a:r>
            <a:r>
              <a:rPr lang="uk-UA" sz="1600" dirty="0" err="1" smtClean="0"/>
              <a:t>епітопів</a:t>
            </a:r>
            <a:r>
              <a:rPr lang="uk-UA" sz="1600" dirty="0" smtClean="0"/>
              <a:t>. </a:t>
            </a:r>
            <a:r>
              <a:rPr lang="uk-UA" sz="1600" dirty="0" err="1" smtClean="0"/>
              <a:t>Епітоп</a:t>
            </a:r>
            <a:r>
              <a:rPr lang="uk-UA" sz="1600" dirty="0" smtClean="0"/>
              <a:t> – це ділянка антигену, яка розпізнається імунною системою (антитілами, Т-лімфоцитами, В-лімфоцитами). Кожне антитіло специфічне щодо одного </a:t>
            </a:r>
            <a:r>
              <a:rPr lang="uk-UA" sz="1600" dirty="0" err="1" smtClean="0"/>
              <a:t>епітопу</a:t>
            </a:r>
            <a:r>
              <a:rPr lang="uk-UA" sz="1600" dirty="0" smtClean="0"/>
              <a:t>. Антигени та </a:t>
            </a:r>
            <a:r>
              <a:rPr lang="uk-UA" sz="1600" dirty="0" err="1" smtClean="0"/>
              <a:t>епітопи</a:t>
            </a:r>
            <a:r>
              <a:rPr lang="uk-UA" sz="1600" dirty="0" smtClean="0"/>
              <a:t> – як правило, чужорідні, але бувають антитіла до власних антигенів (</a:t>
            </a:r>
            <a:r>
              <a:rPr lang="uk-UA" sz="1600" dirty="0" err="1" smtClean="0"/>
              <a:t>аутоімунні</a:t>
            </a:r>
            <a:r>
              <a:rPr lang="uk-UA" sz="1600" dirty="0" smtClean="0"/>
              <a:t> захворювання). </a:t>
            </a:r>
            <a:r>
              <a:rPr lang="uk-UA" sz="1600" dirty="0" err="1" smtClean="0"/>
              <a:t>Паратоп</a:t>
            </a:r>
            <a:r>
              <a:rPr lang="uk-UA" sz="1600" dirty="0" smtClean="0"/>
              <a:t> – частина молекули антитіла, що розпізнає </a:t>
            </a:r>
            <a:r>
              <a:rPr lang="uk-UA" sz="1600" dirty="0" err="1" smtClean="0"/>
              <a:t>епітоп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r>
              <a:rPr lang="uk-UA" sz="1600" dirty="0" smtClean="0"/>
              <a:t>Більшість </a:t>
            </a:r>
            <a:r>
              <a:rPr lang="uk-UA" sz="1600" dirty="0" err="1" smtClean="0"/>
              <a:t>епітопів</a:t>
            </a:r>
            <a:r>
              <a:rPr lang="uk-UA" sz="1600" dirty="0" smtClean="0"/>
              <a:t>, що розпізнаються антитілами або B-клітинами – </a:t>
            </a:r>
            <a:r>
              <a:rPr lang="uk-UA" sz="1600" dirty="0" err="1" smtClean="0"/>
              <a:t>конформаційні</a:t>
            </a:r>
            <a:r>
              <a:rPr lang="uk-UA" sz="1600" dirty="0" smtClean="0"/>
              <a:t>, тривимірні структури на поверхні молекул антигенів, які точно збігаються формою з відповідними </a:t>
            </a:r>
            <a:r>
              <a:rPr lang="uk-UA" sz="1600" dirty="0" err="1" smtClean="0"/>
              <a:t>паратопами</a:t>
            </a:r>
            <a:r>
              <a:rPr lang="uk-UA" sz="1600" dirty="0" smtClean="0"/>
              <a:t> антитіл. Існують також лінійні </a:t>
            </a:r>
            <a:r>
              <a:rPr lang="uk-UA" sz="1600" dirty="0" err="1" smtClean="0"/>
              <a:t>епітопи</a:t>
            </a:r>
            <a:r>
              <a:rPr lang="uk-UA" sz="1600" dirty="0" smtClean="0"/>
              <a:t>, що визначаються характерною послідовністю амінокислот (первинною структурою), а не просторовою організацією. Протяжність </a:t>
            </a:r>
            <a:r>
              <a:rPr lang="uk-UA" sz="1600" dirty="0" err="1" smtClean="0"/>
              <a:t>епітопу</a:t>
            </a:r>
            <a:r>
              <a:rPr lang="uk-UA" sz="1600" dirty="0" smtClean="0"/>
              <a:t>, який здатний розпізнати B-лімфоцит – до 22 амінокислотних залишків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r>
              <a:rPr lang="uk-UA" sz="1600" dirty="0" smtClean="0"/>
              <a:t>Т-клітини «дізнаються» </a:t>
            </a:r>
            <a:r>
              <a:rPr lang="uk-UA" sz="1600" dirty="0" err="1" smtClean="0"/>
              <a:t>епітопи</a:t>
            </a:r>
            <a:r>
              <a:rPr lang="uk-UA" sz="1600" dirty="0" smtClean="0"/>
              <a:t> тільки в «пов'язаному» стані - на поверхні </a:t>
            </a:r>
            <a:r>
              <a:rPr lang="uk-UA" sz="1600" dirty="0" err="1" smtClean="0"/>
              <a:t>антиген-представляючих</a:t>
            </a:r>
            <a:r>
              <a:rPr lang="uk-UA" sz="1600" dirty="0" smtClean="0"/>
              <a:t> клітин, де вони «виставлені» в комплексі з молекулами MHC. </a:t>
            </a:r>
            <a:r>
              <a:rPr lang="uk-UA" sz="1600" dirty="0" err="1" smtClean="0"/>
              <a:t>Епітопи</a:t>
            </a:r>
            <a:r>
              <a:rPr lang="uk-UA" sz="1600" dirty="0" smtClean="0"/>
              <a:t>, пов'язані з МНС I - пептиди, що складаються з 8-11 амінокислот, MHC II представляють довші пептиди</a:t>
            </a:r>
            <a:r>
              <a:rPr lang="ru-RU" sz="1600" b="1" dirty="0" smtClean="0"/>
              <a:t>. 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uk-UA" sz="1600" dirty="0" err="1" smtClean="0"/>
              <a:t>Епітопи</a:t>
            </a:r>
            <a:r>
              <a:rPr lang="uk-UA" sz="1600" dirty="0" smtClean="0"/>
              <a:t> c-</a:t>
            </a:r>
            <a:r>
              <a:rPr lang="uk-UA" sz="1600" dirty="0" err="1" smtClean="0"/>
              <a:t>myc</a:t>
            </a:r>
            <a:r>
              <a:rPr lang="uk-UA" sz="1600" dirty="0" smtClean="0"/>
              <a:t>, HA, FLAG – для маркування та </a:t>
            </a:r>
            <a:r>
              <a:rPr lang="uk-UA" sz="1600" dirty="0" err="1" smtClean="0"/>
              <a:t>“відстеження”</a:t>
            </a:r>
            <a:r>
              <a:rPr lang="uk-UA" sz="1600" dirty="0" smtClean="0"/>
              <a:t> білків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endParaRPr lang="ru-RU" sz="1600" dirty="0"/>
          </a:p>
        </p:txBody>
      </p:sp>
      <p:pic>
        <p:nvPicPr>
          <p:cNvPr id="5" name="Рисунок 4" descr="epitop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675" y="500042"/>
            <a:ext cx="2600325" cy="2214578"/>
          </a:xfrm>
          <a:prstGeom prst="rect">
            <a:avLst/>
          </a:prstGeom>
        </p:spPr>
      </p:pic>
      <p:pic>
        <p:nvPicPr>
          <p:cNvPr id="6" name="Рисунок 5" descr="epitop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571876"/>
            <a:ext cx="3214678" cy="2491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mphocy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1722068" cy="1643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1285860"/>
            <a:ext cx="67151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Лімфоцити крові (В- та Т-) – неактивні </a:t>
            </a:r>
            <a:r>
              <a:rPr lang="uk-UA" dirty="0" err="1" smtClean="0"/>
              <a:t>naive</a:t>
            </a:r>
            <a:r>
              <a:rPr lang="uk-UA" dirty="0" smtClean="0"/>
              <a:t> або </a:t>
            </a:r>
            <a:r>
              <a:rPr lang="uk-UA" dirty="0" err="1" smtClean="0"/>
              <a:t>small</a:t>
            </a:r>
            <a:r>
              <a:rPr lang="uk-UA" dirty="0" smtClean="0"/>
              <a:t> </a:t>
            </a:r>
            <a:r>
              <a:rPr lang="uk-UA" dirty="0" err="1" smtClean="0"/>
              <a:t>resting</a:t>
            </a:r>
            <a:r>
              <a:rPr lang="uk-UA" dirty="0" smtClean="0"/>
              <a:t> лімфоцити (до 1960 р. вважалося, що у них немає жодної функції), активуються у вторинних </a:t>
            </a:r>
            <a:r>
              <a:rPr lang="uk-UA" dirty="0" err="1" smtClean="0"/>
              <a:t>лімфоїдних</a:t>
            </a:r>
            <a:r>
              <a:rPr lang="uk-UA" dirty="0" smtClean="0"/>
              <a:t> органах після взаємодії свого BCR/TCR з антигеном відповідної специфічності. Після активації завжди – 1) проліферація та 2) диференціювання в </a:t>
            </a:r>
            <a:r>
              <a:rPr lang="uk-UA" dirty="0" err="1" smtClean="0"/>
              <a:t>ефекторні</a:t>
            </a:r>
            <a:r>
              <a:rPr lang="uk-UA" dirty="0" smtClean="0"/>
              <a:t> клітини та клітини пам'яті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uk-UA" sz="2000" dirty="0" smtClean="0"/>
              <a:t>Навіщо потрібна проліферація активованого лімфоциту?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mphocy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1722068" cy="1643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1285860"/>
            <a:ext cx="67151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Лімфоцити крові (В- та Т-) – неактивні </a:t>
            </a:r>
            <a:r>
              <a:rPr lang="uk-UA" dirty="0" err="1" smtClean="0"/>
              <a:t>naive</a:t>
            </a:r>
            <a:r>
              <a:rPr lang="uk-UA" dirty="0" smtClean="0"/>
              <a:t> або </a:t>
            </a:r>
            <a:r>
              <a:rPr lang="uk-UA" dirty="0" err="1" smtClean="0"/>
              <a:t>small</a:t>
            </a:r>
            <a:r>
              <a:rPr lang="uk-UA" dirty="0" smtClean="0"/>
              <a:t> </a:t>
            </a:r>
            <a:r>
              <a:rPr lang="uk-UA" dirty="0" err="1" smtClean="0"/>
              <a:t>resting</a:t>
            </a:r>
            <a:r>
              <a:rPr lang="uk-UA" dirty="0" smtClean="0"/>
              <a:t> лімфоцити (до 1960 р. вважалося, що у них немає жодної функції), активуються у вторинних </a:t>
            </a:r>
            <a:r>
              <a:rPr lang="uk-UA" dirty="0" err="1" smtClean="0"/>
              <a:t>лімфоїдних</a:t>
            </a:r>
            <a:r>
              <a:rPr lang="uk-UA" dirty="0" smtClean="0"/>
              <a:t> органах після взаємодії свого BCR/TCR з антигеном відповідної специфічності. Після активації завжди – 1) проліферація та 2) диференціювання в </a:t>
            </a:r>
            <a:r>
              <a:rPr lang="uk-UA" dirty="0" err="1" smtClean="0"/>
              <a:t>ефекторні</a:t>
            </a:r>
            <a:r>
              <a:rPr lang="uk-UA" dirty="0" smtClean="0"/>
              <a:t> клітини та клітини пам'яті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uk-UA" sz="2000" dirty="0" smtClean="0"/>
              <a:t>Навіщо потрібна проліферація активованого лімфоциту</a:t>
            </a:r>
            <a:r>
              <a:rPr lang="uk-UA" sz="2000" dirty="0" smtClean="0"/>
              <a:t>?</a:t>
            </a:r>
            <a:endParaRPr lang="en-US" sz="2000" dirty="0" smtClean="0"/>
          </a:p>
          <a:p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uk-UA" dirty="0" smtClean="0"/>
              <a:t>Для створення пулу клітин з необхідною (обраною антигеном) на даний момент специфічністю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85926"/>
            <a:ext cx="7072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Ефективна В-клітина = плазматична клітина, що </a:t>
            </a:r>
            <a:r>
              <a:rPr lang="uk-UA" dirty="0" err="1" smtClean="0"/>
              <a:t>секретує</a:t>
            </a:r>
            <a:r>
              <a:rPr lang="uk-UA" dirty="0" smtClean="0"/>
              <a:t> антитіла (імуноглобуліни, ІД) тієї ж специфічності, що і її BCR. Антитіло = </a:t>
            </a:r>
            <a:r>
              <a:rPr lang="uk-UA" dirty="0" err="1" smtClean="0"/>
              <a:t>секретована</a:t>
            </a:r>
            <a:r>
              <a:rPr lang="uk-UA" dirty="0" smtClean="0"/>
              <a:t> форма BCR (ІГ), BCR – мембранна форма ІГ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Ефективні Т-клітини 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uk-UA" dirty="0" smtClean="0"/>
              <a:t>Цитотоксичні Т-клітини або </a:t>
            </a:r>
            <a:r>
              <a:rPr lang="uk-UA" dirty="0" err="1" smtClean="0"/>
              <a:t>Т-кілери</a:t>
            </a:r>
            <a:r>
              <a:rPr lang="uk-UA" dirty="0" smtClean="0"/>
              <a:t> (</a:t>
            </a:r>
            <a:r>
              <a:rPr lang="uk-UA" dirty="0" err="1" smtClean="0"/>
              <a:t>killing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infected</a:t>
            </a:r>
            <a:r>
              <a:rPr lang="uk-UA" dirty="0" smtClean="0"/>
              <a:t> </a:t>
            </a:r>
            <a:r>
              <a:rPr lang="uk-UA" dirty="0" err="1" smtClean="0"/>
              <a:t>cells</a:t>
            </a:r>
            <a:r>
              <a:rPr lang="uk-UA" dirty="0" smtClean="0"/>
              <a:t>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uk-UA" dirty="0" err="1" smtClean="0"/>
              <a:t>Т-хелпери</a:t>
            </a:r>
            <a:r>
              <a:rPr lang="uk-UA" dirty="0" smtClean="0"/>
              <a:t> (</a:t>
            </a:r>
            <a:r>
              <a:rPr lang="uk-UA" dirty="0" err="1" smtClean="0"/>
              <a:t>activation</a:t>
            </a:r>
            <a:r>
              <a:rPr lang="uk-UA" dirty="0" smtClean="0"/>
              <a:t>) </a:t>
            </a:r>
            <a:r>
              <a:rPr lang="uk-UA" dirty="0" err="1" smtClean="0"/>
              <a:t>–активація</a:t>
            </a:r>
            <a:r>
              <a:rPr lang="uk-UA" dirty="0" smtClean="0"/>
              <a:t> макрофагів та В-клітин після їх зустрічі з </a:t>
            </a:r>
            <a:r>
              <a:rPr lang="uk-UA" dirty="0" smtClean="0"/>
              <a:t>антигеном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uk-UA" dirty="0" smtClean="0"/>
              <a:t>Регуляторні Т-клітини (регуляція = </a:t>
            </a:r>
            <a:r>
              <a:rPr lang="uk-UA" dirty="0" err="1" smtClean="0"/>
              <a:t>suppression</a:t>
            </a:r>
            <a:r>
              <a:rPr lang="uk-UA" dirty="0" smtClean="0"/>
              <a:t> активності інших лімфоцитів)</a:t>
            </a: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285729"/>
            <a:ext cx="44291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Наївні лімфоцити у відповідь на антиген спочатку </a:t>
            </a:r>
            <a:r>
              <a:rPr lang="uk-UA" sz="1600" dirty="0" err="1" smtClean="0"/>
              <a:t>проліферують</a:t>
            </a:r>
            <a:r>
              <a:rPr lang="uk-UA" sz="1600" dirty="0" smtClean="0"/>
              <a:t> 4-5 днів (</a:t>
            </a:r>
            <a:r>
              <a:rPr lang="uk-UA" sz="1600" dirty="0" err="1" smtClean="0"/>
              <a:t>clonal</a:t>
            </a:r>
            <a:r>
              <a:rPr lang="uk-UA" sz="1600" dirty="0" smtClean="0"/>
              <a:t> </a:t>
            </a:r>
            <a:r>
              <a:rPr lang="uk-UA" sz="1600" dirty="0" err="1" smtClean="0"/>
              <a:t>expansion</a:t>
            </a:r>
            <a:r>
              <a:rPr lang="uk-UA" sz="1600" dirty="0" smtClean="0"/>
              <a:t>) і потім диференціюються у вторинних </a:t>
            </a:r>
            <a:r>
              <a:rPr lang="uk-UA" sz="1600" dirty="0" err="1" smtClean="0"/>
              <a:t>лімфоїдних</a:t>
            </a:r>
            <a:r>
              <a:rPr lang="uk-UA" sz="1600" dirty="0" smtClean="0"/>
              <a:t> органах, генеруючи </a:t>
            </a:r>
            <a:r>
              <a:rPr lang="uk-UA" sz="1600" dirty="0" err="1" smtClean="0"/>
              <a:t>ефекторні</a:t>
            </a:r>
            <a:r>
              <a:rPr lang="uk-UA" sz="1600" dirty="0" smtClean="0"/>
              <a:t> клітини (кінцева стадія диференціювання лімфоциту) та клітини пам'яті. При цьому змінюється морфологія клітин і </a:t>
            </a:r>
            <a:r>
              <a:rPr lang="uk-UA" sz="1600" dirty="0" err="1" smtClean="0"/>
              <a:t>патерн</a:t>
            </a:r>
            <a:r>
              <a:rPr lang="uk-UA" sz="1600" dirty="0" smtClean="0"/>
              <a:t> білків, що </a:t>
            </a:r>
            <a:r>
              <a:rPr lang="uk-UA" sz="1600" dirty="0" err="1" smtClean="0"/>
              <a:t>експресуються</a:t>
            </a:r>
            <a:r>
              <a:rPr lang="uk-UA" sz="1600" dirty="0" smtClean="0"/>
              <a:t>.</a:t>
            </a:r>
            <a:r>
              <a:rPr lang="ru-RU" sz="1600" b="1" dirty="0" smtClean="0"/>
              <a:t>.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en-US" sz="1600" b="1" dirty="0" smtClean="0"/>
              <a:t>   </a:t>
            </a:r>
            <a:r>
              <a:rPr lang="ru-RU" sz="1600" b="1" dirty="0" smtClean="0"/>
              <a:t>      </a:t>
            </a:r>
            <a:r>
              <a:rPr lang="en-US" sz="1600" b="1" dirty="0" smtClean="0"/>
              <a:t> Plasma cell (CD138+)/bone marrow</a:t>
            </a:r>
            <a:endParaRPr lang="ru-RU" sz="1600" b="1" dirty="0"/>
          </a:p>
        </p:txBody>
      </p:sp>
      <p:pic>
        <p:nvPicPr>
          <p:cNvPr id="6" name="Рисунок 5" descr="plasma 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786190"/>
            <a:ext cx="3071834" cy="2717392"/>
          </a:xfrm>
          <a:prstGeom prst="rect">
            <a:avLst/>
          </a:prstGeom>
        </p:spPr>
      </p:pic>
      <p:pic>
        <p:nvPicPr>
          <p:cNvPr id="7" name="Рисунок 6" descr="lymphocyte differentian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4577826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4285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Ефективні В- і Т-клітини забезпечують два види адаптивної імунної відповіді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21442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Гуморальний </a:t>
            </a:r>
            <a:r>
              <a:rPr lang="uk-UA" dirty="0" err="1" smtClean="0"/>
              <a:t>humor</a:t>
            </a:r>
            <a:r>
              <a:rPr lang="uk-UA" dirty="0" smtClean="0"/>
              <a:t> (рідина) </a:t>
            </a:r>
            <a:r>
              <a:rPr lang="en-US" dirty="0" smtClean="0"/>
              <a:t>		</a:t>
            </a:r>
            <a:r>
              <a:rPr lang="uk-UA" dirty="0" smtClean="0"/>
              <a:t>Клітинний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143504" y="785794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357422" y="785794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3042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Антитіла </a:t>
            </a:r>
            <a:endParaRPr lang="en-US" dirty="0" smtClean="0"/>
          </a:p>
          <a:p>
            <a:r>
              <a:rPr lang="uk-UA" dirty="0" smtClean="0"/>
              <a:t>- </a:t>
            </a:r>
            <a:r>
              <a:rPr lang="uk-UA" dirty="0" smtClean="0"/>
              <a:t>елімінують позаклітинні форми </a:t>
            </a:r>
            <a:r>
              <a:rPr lang="uk-UA" dirty="0" err="1" smtClean="0"/>
              <a:t>патогену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5644364" y="1856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anti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1607039" cy="8477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3438" y="2071678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Т-лімфоцити: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uk-UA" dirty="0" smtClean="0"/>
              <a:t>елімінують внутрішньоклітинні </a:t>
            </a:r>
            <a:r>
              <a:rPr lang="uk-UA" dirty="0" err="1" smtClean="0"/>
              <a:t>патогени</a:t>
            </a:r>
            <a:r>
              <a:rPr lang="uk-UA" dirty="0" smtClean="0"/>
              <a:t>, вбиваючи інфіковані клітини (CD8+ T </a:t>
            </a:r>
            <a:r>
              <a:rPr lang="uk-UA" dirty="0" err="1" smtClean="0"/>
              <a:t>cells</a:t>
            </a:r>
            <a:r>
              <a:rPr lang="uk-UA" dirty="0" smtClean="0"/>
              <a:t>) або активуючи макрофаги і допомагаючи їм «перетравити» внутрішньоклітинні бактерії (CD4+ </a:t>
            </a:r>
            <a:r>
              <a:rPr lang="uk-UA" dirty="0" err="1" smtClean="0"/>
              <a:t>Th1</a:t>
            </a:r>
            <a:r>
              <a:rPr lang="uk-UA" dirty="0" smtClean="0"/>
              <a:t> </a:t>
            </a:r>
            <a:r>
              <a:rPr lang="uk-UA" dirty="0" err="1" smtClean="0"/>
              <a:t>cells</a:t>
            </a:r>
            <a:r>
              <a:rPr lang="uk-UA" dirty="0" smtClean="0"/>
              <a:t>)</a:t>
            </a: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активують В-клітинну відповідь (СD4+ </a:t>
            </a:r>
            <a:r>
              <a:rPr lang="uk-UA" dirty="0" err="1" smtClean="0"/>
              <a:t>Th2</a:t>
            </a:r>
            <a:r>
              <a:rPr lang="uk-UA" dirty="0" smtClean="0"/>
              <a:t> </a:t>
            </a:r>
            <a:r>
              <a:rPr lang="uk-UA" dirty="0" err="1" smtClean="0"/>
              <a:t>cells</a:t>
            </a:r>
            <a:r>
              <a:rPr lang="uk-UA" dirty="0" smtClean="0"/>
              <a:t>)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215340" y="1856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86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uk-UA" dirty="0" smtClean="0"/>
              <a:t>В- та Т-клітини пам'яті</a:t>
            </a:r>
            <a:endParaRPr lang="ru-RU" dirty="0" smtClean="0"/>
          </a:p>
          <a:p>
            <a:r>
              <a:rPr lang="uk-UA" dirty="0" smtClean="0"/>
              <a:t>Пам'ять – відмінна ознака адаптивної імунної відповіді та основа для </a:t>
            </a:r>
            <a:r>
              <a:rPr lang="uk-UA" dirty="0" err="1" smtClean="0"/>
              <a:t>вакцинології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Матеріальна основа імунологічної пам'яті – </a:t>
            </a:r>
            <a:r>
              <a:rPr lang="uk-UA" dirty="0" err="1" smtClean="0"/>
              <a:t>довгоживучі</a:t>
            </a:r>
            <a:r>
              <a:rPr lang="uk-UA" dirty="0" smtClean="0"/>
              <a:t> Т-клітини пам'яті, В-клітини пам'яті та </a:t>
            </a:r>
            <a:r>
              <a:rPr lang="uk-UA" dirty="0" err="1" smtClean="0"/>
              <a:t>довгоживучі</a:t>
            </a:r>
            <a:r>
              <a:rPr lang="uk-UA" dirty="0" smtClean="0"/>
              <a:t> плазматичні клітини. На відміну від </a:t>
            </a:r>
            <a:r>
              <a:rPr lang="uk-UA" dirty="0" err="1" smtClean="0"/>
              <a:t>ефекторних</a:t>
            </a:r>
            <a:r>
              <a:rPr lang="uk-UA" dirty="0" smtClean="0"/>
              <a:t> клітин не вмирають після елімінації артеріальної гіпертензії, а </a:t>
            </a:r>
            <a:r>
              <a:rPr lang="uk-UA" dirty="0" err="1" smtClean="0"/>
              <a:t>персистують</a:t>
            </a:r>
            <a:r>
              <a:rPr lang="uk-UA" dirty="0" smtClean="0"/>
              <a:t> довгий час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При повторній зустрічі з артеріальною гіпертензією клітини пам'яті активуються швидше, ніж наївні клітини.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350043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Первинна та вторинна імунна відповідь як доказ існування імунологічної пам'яті</a:t>
            </a:r>
            <a:endParaRPr lang="ru-RU" dirty="0"/>
          </a:p>
        </p:txBody>
      </p:sp>
      <p:pic>
        <p:nvPicPr>
          <p:cNvPr id="7" name="Picture 2" descr="http://science.kennesaw.edu/%7Ejdirnber/Bio2108/Lecture/LecPhysio/43-07-ImmunologicalMem-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582203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40" y="0"/>
            <a:ext cx="60007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Адаптивна імунна відповідь працює за принципом </a:t>
            </a:r>
            <a:r>
              <a:rPr lang="uk-UA" dirty="0" err="1" smtClean="0"/>
              <a:t>клональної</a:t>
            </a:r>
            <a:r>
              <a:rPr lang="uk-UA" dirty="0" smtClean="0"/>
              <a:t> селекції</a:t>
            </a:r>
            <a:r>
              <a:rPr lang="ru-RU" b="1" dirty="0" smtClean="0"/>
              <a:t>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sz="1600" b="1" dirty="0" smtClean="0"/>
              <a:t>- </a:t>
            </a:r>
            <a:r>
              <a:rPr lang="uk-UA" sz="1600" dirty="0" smtClean="0"/>
              <a:t>Попередник В- і Т-лімфоцитів дає початок величезному розмаїттю </a:t>
            </a:r>
            <a:r>
              <a:rPr lang="uk-UA" sz="1600" dirty="0" err="1" smtClean="0"/>
              <a:t>АГ-специфічностей</a:t>
            </a:r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- </a:t>
            </a:r>
            <a:r>
              <a:rPr lang="uk-UA" sz="1600" dirty="0" smtClean="0"/>
              <a:t>Клітини з BCR або TCR, спрямовані проти власних антигенів, елімінуються на ранніх стадіях розвитку В та Т-клітин. Процес – </a:t>
            </a:r>
            <a:r>
              <a:rPr lang="uk-UA" sz="1600" dirty="0" err="1" smtClean="0"/>
              <a:t>клональна</a:t>
            </a:r>
            <a:r>
              <a:rPr lang="uk-UA" sz="1600" dirty="0" smtClean="0"/>
              <a:t> </a:t>
            </a:r>
            <a:r>
              <a:rPr lang="uk-UA" sz="1600" dirty="0" err="1" smtClean="0"/>
              <a:t>делеція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/>
          </a:p>
          <a:p>
            <a:r>
              <a:rPr lang="ru-RU" sz="1600" b="1" dirty="0" smtClean="0"/>
              <a:t>- </a:t>
            </a:r>
            <a:r>
              <a:rPr lang="uk-UA" sz="1600" dirty="0" smtClean="0"/>
              <a:t>«Наївні» лімфоцити, активовані антигеном, дають початок клонам АГ-специфічних клітин (</a:t>
            </a:r>
            <a:r>
              <a:rPr lang="uk-UA" sz="1600" dirty="0" err="1" smtClean="0"/>
              <a:t>ефекторним</a:t>
            </a:r>
            <a:r>
              <a:rPr lang="uk-UA" sz="1600" dirty="0" smtClean="0"/>
              <a:t> та клітинам пам'яті), які опосередковують адаптивний імунітет. Кожен клон специфічний і однорідний щодо окремого антигенного </a:t>
            </a:r>
            <a:r>
              <a:rPr lang="uk-UA" sz="1600" dirty="0" err="1" smtClean="0"/>
              <a:t>епітопу</a:t>
            </a:r>
            <a:r>
              <a:rPr lang="uk-UA" sz="1600" dirty="0" smtClean="0"/>
              <a:t> (клітини вродженого імунітету мають одночасно кілька різних </a:t>
            </a:r>
            <a:r>
              <a:rPr lang="uk-UA" sz="1600" dirty="0" err="1" smtClean="0"/>
              <a:t>паттерн-розпізнаючих</a:t>
            </a:r>
            <a:r>
              <a:rPr lang="uk-UA" sz="1600" dirty="0" smtClean="0"/>
              <a:t> рецепторів).</a:t>
            </a:r>
            <a:endParaRPr lang="ru-RU" dirty="0"/>
          </a:p>
        </p:txBody>
      </p:sp>
      <p:pic>
        <p:nvPicPr>
          <p:cNvPr id="7" name="Рисунок 6" descr="clonal s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257175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Чотири основні принципи </a:t>
            </a:r>
            <a:r>
              <a:rPr lang="uk-UA" dirty="0" err="1" smtClean="0"/>
              <a:t>клональної</a:t>
            </a:r>
            <a:r>
              <a:rPr lang="uk-UA" dirty="0" smtClean="0"/>
              <a:t> селекції </a:t>
            </a:r>
            <a:r>
              <a:rPr lang="ru-RU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uk-UA" dirty="0" smtClean="0"/>
              <a:t>Кожен лімфоцит несе єдиний тип рецептора з унікальною специфічністю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uk-UA" dirty="0" smtClean="0"/>
              <a:t>Взаємодія рецептора «наївного» лімфоциту з чужорідною молекулою призводить до активації лімфоциту, що несе даний рецептор, та до його диференціювання в </a:t>
            </a:r>
            <a:r>
              <a:rPr lang="uk-UA" dirty="0" err="1" smtClean="0"/>
              <a:t>ефекторну</a:t>
            </a:r>
            <a:r>
              <a:rPr lang="uk-UA" dirty="0" smtClean="0"/>
              <a:t> клітину або клітину пам'яті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uk-UA" dirty="0" smtClean="0"/>
              <a:t>Ефективні клітини і клітини пам'яті, що вийшли в результаті диференціювання, будуть нести АГ-рецептори тієї ж специфічності, що і їхній «наївний» попередник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4. </a:t>
            </a:r>
            <a:r>
              <a:rPr lang="uk-UA" dirty="0" smtClean="0"/>
              <a:t>Лімфоцити, що несуть рецептори до власних антигенів, елімінуються на ранніх стадіях розвитку лімфоцитів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68" y="357166"/>
            <a:ext cx="45720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Органи імунної системи 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Первинні – кістковий мозок, </a:t>
            </a:r>
            <a:r>
              <a:rPr lang="uk-UA" dirty="0" err="1" smtClean="0"/>
              <a:t>тимус</a:t>
            </a:r>
            <a:r>
              <a:rPr lang="uk-UA" dirty="0" smtClean="0"/>
              <a:t>, печінка плода. Місце дозрівання Т-лімфоцитів - </a:t>
            </a:r>
            <a:r>
              <a:rPr lang="uk-UA" dirty="0" err="1" smtClean="0"/>
              <a:t>тимус</a:t>
            </a:r>
            <a:r>
              <a:rPr lang="uk-UA" dirty="0" smtClean="0"/>
              <a:t>) та В-лімфоцитів - кістковий мозок і печінка плода, де формується репертуар </a:t>
            </a:r>
            <a:r>
              <a:rPr lang="uk-UA" dirty="0" err="1" smtClean="0"/>
              <a:t>специфічностей</a:t>
            </a:r>
            <a:r>
              <a:rPr lang="uk-UA" dirty="0" smtClean="0"/>
              <a:t> антиген-зв'язувальних рецепторів лімфоцитів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Вторинні - зустріч лімфоциту з АГ, початок адаптивної відповіді - селезінка, лімфовузли, </a:t>
            </a:r>
            <a:r>
              <a:rPr lang="uk-UA" dirty="0" err="1" smtClean="0"/>
              <a:t>лімфоїдна</a:t>
            </a:r>
            <a:r>
              <a:rPr lang="uk-UA" dirty="0" smtClean="0"/>
              <a:t> тканина слизових оболонок (MALT, Mucosus-Associated </a:t>
            </a:r>
            <a:r>
              <a:rPr lang="uk-UA" dirty="0" err="1" smtClean="0"/>
              <a:t>Lymphoid</a:t>
            </a:r>
            <a:r>
              <a:rPr lang="uk-UA" dirty="0" smtClean="0"/>
              <a:t> </a:t>
            </a:r>
            <a:r>
              <a:rPr lang="uk-UA" dirty="0" err="1" smtClean="0"/>
              <a:t>Tissues</a:t>
            </a:r>
            <a:r>
              <a:rPr lang="uk-UA" dirty="0" smtClean="0"/>
              <a:t>, включає мигдалику та аденоїди глоткового кільця, </a:t>
            </a:r>
            <a:r>
              <a:rPr lang="uk-UA" dirty="0" err="1" smtClean="0"/>
              <a:t>Пейєрові</a:t>
            </a:r>
            <a:r>
              <a:rPr lang="uk-UA" dirty="0" smtClean="0"/>
              <a:t> бляшки </a:t>
            </a:r>
            <a:r>
              <a:rPr lang="uk-UA" dirty="0" err="1" smtClean="0"/>
              <a:t>кошки</a:t>
            </a:r>
            <a:r>
              <a:rPr lang="uk-UA" dirty="0" smtClean="0"/>
              <a:t>) -Lymphoid </a:t>
            </a:r>
            <a:r>
              <a:rPr lang="uk-UA" dirty="0" err="1" smtClean="0"/>
              <a:t>Tissues</a:t>
            </a:r>
            <a:r>
              <a:rPr lang="uk-UA" dirty="0" smtClean="0"/>
              <a:t>), сечостатевих та дихальних шляхах, у шлунку - GALT (Gut-Associated </a:t>
            </a:r>
            <a:r>
              <a:rPr lang="uk-UA" dirty="0" err="1" smtClean="0"/>
              <a:t>Lymphoid</a:t>
            </a:r>
            <a:r>
              <a:rPr lang="uk-UA" dirty="0" smtClean="0"/>
              <a:t> </a:t>
            </a:r>
            <a:r>
              <a:rPr lang="uk-UA" dirty="0" err="1" smtClean="0"/>
              <a:t>Tissues</a:t>
            </a:r>
            <a:r>
              <a:rPr lang="uk-UA" dirty="0" smtClean="0"/>
              <a:t>). Кров – транспортна система. Лімфатичні протоки.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istribution_of_lymphoid tiss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526769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85794"/>
            <a:ext cx="6643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uk-UA" dirty="0" smtClean="0"/>
              <a:t>Створення засобів молекулярної діагностики та терапії захворювань людини </a:t>
            </a:r>
            <a:r>
              <a:rPr lang="ru-RU" dirty="0" smtClean="0"/>
              <a:t>:</a:t>
            </a:r>
            <a:endParaRPr lang="ru-RU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Створення засобів адресної протипухлинної терапії на основі цитотоксичних Т-клітин та NK-клітин та химерних антигенних рецепторів</a:t>
            </a:r>
            <a:endParaRPr lang="ru-RU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ru-RU" dirty="0" smtClean="0"/>
              <a:t>- </a:t>
            </a:r>
            <a:r>
              <a:rPr lang="uk-UA" dirty="0" smtClean="0"/>
              <a:t>Створення </a:t>
            </a:r>
            <a:r>
              <a:rPr lang="uk-UA" dirty="0" err="1" smtClean="0"/>
              <a:t>невірусних</a:t>
            </a:r>
            <a:r>
              <a:rPr lang="uk-UA" dirty="0" smtClean="0"/>
              <a:t> білкових </a:t>
            </a:r>
            <a:r>
              <a:rPr lang="uk-UA" dirty="0" err="1" smtClean="0"/>
              <a:t>імуногенів</a:t>
            </a:r>
            <a:r>
              <a:rPr lang="uk-UA" dirty="0" smtClean="0"/>
              <a:t> для індукції ВІЛ-специфічних антитіл, що нейтралізують, широкого спектру дії.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uk-UA" dirty="0" smtClean="0"/>
              <a:t>Реконструкція молекулярної еволюції імунної системи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042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Вторинні </a:t>
            </a:r>
            <a:r>
              <a:rPr lang="uk-UA" dirty="0" err="1" smtClean="0"/>
              <a:t>лімфоїдні</a:t>
            </a:r>
            <a:r>
              <a:rPr lang="uk-UA" dirty="0" smtClean="0"/>
              <a:t> органи (лімфовузли, селезінка, MALT) призначені для захоплення антигену та активації адаптивної імунної відповіді, а також для підтримки рециркуляції лімфоцитів. Це місце зустрічі лімфоцитів та антигену, який доставляють туди дендритні клітини. Т-лімфоцити після зустрічі з антигеном розмножуються та диференціюються в антиген-специфічні </a:t>
            </a:r>
            <a:r>
              <a:rPr lang="uk-UA" dirty="0" err="1" smtClean="0"/>
              <a:t>ефекторні</a:t>
            </a:r>
            <a:r>
              <a:rPr lang="uk-UA" dirty="0" smtClean="0"/>
              <a:t> клітини. В-лімфоцити після зустрічі з артеріальною гіпертензією розмножуються і диференціюються в плазматичні клітини, що </a:t>
            </a:r>
            <a:r>
              <a:rPr lang="uk-UA" dirty="0" err="1" smtClean="0"/>
              <a:t>секретує</a:t>
            </a:r>
            <a:r>
              <a:rPr lang="uk-UA" dirty="0" smtClean="0"/>
              <a:t> антитіла. </a:t>
            </a:r>
            <a:r>
              <a:rPr lang="uk-UA" dirty="0" err="1" smtClean="0"/>
              <a:t>Т.о</a:t>
            </a:r>
            <a:r>
              <a:rPr lang="uk-UA" dirty="0" smtClean="0"/>
              <a:t>. вторинні </a:t>
            </a:r>
            <a:r>
              <a:rPr lang="uk-UA" dirty="0" err="1" smtClean="0"/>
              <a:t>лімфоїдні</a:t>
            </a:r>
            <a:r>
              <a:rPr lang="uk-UA" dirty="0" smtClean="0"/>
              <a:t> органи – це місце, де починається адаптивна імунна відповідь.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198994" cy="602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57752" y="1714488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Лімфовузли знаходяться в місцях, де сходяться лімфатичні протоки - система судин для збирання позаклітинної рідини з тканин та повернення її в кров. Тобто. лімфовузли збирають антиген із місць інфекції в тканинах.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ymph_node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6000760" cy="3764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85762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+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interdigitating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dendritic</a:t>
            </a:r>
            <a:r>
              <a:rPr lang="en-US" sz="1400" b="1" dirty="0" smtClean="0"/>
              <a:t> cells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207167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 follicular </a:t>
            </a:r>
            <a:r>
              <a:rPr lang="en-US" sz="1400" b="1" dirty="0" err="1" smtClean="0"/>
              <a:t>dendritic</a:t>
            </a:r>
            <a:r>
              <a:rPr lang="en-US" sz="1400" b="1" dirty="0" smtClean="0"/>
              <a:t> cells</a:t>
            </a:r>
            <a:endParaRPr lang="ru-RU" sz="1400" b="1" dirty="0"/>
          </a:p>
        </p:txBody>
      </p:sp>
      <p:pic>
        <p:nvPicPr>
          <p:cNvPr id="7" name="Рисунок 6" descr="Lymph_nod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157" y="3071810"/>
            <a:ext cx="2945843" cy="1928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074" y="5072074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Реактивний лімфовузол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4285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місць інфекції в тканинах </a:t>
            </a:r>
            <a:r>
              <a:rPr lang="uk-UA" dirty="0" err="1" smtClean="0"/>
              <a:t>патогени</a:t>
            </a:r>
            <a:r>
              <a:rPr lang="uk-UA" dirty="0" smtClean="0"/>
              <a:t> та антиген-несучі дендритні клітини потрапляють у лімфовузол через аферентну лімфатичну протоку. Наївні Т- і В-клітини приходять у лімфовузол через високі </a:t>
            </a:r>
            <a:r>
              <a:rPr lang="uk-UA" dirty="0" err="1" smtClean="0"/>
              <a:t>endothelial</a:t>
            </a:r>
            <a:r>
              <a:rPr lang="uk-UA" dirty="0" smtClean="0"/>
              <a:t> </a:t>
            </a:r>
            <a:r>
              <a:rPr lang="uk-UA" dirty="0" err="1" smtClean="0"/>
              <a:t>venules</a:t>
            </a:r>
            <a:r>
              <a:rPr lang="uk-UA" dirty="0" smtClean="0"/>
              <a:t>. Ефективні </a:t>
            </a:r>
            <a:r>
              <a:rPr lang="uk-UA" dirty="0" err="1" smtClean="0"/>
              <a:t>Т-і</a:t>
            </a:r>
            <a:r>
              <a:rPr lang="uk-UA" dirty="0" smtClean="0"/>
              <a:t> В-клітини йдуть через еферентну лімфатичну протоку.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571501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Т-і</a:t>
            </a:r>
            <a:r>
              <a:rPr lang="uk-UA" dirty="0" smtClean="0"/>
              <a:t> В-лімфоцити займають у лімфовузлі певні </a:t>
            </a:r>
            <a:r>
              <a:rPr lang="uk-UA" dirty="0" err="1" smtClean="0"/>
              <a:t>компартменти</a:t>
            </a:r>
            <a:r>
              <a:rPr lang="uk-UA" dirty="0" smtClean="0"/>
              <a:t>. Зародкові центри – місця активації, розмноження та диференціювання В-клітин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42860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Селезінка збирає антиген із крові.</a:t>
            </a:r>
            <a:endParaRPr lang="ru-RU" dirty="0"/>
          </a:p>
        </p:txBody>
      </p:sp>
      <p:pic>
        <p:nvPicPr>
          <p:cNvPr id="3" name="Рисунок 2" descr="spleen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4714908" cy="4764538"/>
          </a:xfrm>
          <a:prstGeom prst="rect">
            <a:avLst/>
          </a:prstGeom>
        </p:spPr>
      </p:pic>
      <p:pic>
        <p:nvPicPr>
          <p:cNvPr id="4" name="Рисунок 3" descr="spleen -2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142984"/>
            <a:ext cx="4046275" cy="32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074" y="342900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 cell area (PALS)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64344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 cell area (PALS)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50043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 cell area</a:t>
            </a:r>
            <a:endParaRPr lang="ru-RU" sz="1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MALT (Mucosal-associated </a:t>
            </a:r>
            <a:r>
              <a:rPr lang="uk-UA" sz="1800" dirty="0" err="1" smtClean="0"/>
              <a:t>lymphoid</a:t>
            </a:r>
            <a:r>
              <a:rPr lang="uk-UA" sz="1800" dirty="0" smtClean="0"/>
              <a:t> </a:t>
            </a:r>
            <a:r>
              <a:rPr lang="uk-UA" sz="1800" dirty="0" err="1" smtClean="0"/>
              <a:t>tissue</a:t>
            </a:r>
            <a:r>
              <a:rPr lang="uk-UA" sz="1800" dirty="0" smtClean="0"/>
              <a:t>) збирає антиген з епітеліальних поверхонь тіла. Більшість </a:t>
            </a:r>
            <a:r>
              <a:rPr lang="uk-UA" sz="1800" dirty="0" err="1" smtClean="0"/>
              <a:t>патогенів</a:t>
            </a:r>
            <a:r>
              <a:rPr lang="uk-UA" sz="1800" dirty="0" smtClean="0"/>
              <a:t> потрапляє в організм через слизові.</a:t>
            </a:r>
            <a:endParaRPr lang="ru-RU" sz="1800" dirty="0"/>
          </a:p>
        </p:txBody>
      </p:sp>
      <p:pic>
        <p:nvPicPr>
          <p:cNvPr id="5" name="Рисунок 4" descr="tons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341702" cy="235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407194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Організація </a:t>
            </a:r>
            <a:r>
              <a:rPr lang="uk-UA" dirty="0" err="1" smtClean="0"/>
              <a:t>лімфоїдної</a:t>
            </a:r>
            <a:r>
              <a:rPr lang="uk-UA" dirty="0" smtClean="0"/>
              <a:t> тканини в мигдалині людини.</a:t>
            </a:r>
            <a:endParaRPr lang="ru-RU" dirty="0"/>
          </a:p>
        </p:txBody>
      </p:sp>
      <p:pic>
        <p:nvPicPr>
          <p:cNvPr id="7" name="Рисунок 6" descr="MA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929090" cy="23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214818"/>
            <a:ext cx="42862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 of  gut-associated lymphoid tissue</a:t>
            </a:r>
            <a:endParaRPr lang="ru-RU" dirty="0" smtClean="0"/>
          </a:p>
          <a:p>
            <a:endParaRPr lang="ru-RU" dirty="0" smtClean="0"/>
          </a:p>
          <a:p>
            <a:r>
              <a:rPr lang="uk-UA" sz="1600" dirty="0" smtClean="0"/>
              <a:t>Спеціалізовані епітеліальні М-клітини доставляють АГ із просвіту кишечника.</a:t>
            </a:r>
            <a:endParaRPr lang="ru-RU" sz="16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214290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uk-UA" dirty="0" smtClean="0"/>
              <a:t>Імунітет 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285860"/>
            <a:ext cx="4000528" cy="42473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Вроджена імунна </a:t>
            </a:r>
            <a:r>
              <a:rPr lang="uk-UA" dirty="0" smtClean="0"/>
              <a:t>відповідь</a:t>
            </a:r>
            <a:endParaRPr lang="en-US" dirty="0" smtClean="0"/>
          </a:p>
          <a:p>
            <a:endParaRPr lang="en-US" b="1" dirty="0" smtClean="0"/>
          </a:p>
          <a:p>
            <a:pPr>
              <a:buFontTx/>
              <a:buChar char="-"/>
            </a:pPr>
            <a:r>
              <a:rPr lang="uk-UA" dirty="0" smtClean="0"/>
              <a:t>Найбільш </a:t>
            </a:r>
            <a:r>
              <a:rPr lang="uk-UA" dirty="0" smtClean="0"/>
              <a:t>швидкий 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Відсутність </a:t>
            </a:r>
            <a:r>
              <a:rPr lang="uk-UA" dirty="0" smtClean="0"/>
              <a:t>високої специфічності (Pattern-specific </a:t>
            </a:r>
            <a:r>
              <a:rPr lang="uk-UA" dirty="0" err="1" smtClean="0"/>
              <a:t>receptors</a:t>
            </a:r>
            <a:r>
              <a:rPr lang="uk-UA" dirty="0" smtClean="0"/>
              <a:t>) 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Відсутність пам'яті</a:t>
            </a: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uk-UA" dirty="0" smtClean="0"/>
              <a:t>Клітини – </a:t>
            </a:r>
            <a:r>
              <a:rPr lang="uk-UA" dirty="0" err="1" smtClean="0"/>
              <a:t>фагоцитуючі</a:t>
            </a:r>
            <a:r>
              <a:rPr lang="uk-UA" dirty="0" smtClean="0"/>
              <a:t> клітини (моноцити, макрофаги, гранулоцити, дендритні клітини), </a:t>
            </a:r>
            <a:r>
              <a:rPr lang="uk-UA" dirty="0" err="1" smtClean="0"/>
              <a:t>лімфоїдні</a:t>
            </a:r>
            <a:r>
              <a:rPr lang="uk-UA" dirty="0" smtClean="0"/>
              <a:t> клітини – NK </a:t>
            </a:r>
            <a:r>
              <a:rPr lang="uk-UA" dirty="0" err="1" smtClean="0"/>
              <a:t>cells</a:t>
            </a:r>
            <a:r>
              <a:rPr lang="uk-UA" dirty="0" smtClean="0"/>
              <a:t> (</a:t>
            </a:r>
            <a:r>
              <a:rPr lang="uk-UA" dirty="0" err="1" smtClean="0"/>
              <a:t>natural</a:t>
            </a:r>
            <a:r>
              <a:rPr lang="uk-UA" dirty="0" smtClean="0"/>
              <a:t> </a:t>
            </a:r>
            <a:r>
              <a:rPr lang="uk-UA" dirty="0" err="1" smtClean="0"/>
              <a:t>killer</a:t>
            </a:r>
            <a:r>
              <a:rPr lang="uk-UA" dirty="0" smtClean="0"/>
              <a:t> </a:t>
            </a:r>
            <a:r>
              <a:rPr lang="uk-UA" dirty="0" err="1" smtClean="0"/>
              <a:t>cells</a:t>
            </a:r>
            <a:r>
              <a:rPr lang="uk-UA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1357298"/>
            <a:ext cx="371477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Придбана імунна </a:t>
            </a:r>
            <a:r>
              <a:rPr lang="uk-UA" dirty="0" smtClean="0"/>
              <a:t>відповідь</a:t>
            </a:r>
            <a:endParaRPr lang="en-US" dirty="0" smtClean="0"/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Потребує </a:t>
            </a:r>
            <a:r>
              <a:rPr lang="uk-UA" dirty="0" smtClean="0"/>
              <a:t>часу для свого </a:t>
            </a:r>
            <a:r>
              <a:rPr lang="uk-UA" dirty="0" smtClean="0"/>
              <a:t>розвитку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Висока </a:t>
            </a:r>
            <a:r>
              <a:rPr lang="uk-UA" dirty="0" smtClean="0"/>
              <a:t>специфічність (Antigen-specific </a:t>
            </a:r>
            <a:r>
              <a:rPr lang="uk-UA" dirty="0" err="1" smtClean="0"/>
              <a:t>receptors</a:t>
            </a:r>
            <a:r>
              <a:rPr lang="uk-UA" dirty="0" smtClean="0"/>
              <a:t>) 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Імунологічна пам'ять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uk-UA" dirty="0" smtClean="0"/>
              <a:t>Клітини – В-лімфоцити, Т-лімфоцити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071934" y="535782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607220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Гуморальні фактори – білки системи комплементу, антитіла, </a:t>
            </a:r>
            <a:r>
              <a:rPr lang="uk-UA" dirty="0" err="1" smtClean="0"/>
              <a:t>цитокіни</a:t>
            </a:r>
            <a:r>
              <a:rPr lang="uk-UA" dirty="0" smtClean="0"/>
              <a:t>, </a:t>
            </a:r>
            <a:r>
              <a:rPr lang="uk-UA" dirty="0" err="1" smtClean="0"/>
              <a:t>хемокінів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71604" y="5943600"/>
            <a:ext cx="678661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Макрофаги та </a:t>
            </a:r>
            <a:r>
              <a:rPr lang="uk-UA" dirty="0" err="1" smtClean="0"/>
              <a:t>нейтрофіли</a:t>
            </a:r>
            <a:r>
              <a:rPr lang="uk-UA" dirty="0" smtClean="0"/>
              <a:t>, основні елементи вродженого імунітету, є першою лінією захисту організму проти бактеріальних інфекцій. Вони: а) стримують поширення інфекції перші кілька днів; б) ініціюють сильнішу та різноманітнішу адаптивну імунну відповідь; в) беруть участь в елімінації </a:t>
            </a:r>
            <a:r>
              <a:rPr lang="uk-UA" dirty="0" err="1" smtClean="0"/>
              <a:t>патогенів</a:t>
            </a:r>
            <a:r>
              <a:rPr lang="uk-UA" dirty="0" smtClean="0"/>
              <a:t>, атакованих елементами адаптивної імунної відповіді.</a:t>
            </a:r>
            <a:endParaRPr lang="ru-RU" dirty="0"/>
          </a:p>
        </p:txBody>
      </p:sp>
      <p:pic>
        <p:nvPicPr>
          <p:cNvPr id="3" name="Рисунок 2" descr="inflamatory respo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5357850" cy="2609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64" y="207167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Бактеріальна інфекція запускає процес запалення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300037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714884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Активовані макрофаги </a:t>
            </a:r>
            <a:r>
              <a:rPr lang="uk-UA" sz="1600" dirty="0" err="1" smtClean="0"/>
              <a:t>секретують</a:t>
            </a:r>
            <a:r>
              <a:rPr lang="uk-UA" sz="1600" dirty="0" smtClean="0"/>
              <a:t> цілу низку </a:t>
            </a:r>
            <a:r>
              <a:rPr lang="uk-UA" sz="1600" dirty="0" err="1" smtClean="0"/>
              <a:t>цитокінів</a:t>
            </a:r>
            <a:r>
              <a:rPr lang="uk-UA" sz="1600" dirty="0" smtClean="0"/>
              <a:t>. діючих локально або на видаленні </a:t>
            </a:r>
            <a:r>
              <a:rPr lang="uk-UA" sz="1600" dirty="0" err="1" smtClean="0"/>
              <a:t>Цитокіни</a:t>
            </a:r>
            <a:r>
              <a:rPr lang="uk-UA" sz="1600" dirty="0" smtClean="0"/>
              <a:t> - білки, </a:t>
            </a:r>
            <a:r>
              <a:rPr lang="uk-UA" sz="1600" dirty="0" err="1" smtClean="0"/>
              <a:t>секретовані</a:t>
            </a:r>
            <a:r>
              <a:rPr lang="uk-UA" sz="1600" dirty="0" smtClean="0"/>
              <a:t> одними клітинами, і змінюють активність інших клітин, що мають для них рецептори. Для передачі сигналів між клітинами імунної системи. </a:t>
            </a:r>
            <a:r>
              <a:rPr lang="uk-UA" sz="1600" dirty="0" err="1" smtClean="0"/>
              <a:t>Хемокіни</a:t>
            </a:r>
            <a:r>
              <a:rPr lang="uk-UA" sz="1600" dirty="0" smtClean="0"/>
              <a:t> – клас </a:t>
            </a:r>
            <a:r>
              <a:rPr lang="uk-UA" sz="1600" dirty="0" err="1" smtClean="0"/>
              <a:t>цитокінів</a:t>
            </a:r>
            <a:r>
              <a:rPr lang="uk-UA" sz="1600" dirty="0" smtClean="0"/>
              <a:t> із властивостями </a:t>
            </a:r>
            <a:r>
              <a:rPr lang="uk-UA" sz="1600" dirty="0" err="1" smtClean="0"/>
              <a:t>хемоаттрактантів</a:t>
            </a:r>
            <a:r>
              <a:rPr lang="uk-UA" sz="1600" dirty="0" smtClean="0"/>
              <a:t>, після взаємодія зі своїм рецептором індукують рух клітини у напрямку джерела </a:t>
            </a:r>
            <a:r>
              <a:rPr lang="uk-UA" sz="1600" dirty="0" err="1" smtClean="0"/>
              <a:t>хемокіну</a:t>
            </a:r>
            <a:r>
              <a:rPr lang="uk-UA" sz="1600" dirty="0" smtClean="0"/>
              <a:t> – хемотаксис. Білки системи комплементу активують каскад протеолітичних реакцій на поверхні </a:t>
            </a:r>
            <a:r>
              <a:rPr lang="uk-UA" sz="1600" dirty="0" err="1" smtClean="0"/>
              <a:t>патогену</a:t>
            </a:r>
            <a:r>
              <a:rPr lang="uk-UA" sz="1600" dirty="0" smtClean="0"/>
              <a:t>, медіатори фагоцитозу, регулюють запальну реакцію.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Навіщо потрібна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"</a:t>
            </a:r>
            <a:r>
              <a:rPr lang="uk-UA" dirty="0" smtClean="0"/>
              <a:t>Молекулярна імунологія"?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2"/>
            <a:ext cx="857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Адаптивна імунна відповідь починається з презентації антигену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uk-UA" sz="1600" dirty="0" smtClean="0"/>
              <a:t>Основний тип </a:t>
            </a:r>
            <a:r>
              <a:rPr lang="uk-UA" sz="1600" dirty="0" err="1" smtClean="0"/>
              <a:t>АГ-представлюючих</a:t>
            </a:r>
            <a:r>
              <a:rPr lang="uk-UA" sz="1600" dirty="0" smtClean="0"/>
              <a:t> клітин (APC, antigen-presenting </a:t>
            </a:r>
            <a:r>
              <a:rPr lang="uk-UA" sz="1600" dirty="0" err="1" smtClean="0"/>
              <a:t>cells</a:t>
            </a:r>
            <a:r>
              <a:rPr lang="uk-UA" sz="1600" dirty="0" smtClean="0"/>
              <a:t>) – дендритні клітини. Інші типи APC-макрофаги та В-лімфоцити. Для презентації антигену необхідне захоплення дендритною клітиною АГ (несе </a:t>
            </a:r>
            <a:r>
              <a:rPr lang="uk-UA" sz="1600" dirty="0" err="1" smtClean="0"/>
              <a:t>патерн-розпізнавальні</a:t>
            </a:r>
            <a:r>
              <a:rPr lang="uk-UA" sz="1600" dirty="0" smtClean="0"/>
              <a:t> рецептори), її активація та перетворення на APC, міграція з місця інфекції в периферичний </a:t>
            </a:r>
            <a:r>
              <a:rPr lang="uk-UA" sz="1600" dirty="0" err="1" smtClean="0"/>
              <a:t>лімфоїдний</a:t>
            </a:r>
            <a:r>
              <a:rPr lang="uk-UA" sz="1600" dirty="0" smtClean="0"/>
              <a:t> орган та зустріч та взаємодія з наївним антиген-специфічним Т-лімфоцитом. Дендритна клітина не тільки розщеплює </a:t>
            </a:r>
            <a:r>
              <a:rPr lang="uk-UA" sz="1600" dirty="0" err="1" smtClean="0"/>
              <a:t>патоген</a:t>
            </a:r>
            <a:r>
              <a:rPr lang="uk-UA" sz="1600" dirty="0" smtClean="0"/>
              <a:t>, а й представляє його наївному Т-лімфоциту в комплексі з молекулою MHCI або MHCII (презентація антигену)</a:t>
            </a:r>
            <a:r>
              <a:rPr lang="ru-RU" sz="1600" b="1" dirty="0" smtClean="0"/>
              <a:t>. </a:t>
            </a:r>
            <a:r>
              <a:rPr lang="uk-UA" sz="1600" dirty="0" smtClean="0"/>
              <a:t>Пептиди від внутрішньоклітинних </a:t>
            </a:r>
            <a:r>
              <a:rPr lang="uk-UA" sz="1600" dirty="0" err="1" smtClean="0"/>
              <a:t>патогенів</a:t>
            </a:r>
            <a:r>
              <a:rPr lang="uk-UA" sz="1600" dirty="0" smtClean="0"/>
              <a:t>, що містяться у цитоплазмі (віруси) – з MHCI. Пептиди </a:t>
            </a:r>
            <a:r>
              <a:rPr lang="uk-UA" sz="1600" dirty="0" err="1" smtClean="0"/>
              <a:t>патогенів</a:t>
            </a:r>
            <a:r>
              <a:rPr lang="uk-UA" sz="1600" dirty="0" smtClean="0"/>
              <a:t>, що розмножуються у внутрішньоклітинних везикулах, а також переварені бактерії – з MHCII. APC </a:t>
            </a:r>
            <a:r>
              <a:rPr lang="uk-UA" sz="1600" dirty="0" err="1" smtClean="0"/>
              <a:t>секретують</a:t>
            </a:r>
            <a:r>
              <a:rPr lang="uk-UA" sz="1600" dirty="0" smtClean="0"/>
              <a:t> </a:t>
            </a:r>
            <a:r>
              <a:rPr lang="uk-UA" sz="1600" dirty="0" err="1" smtClean="0"/>
              <a:t>цитокіни</a:t>
            </a:r>
            <a:r>
              <a:rPr lang="uk-UA" sz="1600" smtClean="0"/>
              <a:t>, які впливають на обидва типи, вроджений і набутий) імунної відповіді</a:t>
            </a:r>
            <a:r>
              <a:rPr lang="ru-RU" sz="1600" b="1" smtClean="0"/>
              <a:t>. </a:t>
            </a:r>
            <a:endParaRPr lang="ru-RU" sz="1600" b="1" dirty="0"/>
          </a:p>
        </p:txBody>
      </p:sp>
      <p:pic>
        <p:nvPicPr>
          <p:cNvPr id="3" name="Рисунок 2" descr="dendritic 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00438"/>
            <a:ext cx="6643734" cy="3157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Навіщо потрібна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"</a:t>
            </a:r>
            <a:r>
              <a:rPr lang="uk-UA" dirty="0" smtClean="0"/>
              <a:t>Молекулярна імунологія"?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500438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Щоб розуміти механізми імунологічних реакцій та стати хорошим фахівцем-фізіологом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Щоб стати професійним експериментатором та усвідомлено використовувати у своїй роботі методи </a:t>
            </a:r>
            <a:r>
              <a:rPr lang="uk-UA" dirty="0" err="1" smtClean="0"/>
              <a:t>імуноаналізу</a:t>
            </a:r>
            <a:r>
              <a:rPr lang="uk-UA" dirty="0" smtClean="0"/>
              <a:t> – ELISA, </a:t>
            </a:r>
            <a:r>
              <a:rPr lang="uk-UA" dirty="0" err="1" smtClean="0"/>
              <a:t>Western</a:t>
            </a:r>
            <a:r>
              <a:rPr lang="uk-UA" dirty="0" smtClean="0"/>
              <a:t> </a:t>
            </a:r>
            <a:r>
              <a:rPr lang="uk-UA" dirty="0" err="1" smtClean="0"/>
              <a:t>blot</a:t>
            </a:r>
            <a:r>
              <a:rPr lang="uk-UA" dirty="0" smtClean="0"/>
              <a:t>, </a:t>
            </a:r>
            <a:r>
              <a:rPr lang="uk-UA" dirty="0" err="1" smtClean="0"/>
              <a:t>Immunohistochemical</a:t>
            </a:r>
            <a:r>
              <a:rPr lang="uk-UA" dirty="0" smtClean="0"/>
              <a:t> </a:t>
            </a:r>
            <a:r>
              <a:rPr lang="uk-UA" dirty="0" err="1" smtClean="0"/>
              <a:t>staining</a:t>
            </a:r>
            <a:r>
              <a:rPr lang="uk-UA" dirty="0" smtClean="0"/>
              <a:t>, </a:t>
            </a:r>
            <a:r>
              <a:rPr lang="uk-UA" dirty="0" err="1" smtClean="0"/>
              <a:t>Flow</a:t>
            </a:r>
            <a:r>
              <a:rPr lang="uk-UA" dirty="0" smtClean="0"/>
              <a:t> </a:t>
            </a:r>
            <a:r>
              <a:rPr lang="uk-UA" dirty="0" err="1" smtClean="0"/>
              <a:t>Cytometry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Щоб мати уявлення про свій власний організм і усвідомлено ставитися до лікарських призначень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29684" cy="592935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Завдання імунної системи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/>
              <a:t> Розпізнавання «чужого» та захист багатоклітинного організму від патогенних мікробів (вірусів, грибів, бактерій, найпростіших)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/>
              <a:t> Захист від пухлинних клітин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/>
              <a:t> </a:t>
            </a:r>
            <a:r>
              <a:rPr lang="uk-UA" sz="2400" dirty="0" err="1" smtClean="0"/>
              <a:t>Нерозпізнавання</a:t>
            </a:r>
            <a:r>
              <a:rPr lang="uk-UA" sz="2400" dirty="0" smtClean="0"/>
              <a:t> «свого»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785794"/>
            <a:ext cx="7572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dirty="0" smtClean="0"/>
              <a:t>Ключові принципи імунної відповіді</a:t>
            </a:r>
            <a:r>
              <a:rPr lang="uk-UA" dirty="0" smtClean="0"/>
              <a:t>:</a:t>
            </a:r>
            <a:endParaRPr lang="en-US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dirty="0" smtClean="0"/>
              <a:t>Вроджена імунна відповідь – найшвидша, перша лінія захисту. Засіб - </a:t>
            </a:r>
            <a:r>
              <a:rPr lang="uk-UA" dirty="0" err="1" smtClean="0"/>
              <a:t>патерн-розпізнавальні</a:t>
            </a:r>
            <a:r>
              <a:rPr lang="uk-UA" dirty="0" smtClean="0"/>
              <a:t> молекули, широка </a:t>
            </a:r>
            <a:r>
              <a:rPr lang="uk-UA" dirty="0" smtClean="0"/>
              <a:t>специфічність</a:t>
            </a:r>
            <a:endParaRPr lang="en-US" dirty="0" smtClean="0"/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uk-UA" dirty="0" smtClean="0"/>
              <a:t>Придбана </a:t>
            </a:r>
            <a:r>
              <a:rPr lang="uk-UA" dirty="0" smtClean="0"/>
              <a:t>(адаптивна імунна відповідь): первинна антиген-специфічна відповідь, вторинна відповідь, імунологічна пам'ять – унікальна властивість адаптивної імунної відповіді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/>
              <a:t>3.    </a:t>
            </a:r>
            <a:r>
              <a:rPr lang="uk-UA" dirty="0" smtClean="0"/>
              <a:t>Придбана </a:t>
            </a:r>
            <a:r>
              <a:rPr lang="uk-UA" dirty="0" smtClean="0"/>
              <a:t>імунна відповідь високо специфічна до антигену. Імунна система розрізняє безліч антигенних особливостей. Засіб – антиген-специфічні рецептори на В- та Т-клітинах (BCR та TCR</a:t>
            </a:r>
            <a:r>
              <a:rPr lang="uk-UA" dirty="0" smtClean="0"/>
              <a:t>)</a:t>
            </a:r>
            <a:endParaRPr lang="en-US" dirty="0" smtClean="0"/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/>
              <a:t>4.	</a:t>
            </a:r>
            <a:r>
              <a:rPr lang="uk-UA" dirty="0" smtClean="0"/>
              <a:t>Імунологічна </a:t>
            </a:r>
            <a:r>
              <a:rPr lang="uk-UA" dirty="0" smtClean="0"/>
              <a:t>регуляція: імунна система толерантна до «своїх» антигенів.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7929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Стадії/функції імунної відповіді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/>
              <a:t>Імунологічне розпізнавання присутності «чужого», тобто. "не свого". Хто здійснює - клітини вродженої та адаптивної імунної відповіді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uk-UA" dirty="0" smtClean="0"/>
              <a:t>Стримування та елімінація інфекції – </a:t>
            </a:r>
            <a:r>
              <a:rPr lang="uk-UA" dirty="0" err="1" smtClean="0"/>
              <a:t>ефекторні</a:t>
            </a:r>
            <a:r>
              <a:rPr lang="uk-UA" dirty="0" smtClean="0"/>
              <a:t> функції. Хто здійснює – система комплементу білків крові, антитіла, </a:t>
            </a:r>
            <a:r>
              <a:rPr lang="uk-UA" dirty="0" err="1" smtClean="0"/>
              <a:t>ефекторні</a:t>
            </a:r>
            <a:r>
              <a:rPr lang="uk-UA" dirty="0" smtClean="0"/>
              <a:t> клітини – лімфоцити та лейкоцити, які мають деструктивні здібності</a:t>
            </a:r>
            <a:r>
              <a:rPr lang="uk-UA" dirty="0" smtClean="0"/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uk-UA" dirty="0" smtClean="0"/>
              <a:t>Саморегуляція імунної системи – не зруйнувати власний організм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uk-UA" dirty="0" smtClean="0"/>
              <a:t>Імунологічна пам'ять – унікальна здатність адаптивної імунної відповіді відповідати на повторне потрапляння антигену (вторинна імунна відповідь) швидше та сильніше, ніж уперше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Порушення однієї з функцій </a:t>
            </a:r>
            <a:r>
              <a:rPr lang="en-US" dirty="0" smtClean="0"/>
              <a:t>		</a:t>
            </a:r>
            <a:r>
              <a:rPr lang="uk-UA" dirty="0" smtClean="0"/>
              <a:t>захворювання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Недостатність імунологічного регулювання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алергія, </a:t>
            </a:r>
            <a:r>
              <a:rPr lang="uk-UA" dirty="0" err="1" smtClean="0"/>
              <a:t>аутоімунні</a:t>
            </a:r>
            <a:r>
              <a:rPr lang="uk-UA" dirty="0" smtClean="0"/>
              <a:t> захворювання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071934" y="4857760"/>
            <a:ext cx="642942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5373216"/>
            <a:ext cx="214314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xtbookofbacteriology.net/cellsindefenses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85794"/>
            <a:ext cx="5715000" cy="4048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8" y="3000372"/>
            <a:ext cx="2000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 P</a:t>
            </a:r>
            <a:r>
              <a:rPr lang="en-US" sz="1200" b="1" dirty="0" smtClean="0"/>
              <a:t>latelets   + Erythrocytes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Набутий </a:t>
            </a:r>
            <a:r>
              <a:rPr lang="uk-UA" dirty="0" smtClean="0"/>
              <a:t>імунітет</a:t>
            </a:r>
            <a:endParaRPr lang="en-US" dirty="0" smtClean="0"/>
          </a:p>
          <a:p>
            <a:endParaRPr lang="ru-RU" b="1" dirty="0" smtClean="0"/>
          </a:p>
          <a:p>
            <a:r>
              <a:rPr lang="uk-UA" dirty="0" smtClean="0"/>
              <a:t>На </a:t>
            </a:r>
            <a:r>
              <a:rPr lang="uk-UA" dirty="0" err="1" smtClean="0"/>
              <a:t>клітинах-</a:t>
            </a:r>
            <a:r>
              <a:rPr lang="uk-UA" dirty="0" smtClean="0"/>
              <a:t> </a:t>
            </a:r>
            <a:endParaRPr lang="en-US" dirty="0" smtClean="0"/>
          </a:p>
          <a:p>
            <a:r>
              <a:rPr lang="uk-UA" dirty="0" smtClean="0"/>
              <a:t>Антиген-специфічні </a:t>
            </a:r>
            <a:r>
              <a:rPr lang="uk-UA" dirty="0" smtClean="0"/>
              <a:t>рецептори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00464" y="5214950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Вроджений імунітет (фагоцитоз) + Набутий імунітет (подання артеріальної гіпертензії). Фагоцити – макрофаги, гранулоцити (</a:t>
            </a:r>
            <a:r>
              <a:rPr lang="uk-UA" dirty="0" err="1" smtClean="0"/>
              <a:t>нейтрофіли</a:t>
            </a:r>
            <a:r>
              <a:rPr lang="uk-UA" dirty="0" smtClean="0"/>
              <a:t>, базофіли, еозинофіли) дендритні клітини </a:t>
            </a:r>
            <a:r>
              <a:rPr lang="uk-UA" dirty="0" err="1" smtClean="0"/>
              <a:t>Паттерн-розпізнавальні</a:t>
            </a:r>
            <a:r>
              <a:rPr lang="uk-UA" dirty="0" smtClean="0"/>
              <a:t> рецептори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86314" y="128586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Bone marrow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192880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Bone marrow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3900" y="264318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Blood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421481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Tissues</a:t>
            </a:r>
            <a:endParaRPr lang="ru-RU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857224" y="3357562"/>
            <a:ext cx="3000396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195159" y="2152650"/>
            <a:ext cx="4406205" cy="2790274"/>
          </a:xfrm>
          <a:custGeom>
            <a:avLst/>
            <a:gdLst>
              <a:gd name="connsiteX0" fmla="*/ 4367691 w 4406205"/>
              <a:gd name="connsiteY0" fmla="*/ 2667000 h 2790274"/>
              <a:gd name="connsiteX1" fmla="*/ 4310541 w 4406205"/>
              <a:gd name="connsiteY1" fmla="*/ 2714625 h 2790274"/>
              <a:gd name="connsiteX2" fmla="*/ 4253391 w 4406205"/>
              <a:gd name="connsiteY2" fmla="*/ 2733675 h 2790274"/>
              <a:gd name="connsiteX3" fmla="*/ 3777141 w 4406205"/>
              <a:gd name="connsiteY3" fmla="*/ 2752725 h 2790274"/>
              <a:gd name="connsiteX4" fmla="*/ 3129441 w 4406205"/>
              <a:gd name="connsiteY4" fmla="*/ 2762250 h 2790274"/>
              <a:gd name="connsiteX5" fmla="*/ 2243616 w 4406205"/>
              <a:gd name="connsiteY5" fmla="*/ 2752725 h 2790274"/>
              <a:gd name="connsiteX6" fmla="*/ 2110266 w 4406205"/>
              <a:gd name="connsiteY6" fmla="*/ 2724150 h 2790274"/>
              <a:gd name="connsiteX7" fmla="*/ 1957866 w 4406205"/>
              <a:gd name="connsiteY7" fmla="*/ 2695575 h 2790274"/>
              <a:gd name="connsiteX8" fmla="*/ 1872141 w 4406205"/>
              <a:gd name="connsiteY8" fmla="*/ 2667000 h 2790274"/>
              <a:gd name="connsiteX9" fmla="*/ 1834041 w 4406205"/>
              <a:gd name="connsiteY9" fmla="*/ 2647950 h 2790274"/>
              <a:gd name="connsiteX10" fmla="*/ 1776891 w 4406205"/>
              <a:gd name="connsiteY10" fmla="*/ 2628900 h 2790274"/>
              <a:gd name="connsiteX11" fmla="*/ 1691166 w 4406205"/>
              <a:gd name="connsiteY11" fmla="*/ 2581275 h 2790274"/>
              <a:gd name="connsiteX12" fmla="*/ 1662591 w 4406205"/>
              <a:gd name="connsiteY12" fmla="*/ 2562225 h 2790274"/>
              <a:gd name="connsiteX13" fmla="*/ 1634016 w 4406205"/>
              <a:gd name="connsiteY13" fmla="*/ 2552700 h 2790274"/>
              <a:gd name="connsiteX14" fmla="*/ 1605441 w 4406205"/>
              <a:gd name="connsiteY14" fmla="*/ 2524125 h 2790274"/>
              <a:gd name="connsiteX15" fmla="*/ 1548291 w 4406205"/>
              <a:gd name="connsiteY15" fmla="*/ 2505075 h 2790274"/>
              <a:gd name="connsiteX16" fmla="*/ 1491141 w 4406205"/>
              <a:gd name="connsiteY16" fmla="*/ 2466975 h 2790274"/>
              <a:gd name="connsiteX17" fmla="*/ 1462566 w 4406205"/>
              <a:gd name="connsiteY17" fmla="*/ 2438400 h 2790274"/>
              <a:gd name="connsiteX18" fmla="*/ 1405416 w 4406205"/>
              <a:gd name="connsiteY18" fmla="*/ 2400300 h 2790274"/>
              <a:gd name="connsiteX19" fmla="*/ 1386366 w 4406205"/>
              <a:gd name="connsiteY19" fmla="*/ 2371725 h 2790274"/>
              <a:gd name="connsiteX20" fmla="*/ 1338741 w 4406205"/>
              <a:gd name="connsiteY20" fmla="*/ 2324100 h 2790274"/>
              <a:gd name="connsiteX21" fmla="*/ 1291116 w 4406205"/>
              <a:gd name="connsiteY21" fmla="*/ 2228850 h 2790274"/>
              <a:gd name="connsiteX22" fmla="*/ 1272066 w 4406205"/>
              <a:gd name="connsiteY22" fmla="*/ 2171700 h 2790274"/>
              <a:gd name="connsiteX23" fmla="*/ 1253016 w 4406205"/>
              <a:gd name="connsiteY23" fmla="*/ 2143125 h 2790274"/>
              <a:gd name="connsiteX24" fmla="*/ 1224441 w 4406205"/>
              <a:gd name="connsiteY24" fmla="*/ 2047875 h 2790274"/>
              <a:gd name="connsiteX25" fmla="*/ 1205391 w 4406205"/>
              <a:gd name="connsiteY25" fmla="*/ 1990725 h 2790274"/>
              <a:gd name="connsiteX26" fmla="*/ 1186341 w 4406205"/>
              <a:gd name="connsiteY26" fmla="*/ 1962150 h 2790274"/>
              <a:gd name="connsiteX27" fmla="*/ 1176816 w 4406205"/>
              <a:gd name="connsiteY27" fmla="*/ 1905000 h 2790274"/>
              <a:gd name="connsiteX28" fmla="*/ 1157766 w 4406205"/>
              <a:gd name="connsiteY28" fmla="*/ 1847850 h 2790274"/>
              <a:gd name="connsiteX29" fmla="*/ 1148241 w 4406205"/>
              <a:gd name="connsiteY29" fmla="*/ 1819275 h 2790274"/>
              <a:gd name="connsiteX30" fmla="*/ 1138716 w 4406205"/>
              <a:gd name="connsiteY30" fmla="*/ 1781175 h 2790274"/>
              <a:gd name="connsiteX31" fmla="*/ 1062516 w 4406205"/>
              <a:gd name="connsiteY31" fmla="*/ 1647825 h 2790274"/>
              <a:gd name="connsiteX32" fmla="*/ 1043466 w 4406205"/>
              <a:gd name="connsiteY32" fmla="*/ 1619250 h 2790274"/>
              <a:gd name="connsiteX33" fmla="*/ 1014891 w 4406205"/>
              <a:gd name="connsiteY33" fmla="*/ 1590675 h 2790274"/>
              <a:gd name="connsiteX34" fmla="*/ 1005366 w 4406205"/>
              <a:gd name="connsiteY34" fmla="*/ 1562100 h 2790274"/>
              <a:gd name="connsiteX35" fmla="*/ 957741 w 4406205"/>
              <a:gd name="connsiteY35" fmla="*/ 1504950 h 2790274"/>
              <a:gd name="connsiteX36" fmla="*/ 919641 w 4406205"/>
              <a:gd name="connsiteY36" fmla="*/ 1447800 h 2790274"/>
              <a:gd name="connsiteX37" fmla="*/ 900591 w 4406205"/>
              <a:gd name="connsiteY37" fmla="*/ 1419225 h 2790274"/>
              <a:gd name="connsiteX38" fmla="*/ 872016 w 4406205"/>
              <a:gd name="connsiteY38" fmla="*/ 1409700 h 2790274"/>
              <a:gd name="connsiteX39" fmla="*/ 767241 w 4406205"/>
              <a:gd name="connsiteY39" fmla="*/ 1390650 h 2790274"/>
              <a:gd name="connsiteX40" fmla="*/ 700566 w 4406205"/>
              <a:gd name="connsiteY40" fmla="*/ 1362075 h 2790274"/>
              <a:gd name="connsiteX41" fmla="*/ 652941 w 4406205"/>
              <a:gd name="connsiteY41" fmla="*/ 1352550 h 2790274"/>
              <a:gd name="connsiteX42" fmla="*/ 567216 w 4406205"/>
              <a:gd name="connsiteY42" fmla="*/ 1323975 h 2790274"/>
              <a:gd name="connsiteX43" fmla="*/ 510066 w 4406205"/>
              <a:gd name="connsiteY43" fmla="*/ 1304925 h 2790274"/>
              <a:gd name="connsiteX44" fmla="*/ 481491 w 4406205"/>
              <a:gd name="connsiteY44" fmla="*/ 1295400 h 2790274"/>
              <a:gd name="connsiteX45" fmla="*/ 395766 w 4406205"/>
              <a:gd name="connsiteY45" fmla="*/ 1257300 h 2790274"/>
              <a:gd name="connsiteX46" fmla="*/ 367191 w 4406205"/>
              <a:gd name="connsiteY46" fmla="*/ 1247775 h 2790274"/>
              <a:gd name="connsiteX47" fmla="*/ 14766 w 4406205"/>
              <a:gd name="connsiteY47" fmla="*/ 1228725 h 2790274"/>
              <a:gd name="connsiteX48" fmla="*/ 14766 w 4406205"/>
              <a:gd name="connsiteY48" fmla="*/ 933450 h 2790274"/>
              <a:gd name="connsiteX49" fmla="*/ 33816 w 4406205"/>
              <a:gd name="connsiteY49" fmla="*/ 809625 h 2790274"/>
              <a:gd name="connsiteX50" fmla="*/ 52866 w 4406205"/>
              <a:gd name="connsiteY50" fmla="*/ 666750 h 2790274"/>
              <a:gd name="connsiteX51" fmla="*/ 62391 w 4406205"/>
              <a:gd name="connsiteY51" fmla="*/ 638175 h 2790274"/>
              <a:gd name="connsiteX52" fmla="*/ 100491 w 4406205"/>
              <a:gd name="connsiteY52" fmla="*/ 504825 h 2790274"/>
              <a:gd name="connsiteX53" fmla="*/ 119541 w 4406205"/>
              <a:gd name="connsiteY53" fmla="*/ 476250 h 2790274"/>
              <a:gd name="connsiteX54" fmla="*/ 138591 w 4406205"/>
              <a:gd name="connsiteY54" fmla="*/ 419100 h 2790274"/>
              <a:gd name="connsiteX55" fmla="*/ 157641 w 4406205"/>
              <a:gd name="connsiteY55" fmla="*/ 390525 h 2790274"/>
              <a:gd name="connsiteX56" fmla="*/ 176691 w 4406205"/>
              <a:gd name="connsiteY56" fmla="*/ 333375 h 2790274"/>
              <a:gd name="connsiteX57" fmla="*/ 186216 w 4406205"/>
              <a:gd name="connsiteY57" fmla="*/ 304800 h 2790274"/>
              <a:gd name="connsiteX58" fmla="*/ 214791 w 4406205"/>
              <a:gd name="connsiteY58" fmla="*/ 276225 h 2790274"/>
              <a:gd name="connsiteX59" fmla="*/ 243366 w 4406205"/>
              <a:gd name="connsiteY59" fmla="*/ 266700 h 2790274"/>
              <a:gd name="connsiteX60" fmla="*/ 338616 w 4406205"/>
              <a:gd name="connsiteY60" fmla="*/ 238125 h 2790274"/>
              <a:gd name="connsiteX61" fmla="*/ 395766 w 4406205"/>
              <a:gd name="connsiteY61" fmla="*/ 219075 h 2790274"/>
              <a:gd name="connsiteX62" fmla="*/ 424341 w 4406205"/>
              <a:gd name="connsiteY62" fmla="*/ 209550 h 2790274"/>
              <a:gd name="connsiteX63" fmla="*/ 452916 w 4406205"/>
              <a:gd name="connsiteY63" fmla="*/ 200025 h 2790274"/>
              <a:gd name="connsiteX64" fmla="*/ 481491 w 4406205"/>
              <a:gd name="connsiteY64" fmla="*/ 180975 h 2790274"/>
              <a:gd name="connsiteX65" fmla="*/ 576741 w 4406205"/>
              <a:gd name="connsiteY65" fmla="*/ 161925 h 2790274"/>
              <a:gd name="connsiteX66" fmla="*/ 614841 w 4406205"/>
              <a:gd name="connsiteY66" fmla="*/ 152400 h 2790274"/>
              <a:gd name="connsiteX67" fmla="*/ 681516 w 4406205"/>
              <a:gd name="connsiteY67" fmla="*/ 142875 h 2790274"/>
              <a:gd name="connsiteX68" fmla="*/ 719616 w 4406205"/>
              <a:gd name="connsiteY68" fmla="*/ 133350 h 2790274"/>
              <a:gd name="connsiteX69" fmla="*/ 776766 w 4406205"/>
              <a:gd name="connsiteY69" fmla="*/ 114300 h 2790274"/>
              <a:gd name="connsiteX70" fmla="*/ 900591 w 4406205"/>
              <a:gd name="connsiteY70" fmla="*/ 95250 h 2790274"/>
              <a:gd name="connsiteX71" fmla="*/ 1005366 w 4406205"/>
              <a:gd name="connsiteY71" fmla="*/ 66675 h 2790274"/>
              <a:gd name="connsiteX72" fmla="*/ 1043466 w 4406205"/>
              <a:gd name="connsiteY72" fmla="*/ 57150 h 2790274"/>
              <a:gd name="connsiteX73" fmla="*/ 1100616 w 4406205"/>
              <a:gd name="connsiteY73" fmla="*/ 38100 h 2790274"/>
              <a:gd name="connsiteX74" fmla="*/ 1195866 w 4406205"/>
              <a:gd name="connsiteY74" fmla="*/ 28575 h 2790274"/>
              <a:gd name="connsiteX75" fmla="*/ 1281591 w 4406205"/>
              <a:gd name="connsiteY75" fmla="*/ 9525 h 2790274"/>
              <a:gd name="connsiteX76" fmla="*/ 1738791 w 4406205"/>
              <a:gd name="connsiteY76" fmla="*/ 19050 h 2790274"/>
              <a:gd name="connsiteX77" fmla="*/ 1776891 w 4406205"/>
              <a:gd name="connsiteY77" fmla="*/ 28575 h 2790274"/>
              <a:gd name="connsiteX78" fmla="*/ 1881666 w 4406205"/>
              <a:gd name="connsiteY78" fmla="*/ 38100 h 2790274"/>
              <a:gd name="connsiteX79" fmla="*/ 2081691 w 4406205"/>
              <a:gd name="connsiteY79" fmla="*/ 28575 h 2790274"/>
              <a:gd name="connsiteX80" fmla="*/ 2110266 w 4406205"/>
              <a:gd name="connsiteY80" fmla="*/ 19050 h 2790274"/>
              <a:gd name="connsiteX81" fmla="*/ 2138841 w 4406205"/>
              <a:gd name="connsiteY81" fmla="*/ 0 h 2790274"/>
              <a:gd name="connsiteX82" fmla="*/ 2367441 w 4406205"/>
              <a:gd name="connsiteY82" fmla="*/ 9525 h 2790274"/>
              <a:gd name="connsiteX83" fmla="*/ 2443641 w 4406205"/>
              <a:gd name="connsiteY83" fmla="*/ 28575 h 2790274"/>
              <a:gd name="connsiteX84" fmla="*/ 2529366 w 4406205"/>
              <a:gd name="connsiteY84" fmla="*/ 66675 h 2790274"/>
              <a:gd name="connsiteX85" fmla="*/ 2596041 w 4406205"/>
              <a:gd name="connsiteY85" fmla="*/ 76200 h 2790274"/>
              <a:gd name="connsiteX86" fmla="*/ 2624616 w 4406205"/>
              <a:gd name="connsiteY86" fmla="*/ 85725 h 2790274"/>
              <a:gd name="connsiteX87" fmla="*/ 2672241 w 4406205"/>
              <a:gd name="connsiteY87" fmla="*/ 95250 h 2790274"/>
              <a:gd name="connsiteX88" fmla="*/ 2710341 w 4406205"/>
              <a:gd name="connsiteY88" fmla="*/ 114300 h 2790274"/>
              <a:gd name="connsiteX89" fmla="*/ 2738916 w 4406205"/>
              <a:gd name="connsiteY89" fmla="*/ 123825 h 2790274"/>
              <a:gd name="connsiteX90" fmla="*/ 2843691 w 4406205"/>
              <a:gd name="connsiteY90" fmla="*/ 161925 h 2790274"/>
              <a:gd name="connsiteX91" fmla="*/ 2929416 w 4406205"/>
              <a:gd name="connsiteY91" fmla="*/ 190500 h 2790274"/>
              <a:gd name="connsiteX92" fmla="*/ 3034191 w 4406205"/>
              <a:gd name="connsiteY92" fmla="*/ 200025 h 2790274"/>
              <a:gd name="connsiteX93" fmla="*/ 3148491 w 4406205"/>
              <a:gd name="connsiteY93" fmla="*/ 219075 h 2790274"/>
              <a:gd name="connsiteX94" fmla="*/ 3186591 w 4406205"/>
              <a:gd name="connsiteY94" fmla="*/ 238125 h 2790274"/>
              <a:gd name="connsiteX95" fmla="*/ 3281841 w 4406205"/>
              <a:gd name="connsiteY95" fmla="*/ 266700 h 2790274"/>
              <a:gd name="connsiteX96" fmla="*/ 3310416 w 4406205"/>
              <a:gd name="connsiteY96" fmla="*/ 276225 h 2790274"/>
              <a:gd name="connsiteX97" fmla="*/ 3348516 w 4406205"/>
              <a:gd name="connsiteY97" fmla="*/ 285750 h 2790274"/>
              <a:gd name="connsiteX98" fmla="*/ 3405666 w 4406205"/>
              <a:gd name="connsiteY98" fmla="*/ 304800 h 2790274"/>
              <a:gd name="connsiteX99" fmla="*/ 3462816 w 4406205"/>
              <a:gd name="connsiteY99" fmla="*/ 333375 h 2790274"/>
              <a:gd name="connsiteX100" fmla="*/ 3529491 w 4406205"/>
              <a:gd name="connsiteY100" fmla="*/ 361950 h 2790274"/>
              <a:gd name="connsiteX101" fmla="*/ 3586641 w 4406205"/>
              <a:gd name="connsiteY101" fmla="*/ 400050 h 2790274"/>
              <a:gd name="connsiteX102" fmla="*/ 3653316 w 4406205"/>
              <a:gd name="connsiteY102" fmla="*/ 419100 h 2790274"/>
              <a:gd name="connsiteX103" fmla="*/ 3710466 w 4406205"/>
              <a:gd name="connsiteY103" fmla="*/ 428625 h 2790274"/>
              <a:gd name="connsiteX104" fmla="*/ 3767616 w 4406205"/>
              <a:gd name="connsiteY104" fmla="*/ 447675 h 2790274"/>
              <a:gd name="connsiteX105" fmla="*/ 3796191 w 4406205"/>
              <a:gd name="connsiteY105" fmla="*/ 466725 h 2790274"/>
              <a:gd name="connsiteX106" fmla="*/ 3853341 w 4406205"/>
              <a:gd name="connsiteY106" fmla="*/ 533400 h 2790274"/>
              <a:gd name="connsiteX107" fmla="*/ 3891441 w 4406205"/>
              <a:gd name="connsiteY107" fmla="*/ 590550 h 2790274"/>
              <a:gd name="connsiteX108" fmla="*/ 3910491 w 4406205"/>
              <a:gd name="connsiteY108" fmla="*/ 619125 h 2790274"/>
              <a:gd name="connsiteX109" fmla="*/ 3929541 w 4406205"/>
              <a:gd name="connsiteY109" fmla="*/ 685800 h 2790274"/>
              <a:gd name="connsiteX110" fmla="*/ 3948591 w 4406205"/>
              <a:gd name="connsiteY110" fmla="*/ 723900 h 2790274"/>
              <a:gd name="connsiteX111" fmla="*/ 3958116 w 4406205"/>
              <a:gd name="connsiteY111" fmla="*/ 762000 h 2790274"/>
              <a:gd name="connsiteX112" fmla="*/ 3967641 w 4406205"/>
              <a:gd name="connsiteY112" fmla="*/ 790575 h 2790274"/>
              <a:gd name="connsiteX113" fmla="*/ 3977166 w 4406205"/>
              <a:gd name="connsiteY113" fmla="*/ 828675 h 2790274"/>
              <a:gd name="connsiteX114" fmla="*/ 3996216 w 4406205"/>
              <a:gd name="connsiteY114" fmla="*/ 866775 h 2790274"/>
              <a:gd name="connsiteX115" fmla="*/ 4015266 w 4406205"/>
              <a:gd name="connsiteY115" fmla="*/ 923925 h 2790274"/>
              <a:gd name="connsiteX116" fmla="*/ 4043841 w 4406205"/>
              <a:gd name="connsiteY116" fmla="*/ 1009650 h 2790274"/>
              <a:gd name="connsiteX117" fmla="*/ 4062891 w 4406205"/>
              <a:gd name="connsiteY117" fmla="*/ 1076325 h 2790274"/>
              <a:gd name="connsiteX118" fmla="*/ 4091466 w 4406205"/>
              <a:gd name="connsiteY118" fmla="*/ 1162050 h 2790274"/>
              <a:gd name="connsiteX119" fmla="*/ 4100991 w 4406205"/>
              <a:gd name="connsiteY119" fmla="*/ 1190625 h 2790274"/>
              <a:gd name="connsiteX120" fmla="*/ 4110516 w 4406205"/>
              <a:gd name="connsiteY120" fmla="*/ 1219200 h 2790274"/>
              <a:gd name="connsiteX121" fmla="*/ 4120041 w 4406205"/>
              <a:gd name="connsiteY121" fmla="*/ 1323975 h 2790274"/>
              <a:gd name="connsiteX122" fmla="*/ 4129566 w 4406205"/>
              <a:gd name="connsiteY122" fmla="*/ 1352550 h 2790274"/>
              <a:gd name="connsiteX123" fmla="*/ 4139091 w 4406205"/>
              <a:gd name="connsiteY123" fmla="*/ 1400175 h 2790274"/>
              <a:gd name="connsiteX124" fmla="*/ 4148616 w 4406205"/>
              <a:gd name="connsiteY124" fmla="*/ 1476375 h 2790274"/>
              <a:gd name="connsiteX125" fmla="*/ 4158141 w 4406205"/>
              <a:gd name="connsiteY125" fmla="*/ 1533525 h 2790274"/>
              <a:gd name="connsiteX126" fmla="*/ 4167666 w 4406205"/>
              <a:gd name="connsiteY126" fmla="*/ 1857375 h 2790274"/>
              <a:gd name="connsiteX127" fmla="*/ 4186716 w 4406205"/>
              <a:gd name="connsiteY127" fmla="*/ 2057400 h 2790274"/>
              <a:gd name="connsiteX128" fmla="*/ 4196241 w 4406205"/>
              <a:gd name="connsiteY128" fmla="*/ 2085975 h 2790274"/>
              <a:gd name="connsiteX129" fmla="*/ 4215291 w 4406205"/>
              <a:gd name="connsiteY129" fmla="*/ 2114550 h 2790274"/>
              <a:gd name="connsiteX130" fmla="*/ 4234341 w 4406205"/>
              <a:gd name="connsiteY130" fmla="*/ 2181225 h 2790274"/>
              <a:gd name="connsiteX131" fmla="*/ 4253391 w 4406205"/>
              <a:gd name="connsiteY131" fmla="*/ 2209800 h 2790274"/>
              <a:gd name="connsiteX132" fmla="*/ 4262916 w 4406205"/>
              <a:gd name="connsiteY132" fmla="*/ 2238375 h 2790274"/>
              <a:gd name="connsiteX133" fmla="*/ 4281966 w 4406205"/>
              <a:gd name="connsiteY133" fmla="*/ 2266950 h 2790274"/>
              <a:gd name="connsiteX134" fmla="*/ 4291491 w 4406205"/>
              <a:gd name="connsiteY134" fmla="*/ 2295525 h 2790274"/>
              <a:gd name="connsiteX135" fmla="*/ 4310541 w 4406205"/>
              <a:gd name="connsiteY135" fmla="*/ 2333625 h 2790274"/>
              <a:gd name="connsiteX136" fmla="*/ 4348641 w 4406205"/>
              <a:gd name="connsiteY136" fmla="*/ 2466975 h 2790274"/>
              <a:gd name="connsiteX137" fmla="*/ 4367691 w 4406205"/>
              <a:gd name="connsiteY137" fmla="*/ 2524125 h 2790274"/>
              <a:gd name="connsiteX138" fmla="*/ 4386741 w 4406205"/>
              <a:gd name="connsiteY138" fmla="*/ 2552700 h 2790274"/>
              <a:gd name="connsiteX139" fmla="*/ 4405791 w 4406205"/>
              <a:gd name="connsiteY139" fmla="*/ 2609850 h 2790274"/>
              <a:gd name="connsiteX140" fmla="*/ 4396266 w 4406205"/>
              <a:gd name="connsiteY140" fmla="*/ 2657475 h 2790274"/>
              <a:gd name="connsiteX141" fmla="*/ 4367691 w 4406205"/>
              <a:gd name="connsiteY141" fmla="*/ 2667000 h 279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406205" h="2790274">
                <a:moveTo>
                  <a:pt x="4367691" y="2667000"/>
                </a:moveTo>
                <a:cubicBezTo>
                  <a:pt x="4353404" y="2676525"/>
                  <a:pt x="4334411" y="2704016"/>
                  <a:pt x="4310541" y="2714625"/>
                </a:cubicBezTo>
                <a:cubicBezTo>
                  <a:pt x="4292191" y="2722780"/>
                  <a:pt x="4272441" y="2727325"/>
                  <a:pt x="4253391" y="2733675"/>
                </a:cubicBezTo>
                <a:cubicBezTo>
                  <a:pt x="4083595" y="2790274"/>
                  <a:pt x="4229225" y="2744863"/>
                  <a:pt x="3777141" y="2752725"/>
                </a:cubicBezTo>
                <a:lnTo>
                  <a:pt x="3129441" y="2762250"/>
                </a:lnTo>
                <a:lnTo>
                  <a:pt x="2243616" y="2752725"/>
                </a:lnTo>
                <a:cubicBezTo>
                  <a:pt x="2179714" y="2750864"/>
                  <a:pt x="2161914" y="2733541"/>
                  <a:pt x="2110266" y="2724150"/>
                </a:cubicBezTo>
                <a:cubicBezTo>
                  <a:pt x="1922376" y="2689988"/>
                  <a:pt x="2185769" y="2746220"/>
                  <a:pt x="1957866" y="2695575"/>
                </a:cubicBezTo>
                <a:cubicBezTo>
                  <a:pt x="1898469" y="2655977"/>
                  <a:pt x="1965471" y="2694999"/>
                  <a:pt x="1872141" y="2667000"/>
                </a:cubicBezTo>
                <a:cubicBezTo>
                  <a:pt x="1858541" y="2662920"/>
                  <a:pt x="1847224" y="2653223"/>
                  <a:pt x="1834041" y="2647950"/>
                </a:cubicBezTo>
                <a:cubicBezTo>
                  <a:pt x="1815397" y="2640492"/>
                  <a:pt x="1776891" y="2628900"/>
                  <a:pt x="1776891" y="2628900"/>
                </a:cubicBezTo>
                <a:cubicBezTo>
                  <a:pt x="1711387" y="2585231"/>
                  <a:pt x="1741461" y="2598040"/>
                  <a:pt x="1691166" y="2581275"/>
                </a:cubicBezTo>
                <a:cubicBezTo>
                  <a:pt x="1681641" y="2574925"/>
                  <a:pt x="1672830" y="2567345"/>
                  <a:pt x="1662591" y="2562225"/>
                </a:cubicBezTo>
                <a:cubicBezTo>
                  <a:pt x="1653611" y="2557735"/>
                  <a:pt x="1642370" y="2558269"/>
                  <a:pt x="1634016" y="2552700"/>
                </a:cubicBezTo>
                <a:cubicBezTo>
                  <a:pt x="1622808" y="2545228"/>
                  <a:pt x="1617216" y="2530667"/>
                  <a:pt x="1605441" y="2524125"/>
                </a:cubicBezTo>
                <a:cubicBezTo>
                  <a:pt x="1587888" y="2514373"/>
                  <a:pt x="1548291" y="2505075"/>
                  <a:pt x="1548291" y="2505075"/>
                </a:cubicBezTo>
                <a:cubicBezTo>
                  <a:pt x="1529241" y="2492375"/>
                  <a:pt x="1507330" y="2483164"/>
                  <a:pt x="1491141" y="2466975"/>
                </a:cubicBezTo>
                <a:cubicBezTo>
                  <a:pt x="1481616" y="2457450"/>
                  <a:pt x="1473199" y="2446670"/>
                  <a:pt x="1462566" y="2438400"/>
                </a:cubicBezTo>
                <a:cubicBezTo>
                  <a:pt x="1444494" y="2424344"/>
                  <a:pt x="1405416" y="2400300"/>
                  <a:pt x="1405416" y="2400300"/>
                </a:cubicBezTo>
                <a:cubicBezTo>
                  <a:pt x="1399066" y="2390775"/>
                  <a:pt x="1394461" y="2379820"/>
                  <a:pt x="1386366" y="2371725"/>
                </a:cubicBezTo>
                <a:cubicBezTo>
                  <a:pt x="1322866" y="2308225"/>
                  <a:pt x="1389541" y="2400300"/>
                  <a:pt x="1338741" y="2324100"/>
                </a:cubicBezTo>
                <a:cubicBezTo>
                  <a:pt x="1323663" y="2263788"/>
                  <a:pt x="1336478" y="2296892"/>
                  <a:pt x="1291116" y="2228850"/>
                </a:cubicBezTo>
                <a:cubicBezTo>
                  <a:pt x="1279977" y="2212142"/>
                  <a:pt x="1283205" y="2188408"/>
                  <a:pt x="1272066" y="2171700"/>
                </a:cubicBezTo>
                <a:lnTo>
                  <a:pt x="1253016" y="2143125"/>
                </a:lnTo>
                <a:cubicBezTo>
                  <a:pt x="1238621" y="2085544"/>
                  <a:pt x="1247631" y="2117444"/>
                  <a:pt x="1224441" y="2047875"/>
                </a:cubicBezTo>
                <a:lnTo>
                  <a:pt x="1205391" y="1990725"/>
                </a:lnTo>
                <a:cubicBezTo>
                  <a:pt x="1201771" y="1979865"/>
                  <a:pt x="1192691" y="1971675"/>
                  <a:pt x="1186341" y="1962150"/>
                </a:cubicBezTo>
                <a:cubicBezTo>
                  <a:pt x="1183166" y="1943100"/>
                  <a:pt x="1181500" y="1923736"/>
                  <a:pt x="1176816" y="1905000"/>
                </a:cubicBezTo>
                <a:cubicBezTo>
                  <a:pt x="1171946" y="1885519"/>
                  <a:pt x="1164116" y="1866900"/>
                  <a:pt x="1157766" y="1847850"/>
                </a:cubicBezTo>
                <a:cubicBezTo>
                  <a:pt x="1154591" y="1838325"/>
                  <a:pt x="1150676" y="1829015"/>
                  <a:pt x="1148241" y="1819275"/>
                </a:cubicBezTo>
                <a:cubicBezTo>
                  <a:pt x="1145066" y="1806575"/>
                  <a:pt x="1143751" y="1793259"/>
                  <a:pt x="1138716" y="1781175"/>
                </a:cubicBezTo>
                <a:cubicBezTo>
                  <a:pt x="1111861" y="1716723"/>
                  <a:pt x="1099047" y="1702622"/>
                  <a:pt x="1062516" y="1647825"/>
                </a:cubicBezTo>
                <a:cubicBezTo>
                  <a:pt x="1056166" y="1638300"/>
                  <a:pt x="1051561" y="1627345"/>
                  <a:pt x="1043466" y="1619250"/>
                </a:cubicBezTo>
                <a:lnTo>
                  <a:pt x="1014891" y="1590675"/>
                </a:lnTo>
                <a:cubicBezTo>
                  <a:pt x="1011716" y="1581150"/>
                  <a:pt x="1010935" y="1570454"/>
                  <a:pt x="1005366" y="1562100"/>
                </a:cubicBezTo>
                <a:cubicBezTo>
                  <a:pt x="963235" y="1498903"/>
                  <a:pt x="988904" y="1567276"/>
                  <a:pt x="957741" y="1504950"/>
                </a:cubicBezTo>
                <a:cubicBezTo>
                  <a:pt x="920078" y="1429624"/>
                  <a:pt x="987352" y="1529053"/>
                  <a:pt x="919641" y="1447800"/>
                </a:cubicBezTo>
                <a:cubicBezTo>
                  <a:pt x="912312" y="1439006"/>
                  <a:pt x="909530" y="1426376"/>
                  <a:pt x="900591" y="1419225"/>
                </a:cubicBezTo>
                <a:cubicBezTo>
                  <a:pt x="892751" y="1412953"/>
                  <a:pt x="881756" y="1412135"/>
                  <a:pt x="872016" y="1409700"/>
                </a:cubicBezTo>
                <a:cubicBezTo>
                  <a:pt x="845391" y="1403044"/>
                  <a:pt x="792717" y="1394896"/>
                  <a:pt x="767241" y="1390650"/>
                </a:cubicBezTo>
                <a:cubicBezTo>
                  <a:pt x="745016" y="1381125"/>
                  <a:pt x="723505" y="1369721"/>
                  <a:pt x="700566" y="1362075"/>
                </a:cubicBezTo>
                <a:cubicBezTo>
                  <a:pt x="685207" y="1356955"/>
                  <a:pt x="668560" y="1356810"/>
                  <a:pt x="652941" y="1352550"/>
                </a:cubicBezTo>
                <a:lnTo>
                  <a:pt x="567216" y="1323975"/>
                </a:lnTo>
                <a:lnTo>
                  <a:pt x="510066" y="1304925"/>
                </a:lnTo>
                <a:lnTo>
                  <a:pt x="481491" y="1295400"/>
                </a:lnTo>
                <a:cubicBezTo>
                  <a:pt x="436208" y="1265211"/>
                  <a:pt x="463776" y="1279970"/>
                  <a:pt x="395766" y="1257300"/>
                </a:cubicBezTo>
                <a:lnTo>
                  <a:pt x="367191" y="1247775"/>
                </a:lnTo>
                <a:cubicBezTo>
                  <a:pt x="236161" y="1204098"/>
                  <a:pt x="348652" y="1238545"/>
                  <a:pt x="14766" y="1228725"/>
                </a:cubicBezTo>
                <a:cubicBezTo>
                  <a:pt x="0" y="1081060"/>
                  <a:pt x="794" y="1136050"/>
                  <a:pt x="14766" y="933450"/>
                </a:cubicBezTo>
                <a:cubicBezTo>
                  <a:pt x="21241" y="839569"/>
                  <a:pt x="22470" y="883373"/>
                  <a:pt x="33816" y="809625"/>
                </a:cubicBezTo>
                <a:cubicBezTo>
                  <a:pt x="38452" y="779493"/>
                  <a:pt x="46451" y="698823"/>
                  <a:pt x="52866" y="666750"/>
                </a:cubicBezTo>
                <a:cubicBezTo>
                  <a:pt x="54835" y="656905"/>
                  <a:pt x="59749" y="647861"/>
                  <a:pt x="62391" y="638175"/>
                </a:cubicBezTo>
                <a:cubicBezTo>
                  <a:pt x="65322" y="627427"/>
                  <a:pt x="89259" y="521672"/>
                  <a:pt x="100491" y="504825"/>
                </a:cubicBezTo>
                <a:cubicBezTo>
                  <a:pt x="106841" y="495300"/>
                  <a:pt x="114892" y="486711"/>
                  <a:pt x="119541" y="476250"/>
                </a:cubicBezTo>
                <a:cubicBezTo>
                  <a:pt x="127696" y="457900"/>
                  <a:pt x="127452" y="435808"/>
                  <a:pt x="138591" y="419100"/>
                </a:cubicBezTo>
                <a:cubicBezTo>
                  <a:pt x="144941" y="409575"/>
                  <a:pt x="152992" y="400986"/>
                  <a:pt x="157641" y="390525"/>
                </a:cubicBezTo>
                <a:cubicBezTo>
                  <a:pt x="165796" y="372175"/>
                  <a:pt x="170341" y="352425"/>
                  <a:pt x="176691" y="333375"/>
                </a:cubicBezTo>
                <a:cubicBezTo>
                  <a:pt x="179866" y="323850"/>
                  <a:pt x="179116" y="311900"/>
                  <a:pt x="186216" y="304800"/>
                </a:cubicBezTo>
                <a:cubicBezTo>
                  <a:pt x="195741" y="295275"/>
                  <a:pt x="203583" y="283697"/>
                  <a:pt x="214791" y="276225"/>
                </a:cubicBezTo>
                <a:cubicBezTo>
                  <a:pt x="223145" y="270656"/>
                  <a:pt x="233841" y="269875"/>
                  <a:pt x="243366" y="266700"/>
                </a:cubicBezTo>
                <a:cubicBezTo>
                  <a:pt x="298643" y="229849"/>
                  <a:pt x="244876" y="259757"/>
                  <a:pt x="338616" y="238125"/>
                </a:cubicBezTo>
                <a:cubicBezTo>
                  <a:pt x="358182" y="233610"/>
                  <a:pt x="376716" y="225425"/>
                  <a:pt x="395766" y="219075"/>
                </a:cubicBezTo>
                <a:lnTo>
                  <a:pt x="424341" y="209550"/>
                </a:lnTo>
                <a:lnTo>
                  <a:pt x="452916" y="200025"/>
                </a:lnTo>
                <a:cubicBezTo>
                  <a:pt x="462441" y="193675"/>
                  <a:pt x="470969" y="185484"/>
                  <a:pt x="481491" y="180975"/>
                </a:cubicBezTo>
                <a:cubicBezTo>
                  <a:pt x="500850" y="172678"/>
                  <a:pt x="561968" y="164880"/>
                  <a:pt x="576741" y="161925"/>
                </a:cubicBezTo>
                <a:cubicBezTo>
                  <a:pt x="589578" y="159358"/>
                  <a:pt x="601961" y="154742"/>
                  <a:pt x="614841" y="152400"/>
                </a:cubicBezTo>
                <a:cubicBezTo>
                  <a:pt x="636930" y="148384"/>
                  <a:pt x="659427" y="146891"/>
                  <a:pt x="681516" y="142875"/>
                </a:cubicBezTo>
                <a:cubicBezTo>
                  <a:pt x="694396" y="140533"/>
                  <a:pt x="707077" y="137112"/>
                  <a:pt x="719616" y="133350"/>
                </a:cubicBezTo>
                <a:cubicBezTo>
                  <a:pt x="738850" y="127580"/>
                  <a:pt x="756959" y="117601"/>
                  <a:pt x="776766" y="114300"/>
                </a:cubicBezTo>
                <a:cubicBezTo>
                  <a:pt x="856061" y="101084"/>
                  <a:pt x="814797" y="107506"/>
                  <a:pt x="900591" y="95250"/>
                </a:cubicBezTo>
                <a:cubicBezTo>
                  <a:pt x="954004" y="77446"/>
                  <a:pt x="919426" y="88160"/>
                  <a:pt x="1005366" y="66675"/>
                </a:cubicBezTo>
                <a:cubicBezTo>
                  <a:pt x="1018066" y="63500"/>
                  <a:pt x="1031047" y="61290"/>
                  <a:pt x="1043466" y="57150"/>
                </a:cubicBezTo>
                <a:lnTo>
                  <a:pt x="1100616" y="38100"/>
                </a:lnTo>
                <a:cubicBezTo>
                  <a:pt x="1130887" y="28010"/>
                  <a:pt x="1164238" y="32792"/>
                  <a:pt x="1195866" y="28575"/>
                </a:cubicBezTo>
                <a:cubicBezTo>
                  <a:pt x="1221778" y="25120"/>
                  <a:pt x="1255722" y="15992"/>
                  <a:pt x="1281591" y="9525"/>
                </a:cubicBezTo>
                <a:lnTo>
                  <a:pt x="1738791" y="19050"/>
                </a:lnTo>
                <a:cubicBezTo>
                  <a:pt x="1751872" y="19553"/>
                  <a:pt x="1763915" y="26845"/>
                  <a:pt x="1776891" y="28575"/>
                </a:cubicBezTo>
                <a:cubicBezTo>
                  <a:pt x="1811652" y="33210"/>
                  <a:pt x="1846741" y="34925"/>
                  <a:pt x="1881666" y="38100"/>
                </a:cubicBezTo>
                <a:cubicBezTo>
                  <a:pt x="1948341" y="34925"/>
                  <a:pt x="2015171" y="34118"/>
                  <a:pt x="2081691" y="28575"/>
                </a:cubicBezTo>
                <a:cubicBezTo>
                  <a:pt x="2091697" y="27741"/>
                  <a:pt x="2101286" y="23540"/>
                  <a:pt x="2110266" y="19050"/>
                </a:cubicBezTo>
                <a:cubicBezTo>
                  <a:pt x="2120505" y="13930"/>
                  <a:pt x="2129316" y="6350"/>
                  <a:pt x="2138841" y="0"/>
                </a:cubicBezTo>
                <a:cubicBezTo>
                  <a:pt x="2215041" y="3175"/>
                  <a:pt x="2291356" y="4278"/>
                  <a:pt x="2367441" y="9525"/>
                </a:cubicBezTo>
                <a:cubicBezTo>
                  <a:pt x="2385209" y="10750"/>
                  <a:pt x="2424330" y="20299"/>
                  <a:pt x="2443641" y="28575"/>
                </a:cubicBezTo>
                <a:cubicBezTo>
                  <a:pt x="2475972" y="42431"/>
                  <a:pt x="2493919" y="57813"/>
                  <a:pt x="2529366" y="66675"/>
                </a:cubicBezTo>
                <a:cubicBezTo>
                  <a:pt x="2551146" y="72120"/>
                  <a:pt x="2573816" y="73025"/>
                  <a:pt x="2596041" y="76200"/>
                </a:cubicBezTo>
                <a:cubicBezTo>
                  <a:pt x="2605566" y="79375"/>
                  <a:pt x="2614876" y="83290"/>
                  <a:pt x="2624616" y="85725"/>
                </a:cubicBezTo>
                <a:cubicBezTo>
                  <a:pt x="2640322" y="89652"/>
                  <a:pt x="2656882" y="90130"/>
                  <a:pt x="2672241" y="95250"/>
                </a:cubicBezTo>
                <a:cubicBezTo>
                  <a:pt x="2685711" y="99740"/>
                  <a:pt x="2697290" y="108707"/>
                  <a:pt x="2710341" y="114300"/>
                </a:cubicBezTo>
                <a:cubicBezTo>
                  <a:pt x="2719569" y="118255"/>
                  <a:pt x="2729391" y="120650"/>
                  <a:pt x="2738916" y="123825"/>
                </a:cubicBezTo>
                <a:cubicBezTo>
                  <a:pt x="2798819" y="163760"/>
                  <a:pt x="2734559" y="125548"/>
                  <a:pt x="2843691" y="161925"/>
                </a:cubicBezTo>
                <a:lnTo>
                  <a:pt x="2929416" y="190500"/>
                </a:lnTo>
                <a:cubicBezTo>
                  <a:pt x="2962685" y="201590"/>
                  <a:pt x="2999417" y="195489"/>
                  <a:pt x="3034191" y="200025"/>
                </a:cubicBezTo>
                <a:cubicBezTo>
                  <a:pt x="3072492" y="205021"/>
                  <a:pt x="3148491" y="219075"/>
                  <a:pt x="3148491" y="219075"/>
                </a:cubicBezTo>
                <a:cubicBezTo>
                  <a:pt x="3161191" y="225425"/>
                  <a:pt x="3173408" y="232852"/>
                  <a:pt x="3186591" y="238125"/>
                </a:cubicBezTo>
                <a:cubicBezTo>
                  <a:pt x="3243180" y="260760"/>
                  <a:pt x="3232722" y="252666"/>
                  <a:pt x="3281841" y="266700"/>
                </a:cubicBezTo>
                <a:cubicBezTo>
                  <a:pt x="3291495" y="269458"/>
                  <a:pt x="3300762" y="273467"/>
                  <a:pt x="3310416" y="276225"/>
                </a:cubicBezTo>
                <a:cubicBezTo>
                  <a:pt x="3323003" y="279821"/>
                  <a:pt x="3335977" y="281988"/>
                  <a:pt x="3348516" y="285750"/>
                </a:cubicBezTo>
                <a:cubicBezTo>
                  <a:pt x="3367750" y="291520"/>
                  <a:pt x="3405666" y="304800"/>
                  <a:pt x="3405666" y="304800"/>
                </a:cubicBezTo>
                <a:cubicBezTo>
                  <a:pt x="3460580" y="341409"/>
                  <a:pt x="3407607" y="309714"/>
                  <a:pt x="3462816" y="333375"/>
                </a:cubicBezTo>
                <a:cubicBezTo>
                  <a:pt x="3545206" y="368685"/>
                  <a:pt x="3462478" y="339612"/>
                  <a:pt x="3529491" y="361950"/>
                </a:cubicBezTo>
                <a:cubicBezTo>
                  <a:pt x="3548541" y="374650"/>
                  <a:pt x="3564921" y="392810"/>
                  <a:pt x="3586641" y="400050"/>
                </a:cubicBezTo>
                <a:cubicBezTo>
                  <a:pt x="3613876" y="409128"/>
                  <a:pt x="3623416" y="413120"/>
                  <a:pt x="3653316" y="419100"/>
                </a:cubicBezTo>
                <a:cubicBezTo>
                  <a:pt x="3672254" y="422888"/>
                  <a:pt x="3691416" y="425450"/>
                  <a:pt x="3710466" y="428625"/>
                </a:cubicBezTo>
                <a:cubicBezTo>
                  <a:pt x="3729516" y="434975"/>
                  <a:pt x="3750908" y="436536"/>
                  <a:pt x="3767616" y="447675"/>
                </a:cubicBezTo>
                <a:cubicBezTo>
                  <a:pt x="3777141" y="454025"/>
                  <a:pt x="3787397" y="459396"/>
                  <a:pt x="3796191" y="466725"/>
                </a:cubicBezTo>
                <a:cubicBezTo>
                  <a:pt x="3819870" y="486458"/>
                  <a:pt x="3835682" y="508173"/>
                  <a:pt x="3853341" y="533400"/>
                </a:cubicBezTo>
                <a:cubicBezTo>
                  <a:pt x="3866471" y="552157"/>
                  <a:pt x="3878741" y="571500"/>
                  <a:pt x="3891441" y="590550"/>
                </a:cubicBezTo>
                <a:lnTo>
                  <a:pt x="3910491" y="619125"/>
                </a:lnTo>
                <a:cubicBezTo>
                  <a:pt x="3915324" y="638459"/>
                  <a:pt x="3921342" y="666669"/>
                  <a:pt x="3929541" y="685800"/>
                </a:cubicBezTo>
                <a:cubicBezTo>
                  <a:pt x="3935134" y="698851"/>
                  <a:pt x="3943605" y="710605"/>
                  <a:pt x="3948591" y="723900"/>
                </a:cubicBezTo>
                <a:cubicBezTo>
                  <a:pt x="3953188" y="736157"/>
                  <a:pt x="3954520" y="749413"/>
                  <a:pt x="3958116" y="762000"/>
                </a:cubicBezTo>
                <a:cubicBezTo>
                  <a:pt x="3960874" y="771654"/>
                  <a:pt x="3964883" y="780921"/>
                  <a:pt x="3967641" y="790575"/>
                </a:cubicBezTo>
                <a:cubicBezTo>
                  <a:pt x="3971237" y="803162"/>
                  <a:pt x="3972569" y="816418"/>
                  <a:pt x="3977166" y="828675"/>
                </a:cubicBezTo>
                <a:cubicBezTo>
                  <a:pt x="3982152" y="841970"/>
                  <a:pt x="3990943" y="853592"/>
                  <a:pt x="3996216" y="866775"/>
                </a:cubicBezTo>
                <a:cubicBezTo>
                  <a:pt x="4003674" y="885419"/>
                  <a:pt x="4008916" y="904875"/>
                  <a:pt x="4015266" y="923925"/>
                </a:cubicBezTo>
                <a:lnTo>
                  <a:pt x="4043841" y="1009650"/>
                </a:lnTo>
                <a:cubicBezTo>
                  <a:pt x="4075852" y="1105682"/>
                  <a:pt x="4027011" y="956724"/>
                  <a:pt x="4062891" y="1076325"/>
                </a:cubicBezTo>
                <a:lnTo>
                  <a:pt x="4091466" y="1162050"/>
                </a:lnTo>
                <a:lnTo>
                  <a:pt x="4100991" y="1190625"/>
                </a:lnTo>
                <a:lnTo>
                  <a:pt x="4110516" y="1219200"/>
                </a:lnTo>
                <a:cubicBezTo>
                  <a:pt x="4113691" y="1254125"/>
                  <a:pt x="4115081" y="1289258"/>
                  <a:pt x="4120041" y="1323975"/>
                </a:cubicBezTo>
                <a:cubicBezTo>
                  <a:pt x="4121461" y="1333914"/>
                  <a:pt x="4127131" y="1342810"/>
                  <a:pt x="4129566" y="1352550"/>
                </a:cubicBezTo>
                <a:cubicBezTo>
                  <a:pt x="4133493" y="1368256"/>
                  <a:pt x="4136629" y="1384174"/>
                  <a:pt x="4139091" y="1400175"/>
                </a:cubicBezTo>
                <a:cubicBezTo>
                  <a:pt x="4142983" y="1425475"/>
                  <a:pt x="4144996" y="1451035"/>
                  <a:pt x="4148616" y="1476375"/>
                </a:cubicBezTo>
                <a:cubicBezTo>
                  <a:pt x="4151347" y="1495494"/>
                  <a:pt x="4154966" y="1514475"/>
                  <a:pt x="4158141" y="1533525"/>
                </a:cubicBezTo>
                <a:cubicBezTo>
                  <a:pt x="4161316" y="1641475"/>
                  <a:pt x="4163350" y="1749465"/>
                  <a:pt x="4167666" y="1857375"/>
                </a:cubicBezTo>
                <a:cubicBezTo>
                  <a:pt x="4170765" y="1934861"/>
                  <a:pt x="4169574" y="1988831"/>
                  <a:pt x="4186716" y="2057400"/>
                </a:cubicBezTo>
                <a:cubicBezTo>
                  <a:pt x="4189151" y="2067140"/>
                  <a:pt x="4191751" y="2076995"/>
                  <a:pt x="4196241" y="2085975"/>
                </a:cubicBezTo>
                <a:cubicBezTo>
                  <a:pt x="4201361" y="2096214"/>
                  <a:pt x="4208941" y="2105025"/>
                  <a:pt x="4215291" y="2114550"/>
                </a:cubicBezTo>
                <a:cubicBezTo>
                  <a:pt x="4218343" y="2126757"/>
                  <a:pt x="4227509" y="2167560"/>
                  <a:pt x="4234341" y="2181225"/>
                </a:cubicBezTo>
                <a:cubicBezTo>
                  <a:pt x="4239461" y="2191464"/>
                  <a:pt x="4248271" y="2199561"/>
                  <a:pt x="4253391" y="2209800"/>
                </a:cubicBezTo>
                <a:cubicBezTo>
                  <a:pt x="4257881" y="2218780"/>
                  <a:pt x="4258426" y="2229395"/>
                  <a:pt x="4262916" y="2238375"/>
                </a:cubicBezTo>
                <a:cubicBezTo>
                  <a:pt x="4268036" y="2248614"/>
                  <a:pt x="4276846" y="2256711"/>
                  <a:pt x="4281966" y="2266950"/>
                </a:cubicBezTo>
                <a:cubicBezTo>
                  <a:pt x="4286456" y="2275930"/>
                  <a:pt x="4287536" y="2286297"/>
                  <a:pt x="4291491" y="2295525"/>
                </a:cubicBezTo>
                <a:cubicBezTo>
                  <a:pt x="4297084" y="2308576"/>
                  <a:pt x="4305268" y="2320442"/>
                  <a:pt x="4310541" y="2333625"/>
                </a:cubicBezTo>
                <a:cubicBezTo>
                  <a:pt x="4347233" y="2425355"/>
                  <a:pt x="4312513" y="2358592"/>
                  <a:pt x="4348641" y="2466975"/>
                </a:cubicBezTo>
                <a:cubicBezTo>
                  <a:pt x="4354991" y="2486025"/>
                  <a:pt x="4356552" y="2507417"/>
                  <a:pt x="4367691" y="2524125"/>
                </a:cubicBezTo>
                <a:cubicBezTo>
                  <a:pt x="4374041" y="2533650"/>
                  <a:pt x="4382092" y="2542239"/>
                  <a:pt x="4386741" y="2552700"/>
                </a:cubicBezTo>
                <a:cubicBezTo>
                  <a:pt x="4394896" y="2571050"/>
                  <a:pt x="4405791" y="2609850"/>
                  <a:pt x="4405791" y="2609850"/>
                </a:cubicBezTo>
                <a:cubicBezTo>
                  <a:pt x="4402616" y="2625725"/>
                  <a:pt x="4406205" y="2644696"/>
                  <a:pt x="4396266" y="2657475"/>
                </a:cubicBezTo>
                <a:cubicBezTo>
                  <a:pt x="4336474" y="2734350"/>
                  <a:pt x="4381978" y="2657475"/>
                  <a:pt x="4367691" y="26670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TextBox 11"/>
          <p:cNvSpPr txBox="1"/>
          <p:nvPr/>
        </p:nvSpPr>
        <p:spPr>
          <a:xfrm>
            <a:off x="4572000" y="3500438"/>
            <a:ext cx="157163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Progenitor of Mast Cell</a:t>
            </a:r>
            <a:endParaRPr lang="ru-RU" sz="11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000628" y="3500438"/>
            <a:ext cx="714380" cy="5715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mastce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0504"/>
            <a:ext cx="476242" cy="4062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0628" y="400050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Mast Cell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29256" y="2143116"/>
            <a:ext cx="1500198" cy="785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226457" y="2845587"/>
            <a:ext cx="2619365" cy="13573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57620" y="485776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pDC</a:t>
            </a:r>
            <a:r>
              <a:rPr lang="en-US" sz="1400" b="1" dirty="0" smtClean="0"/>
              <a:t> –</a:t>
            </a:r>
            <a:r>
              <a:rPr lang="en-US" sz="1400" b="1" dirty="0" err="1" smtClean="0"/>
              <a:t>plasmacytoid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dendritic</a:t>
            </a:r>
            <a:r>
              <a:rPr lang="en-US" sz="1400" b="1" dirty="0" smtClean="0"/>
              <a:t> cell</a:t>
            </a:r>
            <a:endParaRPr lang="ru-RU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11074</TotalTime>
  <Words>2509</Words>
  <Application>Microsoft Office PowerPoint</Application>
  <PresentationFormat>Экран (4:3)</PresentationFormat>
  <Paragraphs>276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Навіщо потрібна  "Молекулярна імунологія"?</vt:lpstr>
      <vt:lpstr>Навіщо потрібна  "Молекулярна імунологія"?</vt:lpstr>
      <vt:lpstr>Завдання імунної системи :   Розпізнавання «чужого» та захист багатоклітинного організму від патогенних мікробів (вірусів, грибів, бактерій, найпростіших)    Захист від пухлинних клітин    Нерозпізнавання «свого»  </vt:lpstr>
      <vt:lpstr>Слайд 7</vt:lpstr>
      <vt:lpstr>Слайд 8</vt:lpstr>
      <vt:lpstr>Слайд 9</vt:lpstr>
      <vt:lpstr>Лейкоцитарна формула крові людини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MALT (Mucosal-associated lymphoid tissue) збирає антиген з епітеліальних поверхонь тіла. Більшість патогенів потрапляє в організм через слизові.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иммунной системы – защита многоклеточного организма</dc:title>
  <dc:creator>user</dc:creator>
  <cp:lastModifiedBy>User</cp:lastModifiedBy>
  <cp:revision>788</cp:revision>
  <dcterms:created xsi:type="dcterms:W3CDTF">2014-06-17T07:01:33Z</dcterms:created>
  <dcterms:modified xsi:type="dcterms:W3CDTF">2024-02-29T08:38:16Z</dcterms:modified>
</cp:coreProperties>
</file>