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76" r:id="rId2"/>
  </p:sldMasterIdLst>
  <p:notesMasterIdLst>
    <p:notesMasterId r:id="rId24"/>
  </p:notesMasterIdLst>
  <p:handoutMasterIdLst>
    <p:handoutMasterId r:id="rId25"/>
  </p:handoutMasterIdLst>
  <p:sldIdLst>
    <p:sldId id="256" r:id="rId3"/>
    <p:sldId id="272" r:id="rId4"/>
    <p:sldId id="263" r:id="rId5"/>
    <p:sldId id="264" r:id="rId6"/>
    <p:sldId id="266" r:id="rId7"/>
    <p:sldId id="267" r:id="rId8"/>
    <p:sldId id="268" r:id="rId9"/>
    <p:sldId id="270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53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453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0E068FB-3190-44CA-AF0C-BB9760DC116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451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51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51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51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451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9EF850B-8C56-4C64-8BDC-D36B58E0963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061513-0536-42CE-83AE-24F44B4FD026}" type="slidenum">
              <a:rPr lang="ru-RU"/>
              <a:pPr/>
              <a:t>1</a:t>
            </a:fld>
            <a:endParaRPr lang="ru-RU"/>
          </a:p>
        </p:txBody>
      </p:sp>
      <p:sp>
        <p:nvSpPr>
          <p:cNvPr id="452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EE39BF-6EA6-4002-B4D7-3B6AB041BDA0}" type="slidenum">
              <a:rPr lang="ru-RU"/>
              <a:pPr/>
              <a:t>2</a:t>
            </a:fld>
            <a:endParaRPr lang="ru-RU"/>
          </a:p>
        </p:txBody>
      </p:sp>
      <p:sp>
        <p:nvSpPr>
          <p:cNvPr id="458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701AB-E798-48B0-90DA-34B963978A9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7578C6-F784-47E4-A25D-7E03F861D3D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C17FC2-8985-43E9-AF0F-F9A69EFAC6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4035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F993821-FCD0-429C-A92C-7184AFD72C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A7D9DD-B5F1-4A02-BB1C-DCD0EA82DAD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3BF06-19A0-4AA9-90CA-CF0DDAFD54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7BEBA1-9205-4D80-B004-BCDC0E9602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5C0E12-05AC-420B-9865-E4119545EF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D9BEEA-60C8-4D4A-B2C8-58DAE3CA89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D68711-A80B-42F6-984D-2781C2B29C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58F7B-220C-4380-B1F6-1442D8E796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8A865D-A1D5-4E7D-94CF-EA332B02FF9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73428E-3706-4F10-887A-DD731841192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6FF03-4293-4C75-80AE-671E1BE45A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8F218-911D-4E75-BA10-D74BDF528C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3B152-0E4D-4CCD-974F-EB0FB0E9B8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4291B-8976-4A59-98AF-A7836865BA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3B8B40-044E-4E0A-8CE0-9279F2C6B9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FF16B1-23CD-4D2D-AA44-029E9B59D1D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74A0D-372D-4D7F-A40A-3144355473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5B0A23-6081-4F44-8381-4DB7FCA40C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BDDB9E-A265-4216-9DCC-C3844D0374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480E094-E74C-441F-9B69-58FFD2FA28C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3011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640C89C-04D2-4B22-82C6-C2BB50A02F52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7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516A8F5F-DAAB-4BAF-A9E5-238E86C60F14}" type="slidenum">
              <a:rPr lang="ru-RU"/>
              <a:pPr/>
              <a:t>1</a:t>
            </a:fld>
            <a:endParaRPr lang="ru-RU"/>
          </a:p>
        </p:txBody>
      </p:sp>
      <p:sp>
        <p:nvSpPr>
          <p:cNvPr id="4098" name="Rectangle 2"/>
          <p:cNvSpPr>
            <a:spLocks noGrp="1" noRot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4000" dirty="0" smtClean="0"/>
              <a:t>Молекулярні та клітинні механізми старіння: сучасні концепції</a:t>
            </a:r>
            <a:endParaRPr lang="ru-RU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0191-4759-4A88-8DF3-6E3C2097963E}" type="slidenum">
              <a:rPr lang="ru-RU"/>
              <a:pPr/>
              <a:t>10</a:t>
            </a:fld>
            <a:endParaRPr lang="ru-RU"/>
          </a:p>
        </p:txBody>
      </p:sp>
      <p:sp>
        <p:nvSpPr>
          <p:cNvPr id="277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7772400" cy="685800"/>
          </a:xfrm>
        </p:spPr>
        <p:txBody>
          <a:bodyPr/>
          <a:lstStyle/>
          <a:p>
            <a:r>
              <a:rPr lang="uk-UA" sz="2400" dirty="0" smtClean="0"/>
              <a:t>Втрата </a:t>
            </a:r>
            <a:r>
              <a:rPr lang="uk-UA" sz="2400" dirty="0" err="1" smtClean="0"/>
              <a:t>протеостазу</a:t>
            </a:r>
            <a:endParaRPr lang="ru-RU" sz="2400" dirty="0"/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5562600"/>
            <a:ext cx="5257800" cy="914400"/>
          </a:xfrm>
        </p:spPr>
        <p:txBody>
          <a:bodyPr/>
          <a:lstStyle/>
          <a:p>
            <a:pPr algn="l">
              <a:lnSpc>
                <a:spcPct val="80000"/>
              </a:lnSpc>
              <a:buFontTx/>
              <a:buChar char="-"/>
            </a:pPr>
            <a:r>
              <a:rPr lang="uk-UA" sz="1600" dirty="0" smtClean="0"/>
              <a:t>Зниження </a:t>
            </a:r>
            <a:r>
              <a:rPr lang="uk-UA" sz="1600" dirty="0" smtClean="0"/>
              <a:t>синтезу </a:t>
            </a:r>
            <a:r>
              <a:rPr lang="uk-UA" sz="1600" dirty="0" err="1" smtClean="0"/>
              <a:t>шаперонів</a:t>
            </a:r>
            <a:r>
              <a:rPr lang="uk-UA" sz="1600" dirty="0" smtClean="0"/>
              <a:t> (білків теплового шоку) з віком </a:t>
            </a:r>
            <a:endParaRPr lang="en-US" sz="1600" dirty="0" smtClean="0"/>
          </a:p>
          <a:p>
            <a:pPr algn="l">
              <a:lnSpc>
                <a:spcPct val="80000"/>
              </a:lnSpc>
              <a:buFontTx/>
              <a:buChar char="-"/>
            </a:pPr>
            <a:r>
              <a:rPr lang="uk-UA" sz="1600" dirty="0" smtClean="0"/>
              <a:t>Зниження </a:t>
            </a:r>
            <a:r>
              <a:rPr lang="uk-UA" sz="1600" dirty="0" smtClean="0"/>
              <a:t>активності </a:t>
            </a:r>
            <a:r>
              <a:rPr lang="uk-UA" sz="1600" dirty="0" err="1" smtClean="0"/>
              <a:t>лізосом</a:t>
            </a:r>
            <a:r>
              <a:rPr lang="uk-UA" sz="1600" dirty="0" smtClean="0"/>
              <a:t> </a:t>
            </a:r>
            <a:endParaRPr lang="en-US" sz="1600" dirty="0" smtClean="0"/>
          </a:p>
          <a:p>
            <a:pPr algn="l">
              <a:lnSpc>
                <a:spcPct val="80000"/>
              </a:lnSpc>
            </a:pPr>
            <a:r>
              <a:rPr lang="uk-UA" sz="1600" dirty="0" smtClean="0"/>
              <a:t>- </a:t>
            </a:r>
            <a:r>
              <a:rPr lang="uk-UA" sz="1600" dirty="0" smtClean="0"/>
              <a:t>Зниження активності </a:t>
            </a:r>
            <a:r>
              <a:rPr lang="uk-UA" sz="1600" dirty="0" err="1" smtClean="0"/>
              <a:t>убіквітін-протеасомної</a:t>
            </a:r>
            <a:r>
              <a:rPr lang="uk-UA" sz="1600" dirty="0" smtClean="0"/>
              <a:t> системи</a:t>
            </a:r>
            <a:endParaRPr lang="ru-RU" sz="1600" dirty="0"/>
          </a:p>
        </p:txBody>
      </p:sp>
      <p:pic>
        <p:nvPicPr>
          <p:cNvPr id="277508" name="Picture 4" descr="Протеоста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09600"/>
            <a:ext cx="8731250" cy="4800600"/>
          </a:xfrm>
          <a:prstGeom prst="rect">
            <a:avLst/>
          </a:prstGeom>
          <a:noFill/>
        </p:spPr>
      </p:pic>
      <p:sp>
        <p:nvSpPr>
          <p:cNvPr id="277510" name="Rectangle 6"/>
          <p:cNvSpPr>
            <a:spLocks noChangeArrowheads="1"/>
          </p:cNvSpPr>
          <p:nvPr/>
        </p:nvSpPr>
        <p:spPr bwMode="auto">
          <a:xfrm>
            <a:off x="5410200" y="5715000"/>
            <a:ext cx="358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uk-UA" sz="1600" dirty="0" smtClean="0"/>
              <a:t>Захворювання: хвороба Паркінсона, хвороба Альцгеймера, катаракта</a:t>
            </a:r>
            <a:endParaRPr lang="ru-RU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FAB1D-887A-483C-9D1C-F967685522A7}" type="slidenum">
              <a:rPr lang="ru-RU"/>
              <a:pPr/>
              <a:t>11</a:t>
            </a:fld>
            <a:endParaRPr lang="ru-RU"/>
          </a:p>
        </p:txBody>
      </p:sp>
      <p:sp>
        <p:nvSpPr>
          <p:cNvPr id="278532" name="Rectangle 4"/>
          <p:cNvSpPr>
            <a:spLocks noChangeArrowheads="1"/>
          </p:cNvSpPr>
          <p:nvPr/>
        </p:nvSpPr>
        <p:spPr bwMode="auto">
          <a:xfrm>
            <a:off x="685800" y="1371600"/>
            <a:ext cx="6934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uk-UA" sz="1600" dirty="0" smtClean="0"/>
              <a:t>Терапія</a:t>
            </a:r>
            <a:r>
              <a:rPr lang="uk-UA" sz="1600" dirty="0" smtClean="0"/>
              <a:t>:</a:t>
            </a:r>
            <a:endParaRPr lang="en-US" sz="1600" dirty="0" smtClean="0"/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ru-RU" sz="1600" dirty="0"/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r>
              <a:rPr lang="uk-UA" sz="1600" dirty="0" smtClean="0"/>
              <a:t>індукція </a:t>
            </a:r>
            <a:r>
              <a:rPr lang="uk-UA" sz="1600" dirty="0" err="1" smtClean="0"/>
              <a:t>аутофагії</a:t>
            </a:r>
            <a:r>
              <a:rPr lang="uk-UA" sz="1600" dirty="0" smtClean="0"/>
              <a:t> (генетична активація рецептора </a:t>
            </a:r>
            <a:r>
              <a:rPr lang="uk-UA" sz="1600" dirty="0" err="1" smtClean="0"/>
              <a:t>LAMP2a</a:t>
            </a:r>
            <a:r>
              <a:rPr lang="uk-UA" sz="1600" dirty="0" smtClean="0"/>
              <a:t> та </a:t>
            </a:r>
            <a:r>
              <a:rPr lang="uk-UA" sz="1600" dirty="0" err="1" smtClean="0"/>
              <a:t>рапаміцин</a:t>
            </a:r>
            <a:r>
              <a:rPr lang="uk-UA" sz="1600" dirty="0" smtClean="0"/>
              <a:t>, </a:t>
            </a:r>
            <a:r>
              <a:rPr lang="uk-UA" sz="1600" dirty="0" err="1" smtClean="0"/>
              <a:t>сперимдин</a:t>
            </a:r>
            <a:r>
              <a:rPr lang="uk-UA" sz="1600" dirty="0" smtClean="0"/>
              <a:t>, омега-6 жирні кислоти, інгібітори </a:t>
            </a:r>
            <a:r>
              <a:rPr lang="uk-UA" sz="1600" dirty="0" err="1" smtClean="0"/>
              <a:t>деубіквітінілази</a:t>
            </a:r>
            <a:r>
              <a:rPr lang="uk-UA" sz="1600" dirty="0" smtClean="0"/>
              <a:t>, </a:t>
            </a:r>
            <a:r>
              <a:rPr lang="uk-UA" sz="1600" dirty="0" err="1" smtClean="0"/>
              <a:t>протеасомні</a:t>
            </a:r>
            <a:r>
              <a:rPr lang="uk-UA" sz="1600" dirty="0" smtClean="0"/>
              <a:t> активатори</a:t>
            </a:r>
            <a:r>
              <a:rPr lang="uk-UA" sz="1600" dirty="0" smtClean="0"/>
              <a:t>)</a:t>
            </a:r>
            <a:endParaRPr lang="en-US" sz="1600" dirty="0" smtClean="0"/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endParaRPr lang="ru-RU" sz="1600" dirty="0"/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r>
              <a:rPr lang="ru-RU" sz="1600" dirty="0"/>
              <a:t> </a:t>
            </a:r>
            <a:r>
              <a:rPr lang="uk-UA" sz="1600" dirty="0" err="1" smtClean="0"/>
              <a:t>інгібування</a:t>
            </a:r>
            <a:r>
              <a:rPr lang="uk-UA" sz="1600" dirty="0" smtClean="0"/>
              <a:t> </a:t>
            </a:r>
            <a:r>
              <a:rPr lang="uk-UA" sz="1600" dirty="0" err="1" smtClean="0"/>
              <a:t>деубіквітінілази</a:t>
            </a:r>
            <a:r>
              <a:rPr lang="uk-UA" sz="1600" dirty="0" smtClean="0"/>
              <a:t>, </a:t>
            </a:r>
            <a:r>
              <a:rPr lang="uk-UA" sz="1600" dirty="0" err="1" smtClean="0"/>
              <a:t>протеасомні</a:t>
            </a:r>
            <a:r>
              <a:rPr lang="uk-UA" sz="1600" dirty="0" smtClean="0"/>
              <a:t> активатори (EGF</a:t>
            </a:r>
            <a:r>
              <a:rPr lang="uk-UA" sz="1600" dirty="0" smtClean="0"/>
              <a:t>)</a:t>
            </a:r>
            <a:endParaRPr lang="en-US" sz="1600" dirty="0" smtClean="0"/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endParaRPr lang="en-US" sz="1600" dirty="0" smtClean="0"/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r>
              <a:rPr lang="uk-UA" sz="1600" dirty="0" smtClean="0"/>
              <a:t>активація білків теплового </a:t>
            </a:r>
            <a:r>
              <a:rPr lang="uk-UA" sz="1600" dirty="0" smtClean="0"/>
              <a:t>шоку</a:t>
            </a:r>
            <a:endParaRPr lang="en-US" sz="1600" dirty="0" smtClean="0"/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endParaRPr lang="ru-RU" sz="1600" dirty="0"/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uk-UA" sz="1600" dirty="0" smtClean="0"/>
              <a:t>Активація деяких </a:t>
            </a:r>
            <a:r>
              <a:rPr lang="uk-UA" sz="1600" dirty="0" err="1" smtClean="0"/>
              <a:t>шаперонів</a:t>
            </a:r>
            <a:r>
              <a:rPr lang="uk-UA" sz="1600" dirty="0" smtClean="0"/>
              <a:t> може підвищувати ймовірність онкологічних захворювань</a:t>
            </a:r>
            <a:endParaRPr lang="ru-RU" sz="1600" dirty="0"/>
          </a:p>
        </p:txBody>
      </p:sp>
      <p:sp>
        <p:nvSpPr>
          <p:cNvPr id="278535" name="Rectangle 7"/>
          <p:cNvSpPr>
            <a:spLocks noChangeArrowheads="1"/>
          </p:cNvSpPr>
          <p:nvPr/>
        </p:nvSpPr>
        <p:spPr bwMode="auto">
          <a:xfrm>
            <a:off x="609600" y="762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uk-UA" sz="2400" dirty="0" smtClean="0"/>
              <a:t>Втрата </a:t>
            </a:r>
            <a:r>
              <a:rPr lang="uk-UA" sz="2400" dirty="0" err="1" smtClean="0"/>
              <a:t>протеостазу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BBC96-245B-4942-BA1F-2EED8213436D}" type="slidenum">
              <a:rPr lang="ru-RU"/>
              <a:pPr/>
              <a:t>12</a:t>
            </a:fld>
            <a:endParaRPr lang="ru-RU"/>
          </a:p>
        </p:txBody>
      </p:sp>
      <p:sp>
        <p:nvSpPr>
          <p:cNvPr id="279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7772400" cy="685800"/>
          </a:xfrm>
        </p:spPr>
        <p:txBody>
          <a:bodyPr/>
          <a:lstStyle/>
          <a:p>
            <a:r>
              <a:rPr lang="uk-UA" sz="2400" dirty="0" smtClean="0"/>
              <a:t>Порушення розпізнавання поживних речовин</a:t>
            </a:r>
            <a:endParaRPr lang="ru-RU" sz="2400" dirty="0"/>
          </a:p>
        </p:txBody>
      </p:sp>
      <p:pic>
        <p:nvPicPr>
          <p:cNvPr id="279556" name="Picture 4" descr="Пита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143000"/>
            <a:ext cx="5867400" cy="4572000"/>
          </a:xfrm>
          <a:prstGeom prst="rect">
            <a:avLst/>
          </a:prstGeom>
          <a:noFill/>
        </p:spPr>
      </p:pic>
      <p:sp>
        <p:nvSpPr>
          <p:cNvPr id="279557" name="Rectangle 5"/>
          <p:cNvSpPr>
            <a:spLocks noChangeArrowheads="1"/>
          </p:cNvSpPr>
          <p:nvPr/>
        </p:nvSpPr>
        <p:spPr bwMode="auto">
          <a:xfrm>
            <a:off x="2667000" y="5715000"/>
            <a:ext cx="6477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uk-UA" sz="1200" dirty="0" smtClean="0"/>
              <a:t>ГР, </a:t>
            </a:r>
            <a:r>
              <a:rPr lang="uk-UA" sz="1200" dirty="0" err="1" smtClean="0"/>
              <a:t>соматотропін</a:t>
            </a:r>
            <a:r>
              <a:rPr lang="uk-UA" sz="1200" dirty="0" smtClean="0"/>
              <a:t>; ІФР-1, </a:t>
            </a:r>
            <a:r>
              <a:rPr lang="uk-UA" sz="1200" dirty="0" err="1" smtClean="0"/>
              <a:t>інсуліноподібний</a:t>
            </a:r>
            <a:r>
              <a:rPr lang="uk-UA" sz="1200" dirty="0" smtClean="0"/>
              <a:t> фактор росту 1, PI3K, </a:t>
            </a:r>
            <a:r>
              <a:rPr lang="uk-UA" sz="1200" dirty="0" err="1" smtClean="0"/>
              <a:t>фосфоінозитид-3-кіназа</a:t>
            </a:r>
            <a:r>
              <a:rPr lang="uk-UA" sz="1200" dirty="0" smtClean="0"/>
              <a:t>; </a:t>
            </a:r>
            <a:r>
              <a:rPr lang="uk-UA" sz="1200" dirty="0" err="1" smtClean="0"/>
              <a:t>Akt</a:t>
            </a:r>
            <a:r>
              <a:rPr lang="uk-UA" sz="1200" dirty="0" smtClean="0"/>
              <a:t>, </a:t>
            </a:r>
            <a:r>
              <a:rPr lang="uk-UA" sz="1200" dirty="0" err="1" smtClean="0"/>
              <a:t>протеїнкіназа</a:t>
            </a:r>
            <a:r>
              <a:rPr lang="uk-UA" sz="1200" dirty="0" smtClean="0"/>
              <a:t>; PTEN, </a:t>
            </a:r>
            <a:r>
              <a:rPr lang="uk-UA" sz="1200" dirty="0" err="1" smtClean="0"/>
              <a:t>phosphatase</a:t>
            </a:r>
            <a:r>
              <a:rPr lang="uk-UA" sz="1200" dirty="0" smtClean="0"/>
              <a:t> </a:t>
            </a:r>
            <a:r>
              <a:rPr lang="uk-UA" sz="1200" dirty="0" err="1" smtClean="0"/>
              <a:t>and</a:t>
            </a:r>
            <a:r>
              <a:rPr lang="uk-UA" sz="1200" dirty="0" smtClean="0"/>
              <a:t> </a:t>
            </a:r>
            <a:r>
              <a:rPr lang="uk-UA" sz="1200" dirty="0" err="1" smtClean="0"/>
              <a:t>tensin</a:t>
            </a:r>
            <a:r>
              <a:rPr lang="uk-UA" sz="1200" dirty="0" smtClean="0"/>
              <a:t> </a:t>
            </a:r>
            <a:r>
              <a:rPr lang="uk-UA" sz="1200" dirty="0" err="1" smtClean="0"/>
              <a:t>homolog</a:t>
            </a:r>
            <a:r>
              <a:rPr lang="uk-UA" sz="1200" dirty="0" smtClean="0"/>
              <a:t>; PGC-1a, </a:t>
            </a:r>
            <a:r>
              <a:rPr lang="uk-UA" sz="1200" dirty="0" err="1" smtClean="0"/>
              <a:t>Peroxisome</a:t>
            </a:r>
            <a:r>
              <a:rPr lang="uk-UA" sz="1200" dirty="0" smtClean="0"/>
              <a:t> proliferator-activated </a:t>
            </a:r>
            <a:r>
              <a:rPr lang="uk-UA" sz="1200" dirty="0" err="1" smtClean="0"/>
              <a:t>receptor</a:t>
            </a:r>
            <a:r>
              <a:rPr lang="uk-UA" sz="1200" dirty="0" smtClean="0"/>
              <a:t> </a:t>
            </a:r>
            <a:r>
              <a:rPr lang="uk-UA" sz="1200" dirty="0" err="1" smtClean="0"/>
              <a:t>gamma</a:t>
            </a:r>
            <a:r>
              <a:rPr lang="uk-UA" sz="1200" dirty="0" smtClean="0"/>
              <a:t> </a:t>
            </a:r>
            <a:r>
              <a:rPr lang="uk-UA" sz="1200" dirty="0" err="1" smtClean="0"/>
              <a:t>coactivator</a:t>
            </a:r>
            <a:r>
              <a:rPr lang="uk-UA" sz="1200" dirty="0" smtClean="0"/>
              <a:t> 1-alpha</a:t>
            </a:r>
            <a:endParaRPr lang="ru-RU" sz="1200" dirty="0"/>
          </a:p>
        </p:txBody>
      </p:sp>
      <p:sp>
        <p:nvSpPr>
          <p:cNvPr id="279561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219200"/>
            <a:ext cx="2590800" cy="4572000"/>
          </a:xfrm>
          <a:noFill/>
          <a:ln/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uk-UA" sz="1600" dirty="0" smtClean="0"/>
              <a:t>Надлишок поживних речовин, анаболізм </a:t>
            </a:r>
            <a:r>
              <a:rPr lang="en-US" sz="1600" dirty="0" smtClean="0"/>
              <a:t>:</a:t>
            </a:r>
            <a:endParaRPr lang="en-US" sz="1600" dirty="0"/>
          </a:p>
          <a:p>
            <a:pPr algn="l">
              <a:lnSpc>
                <a:spcPct val="90000"/>
              </a:lnSpc>
            </a:pPr>
            <a:endParaRPr lang="ru-RU" sz="1600" dirty="0"/>
          </a:p>
          <a:p>
            <a:pPr algn="l">
              <a:lnSpc>
                <a:spcPct val="90000"/>
              </a:lnSpc>
              <a:buFontTx/>
              <a:buChar char="-"/>
            </a:pPr>
            <a:r>
              <a:rPr lang="en-US" sz="1600" dirty="0"/>
              <a:t> </a:t>
            </a:r>
            <a:r>
              <a:rPr lang="uk-UA" sz="1600" dirty="0" smtClean="0"/>
              <a:t>ГР та ІФР-1 – розпізнавання глюкози</a:t>
            </a:r>
            <a:endParaRPr lang="en-US" sz="1600" dirty="0"/>
          </a:p>
          <a:p>
            <a:pPr algn="l">
              <a:lnSpc>
                <a:spcPct val="90000"/>
              </a:lnSpc>
              <a:buFontTx/>
              <a:buChar char="-"/>
            </a:pPr>
            <a:endParaRPr lang="ru-RU" sz="1600" dirty="0"/>
          </a:p>
          <a:p>
            <a:pPr algn="l">
              <a:lnSpc>
                <a:spcPct val="90000"/>
              </a:lnSpc>
              <a:buFontTx/>
              <a:buChar char="-"/>
            </a:pPr>
            <a:r>
              <a:rPr lang="uk-UA" sz="1600" dirty="0" err="1" smtClean="0"/>
              <a:t>mTOR</a:t>
            </a:r>
            <a:r>
              <a:rPr lang="uk-UA" sz="1600" dirty="0" smtClean="0"/>
              <a:t> </a:t>
            </a:r>
            <a:r>
              <a:rPr lang="uk-UA" sz="1600" dirty="0" smtClean="0"/>
              <a:t>– </a:t>
            </a:r>
            <a:r>
              <a:rPr lang="uk-UA" sz="1600" dirty="0" smtClean="0"/>
              <a:t>амінокислоти</a:t>
            </a:r>
            <a:endParaRPr lang="en-US" sz="1600" dirty="0" smtClean="0"/>
          </a:p>
          <a:p>
            <a:pPr algn="l">
              <a:lnSpc>
                <a:spcPct val="90000"/>
              </a:lnSpc>
              <a:buFontTx/>
              <a:buChar char="-"/>
            </a:pPr>
            <a:endParaRPr lang="en-US" sz="1600" dirty="0"/>
          </a:p>
          <a:p>
            <a:pPr algn="l">
              <a:lnSpc>
                <a:spcPct val="90000"/>
              </a:lnSpc>
            </a:pPr>
            <a:r>
              <a:rPr lang="uk-UA" sz="1600" dirty="0" smtClean="0"/>
              <a:t>Недолік поживних речовин, катаболізм </a:t>
            </a:r>
            <a:r>
              <a:rPr lang="en-US" sz="1600" dirty="0" smtClean="0"/>
              <a:t>:</a:t>
            </a:r>
            <a:endParaRPr lang="en-US" sz="1600" dirty="0"/>
          </a:p>
          <a:p>
            <a:pPr algn="l">
              <a:lnSpc>
                <a:spcPct val="90000"/>
              </a:lnSpc>
            </a:pPr>
            <a:endParaRPr lang="ru-RU" sz="1600" dirty="0"/>
          </a:p>
          <a:p>
            <a:pPr algn="l">
              <a:lnSpc>
                <a:spcPct val="90000"/>
              </a:lnSpc>
            </a:pPr>
            <a:r>
              <a:rPr lang="en-US" sz="1600" dirty="0"/>
              <a:t>- </a:t>
            </a:r>
            <a:r>
              <a:rPr lang="uk-UA" sz="1600" dirty="0" smtClean="0"/>
              <a:t>AMPK – </a:t>
            </a:r>
            <a:r>
              <a:rPr lang="uk-UA" sz="1600" dirty="0" err="1" smtClean="0"/>
              <a:t>аденозин-монофосфат</a:t>
            </a:r>
            <a:endParaRPr lang="ru-RU" sz="1600" dirty="0"/>
          </a:p>
          <a:p>
            <a:pPr algn="l">
              <a:lnSpc>
                <a:spcPct val="90000"/>
              </a:lnSpc>
            </a:pPr>
            <a:endParaRPr lang="ru-RU" sz="1600" dirty="0"/>
          </a:p>
          <a:p>
            <a:pPr algn="l">
              <a:lnSpc>
                <a:spcPct val="90000"/>
              </a:lnSpc>
            </a:pPr>
            <a:r>
              <a:rPr lang="en-US" sz="1600" dirty="0"/>
              <a:t>- </a:t>
            </a:r>
            <a:r>
              <a:rPr lang="uk-UA" sz="1600" dirty="0" err="1" smtClean="0"/>
              <a:t>сиртуїн</a:t>
            </a:r>
            <a:r>
              <a:rPr lang="uk-UA" sz="1600" dirty="0" smtClean="0"/>
              <a:t> - </a:t>
            </a:r>
            <a:r>
              <a:rPr lang="uk-UA" sz="1600" dirty="0" err="1" smtClean="0"/>
              <a:t>НАД+</a:t>
            </a:r>
            <a:endParaRPr lang="ru-RU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862A-9431-4EC9-941E-625FFADEBAF6}" type="slidenum">
              <a:rPr lang="ru-RU"/>
              <a:pPr/>
              <a:t>13</a:t>
            </a:fld>
            <a:endParaRPr lang="ru-RU"/>
          </a:p>
        </p:txBody>
      </p:sp>
      <p:sp>
        <p:nvSpPr>
          <p:cNvPr id="280580" name="Rectangle 4"/>
          <p:cNvSpPr>
            <a:spLocks noChangeArrowheads="1"/>
          </p:cNvSpPr>
          <p:nvPr/>
        </p:nvSpPr>
        <p:spPr bwMode="auto">
          <a:xfrm>
            <a:off x="609600" y="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uk-UA" sz="2400" dirty="0" smtClean="0"/>
              <a:t>Порушення розпізнавання поживних речовин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280583" name="Rectangle 7"/>
          <p:cNvSpPr>
            <a:spLocks noChangeArrowheads="1"/>
          </p:cNvSpPr>
          <p:nvPr/>
        </p:nvSpPr>
        <p:spPr bwMode="auto">
          <a:xfrm>
            <a:off x="914400" y="2362200"/>
            <a:ext cx="5715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FontTx/>
              <a:buChar char="-"/>
            </a:pPr>
            <a:r>
              <a:rPr lang="uk-UA" sz="1600" dirty="0" smtClean="0"/>
              <a:t>зниження ГР та ІФР-1 може мати компенсаторний характер при старінні</a:t>
            </a:r>
            <a:endParaRPr lang="ru-RU" sz="1600" dirty="0"/>
          </a:p>
        </p:txBody>
      </p:sp>
      <p:sp>
        <p:nvSpPr>
          <p:cNvPr id="280584" name="Rectangle 8"/>
          <p:cNvSpPr>
            <a:spLocks noChangeArrowheads="1"/>
          </p:cNvSpPr>
          <p:nvPr/>
        </p:nvSpPr>
        <p:spPr bwMode="auto">
          <a:xfrm>
            <a:off x="914400" y="3505200"/>
            <a:ext cx="6629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uk-UA" dirty="0" smtClean="0"/>
              <a:t>Терапія: </a:t>
            </a:r>
            <a:endParaRPr lang="en-US" dirty="0" smtClean="0"/>
          </a:p>
          <a:p>
            <a:pPr>
              <a:spcBef>
                <a:spcPct val="20000"/>
              </a:spcBef>
            </a:pPr>
            <a:r>
              <a:rPr lang="en-US" dirty="0" smtClean="0"/>
              <a:t>-</a:t>
            </a:r>
            <a:r>
              <a:rPr lang="uk-UA" dirty="0" smtClean="0"/>
              <a:t>помірне </a:t>
            </a:r>
            <a:r>
              <a:rPr lang="uk-UA" dirty="0" smtClean="0"/>
              <a:t>зниження ГР та ІФР-1 </a:t>
            </a:r>
            <a:endParaRPr lang="en-US" dirty="0" smtClean="0"/>
          </a:p>
          <a:p>
            <a:pPr>
              <a:spcBef>
                <a:spcPct val="20000"/>
              </a:spcBef>
            </a:pPr>
            <a:r>
              <a:rPr lang="en-US" dirty="0" smtClean="0"/>
              <a:t>-</a:t>
            </a:r>
            <a:r>
              <a:rPr lang="uk-UA" dirty="0" smtClean="0"/>
              <a:t>зниження </a:t>
            </a:r>
            <a:r>
              <a:rPr lang="uk-UA" dirty="0" smtClean="0"/>
              <a:t>PI3K </a:t>
            </a:r>
            <a:endParaRPr lang="en-US" dirty="0" smtClean="0"/>
          </a:p>
          <a:p>
            <a:pPr>
              <a:spcBef>
                <a:spcPct val="20000"/>
              </a:spcBef>
            </a:pPr>
            <a:r>
              <a:rPr lang="en-US" dirty="0" smtClean="0"/>
              <a:t>-</a:t>
            </a:r>
            <a:r>
              <a:rPr lang="uk-UA" dirty="0" err="1" smtClean="0"/>
              <a:t>інгібування</a:t>
            </a:r>
            <a:r>
              <a:rPr lang="uk-UA" dirty="0" smtClean="0"/>
              <a:t> </a:t>
            </a:r>
            <a:r>
              <a:rPr lang="uk-UA" dirty="0" err="1" smtClean="0"/>
              <a:t>mTOR</a:t>
            </a:r>
            <a:r>
              <a:rPr lang="uk-UA" dirty="0" smtClean="0"/>
              <a:t> </a:t>
            </a:r>
            <a:endParaRPr lang="en-US" dirty="0" smtClean="0"/>
          </a:p>
          <a:p>
            <a:pPr>
              <a:spcBef>
                <a:spcPct val="20000"/>
              </a:spcBef>
            </a:pPr>
            <a:r>
              <a:rPr lang="en-US" dirty="0" smtClean="0"/>
              <a:t>-</a:t>
            </a:r>
            <a:r>
              <a:rPr lang="uk-UA" dirty="0" smtClean="0"/>
              <a:t>активація </a:t>
            </a:r>
            <a:r>
              <a:rPr lang="uk-UA" dirty="0" smtClean="0"/>
              <a:t>FOXO</a:t>
            </a:r>
            <a:endParaRPr lang="ru-RU" dirty="0"/>
          </a:p>
        </p:txBody>
      </p:sp>
      <p:sp>
        <p:nvSpPr>
          <p:cNvPr id="28058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914400" y="1066800"/>
            <a:ext cx="6858000" cy="1371600"/>
          </a:xfrm>
          <a:noFill/>
          <a:ln/>
        </p:spPr>
        <p:txBody>
          <a:bodyPr/>
          <a:lstStyle/>
          <a:p>
            <a:pPr algn="l">
              <a:buFontTx/>
              <a:buChar char="-"/>
            </a:pPr>
            <a:r>
              <a:rPr lang="ru-RU" sz="1600" dirty="0"/>
              <a:t> </a:t>
            </a:r>
            <a:r>
              <a:rPr lang="uk-UA" sz="1600" dirty="0" err="1" smtClean="0"/>
              <a:t>катаболічний</a:t>
            </a:r>
            <a:r>
              <a:rPr lang="uk-UA" sz="1600" dirty="0" smtClean="0"/>
              <a:t> шлях </a:t>
            </a:r>
            <a:endParaRPr lang="en-US" sz="1600" dirty="0" smtClean="0"/>
          </a:p>
          <a:p>
            <a:pPr algn="l"/>
            <a:r>
              <a:rPr lang="uk-UA" sz="1600" dirty="0" smtClean="0"/>
              <a:t>– </a:t>
            </a:r>
            <a:r>
              <a:rPr lang="uk-UA" sz="1600" dirty="0" smtClean="0"/>
              <a:t>уповільнює старіння </a:t>
            </a:r>
            <a:r>
              <a:rPr lang="uk-UA" sz="1600" dirty="0" err="1" smtClean="0"/>
              <a:t>анаболічний</a:t>
            </a:r>
            <a:r>
              <a:rPr lang="uk-UA" sz="1600" dirty="0" smtClean="0"/>
              <a:t> </a:t>
            </a:r>
            <a:r>
              <a:rPr lang="uk-UA" sz="1600" dirty="0" smtClean="0"/>
              <a:t>шлях</a:t>
            </a:r>
            <a:endParaRPr lang="en-US" sz="1600" dirty="0" smtClean="0"/>
          </a:p>
          <a:p>
            <a:pPr algn="l"/>
            <a:r>
              <a:rPr lang="uk-UA" sz="1600" dirty="0" smtClean="0"/>
              <a:t>– </a:t>
            </a:r>
            <a:r>
              <a:rPr lang="uk-UA" sz="1600" dirty="0" smtClean="0"/>
              <a:t>прискорює старіння</a:t>
            </a:r>
            <a:endParaRPr lang="ru-RU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DF756-3A98-445C-9FF2-BF3E5E73C3B8}" type="slidenum">
              <a:rPr lang="ru-RU"/>
              <a:pPr/>
              <a:t>14</a:t>
            </a:fld>
            <a:endParaRPr lang="ru-RU"/>
          </a:p>
        </p:txBody>
      </p:sp>
      <p:sp>
        <p:nvSpPr>
          <p:cNvPr id="281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7772400" cy="685800"/>
          </a:xfrm>
        </p:spPr>
        <p:txBody>
          <a:bodyPr/>
          <a:lstStyle/>
          <a:p>
            <a:r>
              <a:rPr lang="uk-UA" sz="2400" dirty="0" err="1" smtClean="0"/>
              <a:t>Мітохондріальна</a:t>
            </a:r>
            <a:r>
              <a:rPr lang="uk-UA" sz="2400" dirty="0" smtClean="0"/>
              <a:t> </a:t>
            </a:r>
            <a:r>
              <a:rPr lang="uk-UA" sz="2400" dirty="0" err="1" smtClean="0"/>
              <a:t>дисфункція</a:t>
            </a:r>
            <a:endParaRPr lang="ru-RU" sz="2400" dirty="0"/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838200"/>
            <a:ext cx="3276600" cy="5562600"/>
          </a:xfrm>
        </p:spPr>
        <p:txBody>
          <a:bodyPr/>
          <a:lstStyle/>
          <a:p>
            <a:pPr algn="l">
              <a:lnSpc>
                <a:spcPct val="80000"/>
              </a:lnSpc>
              <a:buFontTx/>
              <a:buChar char="-"/>
            </a:pPr>
            <a:r>
              <a:rPr lang="uk-UA" sz="1600" dirty="0" smtClean="0"/>
              <a:t>прискорення </a:t>
            </a:r>
            <a:r>
              <a:rPr lang="uk-UA" sz="1600" dirty="0" smtClean="0"/>
              <a:t>старіння активними формами кисню (до теперішнього часу вважається спростованим. крім того, до певної концентрації АФК можуть уповільнювати старіння за принципом </a:t>
            </a:r>
            <a:r>
              <a:rPr lang="uk-UA" sz="1600" dirty="0" err="1" smtClean="0"/>
              <a:t>мітогормезису</a:t>
            </a:r>
            <a:r>
              <a:rPr lang="uk-UA" sz="1600" dirty="0" smtClean="0"/>
              <a:t>)</a:t>
            </a:r>
            <a:endParaRPr lang="en-US" sz="1600" dirty="0" smtClean="0"/>
          </a:p>
          <a:p>
            <a:pPr algn="l">
              <a:lnSpc>
                <a:spcPct val="80000"/>
              </a:lnSpc>
            </a:pPr>
            <a:endParaRPr lang="ru-RU" sz="1600" dirty="0"/>
          </a:p>
          <a:p>
            <a:pPr algn="l">
              <a:lnSpc>
                <a:spcPct val="80000"/>
              </a:lnSpc>
              <a:buFontTx/>
              <a:buChar char="-"/>
            </a:pPr>
            <a:r>
              <a:rPr lang="ru-RU" sz="1600" dirty="0"/>
              <a:t> </a:t>
            </a:r>
            <a:r>
              <a:rPr lang="uk-UA" sz="1600" dirty="0" smtClean="0"/>
              <a:t>підвищення </a:t>
            </a:r>
            <a:r>
              <a:rPr lang="uk-UA" sz="1600" dirty="0" err="1" smtClean="0"/>
              <a:t>апоптозу</a:t>
            </a:r>
            <a:endParaRPr lang="ru-RU" sz="1600" dirty="0"/>
          </a:p>
          <a:p>
            <a:pPr algn="l">
              <a:lnSpc>
                <a:spcPct val="80000"/>
              </a:lnSpc>
              <a:buFontTx/>
              <a:buChar char="-"/>
            </a:pPr>
            <a:endParaRPr lang="ru-RU" sz="1600" dirty="0"/>
          </a:p>
          <a:p>
            <a:pPr algn="l">
              <a:lnSpc>
                <a:spcPct val="80000"/>
              </a:lnSpc>
              <a:buFontTx/>
              <a:buChar char="-"/>
            </a:pPr>
            <a:r>
              <a:rPr lang="ru-RU" sz="1600" dirty="0"/>
              <a:t> </a:t>
            </a:r>
            <a:r>
              <a:rPr lang="uk-UA" sz="1600" dirty="0" smtClean="0"/>
              <a:t>індукція запалення</a:t>
            </a:r>
            <a:endParaRPr lang="ru-RU" sz="1600" dirty="0"/>
          </a:p>
          <a:p>
            <a:pPr algn="l">
              <a:lnSpc>
                <a:spcPct val="80000"/>
              </a:lnSpc>
              <a:buFontTx/>
              <a:buChar char="-"/>
            </a:pPr>
            <a:endParaRPr lang="ru-RU" sz="1600" dirty="0"/>
          </a:p>
          <a:p>
            <a:pPr algn="l">
              <a:lnSpc>
                <a:spcPct val="80000"/>
              </a:lnSpc>
              <a:buFontTx/>
              <a:buChar char="-"/>
            </a:pPr>
            <a:r>
              <a:rPr lang="ru-RU" sz="1600" dirty="0"/>
              <a:t> </a:t>
            </a:r>
            <a:r>
              <a:rPr lang="uk-UA" sz="1600" dirty="0" smtClean="0"/>
              <a:t>зниження біогенезу мітохондрій</a:t>
            </a:r>
            <a:endParaRPr lang="ru-RU" sz="1600" dirty="0"/>
          </a:p>
          <a:p>
            <a:pPr algn="l">
              <a:lnSpc>
                <a:spcPct val="80000"/>
              </a:lnSpc>
              <a:buFontTx/>
              <a:buChar char="-"/>
            </a:pPr>
            <a:endParaRPr lang="ru-RU" sz="1600" dirty="0"/>
          </a:p>
          <a:p>
            <a:pPr algn="l">
              <a:lnSpc>
                <a:spcPct val="80000"/>
              </a:lnSpc>
              <a:buFontTx/>
              <a:buChar char="-"/>
            </a:pPr>
            <a:r>
              <a:rPr lang="ru-RU" sz="1600" dirty="0"/>
              <a:t> </a:t>
            </a:r>
            <a:r>
              <a:rPr lang="uk-UA" sz="1600" dirty="0" smtClean="0"/>
              <a:t>зниження </a:t>
            </a:r>
            <a:r>
              <a:rPr lang="uk-UA" sz="1600" dirty="0" err="1" smtClean="0"/>
              <a:t>мітофагії</a:t>
            </a:r>
            <a:endParaRPr lang="en-US" sz="1600" dirty="0" smtClean="0"/>
          </a:p>
          <a:p>
            <a:pPr algn="l">
              <a:lnSpc>
                <a:spcPct val="80000"/>
              </a:lnSpc>
            </a:pPr>
            <a:endParaRPr lang="ru-RU" sz="1600" dirty="0"/>
          </a:p>
          <a:p>
            <a:pPr algn="l">
              <a:lnSpc>
                <a:spcPct val="80000"/>
              </a:lnSpc>
              <a:buFontTx/>
              <a:buChar char="-"/>
            </a:pPr>
            <a:r>
              <a:rPr lang="ru-RU" sz="1600" dirty="0"/>
              <a:t> </a:t>
            </a:r>
            <a:r>
              <a:rPr lang="uk-UA" sz="1600" dirty="0" smtClean="0"/>
              <a:t>пошкодження </a:t>
            </a:r>
            <a:r>
              <a:rPr lang="uk-UA" sz="1600" dirty="0" err="1" smtClean="0"/>
              <a:t>мітохондріальної</a:t>
            </a:r>
            <a:r>
              <a:rPr lang="uk-UA" sz="1600" dirty="0" smtClean="0"/>
              <a:t> ДНК</a:t>
            </a:r>
            <a:endParaRPr lang="ru-RU" sz="1600" dirty="0"/>
          </a:p>
          <a:p>
            <a:pPr algn="l">
              <a:lnSpc>
                <a:spcPct val="80000"/>
              </a:lnSpc>
              <a:buFontTx/>
              <a:buChar char="-"/>
            </a:pPr>
            <a:endParaRPr lang="ru-RU" sz="1600" dirty="0"/>
          </a:p>
          <a:p>
            <a:pPr algn="l">
              <a:lnSpc>
                <a:spcPct val="80000"/>
              </a:lnSpc>
            </a:pPr>
            <a:r>
              <a:rPr lang="ru-RU" sz="1600" dirty="0"/>
              <a:t>- </a:t>
            </a:r>
            <a:r>
              <a:rPr lang="uk-UA" sz="1600" dirty="0" smtClean="0"/>
              <a:t>накопичення пошкоджених білків у мітохондріях</a:t>
            </a:r>
            <a:endParaRPr lang="ru-RU" sz="1600" dirty="0"/>
          </a:p>
        </p:txBody>
      </p:sp>
      <p:pic>
        <p:nvPicPr>
          <p:cNvPr id="281604" name="Picture 4" descr="Митохондр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762000"/>
            <a:ext cx="5867400" cy="5191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3FAD-26F5-4B10-9697-3F205530FF8E}" type="slidenum">
              <a:rPr lang="ru-RU"/>
              <a:pPr/>
              <a:t>15</a:t>
            </a:fld>
            <a:endParaRPr lang="ru-RU"/>
          </a:p>
        </p:txBody>
      </p:sp>
      <p:sp>
        <p:nvSpPr>
          <p:cNvPr id="370692" name="Rectangle 4"/>
          <p:cNvSpPr>
            <a:spLocks noChangeArrowheads="1"/>
          </p:cNvSpPr>
          <p:nvPr/>
        </p:nvSpPr>
        <p:spPr bwMode="auto">
          <a:xfrm>
            <a:off x="609600" y="762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uk-UA" sz="2400" dirty="0" err="1" smtClean="0"/>
              <a:t>Мітохондріальна</a:t>
            </a:r>
            <a:r>
              <a:rPr lang="uk-UA" sz="2400" dirty="0" smtClean="0"/>
              <a:t> </a:t>
            </a:r>
            <a:r>
              <a:rPr lang="uk-UA" sz="2400" dirty="0" err="1" smtClean="0"/>
              <a:t>дисфункція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37069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57200" y="838200"/>
            <a:ext cx="3276600" cy="5562600"/>
          </a:xfrm>
          <a:noFill/>
          <a:ln/>
        </p:spPr>
        <p:txBody>
          <a:bodyPr/>
          <a:lstStyle/>
          <a:p>
            <a:pPr algn="l">
              <a:lnSpc>
                <a:spcPct val="80000"/>
              </a:lnSpc>
            </a:pPr>
            <a:endParaRPr lang="ru-RU" sz="1600" dirty="0"/>
          </a:p>
          <a:p>
            <a:pPr algn="l">
              <a:lnSpc>
                <a:spcPct val="80000"/>
              </a:lnSpc>
            </a:pPr>
            <a:r>
              <a:rPr lang="uk-UA" sz="1600" dirty="0" smtClean="0"/>
              <a:t>Терапія: </a:t>
            </a:r>
            <a:endParaRPr lang="en-US" sz="1600" dirty="0" smtClean="0"/>
          </a:p>
          <a:p>
            <a:pPr algn="l">
              <a:lnSpc>
                <a:spcPct val="80000"/>
              </a:lnSpc>
            </a:pPr>
            <a:r>
              <a:rPr lang="uk-UA" sz="1600" dirty="0" smtClean="0"/>
              <a:t>активація </a:t>
            </a:r>
            <a:r>
              <a:rPr lang="uk-UA" sz="1600" dirty="0" err="1" smtClean="0"/>
              <a:t>теломерази</a:t>
            </a:r>
            <a:r>
              <a:rPr lang="uk-UA" sz="1600" dirty="0" smtClean="0"/>
              <a:t> підвищення активності </a:t>
            </a:r>
            <a:endParaRPr lang="en-US" sz="1600" dirty="0" smtClean="0"/>
          </a:p>
          <a:p>
            <a:pPr algn="l">
              <a:lnSpc>
                <a:spcPct val="80000"/>
              </a:lnSpc>
            </a:pPr>
            <a:r>
              <a:rPr lang="uk-UA" sz="1600" dirty="0" err="1" smtClean="0"/>
              <a:t>сиртуїнів</a:t>
            </a:r>
            <a:r>
              <a:rPr lang="uk-UA" sz="1600" dirty="0" smtClean="0"/>
              <a:t> </a:t>
            </a:r>
            <a:r>
              <a:rPr lang="uk-UA" sz="1600" dirty="0" smtClean="0"/>
              <a:t>(підвищення біогенезу та </a:t>
            </a:r>
            <a:r>
              <a:rPr lang="uk-UA" sz="1600" dirty="0" err="1" smtClean="0"/>
              <a:t>мітофагії</a:t>
            </a:r>
            <a:r>
              <a:rPr lang="uk-UA" sz="1600" dirty="0" smtClean="0"/>
              <a:t>) </a:t>
            </a:r>
            <a:r>
              <a:rPr lang="uk-UA" sz="1600" dirty="0" smtClean="0"/>
              <a:t>т</a:t>
            </a:r>
            <a:endParaRPr lang="en-US" sz="1600" dirty="0" smtClean="0"/>
          </a:p>
          <a:p>
            <a:pPr algn="l">
              <a:lnSpc>
                <a:spcPct val="80000"/>
              </a:lnSpc>
            </a:pPr>
            <a:r>
              <a:rPr lang="uk-UA" sz="1600" dirty="0" err="1" smtClean="0"/>
              <a:t>ренування</a:t>
            </a:r>
            <a:r>
              <a:rPr lang="uk-UA" sz="1600" dirty="0" smtClean="0"/>
              <a:t> </a:t>
            </a:r>
            <a:r>
              <a:rPr lang="uk-UA" sz="1600" dirty="0" smtClean="0"/>
              <a:t>на витривалість обмеження у </a:t>
            </a:r>
            <a:r>
              <a:rPr lang="uk-UA" sz="1600" dirty="0" smtClean="0"/>
              <a:t>харчуванні</a:t>
            </a:r>
            <a:endParaRPr lang="en-US" sz="1600" dirty="0" smtClean="0"/>
          </a:p>
          <a:p>
            <a:pPr algn="l">
              <a:lnSpc>
                <a:spcPct val="80000"/>
              </a:lnSpc>
            </a:pPr>
            <a:r>
              <a:rPr lang="uk-UA" sz="1600" dirty="0" smtClean="0"/>
              <a:t>- </a:t>
            </a:r>
            <a:r>
              <a:rPr lang="uk-UA" sz="1600" dirty="0" err="1" smtClean="0"/>
              <a:t>метформін</a:t>
            </a:r>
            <a:r>
              <a:rPr lang="uk-UA" sz="1600" dirty="0" smtClean="0"/>
              <a:t> та роз'єднувачі</a:t>
            </a:r>
            <a:endParaRPr lang="ru-RU" sz="1600" dirty="0"/>
          </a:p>
        </p:txBody>
      </p:sp>
      <p:pic>
        <p:nvPicPr>
          <p:cNvPr id="370696" name="Picture 8" descr="Митохондр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371600"/>
            <a:ext cx="3333750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B5910-A162-4294-93AD-909F8E69ED35}" type="slidenum">
              <a:rPr lang="ru-RU"/>
              <a:pPr/>
              <a:t>16</a:t>
            </a:fld>
            <a:endParaRPr lang="ru-RU"/>
          </a:p>
        </p:txBody>
      </p:sp>
      <p:sp>
        <p:nvSpPr>
          <p:cNvPr id="371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7772400" cy="685800"/>
          </a:xfrm>
        </p:spPr>
        <p:txBody>
          <a:bodyPr/>
          <a:lstStyle/>
          <a:p>
            <a:r>
              <a:rPr lang="ru-RU" sz="2400"/>
              <a:t>К</a:t>
            </a:r>
            <a:r>
              <a:rPr lang="en-US" sz="2400"/>
              <a:t>леточное старение</a:t>
            </a:r>
            <a:endParaRPr lang="ru-RU" sz="2400"/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85800"/>
            <a:ext cx="2971800" cy="59436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uk-UA" sz="1600" dirty="0" err="1" smtClean="0"/>
              <a:t>сенесцентність</a:t>
            </a:r>
            <a:r>
              <a:rPr lang="uk-UA" sz="1600" dirty="0" smtClean="0"/>
              <a:t> - незворотна зупинка клітинного циклу. У сучасному розумінні термін введений Л. </a:t>
            </a:r>
            <a:r>
              <a:rPr lang="uk-UA" sz="1600" dirty="0" err="1" smtClean="0"/>
              <a:t>Хейфліком</a:t>
            </a:r>
            <a:endParaRPr lang="en-US" sz="1600" dirty="0" smtClean="0"/>
          </a:p>
          <a:p>
            <a:pPr algn="l">
              <a:lnSpc>
                <a:spcPct val="80000"/>
              </a:lnSpc>
            </a:pPr>
            <a:endParaRPr lang="ru-RU" sz="1600" dirty="0"/>
          </a:p>
          <a:p>
            <a:pPr algn="l">
              <a:lnSpc>
                <a:spcPct val="80000"/>
              </a:lnSpc>
              <a:buFontTx/>
              <a:buChar char="-"/>
            </a:pPr>
            <a:r>
              <a:rPr lang="uk-UA" sz="1600" dirty="0" smtClean="0"/>
              <a:t>перестають </a:t>
            </a:r>
            <a:r>
              <a:rPr lang="uk-UA" sz="1600" dirty="0" smtClean="0"/>
              <a:t>ділитися </a:t>
            </a:r>
            <a:endParaRPr lang="en-US" sz="1600" dirty="0" smtClean="0"/>
          </a:p>
          <a:p>
            <a:pPr algn="l">
              <a:lnSpc>
                <a:spcPct val="80000"/>
              </a:lnSpc>
              <a:buFontTx/>
              <a:buChar char="-"/>
            </a:pPr>
            <a:r>
              <a:rPr lang="uk-UA" sz="1600" dirty="0" smtClean="0"/>
              <a:t>перестають </a:t>
            </a:r>
            <a:r>
              <a:rPr lang="uk-UA" sz="1600" dirty="0" smtClean="0"/>
              <a:t>виконувати властиву даному типу клітин функцію </a:t>
            </a:r>
            <a:endParaRPr lang="en-US" sz="1600" dirty="0" smtClean="0"/>
          </a:p>
          <a:p>
            <a:pPr algn="l">
              <a:lnSpc>
                <a:spcPct val="80000"/>
              </a:lnSpc>
              <a:buFontTx/>
              <a:buChar char="-"/>
            </a:pPr>
            <a:r>
              <a:rPr lang="uk-UA" sz="1600" dirty="0" smtClean="0"/>
              <a:t>не </a:t>
            </a:r>
            <a:r>
              <a:rPr lang="uk-UA" sz="1600" dirty="0" smtClean="0"/>
              <a:t>вмирають шляхом </a:t>
            </a:r>
            <a:r>
              <a:rPr lang="uk-UA" sz="1600" dirty="0" err="1" smtClean="0"/>
              <a:t>апоптозу</a:t>
            </a:r>
            <a:r>
              <a:rPr lang="uk-UA" sz="1600" dirty="0" smtClean="0"/>
              <a:t> </a:t>
            </a:r>
            <a:endParaRPr lang="en-US" sz="1600" dirty="0" smtClean="0"/>
          </a:p>
          <a:p>
            <a:pPr algn="l">
              <a:lnSpc>
                <a:spcPct val="80000"/>
              </a:lnSpc>
              <a:buFontTx/>
              <a:buChar char="-"/>
            </a:pPr>
            <a:r>
              <a:rPr lang="uk-UA" sz="1600" dirty="0" smtClean="0"/>
              <a:t>можуть </a:t>
            </a:r>
            <a:r>
              <a:rPr lang="uk-UA" sz="1600" dirty="0" smtClean="0"/>
              <a:t>знищуватися імунними </a:t>
            </a:r>
            <a:r>
              <a:rPr lang="uk-UA" sz="1600" dirty="0" smtClean="0"/>
              <a:t>клітинами</a:t>
            </a:r>
            <a:endParaRPr lang="en-US" sz="1600" dirty="0" smtClean="0"/>
          </a:p>
          <a:p>
            <a:pPr algn="l">
              <a:lnSpc>
                <a:spcPct val="80000"/>
              </a:lnSpc>
              <a:buFontTx/>
              <a:buChar char="-"/>
            </a:pPr>
            <a:endParaRPr lang="ru-RU" sz="1600" dirty="0"/>
          </a:p>
          <a:p>
            <a:pPr algn="l">
              <a:lnSpc>
                <a:spcPct val="80000"/>
              </a:lnSpc>
            </a:pPr>
            <a:r>
              <a:rPr lang="uk-UA" sz="1600" dirty="0" smtClean="0"/>
              <a:t>причини: </a:t>
            </a:r>
            <a:endParaRPr lang="en-US" sz="1600" dirty="0" smtClean="0"/>
          </a:p>
          <a:p>
            <a:pPr algn="l">
              <a:lnSpc>
                <a:spcPct val="80000"/>
              </a:lnSpc>
              <a:buFontTx/>
              <a:buChar char="-"/>
            </a:pPr>
            <a:r>
              <a:rPr lang="uk-UA" sz="1600" dirty="0" smtClean="0"/>
              <a:t>Укорочення </a:t>
            </a:r>
            <a:r>
              <a:rPr lang="uk-UA" sz="1600" dirty="0" err="1" smtClean="0"/>
              <a:t>тіломір</a:t>
            </a:r>
            <a:r>
              <a:rPr lang="uk-UA" sz="1600" dirty="0" smtClean="0"/>
              <a:t> </a:t>
            </a:r>
            <a:endParaRPr lang="en-US" sz="1600" dirty="0" smtClean="0"/>
          </a:p>
          <a:p>
            <a:pPr algn="l">
              <a:lnSpc>
                <a:spcPct val="80000"/>
              </a:lnSpc>
              <a:buFontTx/>
              <a:buChar char="-"/>
            </a:pPr>
            <a:r>
              <a:rPr lang="uk-UA" sz="1600" dirty="0" smtClean="0"/>
              <a:t>ушкодження </a:t>
            </a:r>
            <a:r>
              <a:rPr lang="uk-UA" sz="1600" dirty="0" smtClean="0"/>
              <a:t>ДНК </a:t>
            </a:r>
            <a:endParaRPr lang="en-US" sz="1600" dirty="0" smtClean="0"/>
          </a:p>
          <a:p>
            <a:pPr algn="l">
              <a:lnSpc>
                <a:spcPct val="80000"/>
              </a:lnSpc>
              <a:buFontTx/>
              <a:buChar char="-"/>
            </a:pPr>
            <a:r>
              <a:rPr lang="uk-UA" sz="1600" dirty="0" smtClean="0"/>
              <a:t>Порушення </a:t>
            </a:r>
            <a:r>
              <a:rPr lang="uk-UA" sz="1600" dirty="0" smtClean="0"/>
              <a:t>хроматину </a:t>
            </a:r>
            <a:endParaRPr lang="en-US" sz="1600" dirty="0" smtClean="0"/>
          </a:p>
          <a:p>
            <a:pPr algn="l">
              <a:lnSpc>
                <a:spcPct val="80000"/>
              </a:lnSpc>
              <a:buFontTx/>
              <a:buChar char="-"/>
            </a:pPr>
            <a:r>
              <a:rPr lang="uk-UA" sz="1600" dirty="0" err="1" smtClean="0"/>
              <a:t>надекспресія</a:t>
            </a:r>
            <a:r>
              <a:rPr lang="uk-UA" sz="1600" dirty="0" smtClean="0"/>
              <a:t> </a:t>
            </a:r>
            <a:r>
              <a:rPr lang="uk-UA" sz="1600" dirty="0" err="1" smtClean="0"/>
              <a:t>онкогенів</a:t>
            </a:r>
            <a:r>
              <a:rPr lang="uk-UA" sz="1600" dirty="0" smtClean="0"/>
              <a:t> </a:t>
            </a:r>
            <a:endParaRPr lang="en-US" sz="1600" dirty="0" smtClean="0"/>
          </a:p>
          <a:p>
            <a:pPr algn="l">
              <a:lnSpc>
                <a:spcPct val="80000"/>
              </a:lnSpc>
            </a:pPr>
            <a:r>
              <a:rPr lang="uk-UA" sz="1600" dirty="0" smtClean="0"/>
              <a:t>- </a:t>
            </a:r>
            <a:r>
              <a:rPr lang="uk-UA" sz="1600" dirty="0" smtClean="0"/>
              <a:t>Стрес</a:t>
            </a:r>
            <a:endParaRPr lang="ru-RU" sz="1600" dirty="0"/>
          </a:p>
        </p:txBody>
      </p:sp>
      <p:pic>
        <p:nvPicPr>
          <p:cNvPr id="371716" name="Picture 4" descr="Сенесцентнос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685800"/>
            <a:ext cx="6248400" cy="5629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412F-997E-4BB1-9AE5-3B65055EBD9A}" type="slidenum">
              <a:rPr lang="ru-RU"/>
              <a:pPr/>
              <a:t>17</a:t>
            </a:fld>
            <a:endParaRPr lang="ru-RU"/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838200"/>
            <a:ext cx="3581400" cy="1371600"/>
          </a:xfrm>
        </p:spPr>
        <p:txBody>
          <a:bodyPr/>
          <a:lstStyle/>
          <a:p>
            <a:pPr algn="l">
              <a:lnSpc>
                <a:spcPct val="80000"/>
              </a:lnSpc>
              <a:buFontTx/>
              <a:buChar char="-"/>
            </a:pPr>
            <a:r>
              <a:rPr lang="uk-UA" sz="1600" dirty="0" smtClean="0"/>
              <a:t>запасний </a:t>
            </a:r>
            <a:r>
              <a:rPr lang="uk-UA" sz="1600" dirty="0" smtClean="0"/>
              <a:t>шлях усунення з активного життя клітин, у яких порушено шлях </a:t>
            </a:r>
            <a:r>
              <a:rPr lang="uk-UA" sz="1600" dirty="0" err="1" smtClean="0"/>
              <a:t>апоптозу</a:t>
            </a:r>
            <a:r>
              <a:rPr lang="uk-UA" sz="1600" dirty="0" smtClean="0"/>
              <a:t> </a:t>
            </a:r>
            <a:endParaRPr lang="en-US" sz="1600" dirty="0" smtClean="0"/>
          </a:p>
          <a:p>
            <a:pPr algn="l">
              <a:lnSpc>
                <a:spcPct val="80000"/>
              </a:lnSpc>
              <a:buFontTx/>
              <a:buChar char="-"/>
            </a:pPr>
            <a:r>
              <a:rPr lang="uk-UA" sz="1600" dirty="0" smtClean="0"/>
              <a:t>можливо</a:t>
            </a:r>
            <a:r>
              <a:rPr lang="uk-UA" sz="1600" dirty="0" smtClean="0"/>
              <a:t>, </a:t>
            </a:r>
            <a:r>
              <a:rPr lang="uk-UA" sz="1600" dirty="0" err="1" smtClean="0"/>
              <a:t>сенесцентність</a:t>
            </a:r>
            <a:r>
              <a:rPr lang="uk-UA" sz="1600" dirty="0" smtClean="0"/>
              <a:t> – не причина старіння, а компенсаторний механізм </a:t>
            </a:r>
            <a:endParaRPr lang="en-US" sz="1600" dirty="0" smtClean="0"/>
          </a:p>
          <a:p>
            <a:pPr algn="l">
              <a:lnSpc>
                <a:spcPct val="80000"/>
              </a:lnSpc>
            </a:pPr>
            <a:r>
              <a:rPr lang="uk-UA" sz="1600" dirty="0" smtClean="0"/>
              <a:t>- </a:t>
            </a:r>
            <a:r>
              <a:rPr lang="uk-UA" sz="1600" dirty="0" err="1" smtClean="0"/>
              <a:t>сенесцентні</a:t>
            </a:r>
            <a:r>
              <a:rPr lang="uk-UA" sz="1600" dirty="0" smtClean="0"/>
              <a:t> клітини змінюють профіль експресії, виділяючи </a:t>
            </a:r>
            <a:r>
              <a:rPr lang="uk-UA" sz="1600" dirty="0" err="1" smtClean="0"/>
              <a:t>прозапальні</a:t>
            </a:r>
            <a:r>
              <a:rPr lang="uk-UA" sz="1600" dirty="0" smtClean="0"/>
              <a:t> фактори та </a:t>
            </a:r>
            <a:r>
              <a:rPr lang="uk-UA" sz="1600" dirty="0" err="1" smtClean="0"/>
              <a:t>металопротеїнази</a:t>
            </a:r>
            <a:endParaRPr lang="en-US" sz="1600" dirty="0" smtClean="0"/>
          </a:p>
          <a:p>
            <a:pPr algn="l">
              <a:lnSpc>
                <a:spcPct val="80000"/>
              </a:lnSpc>
              <a:buFontTx/>
              <a:buChar char="-"/>
            </a:pPr>
            <a:endParaRPr lang="en-US" sz="1600" dirty="0" smtClean="0"/>
          </a:p>
          <a:p>
            <a:pPr algn="l">
              <a:lnSpc>
                <a:spcPct val="80000"/>
              </a:lnSpc>
              <a:buFontTx/>
              <a:buChar char="-"/>
            </a:pPr>
            <a:endParaRPr lang="ru-RU" sz="1600" dirty="0"/>
          </a:p>
          <a:p>
            <a:pPr algn="l">
              <a:lnSpc>
                <a:spcPct val="80000"/>
              </a:lnSpc>
            </a:pPr>
            <a:r>
              <a:rPr lang="uk-UA" sz="1600" dirty="0" smtClean="0"/>
              <a:t>Терапія: </a:t>
            </a:r>
            <a:endParaRPr lang="en-US" sz="1600" dirty="0" smtClean="0"/>
          </a:p>
          <a:p>
            <a:pPr algn="l">
              <a:lnSpc>
                <a:spcPct val="80000"/>
              </a:lnSpc>
              <a:buFontTx/>
              <a:buChar char="-"/>
            </a:pPr>
            <a:r>
              <a:rPr lang="uk-UA" sz="1600" dirty="0" err="1" smtClean="0"/>
              <a:t>сенолітики</a:t>
            </a:r>
            <a:r>
              <a:rPr lang="uk-UA" sz="1600" dirty="0" smtClean="0"/>
              <a:t> </a:t>
            </a:r>
            <a:endParaRPr lang="en-US" sz="1600" dirty="0" smtClean="0"/>
          </a:p>
          <a:p>
            <a:pPr algn="l">
              <a:lnSpc>
                <a:spcPct val="80000"/>
              </a:lnSpc>
              <a:buFontTx/>
              <a:buChar char="-"/>
            </a:pPr>
            <a:r>
              <a:rPr lang="uk-UA" sz="1600" dirty="0" smtClean="0"/>
              <a:t>- </a:t>
            </a:r>
            <a:r>
              <a:rPr lang="uk-UA" sz="1600" dirty="0" smtClean="0"/>
              <a:t>поповнення пулу стовбурових клітин</a:t>
            </a:r>
            <a:endParaRPr lang="ru-RU" sz="1600" dirty="0"/>
          </a:p>
        </p:txBody>
      </p:sp>
      <p:sp>
        <p:nvSpPr>
          <p:cNvPr id="372740" name="Rectangle 4"/>
          <p:cNvSpPr>
            <a:spLocks noChangeArrowheads="1"/>
          </p:cNvSpPr>
          <p:nvPr/>
        </p:nvSpPr>
        <p:spPr bwMode="auto">
          <a:xfrm>
            <a:off x="609600" y="762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uk-UA" sz="2400" dirty="0" smtClean="0"/>
              <a:t>Кліткове старіння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372744" name="Rectangle 8"/>
          <p:cNvSpPr>
            <a:spLocks noChangeArrowheads="1"/>
          </p:cNvSpPr>
          <p:nvPr/>
        </p:nvSpPr>
        <p:spPr bwMode="auto">
          <a:xfrm>
            <a:off x="4800600" y="4876800"/>
            <a:ext cx="3581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uk-UA" sz="1600" dirty="0" err="1" smtClean="0"/>
              <a:t>апоптоз</a:t>
            </a:r>
            <a:r>
              <a:rPr lang="uk-UA" sz="1600" dirty="0" smtClean="0"/>
              <a:t> – запрограмована загибель клітин. Отримавши внутрішній або зовнішній сигнал про свою непотрібність, клітина не просто гине, а заздалегідь "розбирає" себе зсередини.</a:t>
            </a:r>
            <a:endParaRPr lang="ru-RU" sz="1600" dirty="0"/>
          </a:p>
        </p:txBody>
      </p:sp>
      <p:pic>
        <p:nvPicPr>
          <p:cNvPr id="372745" name="Picture 9" descr="Апоптоз_человеческого_лейкоци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981200"/>
            <a:ext cx="3332163" cy="2608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ED2E-D2CD-47BA-86B4-8D8996EE8585}" type="slidenum">
              <a:rPr lang="ru-RU"/>
              <a:pPr/>
              <a:t>18</a:t>
            </a:fld>
            <a:endParaRPr lang="ru-RU"/>
          </a:p>
        </p:txBody>
      </p:sp>
      <p:sp>
        <p:nvSpPr>
          <p:cNvPr id="4188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505200"/>
            <a:ext cx="7162800" cy="1371600"/>
          </a:xfrm>
        </p:spPr>
        <p:txBody>
          <a:bodyPr/>
          <a:lstStyle/>
          <a:p>
            <a:pPr algn="l"/>
            <a:r>
              <a:rPr lang="uk-UA" sz="1600" dirty="0" smtClean="0"/>
              <a:t>Зниження регенеративного потенціалу стовбурових клітин: </a:t>
            </a:r>
            <a:endParaRPr lang="en-US" sz="1600" dirty="0" smtClean="0"/>
          </a:p>
          <a:p>
            <a:pPr algn="l">
              <a:buFontTx/>
              <a:buChar char="-"/>
            </a:pPr>
            <a:r>
              <a:rPr lang="uk-UA" sz="1600" dirty="0" smtClean="0"/>
              <a:t>Укорочення </a:t>
            </a:r>
            <a:r>
              <a:rPr lang="uk-UA" sz="1600" dirty="0" err="1" smtClean="0"/>
              <a:t>тіломір</a:t>
            </a:r>
            <a:r>
              <a:rPr lang="uk-UA" sz="1600" dirty="0" smtClean="0"/>
              <a:t> накопичення мутацій підвищення концентрації білків-інгібіторів клітинного циклу </a:t>
            </a:r>
            <a:endParaRPr lang="en-US" sz="1600" dirty="0" smtClean="0"/>
          </a:p>
          <a:p>
            <a:pPr algn="l">
              <a:buFontTx/>
              <a:buChar char="-"/>
            </a:pPr>
            <a:r>
              <a:rPr lang="uk-UA" sz="1600" dirty="0" smtClean="0"/>
              <a:t>Можливо</a:t>
            </a:r>
            <a:r>
              <a:rPr lang="uk-UA" sz="1600" dirty="0" smtClean="0"/>
              <a:t>, організм уповільнює витрачання стовбурових клітин, щоб зберегти їх. Підвищена регенерація веде до виснаження</a:t>
            </a:r>
            <a:endParaRPr lang="ru-RU" sz="1600" dirty="0"/>
          </a:p>
        </p:txBody>
      </p:sp>
      <p:sp>
        <p:nvSpPr>
          <p:cNvPr id="418819" name="Rectangle 3"/>
          <p:cNvSpPr>
            <a:spLocks noChangeArrowheads="1"/>
          </p:cNvSpPr>
          <p:nvPr/>
        </p:nvSpPr>
        <p:spPr bwMode="auto">
          <a:xfrm>
            <a:off x="609600" y="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uk-UA" sz="2400" dirty="0" smtClean="0"/>
              <a:t>Виснаження пулу стовбурових клітин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418820" name="Picture 4" descr="Истощение стволовых клет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762000"/>
            <a:ext cx="6248400" cy="2171700"/>
          </a:xfrm>
          <a:prstGeom prst="rect">
            <a:avLst/>
          </a:prstGeom>
          <a:noFill/>
        </p:spPr>
      </p:pic>
      <p:sp>
        <p:nvSpPr>
          <p:cNvPr id="418821" name="Rectangle 5"/>
          <p:cNvSpPr>
            <a:spLocks noChangeArrowheads="1"/>
          </p:cNvSpPr>
          <p:nvPr/>
        </p:nvSpPr>
        <p:spPr bwMode="auto">
          <a:xfrm>
            <a:off x="2438400" y="2971800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uk-UA" sz="1200" dirty="0" smtClean="0"/>
              <a:t>ГСК, </a:t>
            </a:r>
            <a:r>
              <a:rPr lang="uk-UA" sz="1200" dirty="0" err="1" smtClean="0"/>
              <a:t>гематопоетичні</a:t>
            </a:r>
            <a:r>
              <a:rPr lang="uk-UA" sz="1200" dirty="0" smtClean="0"/>
              <a:t> стволові клітини; МСК, </a:t>
            </a:r>
            <a:r>
              <a:rPr lang="uk-UA" sz="1200" dirty="0" err="1" smtClean="0"/>
              <a:t>мезенхімальні</a:t>
            </a:r>
            <a:r>
              <a:rPr lang="uk-UA" sz="1200" dirty="0" smtClean="0"/>
              <a:t> стовбурові клітини; ЕСКШ, епітеліальні стовбурові клітини кишечника</a:t>
            </a:r>
            <a:endParaRPr lang="ru-RU" sz="1200" dirty="0"/>
          </a:p>
        </p:txBody>
      </p:sp>
      <p:sp>
        <p:nvSpPr>
          <p:cNvPr id="418822" name="Rectangle 6"/>
          <p:cNvSpPr>
            <a:spLocks noChangeArrowheads="1"/>
          </p:cNvSpPr>
          <p:nvPr/>
        </p:nvSpPr>
        <p:spPr bwMode="auto">
          <a:xfrm>
            <a:off x="609600" y="5334000"/>
            <a:ext cx="7162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uk-UA" sz="1600" dirty="0" smtClean="0"/>
              <a:t>Терапія: </a:t>
            </a:r>
            <a:endParaRPr lang="en-US" sz="1600" dirty="0" smtClean="0"/>
          </a:p>
          <a:p>
            <a:pPr>
              <a:spcBef>
                <a:spcPct val="20000"/>
              </a:spcBef>
              <a:buFontTx/>
              <a:buChar char="-"/>
            </a:pPr>
            <a:r>
              <a:rPr lang="uk-UA" sz="1600" dirty="0" err="1" smtClean="0"/>
              <a:t>інгібування</a:t>
            </a:r>
            <a:r>
              <a:rPr lang="uk-UA" sz="1600" dirty="0" smtClean="0"/>
              <a:t> </a:t>
            </a:r>
            <a:r>
              <a:rPr lang="uk-UA" sz="1600" dirty="0" smtClean="0"/>
              <a:t>FGF-2, </a:t>
            </a:r>
            <a:r>
              <a:rPr lang="uk-UA" sz="1600" dirty="0" err="1" smtClean="0"/>
              <a:t>mTORC1</a:t>
            </a:r>
            <a:r>
              <a:rPr lang="uk-UA" sz="1600" dirty="0" smtClean="0"/>
              <a:t>, </a:t>
            </a:r>
            <a:endParaRPr lang="en-US" sz="1600" dirty="0" smtClean="0"/>
          </a:p>
          <a:p>
            <a:pPr>
              <a:spcBef>
                <a:spcPct val="20000"/>
              </a:spcBef>
              <a:buFontTx/>
              <a:buChar char="-"/>
            </a:pPr>
            <a:r>
              <a:rPr lang="uk-UA" sz="1600" dirty="0" smtClean="0"/>
              <a:t>CDC42 </a:t>
            </a:r>
            <a:r>
              <a:rPr lang="uk-UA" sz="1600" dirty="0" smtClean="0"/>
              <a:t>пересадка збережених або індукованих стовбурових клітин пошук та використання </a:t>
            </a:r>
            <a:r>
              <a:rPr lang="uk-UA" sz="1600" dirty="0" err="1" smtClean="0"/>
              <a:t>паракринних</a:t>
            </a:r>
            <a:r>
              <a:rPr lang="uk-UA" sz="1600" dirty="0" smtClean="0"/>
              <a:t> факторів</a:t>
            </a:r>
            <a:endParaRPr lang="ru-RU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D22B-76ED-449B-BE6F-7A70F0E8937E}" type="slidenum">
              <a:rPr lang="ru-RU"/>
              <a:pPr/>
              <a:t>19</a:t>
            </a:fld>
            <a:endParaRPr lang="ru-RU"/>
          </a:p>
        </p:txBody>
      </p:sp>
      <p:sp>
        <p:nvSpPr>
          <p:cNvPr id="4198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52400" y="838200"/>
            <a:ext cx="8077200" cy="1371600"/>
          </a:xfrm>
        </p:spPr>
        <p:txBody>
          <a:bodyPr/>
          <a:lstStyle/>
          <a:p>
            <a:pPr algn="l"/>
            <a:r>
              <a:rPr lang="ru-RU" sz="1800" dirty="0"/>
              <a:t>- </a:t>
            </a:r>
            <a:r>
              <a:rPr lang="uk-UA" sz="1800" dirty="0" smtClean="0"/>
              <a:t>Хронічне запалення («</a:t>
            </a:r>
            <a:r>
              <a:rPr lang="uk-UA" sz="1800" dirty="0" err="1" smtClean="0"/>
              <a:t>інфламмейнджінг</a:t>
            </a:r>
            <a:r>
              <a:rPr lang="uk-UA" sz="1800" dirty="0" smtClean="0"/>
              <a:t>»)</a:t>
            </a:r>
            <a:endParaRPr lang="ru-RU" sz="1800" dirty="0"/>
          </a:p>
          <a:p>
            <a:pPr algn="l"/>
            <a:r>
              <a:rPr lang="ru-RU" sz="1800" dirty="0"/>
              <a:t>- </a:t>
            </a:r>
            <a:r>
              <a:rPr lang="uk-UA" sz="1800" dirty="0" err="1" smtClean="0"/>
              <a:t>імуностаріння</a:t>
            </a:r>
            <a:endParaRPr lang="ru-RU" sz="1800" dirty="0"/>
          </a:p>
          <a:p>
            <a:pPr algn="l"/>
            <a:r>
              <a:rPr lang="ru-RU" sz="1800" dirty="0"/>
              <a:t>- </a:t>
            </a:r>
            <a:r>
              <a:rPr lang="uk-UA" sz="1800" dirty="0" smtClean="0"/>
              <a:t>зміна складу міжклітинного середовища</a:t>
            </a:r>
            <a:endParaRPr lang="ru-RU" sz="1800" dirty="0"/>
          </a:p>
        </p:txBody>
      </p:sp>
      <p:sp>
        <p:nvSpPr>
          <p:cNvPr id="419843" name="Rectangle 3"/>
          <p:cNvSpPr>
            <a:spLocks noChangeArrowheads="1"/>
          </p:cNvSpPr>
          <p:nvPr/>
        </p:nvSpPr>
        <p:spPr bwMode="auto">
          <a:xfrm>
            <a:off x="609600" y="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uk-UA" sz="2400" dirty="0" smtClean="0"/>
              <a:t>Зміна міжклітинної взаємодії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419845" name="Picture 5" descr="Межклеточное взаимодейств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057400"/>
            <a:ext cx="6248400" cy="2000250"/>
          </a:xfrm>
          <a:prstGeom prst="rect">
            <a:avLst/>
          </a:prstGeom>
          <a:noFill/>
        </p:spPr>
      </p:pic>
      <p:sp>
        <p:nvSpPr>
          <p:cNvPr id="419846" name="Rectangle 6"/>
          <p:cNvSpPr>
            <a:spLocks noChangeArrowheads="1"/>
          </p:cNvSpPr>
          <p:nvPr/>
        </p:nvSpPr>
        <p:spPr bwMode="auto">
          <a:xfrm>
            <a:off x="457200" y="43434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uk-UA" dirty="0" smtClean="0"/>
              <a:t>Терапія </a:t>
            </a:r>
            <a:r>
              <a:rPr lang="en-US" dirty="0" smtClean="0"/>
              <a:t>:</a:t>
            </a:r>
            <a:endParaRPr lang="en-US" dirty="0"/>
          </a:p>
          <a:p>
            <a:pPr>
              <a:spcBef>
                <a:spcPct val="20000"/>
              </a:spcBef>
              <a:buFontTx/>
              <a:buChar char="-"/>
            </a:pPr>
            <a:r>
              <a:rPr lang="ru-RU" dirty="0"/>
              <a:t> </a:t>
            </a:r>
            <a:r>
              <a:rPr lang="uk-UA" dirty="0" smtClean="0"/>
              <a:t>протизапальні препарати</a:t>
            </a:r>
            <a:endParaRPr lang="ru-RU" dirty="0"/>
          </a:p>
          <a:p>
            <a:pPr>
              <a:spcBef>
                <a:spcPct val="20000"/>
              </a:spcBef>
              <a:buFontTx/>
              <a:buChar char="-"/>
            </a:pPr>
            <a:r>
              <a:rPr lang="ru-RU" dirty="0"/>
              <a:t> </a:t>
            </a:r>
            <a:r>
              <a:rPr lang="uk-UA" dirty="0" smtClean="0"/>
              <a:t>маніпуляції з кишковим </a:t>
            </a:r>
            <a:r>
              <a:rPr lang="uk-UA" dirty="0" err="1" smtClean="0"/>
              <a:t>мікробіомом</a:t>
            </a:r>
            <a:endParaRPr lang="ru-RU" dirty="0"/>
          </a:p>
          <a:p>
            <a:pPr>
              <a:spcBef>
                <a:spcPct val="20000"/>
              </a:spcBef>
              <a:buFontTx/>
              <a:buChar char="-"/>
            </a:pPr>
            <a:r>
              <a:rPr lang="ru-RU" dirty="0"/>
              <a:t> </a:t>
            </a:r>
            <a:r>
              <a:rPr lang="uk-UA" dirty="0" smtClean="0"/>
              <a:t>виявлення та використання системних факторів крові, відповідальних за старіння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B13DC-04B6-42DE-A918-9BA890DA2E80}" type="slidenum">
              <a:rPr lang="ru-RU"/>
              <a:pPr/>
              <a:t>2</a:t>
            </a:fld>
            <a:endParaRPr lang="ru-RU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257800"/>
            <a:ext cx="8382000" cy="1295400"/>
          </a:xfrm>
        </p:spPr>
        <p:txBody>
          <a:bodyPr/>
          <a:lstStyle/>
          <a:p>
            <a:pPr marL="381000" indent="-381000" algn="l">
              <a:lnSpc>
                <a:spcPct val="80000"/>
              </a:lnSpc>
            </a:pPr>
            <a:r>
              <a:rPr lang="uk-UA" sz="1600" dirty="0" smtClean="0"/>
              <a:t>Кожна ключова ознака </a:t>
            </a:r>
            <a:r>
              <a:rPr lang="en-US" sz="1600" dirty="0" smtClean="0"/>
              <a:t>:</a:t>
            </a:r>
            <a:endParaRPr lang="ru-RU" sz="1600" dirty="0"/>
          </a:p>
          <a:p>
            <a:pPr marL="381000" indent="-381000" algn="l">
              <a:lnSpc>
                <a:spcPct val="80000"/>
              </a:lnSpc>
              <a:buFontTx/>
              <a:buAutoNum type="arabicParenBoth"/>
            </a:pPr>
            <a:r>
              <a:rPr lang="uk-UA" sz="1600" dirty="0" smtClean="0"/>
              <a:t>має спостерігатися при нормальному </a:t>
            </a:r>
            <a:r>
              <a:rPr lang="uk-UA" sz="1600" dirty="0" smtClean="0"/>
              <a:t>старінні</a:t>
            </a:r>
            <a:endParaRPr lang="en-US" sz="1600" dirty="0" smtClean="0"/>
          </a:p>
          <a:p>
            <a:pPr marL="381000" indent="-381000" algn="l">
              <a:lnSpc>
                <a:spcPct val="80000"/>
              </a:lnSpc>
              <a:buFontTx/>
              <a:buAutoNum type="arabicParenBoth"/>
            </a:pPr>
            <a:r>
              <a:rPr lang="uk-UA" sz="1600" dirty="0" smtClean="0"/>
              <a:t>його експериментальне посилення має призводити до прискореного </a:t>
            </a:r>
            <a:r>
              <a:rPr lang="uk-UA" sz="1600" dirty="0" smtClean="0"/>
              <a:t>старіння</a:t>
            </a:r>
            <a:endParaRPr lang="en-US" sz="1600" dirty="0" smtClean="0"/>
          </a:p>
          <a:p>
            <a:pPr marL="381000" indent="-381000" algn="l">
              <a:lnSpc>
                <a:spcPct val="80000"/>
              </a:lnSpc>
              <a:buFontTx/>
              <a:buAutoNum type="arabicParenBoth"/>
            </a:pPr>
            <a:r>
              <a:rPr lang="uk-UA" sz="1600" dirty="0" smtClean="0"/>
              <a:t>його експериментальне ослаблення повинне уповільнювати розвиток нормального старіння і тим самим збільшувати здорову тривалість життя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152400" y="1905000"/>
            <a:ext cx="3276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81000" indent="-381000">
              <a:lnSpc>
                <a:spcPct val="80000"/>
              </a:lnSpc>
              <a:spcBef>
                <a:spcPct val="20000"/>
              </a:spcBef>
            </a:pPr>
            <a:r>
              <a:rPr lang="uk-UA" sz="1600" dirty="0" smtClean="0"/>
              <a:t>Основні гіпотези</a:t>
            </a:r>
            <a:r>
              <a:rPr lang="uk-UA" sz="1600" dirty="0" smtClean="0"/>
              <a:t>:</a:t>
            </a:r>
            <a:endParaRPr lang="en-US" sz="1600" dirty="0" smtClean="0"/>
          </a:p>
          <a:p>
            <a:pPr marL="381000" indent="-381000">
              <a:lnSpc>
                <a:spcPct val="80000"/>
              </a:lnSpc>
              <a:spcBef>
                <a:spcPct val="20000"/>
              </a:spcBef>
            </a:pPr>
            <a:r>
              <a:rPr lang="uk-UA" sz="1600" dirty="0" smtClean="0"/>
              <a:t> </a:t>
            </a:r>
            <a:r>
              <a:rPr lang="uk-UA" sz="1600" dirty="0" smtClean="0"/>
              <a:t>- Поступове зношування </a:t>
            </a:r>
            <a:r>
              <a:rPr lang="uk-UA" sz="1600" dirty="0" smtClean="0"/>
              <a:t>організму</a:t>
            </a:r>
            <a:endParaRPr lang="en-US" sz="1600" dirty="0" smtClean="0"/>
          </a:p>
          <a:p>
            <a:pPr marL="381000" indent="-381000">
              <a:lnSpc>
                <a:spcPct val="80000"/>
              </a:lnSpc>
              <a:spcBef>
                <a:spcPct val="20000"/>
              </a:spcBef>
            </a:pPr>
            <a:r>
              <a:rPr lang="uk-UA" sz="1600" dirty="0" smtClean="0"/>
              <a:t> </a:t>
            </a:r>
            <a:r>
              <a:rPr lang="uk-UA" sz="1600" dirty="0" smtClean="0"/>
              <a:t>- Запрограмована загибель організму (</a:t>
            </a:r>
            <a:r>
              <a:rPr lang="uk-UA" sz="1600" dirty="0" err="1" smtClean="0"/>
              <a:t>феноптоз</a:t>
            </a:r>
            <a:r>
              <a:rPr lang="uk-UA" sz="1600" dirty="0" smtClean="0"/>
              <a:t>)</a:t>
            </a:r>
            <a:endParaRPr lang="ru-RU" sz="1600" dirty="0"/>
          </a:p>
        </p:txBody>
      </p:sp>
      <p:sp>
        <p:nvSpPr>
          <p:cNvPr id="117766" name="Rectangle 6"/>
          <p:cNvSpPr>
            <a:spLocks noChangeArrowheads="1"/>
          </p:cNvSpPr>
          <p:nvPr/>
        </p:nvSpPr>
        <p:spPr bwMode="auto">
          <a:xfrm>
            <a:off x="228600" y="914400"/>
            <a:ext cx="853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uk-UA" sz="1600" dirty="0" smtClean="0"/>
              <a:t>Старіння характеризується поступовою втратою організмом фізіологічної цілісності, що веде до порушень його функцій та збільшення ризику смерті</a:t>
            </a:r>
            <a:endParaRPr lang="ru-RU" sz="1600" dirty="0"/>
          </a:p>
        </p:txBody>
      </p:sp>
      <p:pic>
        <p:nvPicPr>
          <p:cNvPr id="117767" name="Picture 7" descr="Выживание"/>
          <p:cNvPicPr>
            <a:picLocks noChangeAspect="1" noChangeArrowheads="1"/>
          </p:cNvPicPr>
          <p:nvPr/>
        </p:nvPicPr>
        <p:blipFill>
          <a:blip r:embed="rId3" cstate="print"/>
          <a:srcRect t="6241" b="3120"/>
          <a:stretch>
            <a:fillRect/>
          </a:stretch>
        </p:blipFill>
        <p:spPr bwMode="auto">
          <a:xfrm>
            <a:off x="3505200" y="1757363"/>
            <a:ext cx="5445125" cy="339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0AE75-1D28-42B2-BE9B-EFF57D7B0907}" type="slidenum">
              <a:rPr lang="ru-RU"/>
              <a:pPr/>
              <a:t>20</a:t>
            </a:fld>
            <a:endParaRPr lang="ru-RU"/>
          </a:p>
        </p:txBody>
      </p:sp>
      <p:pic>
        <p:nvPicPr>
          <p:cNvPr id="420869" name="Picture 5" descr="starenie7-1024x5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150" y="533400"/>
            <a:ext cx="8731250" cy="5099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7D0D-E24D-4229-B155-EC43CEABB3C8}" type="slidenum">
              <a:rPr lang="ru-RU"/>
              <a:pPr/>
              <a:t>21</a:t>
            </a:fld>
            <a:endParaRPr lang="ru-RU"/>
          </a:p>
        </p:txBody>
      </p:sp>
      <p:sp>
        <p:nvSpPr>
          <p:cNvPr id="42189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1905000"/>
            <a:ext cx="3581400" cy="1371600"/>
          </a:xfrm>
        </p:spPr>
        <p:txBody>
          <a:bodyPr/>
          <a:lstStyle/>
          <a:p>
            <a:pPr algn="l"/>
            <a:r>
              <a:rPr lang="uk-UA" sz="1800" smtClean="0"/>
              <a:t>Дякую за увагу!</a:t>
            </a:r>
            <a:endParaRPr lang="ru-RU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CB965-CE2F-4502-A2AB-6798F8D4F003}" type="slidenum">
              <a:rPr lang="ru-RU"/>
              <a:pPr/>
              <a:t>3</a:t>
            </a:fld>
            <a:endParaRPr lang="ru-RU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7772400" cy="685800"/>
          </a:xfrm>
        </p:spPr>
        <p:txBody>
          <a:bodyPr/>
          <a:lstStyle/>
          <a:p>
            <a:r>
              <a:rPr lang="en-US" sz="2400"/>
              <a:t>11</a:t>
            </a:r>
            <a:endParaRPr lang="ru-RU" sz="240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981200"/>
            <a:ext cx="3581400" cy="1371600"/>
          </a:xfrm>
        </p:spPr>
        <p:txBody>
          <a:bodyPr/>
          <a:lstStyle/>
          <a:p>
            <a:r>
              <a:rPr lang="en-US" sz="1800"/>
              <a:t>11</a:t>
            </a:r>
            <a:endParaRPr lang="ru-RU" sz="1800"/>
          </a:p>
        </p:txBody>
      </p:sp>
      <p:pic>
        <p:nvPicPr>
          <p:cNvPr id="51206" name="Picture 6" descr="Ключевые призна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0800" y="177800"/>
            <a:ext cx="6502400" cy="650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B6D3D-EBDC-440E-A720-320443FA1A09}" type="slidenum">
              <a:rPr lang="ru-RU"/>
              <a:pPr/>
              <a:t>4</a:t>
            </a:fld>
            <a:endParaRPr lang="ru-RU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7772400" cy="685800"/>
          </a:xfrm>
        </p:spPr>
        <p:txBody>
          <a:bodyPr/>
          <a:lstStyle/>
          <a:p>
            <a:r>
              <a:rPr lang="uk-UA" sz="2400" dirty="0" smtClean="0"/>
              <a:t>Нестабільність геному</a:t>
            </a:r>
            <a:endParaRPr lang="ru-RU" sz="2400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143000"/>
            <a:ext cx="3657600" cy="1752600"/>
          </a:xfrm>
        </p:spPr>
        <p:txBody>
          <a:bodyPr/>
          <a:lstStyle/>
          <a:p>
            <a:pPr algn="l">
              <a:lnSpc>
                <a:spcPct val="80000"/>
              </a:lnSpc>
              <a:buFontTx/>
              <a:buChar char="-"/>
            </a:pPr>
            <a:r>
              <a:rPr lang="uk-UA" sz="1600" dirty="0" smtClean="0"/>
              <a:t>точкові </a:t>
            </a:r>
            <a:r>
              <a:rPr lang="uk-UA" sz="1600" dirty="0" smtClean="0"/>
              <a:t>мутації - втрата або дуплікація ділянок ДНК </a:t>
            </a:r>
            <a:endParaRPr lang="en-US" sz="1600" dirty="0" smtClean="0"/>
          </a:p>
          <a:p>
            <a:pPr algn="l">
              <a:lnSpc>
                <a:spcPct val="80000"/>
              </a:lnSpc>
              <a:buFontTx/>
              <a:buChar char="-"/>
            </a:pPr>
            <a:r>
              <a:rPr lang="uk-UA" sz="1600" dirty="0" smtClean="0"/>
              <a:t>переміщення </a:t>
            </a:r>
            <a:r>
              <a:rPr lang="uk-UA" sz="1600" dirty="0" smtClean="0"/>
              <a:t>ділянок </a:t>
            </a:r>
            <a:r>
              <a:rPr lang="uk-UA" sz="1600" dirty="0" smtClean="0"/>
              <a:t>ДНК</a:t>
            </a:r>
            <a:endParaRPr lang="en-US" sz="1600" dirty="0" smtClean="0"/>
          </a:p>
          <a:p>
            <a:pPr algn="l">
              <a:lnSpc>
                <a:spcPct val="80000"/>
              </a:lnSpc>
              <a:buFontTx/>
              <a:buChar char="-"/>
            </a:pPr>
            <a:r>
              <a:rPr lang="uk-UA" sz="1600" dirty="0" smtClean="0"/>
              <a:t>вбудовування </a:t>
            </a:r>
            <a:r>
              <a:rPr lang="uk-UA" sz="1600" dirty="0" smtClean="0"/>
              <a:t>вірусів та </a:t>
            </a:r>
            <a:r>
              <a:rPr lang="uk-UA" sz="1600" dirty="0" err="1" smtClean="0"/>
              <a:t>транспозонів</a:t>
            </a:r>
            <a:endParaRPr lang="en-US" sz="1600" dirty="0" smtClean="0"/>
          </a:p>
          <a:p>
            <a:pPr algn="l">
              <a:lnSpc>
                <a:spcPct val="80000"/>
              </a:lnSpc>
            </a:pPr>
            <a:r>
              <a:rPr lang="uk-UA" sz="1600" dirty="0" smtClean="0"/>
              <a:t> </a:t>
            </a:r>
            <a:r>
              <a:rPr lang="uk-UA" sz="1600" dirty="0" smtClean="0"/>
              <a:t>- втрата або дуплікація хромосом</a:t>
            </a:r>
            <a:endParaRPr lang="ru-RU" sz="1600" dirty="0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457200" y="3505200"/>
            <a:ext cx="3352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uk-UA" sz="1600" dirty="0" smtClean="0"/>
              <a:t>Причини</a:t>
            </a:r>
            <a:r>
              <a:rPr lang="uk-UA" sz="1600" dirty="0" smtClean="0"/>
              <a:t>:</a:t>
            </a:r>
            <a:endParaRPr lang="en-US" sz="1600" dirty="0" smtClean="0"/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uk-UA" sz="1600" dirty="0" smtClean="0"/>
              <a:t> </a:t>
            </a:r>
            <a:r>
              <a:rPr lang="uk-UA" sz="1600" dirty="0" smtClean="0"/>
              <a:t>- помилки реплікації ДНК </a:t>
            </a:r>
            <a:endParaRPr lang="en-US" sz="1600" dirty="0" smtClean="0"/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r>
              <a:rPr lang="uk-UA" sz="1600" dirty="0" smtClean="0"/>
              <a:t>помилки </a:t>
            </a:r>
            <a:r>
              <a:rPr lang="uk-UA" sz="1600" dirty="0" smtClean="0"/>
              <a:t>розбіжності хромосом - опромінення (ультрафіолетове, радіоактивне) </a:t>
            </a:r>
            <a:endParaRPr lang="en-US" sz="1600" dirty="0" smtClean="0"/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r>
              <a:rPr lang="uk-UA" sz="1600" dirty="0" smtClean="0"/>
              <a:t>- </a:t>
            </a:r>
            <a:r>
              <a:rPr lang="uk-UA" sz="1600" dirty="0" smtClean="0"/>
              <a:t>хімічні дії (спонтанний гідроліз, мутагени, активні радикали) </a:t>
            </a:r>
            <a:endParaRPr lang="en-US" sz="1600" dirty="0" smtClean="0"/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r>
              <a:rPr lang="uk-UA" sz="1600" dirty="0" smtClean="0"/>
              <a:t>- </a:t>
            </a:r>
            <a:r>
              <a:rPr lang="uk-UA" sz="1600" dirty="0" smtClean="0"/>
              <a:t>захворювання, що викликають зниження стабільності ДНК </a:t>
            </a:r>
            <a:endParaRPr lang="en-US" sz="1600" dirty="0" smtClean="0"/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r>
              <a:rPr lang="uk-UA" sz="1600" dirty="0" smtClean="0"/>
              <a:t>- </a:t>
            </a:r>
            <a:r>
              <a:rPr lang="uk-UA" sz="1600" dirty="0" err="1" smtClean="0"/>
              <a:t>Мітохондріальна</a:t>
            </a:r>
            <a:r>
              <a:rPr lang="uk-UA" sz="1600" dirty="0" smtClean="0"/>
              <a:t> ДНК: </a:t>
            </a:r>
            <a:r>
              <a:rPr lang="uk-UA" sz="1600" dirty="0" err="1" smtClean="0"/>
              <a:t>клональна</a:t>
            </a:r>
            <a:r>
              <a:rPr lang="uk-UA" sz="1600" dirty="0" smtClean="0"/>
              <a:t> експансія мутантних копій</a:t>
            </a:r>
            <a:endParaRPr lang="ru-RU" sz="1600" dirty="0"/>
          </a:p>
        </p:txBody>
      </p:sp>
      <p:pic>
        <p:nvPicPr>
          <p:cNvPr id="52230" name="Picture 6" descr="Нестабильность генома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838200"/>
            <a:ext cx="3738563" cy="5094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C96A-3CFF-4BB0-BBEF-779FAC9246E7}" type="slidenum">
              <a:rPr lang="ru-RU"/>
              <a:pPr/>
              <a:t>5</a:t>
            </a:fld>
            <a:endParaRPr lang="ru-RU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5181600"/>
            <a:ext cx="8763000" cy="1371600"/>
          </a:xfrm>
        </p:spPr>
        <p:txBody>
          <a:bodyPr/>
          <a:lstStyle/>
          <a:p>
            <a:r>
              <a:rPr lang="uk-UA" sz="1800" dirty="0" smtClean="0"/>
              <a:t>ЕРО, </a:t>
            </a:r>
            <a:r>
              <a:rPr lang="uk-UA" sz="1800" dirty="0" err="1" smtClean="0"/>
              <a:t>ексцизійна</a:t>
            </a:r>
            <a:r>
              <a:rPr lang="uk-UA" sz="1800" dirty="0" smtClean="0"/>
              <a:t> репарація основ; </a:t>
            </a:r>
            <a:r>
              <a:rPr lang="uk-UA" sz="1800" dirty="0" err="1" smtClean="0"/>
              <a:t>ЕРН</a:t>
            </a:r>
            <a:r>
              <a:rPr lang="uk-UA" sz="1800" dirty="0" smtClean="0"/>
              <a:t>, </a:t>
            </a:r>
            <a:r>
              <a:rPr lang="uk-UA" sz="1800" dirty="0" err="1" smtClean="0"/>
              <a:t>ексцизійна</a:t>
            </a:r>
            <a:r>
              <a:rPr lang="uk-UA" sz="1800" dirty="0" smtClean="0"/>
              <a:t> репарація </a:t>
            </a:r>
            <a:r>
              <a:rPr lang="uk-UA" sz="1800" dirty="0" err="1" smtClean="0"/>
              <a:t>нуклеотидів</a:t>
            </a:r>
            <a:r>
              <a:rPr lang="uk-UA" sz="1800" dirty="0" smtClean="0"/>
              <a:t>; СПМ, синтез на пошкодженій матриці; ГР, гомологічна рекомбінація; КТВД, контрольна точка веретена поділу; НГПК, </a:t>
            </a:r>
            <a:r>
              <a:rPr lang="uk-UA" sz="1800" dirty="0" err="1" smtClean="0"/>
              <a:t>негомологічне</a:t>
            </a:r>
            <a:r>
              <a:rPr lang="uk-UA" sz="1800" dirty="0" smtClean="0"/>
              <a:t> приєднання кінців; </a:t>
            </a:r>
            <a:r>
              <a:rPr lang="uk-UA" sz="1800" dirty="0" err="1" smtClean="0"/>
              <a:t>ПрР</a:t>
            </a:r>
            <a:r>
              <a:rPr lang="uk-UA" sz="1800" dirty="0" smtClean="0"/>
              <a:t>, </a:t>
            </a:r>
            <a:r>
              <a:rPr lang="uk-UA" sz="1800" dirty="0" err="1" smtClean="0"/>
              <a:t>постреплікативна</a:t>
            </a:r>
            <a:r>
              <a:rPr lang="uk-UA" sz="1800" dirty="0" smtClean="0"/>
              <a:t> репарація; АФК, активні форми кисню;</a:t>
            </a:r>
            <a:endParaRPr lang="ru-RU" sz="1800" dirty="0"/>
          </a:p>
        </p:txBody>
      </p:sp>
      <p:pic>
        <p:nvPicPr>
          <p:cNvPr id="54276" name="Picture 4" descr="Нестабильность геном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836613"/>
            <a:ext cx="8742363" cy="4268787"/>
          </a:xfrm>
          <a:prstGeom prst="rect">
            <a:avLst/>
          </a:prstGeom>
          <a:noFill/>
        </p:spPr>
      </p:pic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533400" y="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uk-UA" sz="2400" dirty="0" smtClean="0"/>
              <a:t>Нестабільність геному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FAD18-813D-4871-BBAA-F162A93841E9}" type="slidenum">
              <a:rPr lang="ru-RU"/>
              <a:pPr/>
              <a:t>6</a:t>
            </a:fld>
            <a:endParaRPr lang="ru-RU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43400" y="1219200"/>
            <a:ext cx="4648200" cy="13716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uk-UA" sz="1200" dirty="0" smtClean="0"/>
              <a:t>Пігментна ксеродерма (а) та синдром </a:t>
            </a:r>
            <a:r>
              <a:rPr lang="uk-UA" sz="1200" dirty="0" err="1" smtClean="0"/>
              <a:t>неймегенівського</a:t>
            </a:r>
            <a:r>
              <a:rPr lang="uk-UA" sz="1200" dirty="0" smtClean="0"/>
              <a:t> ушкодження (б)</a:t>
            </a:r>
            <a:endParaRPr lang="ru-RU" sz="1200" dirty="0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381000" y="3352800"/>
            <a:ext cx="3581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uk-UA" sz="1600" dirty="0" smtClean="0"/>
              <a:t>Природні механізми захисту: </a:t>
            </a:r>
            <a:endParaRPr lang="en-US" sz="1600" dirty="0" smtClean="0"/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r>
              <a:rPr lang="uk-UA" sz="1600" dirty="0" smtClean="0"/>
              <a:t>репарація </a:t>
            </a:r>
            <a:endParaRPr lang="en-US" sz="1600" dirty="0" smtClean="0"/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r>
              <a:rPr lang="uk-UA" sz="1600" dirty="0" smtClean="0"/>
              <a:t>- </a:t>
            </a:r>
            <a:r>
              <a:rPr lang="uk-UA" sz="1600" dirty="0" smtClean="0"/>
              <a:t>Знищення мутантних клітин (</a:t>
            </a:r>
            <a:r>
              <a:rPr lang="uk-UA" sz="1600" dirty="0" err="1" smtClean="0"/>
              <a:t>апоптоз</a:t>
            </a:r>
            <a:r>
              <a:rPr lang="uk-UA" sz="1600" dirty="0" smtClean="0"/>
              <a:t>)</a:t>
            </a:r>
            <a:endParaRPr lang="ru-RU" sz="1600" dirty="0"/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304800" y="4495800"/>
            <a:ext cx="8458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uk-UA" sz="1600" dirty="0" smtClean="0"/>
              <a:t>Терапія: </a:t>
            </a:r>
            <a:endParaRPr lang="en-US" sz="1600" dirty="0" smtClean="0"/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r>
              <a:rPr lang="uk-UA" sz="1600" dirty="0" smtClean="0"/>
              <a:t>обмеження </a:t>
            </a:r>
            <a:r>
              <a:rPr lang="uk-UA" sz="1600" dirty="0" smtClean="0"/>
              <a:t>шкідливих </a:t>
            </a:r>
            <a:r>
              <a:rPr lang="uk-UA" sz="1600" dirty="0" smtClean="0"/>
              <a:t>факторів</a:t>
            </a:r>
            <a:endParaRPr lang="en-US" sz="1600" dirty="0" smtClean="0"/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r>
              <a:rPr lang="uk-UA" sz="1600" dirty="0" err="1" smtClean="0"/>
              <a:t>Усилення</a:t>
            </a:r>
            <a:r>
              <a:rPr lang="uk-UA" sz="1600" dirty="0" smtClean="0"/>
              <a:t> </a:t>
            </a:r>
            <a:r>
              <a:rPr lang="uk-UA" sz="1600" dirty="0" err="1" smtClean="0"/>
              <a:t>апоптозу</a:t>
            </a:r>
            <a:r>
              <a:rPr lang="uk-UA" sz="1600" dirty="0" smtClean="0"/>
              <a:t> мутантних клітин </a:t>
            </a:r>
            <a:endParaRPr lang="en-US" sz="1600" dirty="0" smtClean="0"/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r>
              <a:rPr lang="uk-UA" sz="1600" dirty="0" smtClean="0"/>
              <a:t> </a:t>
            </a:r>
            <a:r>
              <a:rPr lang="uk-UA" sz="1600" dirty="0" smtClean="0"/>
              <a:t>поповнення пулу стовбурових клітин для поповнення загиблих </a:t>
            </a:r>
            <a:endParaRPr lang="en-US" sz="1600" dirty="0" smtClean="0"/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r>
              <a:rPr lang="uk-UA" sz="1600" dirty="0" smtClean="0"/>
              <a:t>терапевтична </a:t>
            </a:r>
            <a:r>
              <a:rPr lang="uk-UA" sz="1600" dirty="0" smtClean="0"/>
              <a:t>та </a:t>
            </a:r>
            <a:r>
              <a:rPr lang="uk-UA" sz="1600" dirty="0" err="1" smtClean="0"/>
              <a:t>аугментаційна</a:t>
            </a:r>
            <a:r>
              <a:rPr lang="uk-UA" sz="1600" dirty="0" smtClean="0"/>
              <a:t> </a:t>
            </a:r>
            <a:r>
              <a:rPr lang="uk-UA" sz="1600" dirty="0" err="1" smtClean="0"/>
              <a:t>генотерапія</a:t>
            </a:r>
            <a:r>
              <a:rPr lang="uk-UA" sz="1600" dirty="0" smtClean="0"/>
              <a:t> (випробувано на мишах </a:t>
            </a:r>
            <a:endParaRPr lang="en-US" sz="1600" dirty="0" smtClean="0"/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uk-UA" sz="1600" dirty="0" smtClean="0"/>
              <a:t>– </a:t>
            </a:r>
            <a:r>
              <a:rPr lang="uk-UA" sz="1600" dirty="0" smtClean="0"/>
              <a:t>ген </a:t>
            </a:r>
            <a:r>
              <a:rPr lang="uk-UA" sz="1600" dirty="0" err="1" smtClean="0"/>
              <a:t>BubR1</a:t>
            </a:r>
            <a:r>
              <a:rPr lang="uk-UA" sz="1600" dirty="0" smtClean="0"/>
              <a:t>) - гормональна терапія та </a:t>
            </a:r>
            <a:r>
              <a:rPr lang="uk-UA" sz="1600" dirty="0" err="1" smtClean="0"/>
              <a:t>інгібування</a:t>
            </a:r>
            <a:r>
              <a:rPr lang="uk-UA" sz="1600" dirty="0" smtClean="0"/>
              <a:t> NF-</a:t>
            </a:r>
            <a:r>
              <a:rPr lang="uk-UA" sz="1600" dirty="0" err="1" smtClean="0"/>
              <a:t>kB</a:t>
            </a:r>
            <a:r>
              <a:rPr lang="uk-UA" sz="1600" dirty="0" smtClean="0"/>
              <a:t> (випробувано на мишачій моделі </a:t>
            </a:r>
            <a:r>
              <a:rPr lang="uk-UA" sz="1600" dirty="0" err="1" smtClean="0"/>
              <a:t>прогерії</a:t>
            </a:r>
            <a:r>
              <a:rPr lang="uk-UA" sz="1600" dirty="0" smtClean="0"/>
              <a:t>) </a:t>
            </a:r>
            <a:endParaRPr lang="en-US" sz="1600" dirty="0" smtClean="0"/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uk-UA" sz="1600" dirty="0" smtClean="0"/>
              <a:t>- </a:t>
            </a:r>
            <a:r>
              <a:rPr lang="uk-UA" sz="1600" dirty="0" smtClean="0"/>
              <a:t>усунення мутантних копій </a:t>
            </a:r>
            <a:r>
              <a:rPr lang="uk-UA" sz="1600" dirty="0" err="1" smtClean="0"/>
              <a:t>МтДНК</a:t>
            </a:r>
            <a:endParaRPr lang="ru-RU" sz="1600" dirty="0"/>
          </a:p>
        </p:txBody>
      </p:sp>
      <p:pic>
        <p:nvPicPr>
          <p:cNvPr id="86022" name="Picture 6" descr="Нестабильность генома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600200"/>
            <a:ext cx="4286250" cy="1519238"/>
          </a:xfrm>
          <a:prstGeom prst="rect">
            <a:avLst/>
          </a:prstGeom>
          <a:noFill/>
        </p:spPr>
      </p:pic>
      <p:pic>
        <p:nvPicPr>
          <p:cNvPr id="86023" name="Picture 7" descr="Нестабильность генома 4"/>
          <p:cNvPicPr>
            <a:picLocks noChangeAspect="1" noChangeArrowheads="1"/>
          </p:cNvPicPr>
          <p:nvPr/>
        </p:nvPicPr>
        <p:blipFill>
          <a:blip r:embed="rId3" cstate="print"/>
          <a:srcRect l="23622" r="23622"/>
          <a:stretch>
            <a:fillRect/>
          </a:stretch>
        </p:blipFill>
        <p:spPr bwMode="auto">
          <a:xfrm>
            <a:off x="685800" y="533400"/>
            <a:ext cx="2008188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4" name="Rectangle 8"/>
          <p:cNvSpPr>
            <a:spLocks noChangeArrowheads="1"/>
          </p:cNvSpPr>
          <p:nvPr/>
        </p:nvSpPr>
        <p:spPr bwMode="auto">
          <a:xfrm>
            <a:off x="304800" y="2743200"/>
            <a:ext cx="3581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uk-UA" sz="1200" dirty="0" err="1" smtClean="0"/>
              <a:t>прогерія</a:t>
            </a:r>
            <a:r>
              <a:rPr lang="uk-UA" sz="1200" dirty="0" smtClean="0"/>
              <a:t> </a:t>
            </a:r>
            <a:r>
              <a:rPr lang="uk-UA" sz="1200" dirty="0" err="1" smtClean="0"/>
              <a:t>Хатчінсона-Гілфорда</a:t>
            </a:r>
            <a:endParaRPr lang="ru-RU" sz="1200" dirty="0"/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609600" y="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400" dirty="0">
                <a:solidFill>
                  <a:schemeClr val="tx2"/>
                </a:solidFill>
              </a:rPr>
              <a:t>      </a:t>
            </a:r>
            <a:r>
              <a:rPr lang="uk-UA" sz="2400" dirty="0" smtClean="0"/>
              <a:t>Нестабільність геному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7E930-133C-4272-B6E1-B103169F2FFE}" type="slidenum">
              <a:rPr lang="ru-RU"/>
              <a:pPr/>
              <a:t>7</a:t>
            </a:fld>
            <a:endParaRPr lang="ru-RU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7772400" cy="685800"/>
          </a:xfrm>
        </p:spPr>
        <p:txBody>
          <a:bodyPr/>
          <a:lstStyle/>
          <a:p>
            <a:r>
              <a:rPr lang="uk-UA" sz="2400" dirty="0" smtClean="0"/>
              <a:t>Укорочення </a:t>
            </a:r>
            <a:r>
              <a:rPr lang="uk-UA" sz="2400" dirty="0" err="1" smtClean="0"/>
              <a:t>теломер</a:t>
            </a:r>
            <a:endParaRPr lang="ru-RU" sz="2400" dirty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838200"/>
            <a:ext cx="4724400" cy="19050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uk-UA" sz="1600" dirty="0" err="1" smtClean="0"/>
              <a:t>Теломера</a:t>
            </a:r>
            <a:r>
              <a:rPr lang="uk-UA" sz="1600" dirty="0" smtClean="0"/>
              <a:t> - структура на кінці хромосоми з 8-15 тисяч </a:t>
            </a:r>
            <a:r>
              <a:rPr lang="uk-UA" sz="1600" dirty="0" err="1" smtClean="0"/>
              <a:t>нуклеотидів</a:t>
            </a:r>
            <a:r>
              <a:rPr lang="uk-UA" sz="1600" dirty="0" smtClean="0"/>
              <a:t>, </a:t>
            </a:r>
            <a:r>
              <a:rPr lang="uk-UA" sz="1600" dirty="0" err="1" smtClean="0"/>
              <a:t>тіломірні</a:t>
            </a:r>
            <a:r>
              <a:rPr lang="uk-UA" sz="1600" dirty="0" smtClean="0"/>
              <a:t> повтори TTAGGG </a:t>
            </a:r>
            <a:endParaRPr lang="en-US" sz="1600" dirty="0" smtClean="0"/>
          </a:p>
          <a:p>
            <a:pPr algn="l">
              <a:lnSpc>
                <a:spcPct val="80000"/>
              </a:lnSpc>
              <a:buFontTx/>
              <a:buChar char="-"/>
            </a:pPr>
            <a:r>
              <a:rPr lang="uk-UA" sz="1600" dirty="0" smtClean="0"/>
              <a:t>коротшає </a:t>
            </a:r>
            <a:r>
              <a:rPr lang="uk-UA" sz="1600" dirty="0" smtClean="0"/>
              <a:t>на 30-150 </a:t>
            </a:r>
            <a:r>
              <a:rPr lang="uk-UA" sz="1600" dirty="0" err="1" smtClean="0"/>
              <a:t>нуклеотидів</a:t>
            </a:r>
            <a:r>
              <a:rPr lang="uk-UA" sz="1600" dirty="0" smtClean="0"/>
              <a:t> за розподіл </a:t>
            </a:r>
            <a:r>
              <a:rPr lang="uk-UA" sz="1600" dirty="0" err="1" smtClean="0"/>
              <a:t>Шелтерин</a:t>
            </a:r>
            <a:r>
              <a:rPr lang="uk-UA" sz="1600" dirty="0" smtClean="0"/>
              <a:t> </a:t>
            </a:r>
            <a:endParaRPr lang="en-US" sz="1600" dirty="0" smtClean="0"/>
          </a:p>
          <a:p>
            <a:pPr algn="l">
              <a:lnSpc>
                <a:spcPct val="80000"/>
              </a:lnSpc>
            </a:pPr>
            <a:r>
              <a:rPr lang="uk-UA" sz="1600" dirty="0" smtClean="0"/>
              <a:t>- </a:t>
            </a:r>
            <a:r>
              <a:rPr lang="uk-UA" sz="1600" dirty="0" err="1" smtClean="0"/>
              <a:t>білково-нуклеотидний</a:t>
            </a:r>
            <a:r>
              <a:rPr lang="uk-UA" sz="1600" dirty="0" smtClean="0"/>
              <a:t> комплекс, стабілізує </a:t>
            </a:r>
            <a:r>
              <a:rPr lang="uk-UA" sz="1600" dirty="0" err="1" smtClean="0"/>
              <a:t>теломеру</a:t>
            </a:r>
            <a:r>
              <a:rPr lang="uk-UA" sz="1600" dirty="0" smtClean="0"/>
              <a:t> та запускає </a:t>
            </a:r>
            <a:r>
              <a:rPr lang="uk-UA" sz="1600" dirty="0" err="1" smtClean="0"/>
              <a:t>сенесцентність</a:t>
            </a:r>
            <a:r>
              <a:rPr lang="uk-UA" sz="1600" dirty="0" smtClean="0"/>
              <a:t> при її скороченні</a:t>
            </a:r>
            <a:endParaRPr lang="ru-RU" sz="1600" dirty="0"/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304800" y="2971800"/>
            <a:ext cx="4191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uk-UA" sz="1600" dirty="0" err="1" smtClean="0"/>
              <a:t>Негатині</a:t>
            </a:r>
            <a:r>
              <a:rPr lang="uk-UA" sz="1600" dirty="0" smtClean="0"/>
              <a:t> ефекти: </a:t>
            </a:r>
            <a:endParaRPr lang="en-US" sz="1600" dirty="0" smtClean="0"/>
          </a:p>
          <a:p>
            <a:pPr>
              <a:spcBef>
                <a:spcPct val="20000"/>
              </a:spcBef>
              <a:buFontTx/>
              <a:buChar char="-"/>
            </a:pPr>
            <a:r>
              <a:rPr lang="uk-UA" sz="1600" dirty="0" smtClean="0"/>
              <a:t>укорочення </a:t>
            </a:r>
            <a:r>
              <a:rPr lang="uk-UA" sz="1600" dirty="0" err="1" smtClean="0"/>
              <a:t>теломер</a:t>
            </a:r>
            <a:r>
              <a:rPr lang="uk-UA" sz="1600" dirty="0" smtClean="0"/>
              <a:t> </a:t>
            </a:r>
            <a:endParaRPr lang="en-US" sz="1600" dirty="0" smtClean="0"/>
          </a:p>
          <a:p>
            <a:pPr>
              <a:spcBef>
                <a:spcPct val="20000"/>
              </a:spcBef>
              <a:buFontTx/>
              <a:buChar char="-"/>
            </a:pPr>
            <a:r>
              <a:rPr lang="uk-UA" sz="1600" dirty="0" smtClean="0"/>
              <a:t>накопичення </a:t>
            </a:r>
            <a:r>
              <a:rPr lang="uk-UA" sz="1600" dirty="0" smtClean="0"/>
              <a:t>мутацій у </a:t>
            </a:r>
            <a:r>
              <a:rPr lang="uk-UA" sz="1600" dirty="0" err="1" smtClean="0"/>
              <a:t>тіломірній</a:t>
            </a:r>
            <a:r>
              <a:rPr lang="uk-UA" sz="1600" dirty="0" smtClean="0"/>
              <a:t> послідовності </a:t>
            </a:r>
            <a:endParaRPr lang="en-US" sz="1600" dirty="0" smtClean="0"/>
          </a:p>
          <a:p>
            <a:pPr>
              <a:spcBef>
                <a:spcPct val="20000"/>
              </a:spcBef>
            </a:pPr>
            <a:r>
              <a:rPr lang="uk-UA" sz="1600" dirty="0" smtClean="0"/>
              <a:t>- </a:t>
            </a:r>
            <a:r>
              <a:rPr lang="uk-UA" sz="1600" dirty="0" smtClean="0"/>
              <a:t>захворювання, пов'язані з порушенням роботи </a:t>
            </a:r>
            <a:r>
              <a:rPr lang="uk-UA" sz="1600" dirty="0" err="1" smtClean="0"/>
              <a:t>шелтерину</a:t>
            </a:r>
            <a:endParaRPr lang="ru-RU" sz="1600" dirty="0"/>
          </a:p>
        </p:txBody>
      </p:sp>
      <p:pic>
        <p:nvPicPr>
          <p:cNvPr id="87046" name="Picture 6" descr="Теломеры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3950" y="914400"/>
            <a:ext cx="3905250" cy="2339975"/>
          </a:xfrm>
          <a:prstGeom prst="rect">
            <a:avLst/>
          </a:prstGeom>
          <a:noFill/>
        </p:spPr>
      </p:pic>
      <p:pic>
        <p:nvPicPr>
          <p:cNvPr id="87047" name="Picture 7" descr="Теломер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4750" y="3733800"/>
            <a:ext cx="3778250" cy="2520950"/>
          </a:xfrm>
          <a:prstGeom prst="rect">
            <a:avLst/>
          </a:prstGeom>
          <a:noFill/>
        </p:spPr>
      </p:pic>
      <p:sp>
        <p:nvSpPr>
          <p:cNvPr id="87048" name="Rectangle 8"/>
          <p:cNvSpPr>
            <a:spLocks noChangeArrowheads="1"/>
          </p:cNvSpPr>
          <p:nvPr/>
        </p:nvSpPr>
        <p:spPr bwMode="auto">
          <a:xfrm>
            <a:off x="304800" y="4876800"/>
            <a:ext cx="3581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uk-UA" sz="1600" dirty="0" smtClean="0"/>
              <a:t>Терапія: </a:t>
            </a:r>
            <a:endParaRPr lang="en-US" sz="1600" dirty="0" smtClean="0"/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uk-UA" sz="1600" dirty="0" smtClean="0"/>
              <a:t>- </a:t>
            </a:r>
            <a:r>
              <a:rPr lang="uk-UA" sz="1600" dirty="0" smtClean="0"/>
              <a:t>збільшення експресії </a:t>
            </a:r>
            <a:r>
              <a:rPr lang="uk-UA" sz="1600" dirty="0" err="1" smtClean="0"/>
              <a:t>теломерази</a:t>
            </a:r>
            <a:r>
              <a:rPr lang="uk-UA" sz="1600" dirty="0" smtClean="0"/>
              <a:t> (випробувано на мишах) Немає однозначної відповіді, чи експресія </a:t>
            </a:r>
            <a:r>
              <a:rPr lang="uk-UA" sz="1600" dirty="0" err="1" smtClean="0"/>
              <a:t>теломерази</a:t>
            </a:r>
            <a:r>
              <a:rPr lang="uk-UA" sz="1600" dirty="0" smtClean="0"/>
              <a:t> збільшує ймовірність онкологічних захворювань</a:t>
            </a:r>
            <a:endParaRPr lang="ru-RU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C6CFF-D539-4793-99F6-30970220E3E2}" type="slidenum">
              <a:rPr lang="ru-RU"/>
              <a:pPr/>
              <a:t>8</a:t>
            </a:fld>
            <a:endParaRPr lang="ru-RU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7772400" cy="685800"/>
          </a:xfrm>
        </p:spPr>
        <p:txBody>
          <a:bodyPr/>
          <a:lstStyle/>
          <a:p>
            <a:r>
              <a:rPr lang="uk-UA" sz="2400" dirty="0" smtClean="0"/>
              <a:t>Епігенетичні альтерації</a:t>
            </a:r>
            <a:endParaRPr lang="ru-RU" sz="2400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762000"/>
            <a:ext cx="3581400" cy="13716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uk-UA" sz="1600" dirty="0" smtClean="0"/>
              <a:t>Епігенетичні мітки керують активністю ДНК (здатністю зчитуватись) Переписуються при реплікації ДНК</a:t>
            </a:r>
            <a:endParaRPr lang="ru-RU" sz="1600" dirty="0"/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304800" y="2057400"/>
            <a:ext cx="3581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r>
              <a:rPr lang="uk-UA" sz="1600" dirty="0" err="1" smtClean="0"/>
              <a:t>метилювання</a:t>
            </a:r>
            <a:r>
              <a:rPr lang="uk-UA" sz="1600" dirty="0" smtClean="0"/>
              <a:t> </a:t>
            </a:r>
            <a:r>
              <a:rPr lang="uk-UA" sz="1600" dirty="0" err="1" smtClean="0"/>
              <a:t>цитозинів</a:t>
            </a:r>
            <a:r>
              <a:rPr lang="uk-UA" sz="1600" dirty="0" smtClean="0"/>
              <a:t> у ДНК (вимикання генів) </a:t>
            </a:r>
            <a:endParaRPr lang="en-US" sz="1600" dirty="0" smtClean="0"/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r>
              <a:rPr lang="uk-UA" sz="1600" dirty="0" smtClean="0"/>
              <a:t> </a:t>
            </a:r>
            <a:r>
              <a:rPr lang="uk-UA" sz="1600" dirty="0" err="1" smtClean="0"/>
              <a:t>ацетилювання</a:t>
            </a:r>
            <a:r>
              <a:rPr lang="uk-UA" sz="1600" dirty="0" smtClean="0"/>
              <a:t> </a:t>
            </a:r>
            <a:r>
              <a:rPr lang="uk-UA" sz="1600" dirty="0" err="1" smtClean="0"/>
              <a:t>гістонів</a:t>
            </a:r>
            <a:r>
              <a:rPr lang="uk-UA" sz="1600" dirty="0" smtClean="0"/>
              <a:t> (активація генів) - </a:t>
            </a:r>
            <a:r>
              <a:rPr lang="uk-UA" sz="1600" dirty="0" err="1" smtClean="0"/>
              <a:t>метилювання</a:t>
            </a:r>
            <a:r>
              <a:rPr lang="uk-UA" sz="1600" dirty="0" smtClean="0"/>
              <a:t> </a:t>
            </a:r>
            <a:r>
              <a:rPr lang="uk-UA" sz="1600" dirty="0" err="1" smtClean="0"/>
              <a:t>гістонів</a:t>
            </a:r>
            <a:r>
              <a:rPr lang="uk-UA" sz="1600" dirty="0" smtClean="0"/>
              <a:t> (активація чи придушення генів) </a:t>
            </a:r>
            <a:endParaRPr lang="en-US" sz="1600" dirty="0" smtClean="0"/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r>
              <a:rPr lang="uk-UA" sz="1600" dirty="0" smtClean="0"/>
              <a:t> </a:t>
            </a:r>
            <a:r>
              <a:rPr lang="uk-UA" sz="1600" dirty="0" smtClean="0"/>
              <a:t>перерозподіл </a:t>
            </a:r>
            <a:r>
              <a:rPr lang="uk-UA" sz="1600" dirty="0" err="1" smtClean="0"/>
              <a:t>гетерохроматину</a:t>
            </a:r>
            <a:r>
              <a:rPr lang="uk-UA" sz="1600" dirty="0" smtClean="0"/>
              <a:t> </a:t>
            </a:r>
            <a:endParaRPr lang="en-US" sz="1600" dirty="0" smtClean="0"/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r>
              <a:rPr lang="uk-UA" sz="1600" dirty="0" smtClean="0"/>
              <a:t>експресія </a:t>
            </a:r>
            <a:r>
              <a:rPr lang="uk-UA" sz="1600" dirty="0" smtClean="0"/>
              <a:t>транскрипційних факторів </a:t>
            </a:r>
            <a:endParaRPr lang="en-US" sz="1600" dirty="0" smtClean="0"/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uk-UA" sz="1600" dirty="0" smtClean="0"/>
              <a:t>- </a:t>
            </a:r>
            <a:r>
              <a:rPr lang="uk-UA" sz="1600" dirty="0" smtClean="0"/>
              <a:t>регуляторні РНК (у тому числі, </a:t>
            </a:r>
            <a:r>
              <a:rPr lang="uk-UA" sz="1600" dirty="0" err="1" smtClean="0"/>
              <a:t>геро-мікроРНК</a:t>
            </a:r>
            <a:r>
              <a:rPr lang="uk-UA" sz="1600" dirty="0" smtClean="0"/>
              <a:t>)</a:t>
            </a:r>
            <a:endParaRPr lang="ru-RU" sz="1600" dirty="0"/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457200" y="5257800"/>
            <a:ext cx="3581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uk-UA" sz="1600" dirty="0" smtClean="0"/>
              <a:t>Причини: </a:t>
            </a:r>
            <a:endParaRPr lang="en-US" sz="1600" dirty="0" smtClean="0"/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r>
              <a:rPr lang="uk-UA" sz="1600" dirty="0" smtClean="0"/>
              <a:t>помилки </a:t>
            </a:r>
            <a:r>
              <a:rPr lang="uk-UA" sz="1600" dirty="0" smtClean="0"/>
              <a:t>(</a:t>
            </a:r>
            <a:r>
              <a:rPr lang="uk-UA" sz="1600" dirty="0" err="1" smtClean="0"/>
              <a:t>транскропційний</a:t>
            </a:r>
            <a:r>
              <a:rPr lang="uk-UA" sz="1600" dirty="0" smtClean="0"/>
              <a:t> шум) </a:t>
            </a:r>
            <a:endParaRPr lang="en-US" sz="1600" dirty="0" smtClean="0"/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r>
              <a:rPr lang="uk-UA" sz="1600" dirty="0" smtClean="0"/>
              <a:t>- </a:t>
            </a:r>
            <a:r>
              <a:rPr lang="uk-UA" sz="1600" dirty="0" err="1" smtClean="0"/>
              <a:t>тератогени</a:t>
            </a:r>
            <a:endParaRPr lang="ru-RU" sz="1600" dirty="0"/>
          </a:p>
        </p:txBody>
      </p:sp>
      <p:pic>
        <p:nvPicPr>
          <p:cNvPr id="89095" name="Picture 7" descr="Эпигенетика"/>
          <p:cNvPicPr>
            <a:picLocks noChangeAspect="1" noChangeArrowheads="1"/>
          </p:cNvPicPr>
          <p:nvPr/>
        </p:nvPicPr>
        <p:blipFill>
          <a:blip r:embed="rId2" cstate="print"/>
          <a:srcRect t="11694"/>
          <a:stretch>
            <a:fillRect/>
          </a:stretch>
        </p:blipFill>
        <p:spPr bwMode="auto">
          <a:xfrm>
            <a:off x="4419600" y="990600"/>
            <a:ext cx="3984625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6" name="Picture 8" descr="Эпигенетика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962400"/>
            <a:ext cx="2332038" cy="1749425"/>
          </a:xfrm>
          <a:prstGeom prst="rect">
            <a:avLst/>
          </a:prstGeom>
          <a:noFill/>
        </p:spPr>
      </p:pic>
      <p:sp>
        <p:nvSpPr>
          <p:cNvPr id="89097" name="Rectangle 9"/>
          <p:cNvSpPr>
            <a:spLocks noChangeArrowheads="1"/>
          </p:cNvSpPr>
          <p:nvPr/>
        </p:nvSpPr>
        <p:spPr bwMode="auto">
          <a:xfrm>
            <a:off x="4876800" y="5791200"/>
            <a:ext cx="358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uk-UA" sz="1200" dirty="0" smtClean="0"/>
              <a:t>Ядра клітин. </a:t>
            </a:r>
            <a:r>
              <a:rPr lang="uk-UA" sz="1200" dirty="0" err="1" smtClean="0"/>
              <a:t>Гетерохроматин</a:t>
            </a:r>
            <a:r>
              <a:rPr lang="uk-UA" sz="1200" dirty="0" smtClean="0"/>
              <a:t> пофарбований червоним та синім, еухроматин – зеленим</a:t>
            </a:r>
            <a:endParaRPr lang="ru-RU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45FE-62EF-4433-86BA-DD3111D6613B}" type="slidenum">
              <a:rPr lang="ru-RU"/>
              <a:pPr/>
              <a:t>9</a:t>
            </a:fld>
            <a:endParaRPr lang="ru-RU"/>
          </a:p>
        </p:txBody>
      </p:sp>
      <p:sp>
        <p:nvSpPr>
          <p:cNvPr id="276485" name="Rectangle 5"/>
          <p:cNvSpPr>
            <a:spLocks noChangeArrowheads="1"/>
          </p:cNvSpPr>
          <p:nvPr/>
        </p:nvSpPr>
        <p:spPr bwMode="auto">
          <a:xfrm>
            <a:off x="609600" y="762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uk-UA" sz="2400" dirty="0" smtClean="0"/>
              <a:t>Епігенетичні альтерації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276487" name="Picture 7" descr="Эпигенетические альтер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06475"/>
            <a:ext cx="8731250" cy="3717925"/>
          </a:xfrm>
          <a:prstGeom prst="rect">
            <a:avLst/>
          </a:prstGeom>
          <a:noFill/>
        </p:spPr>
      </p:pic>
      <p:sp>
        <p:nvSpPr>
          <p:cNvPr id="276488" name="Rectangle 8"/>
          <p:cNvSpPr>
            <a:spLocks noChangeArrowheads="1"/>
          </p:cNvSpPr>
          <p:nvPr/>
        </p:nvSpPr>
        <p:spPr bwMode="auto">
          <a:xfrm>
            <a:off x="1447800" y="5105400"/>
            <a:ext cx="6400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uk-UA" sz="1600" dirty="0" smtClean="0"/>
              <a:t>Терапія: </a:t>
            </a:r>
            <a:endParaRPr lang="en-US" sz="1600" dirty="0" smtClean="0"/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r>
              <a:rPr lang="uk-UA" sz="1600" dirty="0" smtClean="0"/>
              <a:t>активація </a:t>
            </a:r>
            <a:r>
              <a:rPr lang="uk-UA" sz="1600" dirty="0" err="1" smtClean="0"/>
              <a:t>деацетилаз</a:t>
            </a:r>
            <a:r>
              <a:rPr lang="uk-UA" sz="1600" dirty="0" smtClean="0"/>
              <a:t> </a:t>
            </a:r>
            <a:r>
              <a:rPr lang="uk-UA" sz="1600" dirty="0" err="1" smtClean="0"/>
              <a:t>гістонів</a:t>
            </a:r>
            <a:r>
              <a:rPr lang="uk-UA" sz="1600" dirty="0" smtClean="0"/>
              <a:t> (</a:t>
            </a:r>
            <a:r>
              <a:rPr lang="uk-UA" sz="1600" dirty="0" err="1" smtClean="0"/>
              <a:t>сиртуїнів</a:t>
            </a:r>
            <a:r>
              <a:rPr lang="uk-UA" sz="1600" dirty="0" smtClean="0"/>
              <a:t>) (</a:t>
            </a:r>
            <a:r>
              <a:rPr lang="uk-UA" sz="1600" dirty="0" err="1" smtClean="0"/>
              <a:t>ресвератрол</a:t>
            </a:r>
            <a:r>
              <a:rPr lang="uk-UA" sz="1600" dirty="0" smtClean="0"/>
              <a:t>) </a:t>
            </a:r>
            <a:endParaRPr lang="en-US" sz="1600" dirty="0" smtClean="0"/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r>
              <a:rPr lang="uk-UA" sz="1600" dirty="0" err="1" smtClean="0"/>
              <a:t>інгібування</a:t>
            </a:r>
            <a:r>
              <a:rPr lang="uk-UA" sz="1600" dirty="0" smtClean="0"/>
              <a:t> </a:t>
            </a:r>
            <a:r>
              <a:rPr lang="uk-UA" sz="1600" dirty="0" err="1" smtClean="0"/>
              <a:t>гістонових</a:t>
            </a:r>
            <a:r>
              <a:rPr lang="uk-UA" sz="1600" dirty="0" smtClean="0"/>
              <a:t> </a:t>
            </a:r>
            <a:r>
              <a:rPr lang="uk-UA" sz="1600" dirty="0" err="1" smtClean="0"/>
              <a:t>ацетилаз</a:t>
            </a:r>
            <a:r>
              <a:rPr lang="uk-UA" sz="1600" dirty="0" smtClean="0"/>
              <a:t> (випробувано на мишах) </a:t>
            </a:r>
            <a:endParaRPr lang="en-US" sz="1600" dirty="0" smtClean="0"/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r>
              <a:rPr lang="uk-UA" sz="1600" dirty="0" err="1" smtClean="0"/>
              <a:t>інгібування</a:t>
            </a:r>
            <a:r>
              <a:rPr lang="uk-UA" sz="1600" dirty="0" smtClean="0"/>
              <a:t> </a:t>
            </a:r>
            <a:r>
              <a:rPr lang="uk-UA" sz="1600" dirty="0" err="1" smtClean="0"/>
              <a:t>деметилаз</a:t>
            </a:r>
            <a:r>
              <a:rPr lang="uk-UA" sz="1600" dirty="0" smtClean="0"/>
              <a:t> </a:t>
            </a:r>
            <a:r>
              <a:rPr lang="uk-UA" sz="1600" dirty="0" err="1" smtClean="0"/>
              <a:t>гістонів</a:t>
            </a:r>
            <a:r>
              <a:rPr lang="uk-UA" sz="1600" dirty="0" smtClean="0"/>
              <a:t> </a:t>
            </a:r>
            <a:endParaRPr lang="en-US" sz="1600" dirty="0" smtClean="0"/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uk-UA" sz="1600" dirty="0" smtClean="0"/>
              <a:t>- </a:t>
            </a:r>
            <a:r>
              <a:rPr lang="uk-UA" sz="1600" dirty="0" smtClean="0"/>
              <a:t>Зміна активності білків, що забезпечують утворення </a:t>
            </a:r>
            <a:r>
              <a:rPr lang="uk-UA" sz="1600" dirty="0" err="1" smtClean="0"/>
              <a:t>гетерохроматину</a:t>
            </a:r>
            <a:endParaRPr lang="ru-RU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1105</TotalTime>
  <Words>977</Words>
  <Application>Microsoft Office PowerPoint</Application>
  <PresentationFormat>Экран (4:3)</PresentationFormat>
  <Paragraphs>187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Оформление по умолчанию</vt:lpstr>
      <vt:lpstr>Облака</vt:lpstr>
      <vt:lpstr>Молекулярні та клітинні механізми старіння: сучасні концепції</vt:lpstr>
      <vt:lpstr>Слайд 2</vt:lpstr>
      <vt:lpstr>11</vt:lpstr>
      <vt:lpstr>Нестабільність геному</vt:lpstr>
      <vt:lpstr>Слайд 5</vt:lpstr>
      <vt:lpstr>Слайд 6</vt:lpstr>
      <vt:lpstr>Укорочення теломер</vt:lpstr>
      <vt:lpstr>Епігенетичні альтерації</vt:lpstr>
      <vt:lpstr>Слайд 9</vt:lpstr>
      <vt:lpstr>Втрата протеостазу</vt:lpstr>
      <vt:lpstr>Слайд 11</vt:lpstr>
      <vt:lpstr>Порушення розпізнавання поживних речовин</vt:lpstr>
      <vt:lpstr>Слайд 13</vt:lpstr>
      <vt:lpstr>Мітохондріальна дисфункція</vt:lpstr>
      <vt:lpstr>Слайд 15</vt:lpstr>
      <vt:lpstr>Клеточное старение</vt:lpstr>
      <vt:lpstr>Слайд 17</vt:lpstr>
      <vt:lpstr>Слайд 18</vt:lpstr>
      <vt:lpstr>Слайд 19</vt:lpstr>
      <vt:lpstr>Слайд 20</vt:lpstr>
      <vt:lpstr>Слайд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58</cp:revision>
  <cp:lastPrinted>1601-01-01T00:00:00Z</cp:lastPrinted>
  <dcterms:created xsi:type="dcterms:W3CDTF">1601-01-01T00:00:00Z</dcterms:created>
  <dcterms:modified xsi:type="dcterms:W3CDTF">2024-02-29T09:11:46Z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