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Lato Bold" panose="020B0604020202020204" charset="0"/>
      <p:regular r:id="rId12"/>
    </p:embeddedFont>
    <p:embeddedFont>
      <p:font typeface="Poppins Heavy" panose="020B0604020202020204" charset="0"/>
      <p:regular r:id="rId13"/>
    </p:embeddedFont>
    <p:embeddedFont>
      <p:font typeface="Poppins Ultra-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1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143419" y="8163269"/>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8" name="Freeform 8"/>
          <p:cNvSpPr/>
          <p:nvPr/>
        </p:nvSpPr>
        <p:spPr>
          <a:xfrm>
            <a:off x="15499815" y="1028700"/>
            <a:ext cx="766692" cy="639839"/>
          </a:xfrm>
          <a:custGeom>
            <a:avLst/>
            <a:gdLst/>
            <a:ahLst/>
            <a:cxnLst/>
            <a:rect l="l" t="t" r="r" b="b"/>
            <a:pathLst>
              <a:path w="766692" h="639839">
                <a:moveTo>
                  <a:pt x="0" y="0"/>
                </a:moveTo>
                <a:lnTo>
                  <a:pt x="766692" y="0"/>
                </a:lnTo>
                <a:lnTo>
                  <a:pt x="766692" y="639839"/>
                </a:lnTo>
                <a:lnTo>
                  <a:pt x="0" y="6398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104900" y="4434588"/>
            <a:ext cx="13120689" cy="2126101"/>
          </a:xfrm>
          <a:prstGeom prst="rect">
            <a:avLst/>
          </a:prstGeom>
        </p:spPr>
        <p:txBody>
          <a:bodyPr lIns="0" tIns="0" rIns="0" bIns="0" rtlCol="0" anchor="t">
            <a:spAutoFit/>
          </a:bodyPr>
          <a:lstStyle/>
          <a:p>
            <a:pPr>
              <a:lnSpc>
                <a:spcPts val="7986"/>
              </a:lnSpc>
            </a:pPr>
            <a:r>
              <a:rPr lang="en-US" sz="7606" spc="760">
                <a:solidFill>
                  <a:srgbClr val="5271FF"/>
                </a:solidFill>
                <a:latin typeface="Poppins Heavy"/>
              </a:rPr>
              <a:t>УСКЛАДНЕННЯ ПІСЛЯ</a:t>
            </a:r>
          </a:p>
          <a:p>
            <a:pPr>
              <a:lnSpc>
                <a:spcPts val="7986"/>
              </a:lnSpc>
            </a:pPr>
            <a:r>
              <a:rPr lang="en-US" sz="7606" spc="760">
                <a:solidFill>
                  <a:srgbClr val="5271FF"/>
                </a:solidFill>
                <a:latin typeface="Poppins Heavy"/>
              </a:rPr>
              <a:t> АМПУТАЦІЇ </a:t>
            </a:r>
          </a:p>
        </p:txBody>
      </p:sp>
      <p:sp>
        <p:nvSpPr>
          <p:cNvPr id="10" name="Freeform 10"/>
          <p:cNvSpPr/>
          <p:nvPr/>
        </p:nvSpPr>
        <p:spPr>
          <a:xfrm>
            <a:off x="-4134433" y="1004889"/>
            <a:ext cx="12993464" cy="2102579"/>
          </a:xfrm>
          <a:custGeom>
            <a:avLst/>
            <a:gdLst/>
            <a:ahLst/>
            <a:cxnLst/>
            <a:rect l="l" t="t" r="r" b="b"/>
            <a:pathLst>
              <a:path w="12993464" h="2102579">
                <a:moveTo>
                  <a:pt x="0" y="0"/>
                </a:moveTo>
                <a:lnTo>
                  <a:pt x="12993465" y="0"/>
                </a:lnTo>
                <a:lnTo>
                  <a:pt x="12993465" y="2102578"/>
                </a:lnTo>
                <a:lnTo>
                  <a:pt x="0" y="2102578"/>
                </a:lnTo>
                <a:lnTo>
                  <a:pt x="0" y="0"/>
                </a:lnTo>
                <a:close/>
              </a:path>
            </a:pathLst>
          </a:custGeom>
          <a:blipFill>
            <a:blip r:embed="rId4">
              <a:alphaModFix amt="69000"/>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0" y="0"/>
            <a:ext cx="541602" cy="10287000"/>
            <a:chOff x="0" y="0"/>
            <a:chExt cx="157867" cy="2998468"/>
          </a:xfrm>
        </p:grpSpPr>
        <p:sp>
          <p:nvSpPr>
            <p:cNvPr id="12" name="Freeform 12"/>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1546823" y="194075"/>
            <a:ext cx="10176144" cy="101761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B4A9D"/>
            </a:solidFill>
          </p:spPr>
        </p:sp>
      </p:grpSp>
      <p:grpSp>
        <p:nvGrpSpPr>
          <p:cNvPr id="6" name="Group 6"/>
          <p:cNvGrpSpPr/>
          <p:nvPr/>
        </p:nvGrpSpPr>
        <p:grpSpPr>
          <a:xfrm rot="2700000">
            <a:off x="12628620" y="445887"/>
            <a:ext cx="9395227" cy="939522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11524419" y="8043030"/>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2700000">
            <a:off x="11524419" y="-3920369"/>
            <a:ext cx="6164339" cy="6164339"/>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2" name="Group 12"/>
          <p:cNvGrpSpPr/>
          <p:nvPr/>
        </p:nvGrpSpPr>
        <p:grpSpPr>
          <a:xfrm rot="-5400000">
            <a:off x="8876834" y="-2860604"/>
            <a:ext cx="1474265" cy="7195473"/>
            <a:chOff x="0" y="0"/>
            <a:chExt cx="2354580" cy="11492046"/>
          </a:xfrm>
        </p:grpSpPr>
        <p:sp>
          <p:nvSpPr>
            <p:cNvPr id="13" name="Freeform 13"/>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6"/>
                    <a:pt x="331470" y="11265986"/>
                    <a:pt x="784860" y="11424736"/>
                  </a:cubicBezTo>
                  <a:close/>
                </a:path>
              </a:pathLst>
            </a:custGeom>
            <a:solidFill>
              <a:srgbClr val="2B4A9D"/>
            </a:solidFill>
          </p:spPr>
        </p:sp>
      </p:grpSp>
      <p:sp>
        <p:nvSpPr>
          <p:cNvPr id="14" name="TextBox 14"/>
          <p:cNvSpPr txBox="1"/>
          <p:nvPr/>
        </p:nvSpPr>
        <p:spPr>
          <a:xfrm>
            <a:off x="6190920" y="133350"/>
            <a:ext cx="7020782" cy="895350"/>
          </a:xfrm>
          <a:prstGeom prst="rect">
            <a:avLst/>
          </a:prstGeom>
        </p:spPr>
        <p:txBody>
          <a:bodyPr lIns="0" tIns="0" rIns="0" bIns="0" rtlCol="0" anchor="t">
            <a:spAutoFit/>
          </a:bodyPr>
          <a:lstStyle/>
          <a:p>
            <a:pPr algn="ctr">
              <a:lnSpc>
                <a:spcPts val="6300"/>
              </a:lnSpc>
            </a:pPr>
            <a:r>
              <a:rPr lang="en-US" sz="6000" spc="300">
                <a:solidFill>
                  <a:srgbClr val="FFFFFF"/>
                </a:solidFill>
                <a:latin typeface="Poppins Ultra-Bold"/>
              </a:rPr>
              <a:t>УСКЛАДНЕННЯ</a:t>
            </a:r>
          </a:p>
        </p:txBody>
      </p:sp>
      <p:sp>
        <p:nvSpPr>
          <p:cNvPr id="15" name="Freeform 15"/>
          <p:cNvSpPr/>
          <p:nvPr/>
        </p:nvSpPr>
        <p:spPr>
          <a:xfrm>
            <a:off x="14264736" y="4019370"/>
            <a:ext cx="2693994" cy="2248260"/>
          </a:xfrm>
          <a:custGeom>
            <a:avLst/>
            <a:gdLst/>
            <a:ahLst/>
            <a:cxnLst/>
            <a:rect l="l" t="t" r="r" b="b"/>
            <a:pathLst>
              <a:path w="2693994" h="2248260">
                <a:moveTo>
                  <a:pt x="0" y="0"/>
                </a:moveTo>
                <a:lnTo>
                  <a:pt x="2693994" y="0"/>
                </a:lnTo>
                <a:lnTo>
                  <a:pt x="2693994" y="2248260"/>
                </a:lnTo>
                <a:lnTo>
                  <a:pt x="0" y="2248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6"/>
          <p:cNvGrpSpPr/>
          <p:nvPr/>
        </p:nvGrpSpPr>
        <p:grpSpPr>
          <a:xfrm rot="-5400000">
            <a:off x="568482" y="-660859"/>
            <a:ext cx="829509" cy="1966473"/>
            <a:chOff x="0" y="0"/>
            <a:chExt cx="2354580" cy="5581882"/>
          </a:xfrm>
        </p:grpSpPr>
        <p:sp>
          <p:nvSpPr>
            <p:cNvPr id="17" name="Freeform 1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18" name="TextBox 18"/>
          <p:cNvSpPr txBox="1"/>
          <p:nvPr/>
        </p:nvSpPr>
        <p:spPr>
          <a:xfrm>
            <a:off x="2011937" y="38100"/>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ГЕМАТОМА</a:t>
            </a:r>
          </a:p>
        </p:txBody>
      </p:sp>
      <p:grpSp>
        <p:nvGrpSpPr>
          <p:cNvPr id="19" name="Group 19"/>
          <p:cNvGrpSpPr/>
          <p:nvPr/>
        </p:nvGrpSpPr>
        <p:grpSpPr>
          <a:xfrm rot="-5400000">
            <a:off x="613946" y="356627"/>
            <a:ext cx="829509" cy="1966473"/>
            <a:chOff x="0" y="0"/>
            <a:chExt cx="2354580" cy="5581882"/>
          </a:xfrm>
        </p:grpSpPr>
        <p:sp>
          <p:nvSpPr>
            <p:cNvPr id="20" name="Freeform 20"/>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1" name="TextBox 21"/>
          <p:cNvSpPr txBox="1"/>
          <p:nvPr/>
        </p:nvSpPr>
        <p:spPr>
          <a:xfrm>
            <a:off x="2011937" y="1035064"/>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НАБРЯК</a:t>
            </a:r>
          </a:p>
        </p:txBody>
      </p:sp>
      <p:grpSp>
        <p:nvGrpSpPr>
          <p:cNvPr id="22" name="Group 22"/>
          <p:cNvGrpSpPr/>
          <p:nvPr/>
        </p:nvGrpSpPr>
        <p:grpSpPr>
          <a:xfrm rot="-5400000">
            <a:off x="568482" y="1415787"/>
            <a:ext cx="829509" cy="1966473"/>
            <a:chOff x="0" y="0"/>
            <a:chExt cx="2354580" cy="5581882"/>
          </a:xfrm>
        </p:grpSpPr>
        <p:sp>
          <p:nvSpPr>
            <p:cNvPr id="23" name="Freeform 23"/>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4" name="TextBox 24"/>
          <p:cNvSpPr txBox="1"/>
          <p:nvPr/>
        </p:nvSpPr>
        <p:spPr>
          <a:xfrm>
            <a:off x="2095942" y="2094224"/>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ІНФЕКЦІЯ</a:t>
            </a:r>
          </a:p>
        </p:txBody>
      </p:sp>
      <p:grpSp>
        <p:nvGrpSpPr>
          <p:cNvPr id="25" name="Group 25"/>
          <p:cNvGrpSpPr/>
          <p:nvPr/>
        </p:nvGrpSpPr>
        <p:grpSpPr>
          <a:xfrm rot="-5400000">
            <a:off x="568482" y="2327769"/>
            <a:ext cx="829509" cy="1966473"/>
            <a:chOff x="0" y="0"/>
            <a:chExt cx="2354580" cy="5581882"/>
          </a:xfrm>
        </p:grpSpPr>
        <p:sp>
          <p:nvSpPr>
            <p:cNvPr id="26" name="Freeform 26"/>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7" name="TextBox 27"/>
          <p:cNvSpPr txBox="1"/>
          <p:nvPr/>
        </p:nvSpPr>
        <p:spPr>
          <a:xfrm>
            <a:off x="2123218" y="3094348"/>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НЕКРОЗ</a:t>
            </a:r>
          </a:p>
        </p:txBody>
      </p:sp>
      <p:grpSp>
        <p:nvGrpSpPr>
          <p:cNvPr id="28" name="Group 28"/>
          <p:cNvGrpSpPr/>
          <p:nvPr/>
        </p:nvGrpSpPr>
        <p:grpSpPr>
          <a:xfrm rot="-5400000">
            <a:off x="613946" y="3450887"/>
            <a:ext cx="829509" cy="1966473"/>
            <a:chOff x="0" y="0"/>
            <a:chExt cx="2354580" cy="5581882"/>
          </a:xfrm>
        </p:grpSpPr>
        <p:sp>
          <p:nvSpPr>
            <p:cNvPr id="29" name="Freeform 2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0" name="TextBox 30"/>
          <p:cNvSpPr txBox="1"/>
          <p:nvPr/>
        </p:nvSpPr>
        <p:spPr>
          <a:xfrm>
            <a:off x="2123218" y="4151623"/>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ПУХИРІ ШКІРИ</a:t>
            </a:r>
          </a:p>
        </p:txBody>
      </p:sp>
      <p:grpSp>
        <p:nvGrpSpPr>
          <p:cNvPr id="31" name="Group 31"/>
          <p:cNvGrpSpPr/>
          <p:nvPr/>
        </p:nvGrpSpPr>
        <p:grpSpPr>
          <a:xfrm rot="-5400000">
            <a:off x="613946" y="4632821"/>
            <a:ext cx="829509" cy="1966473"/>
            <a:chOff x="0" y="0"/>
            <a:chExt cx="2354580" cy="5581882"/>
          </a:xfrm>
        </p:grpSpPr>
        <p:sp>
          <p:nvSpPr>
            <p:cNvPr id="32" name="Freeform 32"/>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3" name="TextBox 33"/>
          <p:cNvSpPr txBox="1"/>
          <p:nvPr/>
        </p:nvSpPr>
        <p:spPr>
          <a:xfrm>
            <a:off x="2053939" y="5311258"/>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ПАЗУХИ І ОСТЕОМІЄЛІТ</a:t>
            </a:r>
          </a:p>
        </p:txBody>
      </p:sp>
      <p:grpSp>
        <p:nvGrpSpPr>
          <p:cNvPr id="34" name="Group 34"/>
          <p:cNvGrpSpPr/>
          <p:nvPr/>
        </p:nvGrpSpPr>
        <p:grpSpPr>
          <a:xfrm rot="-5400000">
            <a:off x="568482" y="5783117"/>
            <a:ext cx="829509" cy="1966473"/>
            <a:chOff x="0" y="0"/>
            <a:chExt cx="2354580" cy="5581882"/>
          </a:xfrm>
        </p:grpSpPr>
        <p:sp>
          <p:nvSpPr>
            <p:cNvPr id="35" name="Freeform 3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6" name="TextBox 36"/>
          <p:cNvSpPr txBox="1"/>
          <p:nvPr/>
        </p:nvSpPr>
        <p:spPr>
          <a:xfrm>
            <a:off x="2044845" y="6471079"/>
            <a:ext cx="8559587" cy="530860"/>
          </a:xfrm>
          <a:prstGeom prst="rect">
            <a:avLst/>
          </a:prstGeom>
        </p:spPr>
        <p:txBody>
          <a:bodyPr lIns="0" tIns="0" rIns="0" bIns="0" rtlCol="0" anchor="t">
            <a:spAutoFit/>
          </a:bodyPr>
          <a:lstStyle/>
          <a:p>
            <a:pPr>
              <a:lnSpc>
                <a:spcPts val="4340"/>
              </a:lnSpc>
            </a:pPr>
            <a:r>
              <a:rPr lang="en-US" sz="3100" spc="310">
                <a:solidFill>
                  <a:srgbClr val="2B4A9D"/>
                </a:solidFill>
                <a:latin typeface="Lato Bold"/>
              </a:rPr>
              <a:t>МЯЗОВА СЛАБКІСТЬ, КОНТРАКТУРИ </a:t>
            </a:r>
          </a:p>
        </p:txBody>
      </p:sp>
      <p:grpSp>
        <p:nvGrpSpPr>
          <p:cNvPr id="37" name="Group 37"/>
          <p:cNvGrpSpPr/>
          <p:nvPr/>
        </p:nvGrpSpPr>
        <p:grpSpPr>
          <a:xfrm rot="-5400000">
            <a:off x="613946" y="6803126"/>
            <a:ext cx="829509" cy="1966473"/>
            <a:chOff x="0" y="0"/>
            <a:chExt cx="2354580" cy="5581882"/>
          </a:xfrm>
        </p:grpSpPr>
        <p:sp>
          <p:nvSpPr>
            <p:cNvPr id="38" name="Freeform 38"/>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9" name="TextBox 39"/>
          <p:cNvSpPr txBox="1"/>
          <p:nvPr/>
        </p:nvSpPr>
        <p:spPr>
          <a:xfrm>
            <a:off x="2123218" y="7363889"/>
            <a:ext cx="8559587"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НЕВРОМА</a:t>
            </a:r>
          </a:p>
        </p:txBody>
      </p:sp>
      <p:grpSp>
        <p:nvGrpSpPr>
          <p:cNvPr id="40" name="Group 40"/>
          <p:cNvGrpSpPr/>
          <p:nvPr/>
        </p:nvGrpSpPr>
        <p:grpSpPr>
          <a:xfrm rot="-5400000">
            <a:off x="613946" y="7789334"/>
            <a:ext cx="829509" cy="1966473"/>
            <a:chOff x="0" y="0"/>
            <a:chExt cx="2354580" cy="5581882"/>
          </a:xfrm>
        </p:grpSpPr>
        <p:sp>
          <p:nvSpPr>
            <p:cNvPr id="41" name="Freeform 41"/>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42" name="TextBox 42"/>
          <p:cNvSpPr txBox="1"/>
          <p:nvPr/>
        </p:nvSpPr>
        <p:spPr>
          <a:xfrm>
            <a:off x="2123218" y="8414748"/>
            <a:ext cx="8559587"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РОЗРОСТАННЯ/ЕКЗОСТОЗИ</a:t>
            </a:r>
          </a:p>
        </p:txBody>
      </p:sp>
      <p:grpSp>
        <p:nvGrpSpPr>
          <p:cNvPr id="43" name="Group 43"/>
          <p:cNvGrpSpPr/>
          <p:nvPr/>
        </p:nvGrpSpPr>
        <p:grpSpPr>
          <a:xfrm rot="-5400000">
            <a:off x="586080" y="8823695"/>
            <a:ext cx="829509" cy="1966473"/>
            <a:chOff x="0" y="0"/>
            <a:chExt cx="2354580" cy="5581882"/>
          </a:xfrm>
        </p:grpSpPr>
        <p:sp>
          <p:nvSpPr>
            <p:cNvPr id="44" name="Freeform 44"/>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45" name="TextBox 45"/>
          <p:cNvSpPr txBox="1"/>
          <p:nvPr/>
        </p:nvSpPr>
        <p:spPr>
          <a:xfrm>
            <a:off x="2123218" y="9400957"/>
            <a:ext cx="8559587"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БІЛЬ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54690" y="237455"/>
            <a:ext cx="15327005" cy="853444"/>
          </a:xfrm>
          <a:prstGeom prst="rect">
            <a:avLst/>
          </a:prstGeom>
        </p:spPr>
        <p:txBody>
          <a:bodyPr lIns="0" tIns="0" rIns="0" bIns="0" rtlCol="0" anchor="t">
            <a:spAutoFit/>
          </a:bodyPr>
          <a:lstStyle/>
          <a:p>
            <a:pPr algn="ctr">
              <a:lnSpc>
                <a:spcPts val="6090"/>
              </a:lnSpc>
            </a:pPr>
            <a:r>
              <a:rPr lang="en-US" sz="5800" spc="290">
                <a:solidFill>
                  <a:srgbClr val="2B4A9D"/>
                </a:solidFill>
                <a:latin typeface="Poppins Ultra-Bold"/>
              </a:rPr>
              <a:t>ФУНКЦІОНАЛЬНИЙ СТАН КУКСИ</a:t>
            </a:r>
          </a:p>
        </p:txBody>
      </p:sp>
      <p:grpSp>
        <p:nvGrpSpPr>
          <p:cNvPr id="3" name="Group 3"/>
          <p:cNvGrpSpPr/>
          <p:nvPr/>
        </p:nvGrpSpPr>
        <p:grpSpPr>
          <a:xfrm>
            <a:off x="12350975" y="1345665"/>
            <a:ext cx="5937025" cy="8916098"/>
            <a:chOff x="0" y="0"/>
            <a:chExt cx="2165843" cy="3252617"/>
          </a:xfrm>
        </p:grpSpPr>
        <p:sp>
          <p:nvSpPr>
            <p:cNvPr id="4" name="Freeform 4"/>
            <p:cNvSpPr/>
            <p:nvPr/>
          </p:nvSpPr>
          <p:spPr>
            <a:xfrm>
              <a:off x="0" y="0"/>
              <a:ext cx="2165843" cy="3252617"/>
            </a:xfrm>
            <a:custGeom>
              <a:avLst/>
              <a:gdLst/>
              <a:ahLst/>
              <a:cxnLst/>
              <a:rect l="l" t="t" r="r" b="b"/>
              <a:pathLst>
                <a:path w="2165843" h="3252617">
                  <a:moveTo>
                    <a:pt x="0" y="0"/>
                  </a:moveTo>
                  <a:lnTo>
                    <a:pt x="2165843" y="0"/>
                  </a:lnTo>
                  <a:lnTo>
                    <a:pt x="2165843" y="3252617"/>
                  </a:lnTo>
                  <a:lnTo>
                    <a:pt x="0" y="3252617"/>
                  </a:lnTo>
                  <a:close/>
                </a:path>
              </a:pathLst>
            </a:custGeom>
            <a:solidFill>
              <a:srgbClr val="2B4A9D"/>
            </a:solidFill>
          </p:spPr>
        </p:sp>
      </p:grpSp>
      <p:grpSp>
        <p:nvGrpSpPr>
          <p:cNvPr id="5" name="Group 5"/>
          <p:cNvGrpSpPr/>
          <p:nvPr/>
        </p:nvGrpSpPr>
        <p:grpSpPr>
          <a:xfrm>
            <a:off x="0" y="1345665"/>
            <a:ext cx="5937700" cy="8941335"/>
            <a:chOff x="0" y="0"/>
            <a:chExt cx="2166089" cy="3261823"/>
          </a:xfrm>
        </p:grpSpPr>
        <p:sp>
          <p:nvSpPr>
            <p:cNvPr id="6" name="Freeform 6"/>
            <p:cNvSpPr/>
            <p:nvPr/>
          </p:nvSpPr>
          <p:spPr>
            <a:xfrm>
              <a:off x="0" y="0"/>
              <a:ext cx="2166089" cy="3261823"/>
            </a:xfrm>
            <a:custGeom>
              <a:avLst/>
              <a:gdLst/>
              <a:ahLst/>
              <a:cxnLst/>
              <a:rect l="l" t="t" r="r" b="b"/>
              <a:pathLst>
                <a:path w="2166089" h="3261823">
                  <a:moveTo>
                    <a:pt x="0" y="0"/>
                  </a:moveTo>
                  <a:lnTo>
                    <a:pt x="2166089" y="0"/>
                  </a:lnTo>
                  <a:lnTo>
                    <a:pt x="2166089" y="3261823"/>
                  </a:lnTo>
                  <a:lnTo>
                    <a:pt x="0" y="3261823"/>
                  </a:lnTo>
                  <a:close/>
                </a:path>
              </a:pathLst>
            </a:custGeom>
            <a:solidFill>
              <a:srgbClr val="2B4A9D"/>
            </a:solidFill>
          </p:spPr>
        </p:sp>
      </p:grpSp>
      <p:grpSp>
        <p:nvGrpSpPr>
          <p:cNvPr id="7" name="Group 7"/>
          <p:cNvGrpSpPr/>
          <p:nvPr/>
        </p:nvGrpSpPr>
        <p:grpSpPr>
          <a:xfrm>
            <a:off x="-125807" y="-208880"/>
            <a:ext cx="18288000" cy="417760"/>
            <a:chOff x="0" y="0"/>
            <a:chExt cx="6671512" cy="152400"/>
          </a:xfrm>
        </p:grpSpPr>
        <p:sp>
          <p:nvSpPr>
            <p:cNvPr id="8" name="Freeform 8"/>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2B4A9D"/>
            </a:solidFill>
          </p:spPr>
        </p:sp>
      </p:grpSp>
      <p:grpSp>
        <p:nvGrpSpPr>
          <p:cNvPr id="9" name="Group 9"/>
          <p:cNvGrpSpPr/>
          <p:nvPr/>
        </p:nvGrpSpPr>
        <p:grpSpPr>
          <a:xfrm rot="5400000">
            <a:off x="-1309" y="-288990"/>
            <a:ext cx="1635964" cy="1633346"/>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1" name="Group 11"/>
          <p:cNvGrpSpPr/>
          <p:nvPr/>
        </p:nvGrpSpPr>
        <p:grpSpPr>
          <a:xfrm rot="-10800000">
            <a:off x="16652690" y="-398913"/>
            <a:ext cx="1635964" cy="1633346"/>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3" name="Group 13"/>
          <p:cNvGrpSpPr/>
          <p:nvPr/>
        </p:nvGrpSpPr>
        <p:grpSpPr>
          <a:xfrm>
            <a:off x="6175150" y="1345665"/>
            <a:ext cx="5937700" cy="8941335"/>
            <a:chOff x="0" y="0"/>
            <a:chExt cx="2166089" cy="3261823"/>
          </a:xfrm>
        </p:grpSpPr>
        <p:sp>
          <p:nvSpPr>
            <p:cNvPr id="14" name="Freeform 14"/>
            <p:cNvSpPr/>
            <p:nvPr/>
          </p:nvSpPr>
          <p:spPr>
            <a:xfrm>
              <a:off x="0" y="0"/>
              <a:ext cx="2166089" cy="3261823"/>
            </a:xfrm>
            <a:custGeom>
              <a:avLst/>
              <a:gdLst/>
              <a:ahLst/>
              <a:cxnLst/>
              <a:rect l="l" t="t" r="r" b="b"/>
              <a:pathLst>
                <a:path w="2166089" h="3261823">
                  <a:moveTo>
                    <a:pt x="0" y="0"/>
                  </a:moveTo>
                  <a:lnTo>
                    <a:pt x="2166089" y="0"/>
                  </a:lnTo>
                  <a:lnTo>
                    <a:pt x="2166089" y="3261823"/>
                  </a:lnTo>
                  <a:lnTo>
                    <a:pt x="0" y="3261823"/>
                  </a:lnTo>
                  <a:close/>
                </a:path>
              </a:pathLst>
            </a:custGeom>
            <a:solidFill>
              <a:srgbClr val="2B4A9D"/>
            </a:solidFill>
          </p:spPr>
        </p:sp>
      </p:grpSp>
      <p:sp>
        <p:nvSpPr>
          <p:cNvPr id="15" name="TextBox 15"/>
          <p:cNvSpPr txBox="1"/>
          <p:nvPr/>
        </p:nvSpPr>
        <p:spPr>
          <a:xfrm>
            <a:off x="201554" y="1563832"/>
            <a:ext cx="5534591" cy="8697932"/>
          </a:xfrm>
          <a:prstGeom prst="rect">
            <a:avLst/>
          </a:prstGeom>
        </p:spPr>
        <p:txBody>
          <a:bodyPr lIns="0" tIns="0" rIns="0" bIns="0" rtlCol="0" anchor="t">
            <a:spAutoFit/>
          </a:bodyPr>
          <a:lstStyle/>
          <a:p>
            <a:pPr algn="ctr">
              <a:lnSpc>
                <a:spcPts val="4636"/>
              </a:lnSpc>
              <a:spcBef>
                <a:spcPct val="0"/>
              </a:spcBef>
            </a:pPr>
            <a:r>
              <a:rPr lang="en-US" sz="3311" spc="331">
                <a:solidFill>
                  <a:srgbClr val="000000"/>
                </a:solidFill>
                <a:latin typeface="Lato Bold"/>
              </a:rPr>
              <a:t>Функціональні кукси</a:t>
            </a:r>
            <a:r>
              <a:rPr lang="en-US" sz="3311" spc="331">
                <a:solidFill>
                  <a:srgbClr val="FFFFFF"/>
                </a:solidFill>
                <a:latin typeface="Lato Bold"/>
              </a:rPr>
              <a:t> характеризуються достатньо збереженою функцією м’язів без розладів кровообігу, безболісні, з  незмінними об’ємними розмірами, з повним обсягом рухів у  суміжному суглобі, без вад і  захворювань кістки та м’яких тканин, зі сприятливим рівнем ампутації.</a:t>
            </a:r>
          </a:p>
        </p:txBody>
      </p:sp>
      <p:sp>
        <p:nvSpPr>
          <p:cNvPr id="16" name="TextBox 16"/>
          <p:cNvSpPr txBox="1"/>
          <p:nvPr/>
        </p:nvSpPr>
        <p:spPr>
          <a:xfrm>
            <a:off x="6063845" y="1585112"/>
            <a:ext cx="6049005" cy="8405291"/>
          </a:xfrm>
          <a:prstGeom prst="rect">
            <a:avLst/>
          </a:prstGeom>
        </p:spPr>
        <p:txBody>
          <a:bodyPr lIns="0" tIns="0" rIns="0" bIns="0" rtlCol="0" anchor="t">
            <a:spAutoFit/>
          </a:bodyPr>
          <a:lstStyle/>
          <a:p>
            <a:pPr algn="ctr">
              <a:lnSpc>
                <a:spcPts val="3966"/>
              </a:lnSpc>
              <a:spcBef>
                <a:spcPct val="0"/>
              </a:spcBef>
            </a:pPr>
            <a:r>
              <a:rPr lang="en-US" sz="2833" spc="283">
                <a:solidFill>
                  <a:srgbClr val="000000"/>
                </a:solidFill>
                <a:latin typeface="Lato Bold"/>
              </a:rPr>
              <a:t>Малофункціональні кукси</a:t>
            </a:r>
            <a:r>
              <a:rPr lang="en-US" sz="2833" spc="283">
                <a:solidFill>
                  <a:srgbClr val="FFFFFF"/>
                </a:solidFill>
                <a:latin typeface="Lato Bold"/>
              </a:rPr>
              <a:t> характеризуються зниженою функцією м’язів, болючі при пальпації, з  нестійкістю об’ємних розмірів, мають атрофічні, в’ялі тканини, на їх торцевих поверхнях можуть бути трофічні розлади шкіри без запальних явищ, можуть мати місце згинальна або розгинальна контрактура суміжного суглоба, помірно виражена неспроможність зв’язок суглоба, довжина кукси недостатня для керування протезом (коротка кукса). </a:t>
            </a:r>
          </a:p>
        </p:txBody>
      </p:sp>
      <p:sp>
        <p:nvSpPr>
          <p:cNvPr id="17" name="TextBox 17"/>
          <p:cNvSpPr txBox="1"/>
          <p:nvPr/>
        </p:nvSpPr>
        <p:spPr>
          <a:xfrm>
            <a:off x="12551000" y="1494395"/>
            <a:ext cx="5483385" cy="8561490"/>
          </a:xfrm>
          <a:prstGeom prst="rect">
            <a:avLst/>
          </a:prstGeom>
        </p:spPr>
        <p:txBody>
          <a:bodyPr lIns="0" tIns="0" rIns="0" bIns="0" rtlCol="0" anchor="t">
            <a:spAutoFit/>
          </a:bodyPr>
          <a:lstStyle/>
          <a:p>
            <a:pPr algn="ctr">
              <a:lnSpc>
                <a:spcPts val="3756"/>
              </a:lnSpc>
              <a:spcBef>
                <a:spcPct val="0"/>
              </a:spcBef>
            </a:pPr>
            <a:r>
              <a:rPr lang="en-US" sz="2683" spc="268">
                <a:solidFill>
                  <a:srgbClr val="000000"/>
                </a:solidFill>
                <a:latin typeface="Lato Bold"/>
              </a:rPr>
              <a:t>До нефункціональних кукс</a:t>
            </a:r>
            <a:r>
              <a:rPr lang="en-US" sz="2683" spc="268">
                <a:solidFill>
                  <a:srgbClr val="FFFFFF"/>
                </a:solidFill>
                <a:latin typeface="Lato Bold"/>
              </a:rPr>
              <a:t> відносяться болючі кукси, що характеризуються розладом лімфо- та кровообігу, атрофією м’язів, значно зниженою функцією і вираженою нестабільністю суглоба, наявністю численних вад і захворювань кукси, що є  тимчасовими протипоказаннями до протезування. Вони вимагають консервативного чи оперативного лікування, або ексклюзивної комплектації і схеми побудови протеза.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80498" y="666344"/>
            <a:ext cx="15327005" cy="1190625"/>
          </a:xfrm>
          <a:prstGeom prst="rect">
            <a:avLst/>
          </a:prstGeom>
        </p:spPr>
        <p:txBody>
          <a:bodyPr lIns="0" tIns="0" rIns="0" bIns="0" rtlCol="0" anchor="t">
            <a:spAutoFit/>
          </a:bodyPr>
          <a:lstStyle/>
          <a:p>
            <a:pPr algn="ctr">
              <a:lnSpc>
                <a:spcPts val="8400"/>
              </a:lnSpc>
            </a:pPr>
            <a:r>
              <a:rPr lang="en-US" sz="8000" spc="400">
                <a:solidFill>
                  <a:srgbClr val="2B4A9D"/>
                </a:solidFill>
                <a:latin typeface="Poppins Ultra-Bold"/>
              </a:rPr>
              <a:t>ВАДИ КУКСИ</a:t>
            </a:r>
          </a:p>
        </p:txBody>
      </p:sp>
      <p:grpSp>
        <p:nvGrpSpPr>
          <p:cNvPr id="3" name="Group 3"/>
          <p:cNvGrpSpPr/>
          <p:nvPr/>
        </p:nvGrpSpPr>
        <p:grpSpPr>
          <a:xfrm>
            <a:off x="9334500" y="2515129"/>
            <a:ext cx="8953500" cy="7810500"/>
            <a:chOff x="0" y="0"/>
            <a:chExt cx="3266261" cy="2849292"/>
          </a:xfrm>
        </p:grpSpPr>
        <p:sp>
          <p:nvSpPr>
            <p:cNvPr id="4" name="Freeform 4"/>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solidFill>
              <a:srgbClr val="2B4A9D"/>
            </a:solidFill>
          </p:spPr>
        </p:sp>
      </p:grpSp>
      <p:grpSp>
        <p:nvGrpSpPr>
          <p:cNvPr id="5" name="Group 5"/>
          <p:cNvGrpSpPr/>
          <p:nvPr/>
        </p:nvGrpSpPr>
        <p:grpSpPr>
          <a:xfrm>
            <a:off x="0" y="2476500"/>
            <a:ext cx="9334500" cy="7810500"/>
            <a:chOff x="0" y="0"/>
            <a:chExt cx="3405251" cy="2849292"/>
          </a:xfrm>
        </p:grpSpPr>
        <p:sp>
          <p:nvSpPr>
            <p:cNvPr id="6" name="Freeform 6"/>
            <p:cNvSpPr/>
            <p:nvPr/>
          </p:nvSpPr>
          <p:spPr>
            <a:xfrm>
              <a:off x="0" y="0"/>
              <a:ext cx="3405251" cy="2849292"/>
            </a:xfrm>
            <a:custGeom>
              <a:avLst/>
              <a:gdLst/>
              <a:ahLst/>
              <a:cxnLst/>
              <a:rect l="l" t="t" r="r" b="b"/>
              <a:pathLst>
                <a:path w="3405251" h="2849292">
                  <a:moveTo>
                    <a:pt x="0" y="0"/>
                  </a:moveTo>
                  <a:lnTo>
                    <a:pt x="3405251" y="0"/>
                  </a:lnTo>
                  <a:lnTo>
                    <a:pt x="3405251" y="2849292"/>
                  </a:lnTo>
                  <a:lnTo>
                    <a:pt x="0" y="2849292"/>
                  </a:lnTo>
                  <a:close/>
                </a:path>
              </a:pathLst>
            </a:custGeom>
            <a:solidFill>
              <a:srgbClr val="2B4A9D"/>
            </a:solidFill>
          </p:spPr>
        </p:sp>
      </p:grpSp>
      <p:grpSp>
        <p:nvGrpSpPr>
          <p:cNvPr id="7" name="Group 7"/>
          <p:cNvGrpSpPr/>
          <p:nvPr/>
        </p:nvGrpSpPr>
        <p:grpSpPr>
          <a:xfrm>
            <a:off x="0" y="0"/>
            <a:ext cx="18288000" cy="417760"/>
            <a:chOff x="0" y="0"/>
            <a:chExt cx="6671512" cy="152400"/>
          </a:xfrm>
        </p:grpSpPr>
        <p:sp>
          <p:nvSpPr>
            <p:cNvPr id="8" name="Freeform 8"/>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2B4A9D"/>
            </a:solidFill>
          </p:spPr>
        </p:sp>
      </p:grpSp>
      <p:grpSp>
        <p:nvGrpSpPr>
          <p:cNvPr id="9" name="Group 9"/>
          <p:cNvGrpSpPr/>
          <p:nvPr/>
        </p:nvGrpSpPr>
        <p:grpSpPr>
          <a:xfrm rot="5400000">
            <a:off x="-1963" y="1309"/>
            <a:ext cx="1635964" cy="1633346"/>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1" name="Group 11"/>
          <p:cNvGrpSpPr/>
          <p:nvPr/>
        </p:nvGrpSpPr>
        <p:grpSpPr>
          <a:xfrm rot="-10800000">
            <a:off x="16652690" y="1309"/>
            <a:ext cx="1635964" cy="1633346"/>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13" name="Freeform 13"/>
          <p:cNvSpPr/>
          <p:nvPr/>
        </p:nvSpPr>
        <p:spPr>
          <a:xfrm>
            <a:off x="3058783" y="1856970"/>
            <a:ext cx="12170435" cy="8386092"/>
          </a:xfrm>
          <a:custGeom>
            <a:avLst/>
            <a:gdLst/>
            <a:ahLst/>
            <a:cxnLst/>
            <a:rect l="l" t="t" r="r" b="b"/>
            <a:pathLst>
              <a:path w="12170435" h="8386092">
                <a:moveTo>
                  <a:pt x="0" y="0"/>
                </a:moveTo>
                <a:lnTo>
                  <a:pt x="12170434" y="0"/>
                </a:lnTo>
                <a:lnTo>
                  <a:pt x="12170434" y="8386092"/>
                </a:lnTo>
                <a:lnTo>
                  <a:pt x="0" y="8386092"/>
                </a:lnTo>
                <a:lnTo>
                  <a:pt x="0" y="0"/>
                </a:lnTo>
                <a:close/>
              </a:path>
            </a:pathLst>
          </a:custGeom>
          <a:blipFill>
            <a:blip r:embed="rId2"/>
            <a:stretch>
              <a:fillRect l="-4252" t="-31978" r="-2853"/>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1546823" y="194075"/>
            <a:ext cx="10176144" cy="101761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B4A9D"/>
            </a:solidFill>
          </p:spPr>
        </p:sp>
      </p:grpSp>
      <p:grpSp>
        <p:nvGrpSpPr>
          <p:cNvPr id="6" name="Group 6"/>
          <p:cNvGrpSpPr/>
          <p:nvPr/>
        </p:nvGrpSpPr>
        <p:grpSpPr>
          <a:xfrm rot="2700000">
            <a:off x="12628620" y="445887"/>
            <a:ext cx="9395227" cy="939522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11524419" y="8043030"/>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2700000">
            <a:off x="11524419" y="-3920369"/>
            <a:ext cx="6164339" cy="6164339"/>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2" name="Group 12"/>
          <p:cNvGrpSpPr/>
          <p:nvPr/>
        </p:nvGrpSpPr>
        <p:grpSpPr>
          <a:xfrm rot="-5400000">
            <a:off x="5912874" y="-1935495"/>
            <a:ext cx="1474265" cy="7195473"/>
            <a:chOff x="0" y="0"/>
            <a:chExt cx="2354580" cy="11492046"/>
          </a:xfrm>
        </p:grpSpPr>
        <p:sp>
          <p:nvSpPr>
            <p:cNvPr id="13" name="Freeform 13"/>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6"/>
                    <a:pt x="331470" y="11265986"/>
                    <a:pt x="784860" y="11424736"/>
                  </a:cubicBezTo>
                  <a:close/>
                </a:path>
              </a:pathLst>
            </a:custGeom>
            <a:solidFill>
              <a:srgbClr val="2B4A9D"/>
            </a:solidFill>
          </p:spPr>
        </p:sp>
      </p:grpSp>
      <p:sp>
        <p:nvSpPr>
          <p:cNvPr id="14" name="TextBox 14"/>
          <p:cNvSpPr txBox="1"/>
          <p:nvPr/>
        </p:nvSpPr>
        <p:spPr>
          <a:xfrm>
            <a:off x="3139615" y="1224092"/>
            <a:ext cx="7020782" cy="895350"/>
          </a:xfrm>
          <a:prstGeom prst="rect">
            <a:avLst/>
          </a:prstGeom>
        </p:spPr>
        <p:txBody>
          <a:bodyPr lIns="0" tIns="0" rIns="0" bIns="0" rtlCol="0" anchor="t">
            <a:spAutoFit/>
          </a:bodyPr>
          <a:lstStyle/>
          <a:p>
            <a:pPr algn="ctr">
              <a:lnSpc>
                <a:spcPts val="6300"/>
              </a:lnSpc>
            </a:pPr>
            <a:r>
              <a:rPr lang="en-US" sz="6000" spc="300">
                <a:solidFill>
                  <a:srgbClr val="FFFFFF"/>
                </a:solidFill>
                <a:latin typeface="Poppins Ultra-Bold"/>
              </a:rPr>
              <a:t>БІЛЬ</a:t>
            </a:r>
          </a:p>
        </p:txBody>
      </p:sp>
      <p:sp>
        <p:nvSpPr>
          <p:cNvPr id="15" name="Freeform 15"/>
          <p:cNvSpPr/>
          <p:nvPr/>
        </p:nvSpPr>
        <p:spPr>
          <a:xfrm>
            <a:off x="14264736" y="4019370"/>
            <a:ext cx="2693994" cy="2248260"/>
          </a:xfrm>
          <a:custGeom>
            <a:avLst/>
            <a:gdLst/>
            <a:ahLst/>
            <a:cxnLst/>
            <a:rect l="l" t="t" r="r" b="b"/>
            <a:pathLst>
              <a:path w="2693994" h="2248260">
                <a:moveTo>
                  <a:pt x="0" y="0"/>
                </a:moveTo>
                <a:lnTo>
                  <a:pt x="2693994" y="0"/>
                </a:lnTo>
                <a:lnTo>
                  <a:pt x="2693994" y="2248260"/>
                </a:lnTo>
                <a:lnTo>
                  <a:pt x="0" y="2248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6"/>
          <p:cNvGrpSpPr/>
          <p:nvPr/>
        </p:nvGrpSpPr>
        <p:grpSpPr>
          <a:xfrm rot="-5400000">
            <a:off x="568482" y="-660859"/>
            <a:ext cx="829509" cy="1966473"/>
            <a:chOff x="0" y="0"/>
            <a:chExt cx="2354580" cy="5581882"/>
          </a:xfrm>
        </p:grpSpPr>
        <p:sp>
          <p:nvSpPr>
            <p:cNvPr id="17" name="Freeform 1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18" name="Group 18"/>
          <p:cNvGrpSpPr/>
          <p:nvPr/>
        </p:nvGrpSpPr>
        <p:grpSpPr>
          <a:xfrm rot="-5400000">
            <a:off x="613946" y="356627"/>
            <a:ext cx="829509" cy="1966473"/>
            <a:chOff x="0" y="0"/>
            <a:chExt cx="2354580" cy="5581882"/>
          </a:xfrm>
        </p:grpSpPr>
        <p:sp>
          <p:nvSpPr>
            <p:cNvPr id="19" name="Freeform 1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20" name="Group 20"/>
          <p:cNvGrpSpPr/>
          <p:nvPr/>
        </p:nvGrpSpPr>
        <p:grpSpPr>
          <a:xfrm rot="-5400000">
            <a:off x="568482" y="1415787"/>
            <a:ext cx="829509" cy="1966473"/>
            <a:chOff x="0" y="0"/>
            <a:chExt cx="2354580" cy="5581882"/>
          </a:xfrm>
        </p:grpSpPr>
        <p:sp>
          <p:nvSpPr>
            <p:cNvPr id="21" name="Freeform 21"/>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22" name="Group 22"/>
          <p:cNvGrpSpPr/>
          <p:nvPr/>
        </p:nvGrpSpPr>
        <p:grpSpPr>
          <a:xfrm rot="-5400000">
            <a:off x="568482" y="2327769"/>
            <a:ext cx="829509" cy="1966473"/>
            <a:chOff x="0" y="0"/>
            <a:chExt cx="2354580" cy="5581882"/>
          </a:xfrm>
        </p:grpSpPr>
        <p:sp>
          <p:nvSpPr>
            <p:cNvPr id="23" name="Freeform 23"/>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24" name="Group 24"/>
          <p:cNvGrpSpPr/>
          <p:nvPr/>
        </p:nvGrpSpPr>
        <p:grpSpPr>
          <a:xfrm rot="-5400000">
            <a:off x="613946" y="3450887"/>
            <a:ext cx="829509" cy="1966473"/>
            <a:chOff x="0" y="0"/>
            <a:chExt cx="2354580" cy="5581882"/>
          </a:xfrm>
        </p:grpSpPr>
        <p:sp>
          <p:nvSpPr>
            <p:cNvPr id="25" name="Freeform 2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6" name="TextBox 26"/>
          <p:cNvSpPr txBox="1"/>
          <p:nvPr/>
        </p:nvSpPr>
        <p:spPr>
          <a:xfrm>
            <a:off x="2123218" y="3086314"/>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БІЛЬ У КУКСІ</a:t>
            </a:r>
          </a:p>
        </p:txBody>
      </p:sp>
      <p:grpSp>
        <p:nvGrpSpPr>
          <p:cNvPr id="27" name="Group 27"/>
          <p:cNvGrpSpPr/>
          <p:nvPr/>
        </p:nvGrpSpPr>
        <p:grpSpPr>
          <a:xfrm rot="-5400000">
            <a:off x="613946" y="4632821"/>
            <a:ext cx="829509" cy="1966473"/>
            <a:chOff x="0" y="0"/>
            <a:chExt cx="2354580" cy="5581882"/>
          </a:xfrm>
        </p:grpSpPr>
        <p:sp>
          <p:nvSpPr>
            <p:cNvPr id="28" name="Freeform 28"/>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9" name="TextBox 29"/>
          <p:cNvSpPr txBox="1"/>
          <p:nvPr/>
        </p:nvSpPr>
        <p:spPr>
          <a:xfrm>
            <a:off x="2011937" y="4099354"/>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ФАНТОМНІ ВІДЧУТТЯ</a:t>
            </a:r>
          </a:p>
        </p:txBody>
      </p:sp>
      <p:grpSp>
        <p:nvGrpSpPr>
          <p:cNvPr id="30" name="Group 30"/>
          <p:cNvGrpSpPr/>
          <p:nvPr/>
        </p:nvGrpSpPr>
        <p:grpSpPr>
          <a:xfrm rot="-5400000">
            <a:off x="568482" y="5783117"/>
            <a:ext cx="829509" cy="1966473"/>
            <a:chOff x="0" y="0"/>
            <a:chExt cx="2354580" cy="5581882"/>
          </a:xfrm>
        </p:grpSpPr>
        <p:sp>
          <p:nvSpPr>
            <p:cNvPr id="31" name="Freeform 31"/>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32" name="Group 32"/>
          <p:cNvGrpSpPr/>
          <p:nvPr/>
        </p:nvGrpSpPr>
        <p:grpSpPr>
          <a:xfrm rot="-5400000">
            <a:off x="613946" y="6803126"/>
            <a:ext cx="829509" cy="1966473"/>
            <a:chOff x="0" y="0"/>
            <a:chExt cx="2354580" cy="5581882"/>
          </a:xfrm>
        </p:grpSpPr>
        <p:sp>
          <p:nvSpPr>
            <p:cNvPr id="33" name="Freeform 33"/>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4" name="TextBox 34"/>
          <p:cNvSpPr txBox="1"/>
          <p:nvPr/>
        </p:nvSpPr>
        <p:spPr>
          <a:xfrm>
            <a:off x="2123218" y="5258235"/>
            <a:ext cx="8559587"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ТЕЛЕСКОПІЯ</a:t>
            </a:r>
          </a:p>
        </p:txBody>
      </p:sp>
      <p:grpSp>
        <p:nvGrpSpPr>
          <p:cNvPr id="35" name="Group 35"/>
          <p:cNvGrpSpPr/>
          <p:nvPr/>
        </p:nvGrpSpPr>
        <p:grpSpPr>
          <a:xfrm rot="-5400000">
            <a:off x="613946" y="7789334"/>
            <a:ext cx="829509" cy="1966473"/>
            <a:chOff x="0" y="0"/>
            <a:chExt cx="2354580" cy="5581882"/>
          </a:xfrm>
        </p:grpSpPr>
        <p:sp>
          <p:nvSpPr>
            <p:cNvPr id="36" name="Freeform 36"/>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7" name="TextBox 37"/>
          <p:cNvSpPr txBox="1"/>
          <p:nvPr/>
        </p:nvSpPr>
        <p:spPr>
          <a:xfrm>
            <a:off x="2123218" y="6408531"/>
            <a:ext cx="8559587"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ФАНТОМНИЙ БІЛЬ</a:t>
            </a:r>
          </a:p>
        </p:txBody>
      </p:sp>
      <p:grpSp>
        <p:nvGrpSpPr>
          <p:cNvPr id="38" name="Group 38"/>
          <p:cNvGrpSpPr/>
          <p:nvPr/>
        </p:nvGrpSpPr>
        <p:grpSpPr>
          <a:xfrm rot="-5400000">
            <a:off x="725227" y="8775543"/>
            <a:ext cx="829509" cy="1966473"/>
            <a:chOff x="0" y="0"/>
            <a:chExt cx="2354580" cy="5581882"/>
          </a:xfrm>
        </p:grpSpPr>
        <p:sp>
          <p:nvSpPr>
            <p:cNvPr id="39" name="Freeform 3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9537" y="8172754"/>
            <a:ext cx="1635964" cy="1633346"/>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4" name="Group 4"/>
          <p:cNvGrpSpPr/>
          <p:nvPr/>
        </p:nvGrpSpPr>
        <p:grpSpPr>
          <a:xfrm rot="5400000">
            <a:off x="618228" y="654807"/>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6" name="Freeform 6"/>
          <p:cNvSpPr/>
          <p:nvPr/>
        </p:nvSpPr>
        <p:spPr>
          <a:xfrm>
            <a:off x="1761843" y="1645387"/>
            <a:ext cx="14764314" cy="7344041"/>
          </a:xfrm>
          <a:custGeom>
            <a:avLst/>
            <a:gdLst/>
            <a:ahLst/>
            <a:cxnLst/>
            <a:rect l="l" t="t" r="r" b="b"/>
            <a:pathLst>
              <a:path w="14764314" h="7344041">
                <a:moveTo>
                  <a:pt x="0" y="0"/>
                </a:moveTo>
                <a:lnTo>
                  <a:pt x="14764314" y="0"/>
                </a:lnTo>
                <a:lnTo>
                  <a:pt x="14764314" y="7344041"/>
                </a:lnTo>
                <a:lnTo>
                  <a:pt x="0" y="7344041"/>
                </a:lnTo>
                <a:lnTo>
                  <a:pt x="0" y="0"/>
                </a:lnTo>
                <a:close/>
              </a:path>
            </a:pathLst>
          </a:custGeom>
          <a:blipFill>
            <a:blip r:embed="rId2"/>
            <a:stretch>
              <a:fillRect t="-1640" b="-1640"/>
            </a:stretch>
          </a:blipFill>
        </p:spPr>
      </p:sp>
      <p:sp>
        <p:nvSpPr>
          <p:cNvPr id="7" name="TextBox 7"/>
          <p:cNvSpPr txBox="1"/>
          <p:nvPr/>
        </p:nvSpPr>
        <p:spPr>
          <a:xfrm>
            <a:off x="1232455" y="576129"/>
            <a:ext cx="15823090" cy="895350"/>
          </a:xfrm>
          <a:prstGeom prst="rect">
            <a:avLst/>
          </a:prstGeom>
        </p:spPr>
        <p:txBody>
          <a:bodyPr lIns="0" tIns="0" rIns="0" bIns="0" rtlCol="0" anchor="t">
            <a:spAutoFit/>
          </a:bodyPr>
          <a:lstStyle/>
          <a:p>
            <a:pPr algn="ctr">
              <a:lnSpc>
                <a:spcPts val="6300"/>
              </a:lnSpc>
            </a:pPr>
            <a:r>
              <a:rPr lang="en-US" sz="6000" spc="300">
                <a:solidFill>
                  <a:srgbClr val="FFFFFF"/>
                </a:solidFill>
                <a:latin typeface="Poppins Ultra-Bold"/>
              </a:rPr>
              <a:t>КОР</a:t>
            </a:r>
            <a:r>
              <a:rPr lang="en-US" sz="6000" spc="300">
                <a:solidFill>
                  <a:srgbClr val="2B4A9D"/>
                </a:solidFill>
                <a:latin typeface="Poppins Ultra-Bold"/>
              </a:rPr>
              <a:t>КОРТИКАЛЬНИЙ ГОМУНКУЛУС</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Words>
  <Application>Microsoft Office PowerPoint</Application>
  <PresentationFormat>Произвольный</PresentationFormat>
  <Paragraphs>24</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Poppins Ultra-Bold</vt:lpstr>
      <vt:lpstr>Calibri</vt:lpstr>
      <vt:lpstr>Poppins Heavy</vt:lpstr>
      <vt:lpstr>Lato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УСКЛАДНЕННЯ</dc:title>
  <cp:lastModifiedBy>Елена Бессарабова</cp:lastModifiedBy>
  <cp:revision>2</cp:revision>
  <dcterms:created xsi:type="dcterms:W3CDTF">2006-08-16T00:00:00Z</dcterms:created>
  <dcterms:modified xsi:type="dcterms:W3CDTF">2023-09-14T18:41:51Z</dcterms:modified>
  <dc:identifier>DAFucM2GCpw</dc:identifier>
</cp:coreProperties>
</file>