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4A42-EC14-4A83-88B4-C2F75C770AD6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25F82-4C86-4A35-8DDE-D3B1ACA5B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4A42-EC14-4A83-88B4-C2F75C770AD6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5F82-4C86-4A35-8DDE-D3B1ACA5B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4A42-EC14-4A83-88B4-C2F75C770AD6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5F82-4C86-4A35-8DDE-D3B1ACA5B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614A42-EC14-4A83-88B4-C2F75C770AD6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6825F82-4C86-4A35-8DDE-D3B1ACA5B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4A42-EC14-4A83-88B4-C2F75C770AD6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5F82-4C86-4A35-8DDE-D3B1ACA5B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4A42-EC14-4A83-88B4-C2F75C770AD6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5F82-4C86-4A35-8DDE-D3B1ACA5B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5F82-4C86-4A35-8DDE-D3B1ACA5B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4A42-EC14-4A83-88B4-C2F75C770AD6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4A42-EC14-4A83-88B4-C2F75C770AD6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5F82-4C86-4A35-8DDE-D3B1ACA5B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4A42-EC14-4A83-88B4-C2F75C770AD6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5F82-4C86-4A35-8DDE-D3B1ACA5B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614A42-EC14-4A83-88B4-C2F75C770AD6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825F82-4C86-4A35-8DDE-D3B1ACA5B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14A42-EC14-4A83-88B4-C2F75C770AD6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25F82-4C86-4A35-8DDE-D3B1ACA5B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614A42-EC14-4A83-88B4-C2F75C770AD6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6825F82-4C86-4A35-8DDE-D3B1ACA5B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/>
              <a:t>Дигібридне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полігібридне</a:t>
            </a:r>
            <a:r>
              <a:rPr lang="ru-RU" b="1" dirty="0"/>
              <a:t> </a:t>
            </a:r>
            <a:r>
              <a:rPr lang="ru-RU" b="1" dirty="0" err="1"/>
              <a:t>схрещування</a:t>
            </a:r>
            <a:r>
              <a:rPr lang="ru-RU" b="1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</a:t>
            </a:r>
            <a:r>
              <a:rPr lang="ru-RU" b="1" dirty="0" smtClean="0"/>
              <a:t>У </a:t>
            </a:r>
            <a:r>
              <a:rPr lang="ru-RU" b="1" dirty="0" err="1"/>
              <a:t>подружжя</a:t>
            </a:r>
            <a:r>
              <a:rPr lang="ru-RU" b="1" dirty="0"/>
              <a:t>, в </a:t>
            </a:r>
            <a:r>
              <a:rPr lang="ru-RU" b="1" dirty="0" err="1"/>
              <a:t>якій</a:t>
            </a:r>
            <a:r>
              <a:rPr lang="ru-RU" b="1" dirty="0"/>
              <a:t> </a:t>
            </a:r>
            <a:r>
              <a:rPr lang="ru-RU" b="1" dirty="0" err="1"/>
              <a:t>батько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нормальним</a:t>
            </a:r>
            <a:r>
              <a:rPr lang="ru-RU" b="1" dirty="0"/>
              <a:t> слухом </a:t>
            </a:r>
            <a:r>
              <a:rPr lang="ru-RU" b="1" dirty="0" err="1"/>
              <a:t>і</a:t>
            </a:r>
            <a:r>
              <a:rPr lang="ru-RU" b="1" dirty="0"/>
              <a:t> гладким </a:t>
            </a:r>
            <a:r>
              <a:rPr lang="ru-RU" b="1" dirty="0" err="1"/>
              <a:t>волоссям</a:t>
            </a:r>
            <a:r>
              <a:rPr lang="ru-RU" b="1" dirty="0"/>
              <a:t>, а </a:t>
            </a:r>
            <a:r>
              <a:rPr lang="ru-RU" b="1" dirty="0" err="1"/>
              <a:t>мати</a:t>
            </a:r>
            <a:r>
              <a:rPr lang="ru-RU" b="1" dirty="0"/>
              <a:t> –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хвилястим</a:t>
            </a:r>
            <a:r>
              <a:rPr lang="ru-RU" b="1" dirty="0"/>
              <a:t> </a:t>
            </a:r>
            <a:r>
              <a:rPr lang="ru-RU" b="1" dirty="0" err="1"/>
              <a:t>волоссям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нормальним</a:t>
            </a:r>
            <a:r>
              <a:rPr lang="ru-RU" b="1" dirty="0"/>
              <a:t> слухом, народилась одна </a:t>
            </a:r>
            <a:r>
              <a:rPr lang="ru-RU" b="1" dirty="0" err="1"/>
              <a:t>глухоніма</a:t>
            </a:r>
            <a:r>
              <a:rPr lang="ru-RU" b="1" dirty="0"/>
              <a:t> </a:t>
            </a:r>
            <a:r>
              <a:rPr lang="ru-RU" b="1" dirty="0" err="1"/>
              <a:t>дитина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гладким </a:t>
            </a:r>
            <a:r>
              <a:rPr lang="ru-RU" b="1" dirty="0" err="1"/>
              <a:t>волоссям</a:t>
            </a:r>
            <a:r>
              <a:rPr lang="ru-RU" b="1" dirty="0"/>
              <a:t>, </a:t>
            </a:r>
            <a:r>
              <a:rPr lang="ru-RU" b="1" dirty="0" err="1"/>
              <a:t>наступна</a:t>
            </a:r>
            <a:r>
              <a:rPr lang="ru-RU" b="1" dirty="0"/>
              <a:t>, друга </a:t>
            </a:r>
            <a:r>
              <a:rPr lang="ru-RU" b="1" dirty="0" err="1"/>
              <a:t>дитина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нормальним</a:t>
            </a:r>
            <a:r>
              <a:rPr lang="ru-RU" b="1" dirty="0"/>
              <a:t> слухом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хвилястим</a:t>
            </a:r>
            <a:r>
              <a:rPr lang="ru-RU" b="1" dirty="0"/>
              <a:t> </a:t>
            </a:r>
            <a:r>
              <a:rPr lang="ru-RU" b="1" dirty="0" err="1"/>
              <a:t>волоссям</a:t>
            </a:r>
            <a:r>
              <a:rPr lang="ru-RU" b="1" dirty="0"/>
              <a:t>. Яка </a:t>
            </a:r>
            <a:r>
              <a:rPr lang="ru-RU" b="1" dirty="0" err="1"/>
              <a:t>ймовірність</a:t>
            </a:r>
            <a:r>
              <a:rPr lang="ru-RU" b="1" dirty="0"/>
              <a:t> </a:t>
            </a:r>
            <a:r>
              <a:rPr lang="ru-RU" b="1" dirty="0" err="1"/>
              <a:t>народження</a:t>
            </a:r>
            <a:r>
              <a:rPr lang="ru-RU" b="1" dirty="0"/>
              <a:t> </a:t>
            </a:r>
            <a:r>
              <a:rPr lang="ru-RU" b="1" dirty="0" err="1"/>
              <a:t>глухонімих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хвилястим</a:t>
            </a:r>
            <a:r>
              <a:rPr lang="ru-RU" b="1" dirty="0"/>
              <a:t> </a:t>
            </a:r>
            <a:r>
              <a:rPr lang="ru-RU" b="1" dirty="0" err="1"/>
              <a:t>волоссям</a:t>
            </a:r>
            <a:r>
              <a:rPr lang="ru-RU" b="1" dirty="0"/>
              <a:t> в </a:t>
            </a:r>
            <a:r>
              <a:rPr lang="ru-RU" b="1" dirty="0" err="1"/>
              <a:t>сім’ї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відомо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ген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хвилястого</a:t>
            </a:r>
            <a:r>
              <a:rPr lang="ru-RU" b="1" dirty="0"/>
              <a:t> </a:t>
            </a:r>
            <a:r>
              <a:rPr lang="ru-RU" b="1" dirty="0" err="1"/>
              <a:t>волосся</a:t>
            </a:r>
            <a:r>
              <a:rPr lang="ru-RU" b="1" dirty="0"/>
              <a:t> </a:t>
            </a:r>
            <a:r>
              <a:rPr lang="ru-RU" b="1" dirty="0" err="1"/>
              <a:t>домінує</a:t>
            </a:r>
            <a:r>
              <a:rPr lang="ru-RU" b="1" dirty="0"/>
              <a:t> над гладким, </a:t>
            </a:r>
            <a:r>
              <a:rPr lang="ru-RU" b="1" dirty="0" err="1"/>
              <a:t>глухонімота</a:t>
            </a:r>
            <a:r>
              <a:rPr lang="ru-RU" b="1" dirty="0"/>
              <a:t> – </a:t>
            </a:r>
            <a:r>
              <a:rPr lang="ru-RU" b="1" dirty="0" err="1"/>
              <a:t>ознака</a:t>
            </a:r>
            <a:r>
              <a:rPr lang="ru-RU" b="1" dirty="0"/>
              <a:t> </a:t>
            </a:r>
            <a:r>
              <a:rPr lang="ru-RU" b="1" dirty="0" err="1"/>
              <a:t>рецесивна</a:t>
            </a:r>
            <a:r>
              <a:rPr lang="ru-RU" b="1" dirty="0"/>
              <a:t>, а </a:t>
            </a:r>
            <a:r>
              <a:rPr lang="ru-RU" b="1" dirty="0" err="1"/>
              <a:t>обидві</a:t>
            </a:r>
            <a:r>
              <a:rPr lang="ru-RU" b="1" dirty="0"/>
              <a:t> пари </a:t>
            </a:r>
            <a:r>
              <a:rPr lang="ru-RU" b="1" dirty="0" err="1"/>
              <a:t>генів</a:t>
            </a:r>
            <a:r>
              <a:rPr lang="ru-RU" b="1" dirty="0"/>
              <a:t> </a:t>
            </a:r>
            <a:r>
              <a:rPr lang="ru-RU" b="1" dirty="0" err="1"/>
              <a:t>знаходяться</a:t>
            </a:r>
            <a:r>
              <a:rPr lang="ru-RU" b="1" dirty="0"/>
              <a:t> в </a:t>
            </a:r>
            <a:r>
              <a:rPr lang="ru-RU" b="1" dirty="0" err="1"/>
              <a:t>різних</a:t>
            </a:r>
            <a:r>
              <a:rPr lang="ru-RU" b="1" dirty="0"/>
              <a:t> хромосомах?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610771" cy="455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381750"/>
            <a:ext cx="7210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556792"/>
            <a:ext cx="9144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6. У </a:t>
            </a:r>
            <a:r>
              <a:rPr lang="ru-RU" sz="1400" b="1" dirty="0" err="1"/>
              <a:t>людини</a:t>
            </a:r>
            <a:r>
              <a:rPr lang="ru-RU" sz="1400" b="1" dirty="0"/>
              <a:t> </a:t>
            </a:r>
            <a:r>
              <a:rPr lang="ru-RU" sz="1400" b="1" dirty="0" err="1"/>
              <a:t>відомо</a:t>
            </a:r>
            <a:r>
              <a:rPr lang="ru-RU" sz="1400" b="1" dirty="0"/>
              <a:t> два </a:t>
            </a:r>
            <a:r>
              <a:rPr lang="ru-RU" sz="1400" b="1" dirty="0" err="1"/>
              <a:t>типи</a:t>
            </a:r>
            <a:r>
              <a:rPr lang="ru-RU" sz="1400" b="1" dirty="0"/>
              <a:t> </a:t>
            </a:r>
            <a:r>
              <a:rPr lang="ru-RU" sz="1400" b="1" dirty="0" err="1"/>
              <a:t>сліпоти</a:t>
            </a:r>
            <a:r>
              <a:rPr lang="ru-RU" sz="1400" b="1" dirty="0"/>
              <a:t> </a:t>
            </a:r>
            <a:r>
              <a:rPr lang="ru-RU" sz="1400" b="1" dirty="0" err="1"/>
              <a:t>і</a:t>
            </a:r>
            <a:r>
              <a:rPr lang="ru-RU" sz="1400" b="1" dirty="0"/>
              <a:t> </a:t>
            </a:r>
            <a:r>
              <a:rPr lang="ru-RU" sz="1400" b="1" dirty="0" err="1"/>
              <a:t>кожна</a:t>
            </a:r>
            <a:r>
              <a:rPr lang="ru-RU" sz="1400" b="1" dirty="0"/>
              <a:t> </a:t>
            </a:r>
            <a:r>
              <a:rPr lang="ru-RU" sz="1400" b="1" dirty="0" err="1"/>
              <a:t>визначається</a:t>
            </a:r>
            <a:r>
              <a:rPr lang="ru-RU" sz="1400" b="1" dirty="0"/>
              <a:t> </a:t>
            </a:r>
            <a:r>
              <a:rPr lang="ru-RU" sz="1400" b="1" dirty="0" err="1"/>
              <a:t>рецесивним</a:t>
            </a:r>
            <a:r>
              <a:rPr lang="ru-RU" sz="1400" b="1" dirty="0"/>
              <a:t> </a:t>
            </a:r>
            <a:r>
              <a:rPr lang="ru-RU" sz="1400" b="1" dirty="0" err="1"/>
              <a:t>аутосомним</a:t>
            </a:r>
            <a:r>
              <a:rPr lang="ru-RU" sz="1400" b="1" dirty="0"/>
              <a:t> геном. </a:t>
            </a:r>
            <a:r>
              <a:rPr lang="ru-RU" sz="1400" b="1" dirty="0" err="1"/>
              <a:t>Гени</a:t>
            </a:r>
            <a:r>
              <a:rPr lang="ru-RU" sz="1400" b="1" dirty="0"/>
              <a:t> </a:t>
            </a:r>
            <a:r>
              <a:rPr lang="ru-RU" sz="1400" b="1" dirty="0" err="1"/>
              <a:t>обох</a:t>
            </a:r>
            <a:r>
              <a:rPr lang="ru-RU" sz="1400" b="1" dirty="0"/>
              <a:t> </a:t>
            </a:r>
            <a:r>
              <a:rPr lang="ru-RU" sz="1400" b="1" dirty="0" err="1"/>
              <a:t>ознак</a:t>
            </a:r>
            <a:r>
              <a:rPr lang="ru-RU" sz="1400" b="1" dirty="0"/>
              <a:t> </a:t>
            </a:r>
            <a:r>
              <a:rPr lang="ru-RU" sz="1400" b="1" dirty="0" err="1"/>
              <a:t>знаходяться</a:t>
            </a:r>
            <a:r>
              <a:rPr lang="ru-RU" sz="1400" b="1" dirty="0"/>
              <a:t> в </a:t>
            </a:r>
            <a:r>
              <a:rPr lang="ru-RU" sz="1400" b="1" dirty="0" err="1"/>
              <a:t>різних</a:t>
            </a:r>
            <a:r>
              <a:rPr lang="ru-RU" sz="1400" b="1" dirty="0"/>
              <a:t> парах хромосом. </a:t>
            </a:r>
          </a:p>
          <a:p>
            <a:r>
              <a:rPr lang="ru-RU" sz="1400" b="1" dirty="0"/>
              <a:t>А. Яка </a:t>
            </a:r>
            <a:r>
              <a:rPr lang="ru-RU" sz="1400" b="1" dirty="0" err="1"/>
              <a:t>ймовірність</a:t>
            </a:r>
            <a:r>
              <a:rPr lang="ru-RU" sz="1400" b="1" dirty="0"/>
              <a:t> </a:t>
            </a:r>
            <a:r>
              <a:rPr lang="ru-RU" sz="1400" b="1" dirty="0" err="1"/>
              <a:t>народження</a:t>
            </a:r>
            <a:r>
              <a:rPr lang="ru-RU" sz="1400" b="1" dirty="0"/>
              <a:t> </a:t>
            </a:r>
            <a:r>
              <a:rPr lang="ru-RU" sz="1400" b="1" dirty="0" err="1"/>
              <a:t>майбутньої</a:t>
            </a:r>
            <a:r>
              <a:rPr lang="ru-RU" sz="1400" b="1" dirty="0"/>
              <a:t> </a:t>
            </a:r>
            <a:r>
              <a:rPr lang="ru-RU" sz="1400" b="1" dirty="0" err="1"/>
              <a:t>дитини</a:t>
            </a:r>
            <a:r>
              <a:rPr lang="ru-RU" sz="1400" b="1" dirty="0"/>
              <a:t> </a:t>
            </a:r>
            <a:r>
              <a:rPr lang="ru-RU" sz="1400" b="1" dirty="0" err="1"/>
              <a:t>сліпою</a:t>
            </a:r>
            <a:r>
              <a:rPr lang="ru-RU" sz="1400" b="1" dirty="0"/>
              <a:t>, </a:t>
            </a:r>
            <a:r>
              <a:rPr lang="ru-RU" sz="1400" b="1" dirty="0" err="1"/>
              <a:t>якщо</a:t>
            </a:r>
            <a:r>
              <a:rPr lang="ru-RU" sz="1400" b="1" dirty="0"/>
              <a:t> </a:t>
            </a:r>
            <a:r>
              <a:rPr lang="ru-RU" sz="1400" b="1" dirty="0" err="1"/>
              <a:t>мати</a:t>
            </a:r>
            <a:r>
              <a:rPr lang="ru-RU" sz="1400" b="1" dirty="0"/>
              <a:t> </a:t>
            </a:r>
            <a:r>
              <a:rPr lang="ru-RU" sz="1400" b="1" dirty="0" err="1"/>
              <a:t>і</a:t>
            </a:r>
            <a:r>
              <a:rPr lang="ru-RU" sz="1400" b="1" dirty="0"/>
              <a:t> </a:t>
            </a:r>
            <a:r>
              <a:rPr lang="ru-RU" sz="1400" b="1" dirty="0" err="1"/>
              <a:t>батько</a:t>
            </a:r>
            <a:r>
              <a:rPr lang="ru-RU" sz="1400" b="1" dirty="0"/>
              <a:t> </a:t>
            </a:r>
            <a:r>
              <a:rPr lang="ru-RU" sz="1400" b="1" dirty="0" err="1"/>
              <a:t>страждають</a:t>
            </a:r>
            <a:r>
              <a:rPr lang="ru-RU" sz="1400" b="1" dirty="0"/>
              <a:t> одним </a:t>
            </a:r>
            <a:r>
              <a:rPr lang="ru-RU" sz="1400" b="1" dirty="0" err="1"/>
              <a:t>і</a:t>
            </a:r>
            <a:r>
              <a:rPr lang="ru-RU" sz="1400" b="1" dirty="0"/>
              <a:t> </a:t>
            </a:r>
            <a:r>
              <a:rPr lang="ru-RU" sz="1400" b="1" dirty="0" err="1"/>
              <a:t>тим</a:t>
            </a:r>
            <a:r>
              <a:rPr lang="ru-RU" sz="1400" b="1" dirty="0"/>
              <a:t> самим видом </a:t>
            </a:r>
            <a:r>
              <a:rPr lang="ru-RU" sz="1400" b="1" dirty="0" err="1"/>
              <a:t>спадкової</a:t>
            </a:r>
            <a:r>
              <a:rPr lang="ru-RU" sz="1400" b="1" dirty="0"/>
              <a:t> </a:t>
            </a:r>
            <a:r>
              <a:rPr lang="ru-RU" sz="1400" b="1" dirty="0" err="1"/>
              <a:t>сліпоти</a:t>
            </a:r>
            <a:r>
              <a:rPr lang="ru-RU" sz="1400" b="1" dirty="0"/>
              <a:t> за </a:t>
            </a:r>
            <a:r>
              <a:rPr lang="ru-RU" sz="1400" b="1" dirty="0" err="1"/>
              <a:t>однією</a:t>
            </a:r>
            <a:r>
              <a:rPr lang="ru-RU" sz="1400" b="1" dirty="0"/>
              <a:t> парою </a:t>
            </a:r>
            <a:r>
              <a:rPr lang="ru-RU" sz="1400" b="1" dirty="0" err="1"/>
              <a:t>генів</a:t>
            </a:r>
            <a:r>
              <a:rPr lang="ru-RU" sz="1400" b="1" dirty="0"/>
              <a:t>, а за другою парою </a:t>
            </a:r>
            <a:r>
              <a:rPr lang="ru-RU" sz="1400" b="1" dirty="0" err="1"/>
              <a:t>генів</a:t>
            </a:r>
            <a:r>
              <a:rPr lang="ru-RU" sz="1400" b="1" dirty="0"/>
              <a:t> </a:t>
            </a:r>
            <a:r>
              <a:rPr lang="ru-RU" sz="1400" b="1" dirty="0" err="1"/>
              <a:t>сліпоти</a:t>
            </a:r>
            <a:r>
              <a:rPr lang="ru-RU" sz="1400" b="1" dirty="0"/>
              <a:t> вони </a:t>
            </a:r>
            <a:r>
              <a:rPr lang="ru-RU" sz="1400" b="1" dirty="0" err="1"/>
              <a:t>нормальні</a:t>
            </a:r>
            <a:r>
              <a:rPr lang="ru-RU" sz="1400" b="1" dirty="0"/>
              <a:t>? </a:t>
            </a:r>
          </a:p>
          <a:p>
            <a:r>
              <a:rPr lang="ru-RU" sz="1400" b="1" dirty="0"/>
              <a:t>Б. Яка </a:t>
            </a:r>
            <a:r>
              <a:rPr lang="ru-RU" sz="1400" b="1" dirty="0" err="1"/>
              <a:t>ймовірність</a:t>
            </a:r>
            <a:r>
              <a:rPr lang="ru-RU" sz="1400" b="1" dirty="0"/>
              <a:t> </a:t>
            </a:r>
            <a:r>
              <a:rPr lang="ru-RU" sz="1400" b="1" dirty="0" err="1"/>
              <a:t>народження</a:t>
            </a:r>
            <a:r>
              <a:rPr lang="ru-RU" sz="1400" b="1" dirty="0"/>
              <a:t> </a:t>
            </a:r>
            <a:r>
              <a:rPr lang="ru-RU" sz="1400" b="1" dirty="0" err="1"/>
              <a:t>майбутньої</a:t>
            </a:r>
            <a:r>
              <a:rPr lang="ru-RU" sz="1400" b="1" dirty="0"/>
              <a:t> </a:t>
            </a:r>
            <a:r>
              <a:rPr lang="ru-RU" sz="1400" b="1" dirty="0" err="1"/>
              <a:t>дитини</a:t>
            </a:r>
            <a:r>
              <a:rPr lang="ru-RU" sz="1400" b="1" dirty="0"/>
              <a:t> </a:t>
            </a:r>
            <a:r>
              <a:rPr lang="ru-RU" sz="1400" b="1" dirty="0" err="1"/>
              <a:t>сліпою</a:t>
            </a:r>
            <a:r>
              <a:rPr lang="ru-RU" sz="1400" b="1" dirty="0"/>
              <a:t> у </a:t>
            </a:r>
            <a:r>
              <a:rPr lang="ru-RU" sz="1400" b="1" dirty="0" err="1"/>
              <a:t>випадку</a:t>
            </a:r>
            <a:r>
              <a:rPr lang="ru-RU" sz="1400" b="1" dirty="0"/>
              <a:t>, </a:t>
            </a:r>
            <a:r>
              <a:rPr lang="ru-RU" sz="1400" b="1" dirty="0" err="1"/>
              <a:t>якщо</a:t>
            </a:r>
            <a:r>
              <a:rPr lang="ru-RU" sz="1400" b="1" dirty="0"/>
              <a:t> </a:t>
            </a:r>
            <a:r>
              <a:rPr lang="ru-RU" sz="1400" b="1" dirty="0" err="1"/>
              <a:t>мати</a:t>
            </a:r>
            <a:r>
              <a:rPr lang="ru-RU" sz="1400" b="1" dirty="0"/>
              <a:t> </a:t>
            </a:r>
            <a:r>
              <a:rPr lang="ru-RU" sz="1400" b="1" dirty="0" err="1"/>
              <a:t>і</a:t>
            </a:r>
            <a:r>
              <a:rPr lang="ru-RU" sz="1400" b="1" dirty="0"/>
              <a:t> </a:t>
            </a:r>
            <a:r>
              <a:rPr lang="ru-RU" sz="1400" b="1" dirty="0" err="1"/>
              <a:t>батько</a:t>
            </a:r>
            <a:r>
              <a:rPr lang="ru-RU" sz="1400" b="1" dirty="0"/>
              <a:t> </a:t>
            </a:r>
            <a:r>
              <a:rPr lang="ru-RU" sz="1400" b="1" dirty="0" err="1"/>
              <a:t>страждають</a:t>
            </a:r>
            <a:r>
              <a:rPr lang="ru-RU" sz="1400" b="1" dirty="0"/>
              <a:t> </a:t>
            </a:r>
            <a:r>
              <a:rPr lang="ru-RU" sz="1400" b="1" dirty="0" err="1"/>
              <a:t>різними</a:t>
            </a:r>
            <a:r>
              <a:rPr lang="ru-RU" sz="1400" b="1" dirty="0"/>
              <a:t> видами </a:t>
            </a:r>
            <a:r>
              <a:rPr lang="ru-RU" sz="1400" b="1" dirty="0" err="1"/>
              <a:t>спадкової</a:t>
            </a:r>
            <a:r>
              <a:rPr lang="ru-RU" sz="1400" b="1" dirty="0"/>
              <a:t> </a:t>
            </a:r>
            <a:r>
              <a:rPr lang="ru-RU" sz="1400" b="1" dirty="0" err="1"/>
              <a:t>сліпоти</a:t>
            </a:r>
            <a:r>
              <a:rPr lang="ru-RU" sz="1400" b="1" dirty="0"/>
              <a:t>, </a:t>
            </a:r>
            <a:r>
              <a:rPr lang="ru-RU" sz="1400" b="1" dirty="0" err="1"/>
              <a:t>якщо</a:t>
            </a:r>
            <a:r>
              <a:rPr lang="ru-RU" sz="1400" b="1" dirty="0"/>
              <a:t> </a:t>
            </a:r>
            <a:r>
              <a:rPr lang="ru-RU" sz="1400" b="1" dirty="0" err="1"/>
              <a:t>відомо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за </a:t>
            </a:r>
            <a:r>
              <a:rPr lang="ru-RU" sz="1400" b="1" dirty="0" err="1"/>
              <a:t>обома</a:t>
            </a:r>
            <a:r>
              <a:rPr lang="ru-RU" sz="1400" b="1" dirty="0"/>
              <a:t> парами </a:t>
            </a:r>
            <a:r>
              <a:rPr lang="ru-RU" sz="1400" b="1" dirty="0" err="1"/>
              <a:t>генів</a:t>
            </a:r>
            <a:r>
              <a:rPr lang="ru-RU" sz="1400" b="1" dirty="0"/>
              <a:t> вони </a:t>
            </a:r>
            <a:r>
              <a:rPr lang="ru-RU" sz="1400" b="1" dirty="0" err="1"/>
              <a:t>гомозиготні</a:t>
            </a:r>
            <a:r>
              <a:rPr lang="ru-RU" sz="1400" b="1" dirty="0"/>
              <a:t>? </a:t>
            </a:r>
          </a:p>
          <a:p>
            <a:r>
              <a:rPr lang="ru-RU" sz="1400" b="1" dirty="0"/>
              <a:t>В. </a:t>
            </a:r>
            <a:r>
              <a:rPr lang="ru-RU" sz="1400" b="1" dirty="0" err="1"/>
              <a:t>Визначте</a:t>
            </a:r>
            <a:r>
              <a:rPr lang="ru-RU" sz="1400" b="1" dirty="0"/>
              <a:t> </a:t>
            </a:r>
            <a:r>
              <a:rPr lang="ru-RU" sz="1400" b="1" dirty="0" err="1"/>
              <a:t>ймовірність</a:t>
            </a:r>
            <a:r>
              <a:rPr lang="ru-RU" sz="1400" b="1" dirty="0"/>
              <a:t> </a:t>
            </a:r>
            <a:r>
              <a:rPr lang="ru-RU" sz="1400" b="1" dirty="0" err="1"/>
              <a:t>народження</a:t>
            </a:r>
            <a:r>
              <a:rPr lang="ru-RU" sz="1400" b="1" dirty="0"/>
              <a:t> </a:t>
            </a:r>
            <a:r>
              <a:rPr lang="ru-RU" sz="1400" b="1" dirty="0" err="1"/>
              <a:t>дитини</a:t>
            </a:r>
            <a:r>
              <a:rPr lang="ru-RU" sz="1400" b="1" dirty="0"/>
              <a:t> </a:t>
            </a:r>
            <a:r>
              <a:rPr lang="ru-RU" sz="1400" b="1" dirty="0" err="1"/>
              <a:t>сліпою</a:t>
            </a:r>
            <a:r>
              <a:rPr lang="ru-RU" sz="1400" b="1" dirty="0"/>
              <a:t>, </a:t>
            </a:r>
            <a:r>
              <a:rPr lang="ru-RU" sz="1400" b="1" dirty="0" err="1"/>
              <a:t>якщо</a:t>
            </a:r>
            <a:r>
              <a:rPr lang="ru-RU" sz="1400" b="1" dirty="0"/>
              <a:t> </a:t>
            </a:r>
            <a:r>
              <a:rPr lang="ru-RU" sz="1400" b="1" dirty="0" err="1"/>
              <a:t>відомо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батьки </a:t>
            </a:r>
            <a:r>
              <a:rPr lang="ru-RU" sz="1400" b="1" dirty="0" err="1"/>
              <a:t>її</a:t>
            </a:r>
            <a:r>
              <a:rPr lang="ru-RU" sz="1400" b="1" dirty="0"/>
              <a:t> </a:t>
            </a:r>
            <a:r>
              <a:rPr lang="ru-RU" sz="1400" b="1" dirty="0" err="1"/>
              <a:t>зрячі</a:t>
            </a:r>
            <a:r>
              <a:rPr lang="ru-RU" sz="1400" b="1" dirty="0"/>
              <a:t>, </a:t>
            </a:r>
            <a:r>
              <a:rPr lang="ru-RU" sz="1400" b="1" dirty="0" err="1"/>
              <a:t>обидві</a:t>
            </a:r>
            <a:r>
              <a:rPr lang="ru-RU" sz="1400" b="1" dirty="0"/>
              <a:t> </a:t>
            </a:r>
            <a:r>
              <a:rPr lang="ru-RU" sz="1400" b="1" dirty="0" err="1"/>
              <a:t>бабусі</a:t>
            </a:r>
            <a:r>
              <a:rPr lang="ru-RU" sz="1400" b="1" dirty="0"/>
              <a:t> </a:t>
            </a:r>
            <a:r>
              <a:rPr lang="ru-RU" sz="1400" b="1" dirty="0" err="1"/>
              <a:t>страждають</a:t>
            </a:r>
            <a:r>
              <a:rPr lang="ru-RU" sz="1400" b="1" dirty="0"/>
              <a:t> </a:t>
            </a:r>
            <a:r>
              <a:rPr lang="ru-RU" sz="1400" b="1" dirty="0" err="1"/>
              <a:t>однаковим</a:t>
            </a:r>
            <a:r>
              <a:rPr lang="ru-RU" sz="1400" b="1" dirty="0"/>
              <a:t> видом </a:t>
            </a:r>
            <a:r>
              <a:rPr lang="ru-RU" sz="1400" b="1" dirty="0" err="1"/>
              <a:t>спадкової</a:t>
            </a:r>
            <a:r>
              <a:rPr lang="ru-RU" sz="1400" b="1" dirty="0"/>
              <a:t> </a:t>
            </a:r>
            <a:r>
              <a:rPr lang="ru-RU" sz="1400" b="1" dirty="0" err="1"/>
              <a:t>сліпоти</a:t>
            </a:r>
            <a:r>
              <a:rPr lang="ru-RU" sz="1400" b="1" dirty="0"/>
              <a:t>, а за другою парою </a:t>
            </a:r>
            <a:r>
              <a:rPr lang="ru-RU" sz="1400" b="1" dirty="0" err="1"/>
              <a:t>аналізованих</a:t>
            </a:r>
            <a:r>
              <a:rPr lang="ru-RU" sz="1400" b="1" dirty="0"/>
              <a:t> </a:t>
            </a:r>
            <a:r>
              <a:rPr lang="ru-RU" sz="1400" b="1" dirty="0" err="1"/>
              <a:t>генів</a:t>
            </a:r>
            <a:r>
              <a:rPr lang="ru-RU" sz="1400" b="1" dirty="0"/>
              <a:t> вони </a:t>
            </a:r>
            <a:r>
              <a:rPr lang="ru-RU" sz="1400" b="1" dirty="0" err="1"/>
              <a:t>нормальні</a:t>
            </a:r>
            <a:r>
              <a:rPr lang="ru-RU" sz="1400" b="1" dirty="0"/>
              <a:t> </a:t>
            </a:r>
            <a:r>
              <a:rPr lang="ru-RU" sz="1400" b="1" dirty="0" err="1"/>
              <a:t>і</a:t>
            </a:r>
            <a:r>
              <a:rPr lang="ru-RU" sz="1400" b="1" dirty="0"/>
              <a:t> </a:t>
            </a:r>
            <a:r>
              <a:rPr lang="ru-RU" sz="1400" b="1" dirty="0" err="1"/>
              <a:t>гомозиготні</a:t>
            </a:r>
            <a:r>
              <a:rPr lang="ru-RU" sz="1400" b="1" dirty="0"/>
              <a:t>? В </a:t>
            </a:r>
            <a:r>
              <a:rPr lang="ru-RU" sz="1400" b="1" dirty="0" err="1"/>
              <a:t>родоводі</a:t>
            </a:r>
            <a:r>
              <a:rPr lang="ru-RU" sz="1400" b="1" dirty="0"/>
              <a:t> </a:t>
            </a:r>
            <a:r>
              <a:rPr lang="ru-RU" sz="1400" b="1" dirty="0" err="1"/>
              <a:t>з</a:t>
            </a:r>
            <a:r>
              <a:rPr lang="ru-RU" sz="1400" b="1" dirty="0"/>
              <a:t> боку </a:t>
            </a:r>
            <a:r>
              <a:rPr lang="ru-RU" sz="1400" b="1" dirty="0" err="1"/>
              <a:t>дідусів</a:t>
            </a:r>
            <a:r>
              <a:rPr lang="ru-RU" sz="1400" b="1" dirty="0"/>
              <a:t> </a:t>
            </a:r>
            <a:r>
              <a:rPr lang="ru-RU" sz="1400" b="1" dirty="0" err="1"/>
              <a:t>спадкової</a:t>
            </a:r>
            <a:r>
              <a:rPr lang="ru-RU" sz="1400" b="1" dirty="0"/>
              <a:t> </a:t>
            </a:r>
            <a:r>
              <a:rPr lang="ru-RU" sz="1400" b="1" dirty="0" err="1"/>
              <a:t>сліпоти</a:t>
            </a:r>
            <a:r>
              <a:rPr lang="ru-RU" sz="1400" b="1" dirty="0"/>
              <a:t> не </a:t>
            </a:r>
            <a:r>
              <a:rPr lang="ru-RU" sz="1400" b="1" dirty="0" err="1"/>
              <a:t>виявлено</a:t>
            </a:r>
            <a:r>
              <a:rPr lang="ru-RU" sz="1400" b="1" dirty="0"/>
              <a:t>. </a:t>
            </a:r>
          </a:p>
          <a:p>
            <a:r>
              <a:rPr lang="ru-RU" sz="1400" b="1" dirty="0"/>
              <a:t>Г. </a:t>
            </a:r>
            <a:r>
              <a:rPr lang="ru-RU" sz="1400" b="1" dirty="0" err="1"/>
              <a:t>Визначте</a:t>
            </a:r>
            <a:r>
              <a:rPr lang="ru-RU" sz="1400" b="1" dirty="0"/>
              <a:t> </a:t>
            </a:r>
            <a:r>
              <a:rPr lang="ru-RU" sz="1400" b="1" dirty="0" err="1"/>
              <a:t>ймовірність</a:t>
            </a:r>
            <a:r>
              <a:rPr lang="ru-RU" sz="1400" b="1" dirty="0"/>
              <a:t> </a:t>
            </a:r>
            <a:r>
              <a:rPr lang="ru-RU" sz="1400" b="1" dirty="0" err="1"/>
              <a:t>народження</a:t>
            </a:r>
            <a:r>
              <a:rPr lang="ru-RU" sz="1400" b="1" dirty="0"/>
              <a:t> </a:t>
            </a:r>
            <a:r>
              <a:rPr lang="ru-RU" sz="1400" b="1" dirty="0" err="1"/>
              <a:t>дітей</a:t>
            </a:r>
            <a:r>
              <a:rPr lang="ru-RU" sz="1400" b="1" dirty="0"/>
              <a:t> </a:t>
            </a:r>
            <a:r>
              <a:rPr lang="ru-RU" sz="1400" b="1" dirty="0" err="1"/>
              <a:t>сліпими</a:t>
            </a:r>
            <a:r>
              <a:rPr lang="ru-RU" sz="1400" b="1" dirty="0"/>
              <a:t> в </a:t>
            </a:r>
            <a:r>
              <a:rPr lang="ru-RU" sz="1400" b="1" dirty="0" err="1"/>
              <a:t>сім’ї</a:t>
            </a:r>
            <a:r>
              <a:rPr lang="ru-RU" sz="1400" b="1" dirty="0"/>
              <a:t>, про яку </a:t>
            </a:r>
            <a:r>
              <a:rPr lang="ru-RU" sz="1400" b="1" dirty="0" err="1"/>
              <a:t>відомо</a:t>
            </a:r>
            <a:r>
              <a:rPr lang="ru-RU" sz="1400" b="1" dirty="0"/>
              <a:t>: батьки </a:t>
            </a:r>
            <a:r>
              <a:rPr lang="ru-RU" sz="1400" b="1" dirty="0" err="1"/>
              <a:t>зрячі</a:t>
            </a:r>
            <a:r>
              <a:rPr lang="ru-RU" sz="1400" b="1" dirty="0"/>
              <a:t>, </a:t>
            </a:r>
            <a:r>
              <a:rPr lang="ru-RU" sz="1400" b="1" dirty="0" err="1"/>
              <a:t>бабусі</a:t>
            </a:r>
            <a:r>
              <a:rPr lang="ru-RU" sz="1400" b="1" dirty="0"/>
              <a:t> </a:t>
            </a:r>
            <a:r>
              <a:rPr lang="ru-RU" sz="1400" b="1" dirty="0" err="1"/>
              <a:t>страждають</a:t>
            </a:r>
            <a:r>
              <a:rPr lang="ru-RU" sz="1400" b="1" dirty="0"/>
              <a:t> </a:t>
            </a:r>
            <a:r>
              <a:rPr lang="ru-RU" sz="1400" b="1" dirty="0" err="1"/>
              <a:t>різними</a:t>
            </a:r>
            <a:r>
              <a:rPr lang="ru-RU" sz="1400" b="1" dirty="0"/>
              <a:t> видами </a:t>
            </a:r>
            <a:r>
              <a:rPr lang="ru-RU" sz="1400" b="1" dirty="0" err="1"/>
              <a:t>спадкової</a:t>
            </a:r>
            <a:r>
              <a:rPr lang="ru-RU" sz="1400" b="1" dirty="0"/>
              <a:t> </a:t>
            </a:r>
            <a:r>
              <a:rPr lang="ru-RU" sz="1400" b="1" dirty="0" err="1"/>
              <a:t>сліпоти</a:t>
            </a:r>
            <a:r>
              <a:rPr lang="ru-RU" sz="1400" b="1" dirty="0"/>
              <a:t>, а за другою парою </a:t>
            </a:r>
            <a:r>
              <a:rPr lang="ru-RU" sz="1400" b="1" dirty="0" err="1"/>
              <a:t>аналізованих</a:t>
            </a:r>
            <a:r>
              <a:rPr lang="ru-RU" sz="1400" b="1" dirty="0"/>
              <a:t> </a:t>
            </a:r>
            <a:r>
              <a:rPr lang="ru-RU" sz="1400" b="1" dirty="0" err="1"/>
              <a:t>генів</a:t>
            </a:r>
            <a:r>
              <a:rPr lang="ru-RU" sz="1400" b="1" dirty="0"/>
              <a:t> вони </a:t>
            </a:r>
            <a:r>
              <a:rPr lang="ru-RU" sz="1400" b="1" dirty="0" err="1"/>
              <a:t>нормальні</a:t>
            </a:r>
            <a:r>
              <a:rPr lang="ru-RU" sz="1400" b="1" dirty="0"/>
              <a:t> </a:t>
            </a:r>
            <a:r>
              <a:rPr lang="ru-RU" sz="1400" b="1" dirty="0" err="1"/>
              <a:t>і</a:t>
            </a:r>
            <a:r>
              <a:rPr lang="ru-RU" sz="1400" b="1" dirty="0"/>
              <a:t> </a:t>
            </a:r>
            <a:r>
              <a:rPr lang="ru-RU" sz="1400" b="1" dirty="0" err="1"/>
              <a:t>гомозиготні</a:t>
            </a:r>
            <a:r>
              <a:rPr lang="ru-RU" sz="1400" b="1" dirty="0"/>
              <a:t>; в </a:t>
            </a:r>
            <a:r>
              <a:rPr lang="ru-RU" sz="1400" b="1" dirty="0" err="1"/>
              <a:t>родоводі</a:t>
            </a:r>
            <a:r>
              <a:rPr lang="ru-RU" sz="1400" b="1" dirty="0"/>
              <a:t> </a:t>
            </a:r>
            <a:r>
              <a:rPr lang="ru-RU" sz="1400" b="1" dirty="0" err="1"/>
              <a:t>дідусів</a:t>
            </a:r>
            <a:r>
              <a:rPr lang="ru-RU" sz="1400" b="1" dirty="0"/>
              <a:t> </a:t>
            </a:r>
            <a:r>
              <a:rPr lang="ru-RU" sz="1400" b="1" dirty="0" err="1"/>
              <a:t>спадкової</a:t>
            </a:r>
            <a:r>
              <a:rPr lang="ru-RU" sz="1400" b="1" dirty="0"/>
              <a:t> </a:t>
            </a:r>
            <a:r>
              <a:rPr lang="ru-RU" sz="1400" b="1" dirty="0" err="1"/>
              <a:t>сліпоти</a:t>
            </a:r>
            <a:r>
              <a:rPr lang="ru-RU" sz="1400" b="1" dirty="0"/>
              <a:t> не </a:t>
            </a:r>
            <a:r>
              <a:rPr lang="ru-RU" sz="1400" b="1" dirty="0" err="1"/>
              <a:t>виявлено</a:t>
            </a:r>
            <a:r>
              <a:rPr lang="ru-RU" sz="1400" b="1" dirty="0"/>
              <a:t>. 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057775"/>
            <a:ext cx="7124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5015657" cy="47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64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7. </a:t>
            </a:r>
            <a:r>
              <a:rPr lang="ru-RU" b="1" dirty="0" err="1" smtClean="0"/>
              <a:t>Фенілкетонурія</a:t>
            </a:r>
            <a:r>
              <a:rPr lang="ru-RU" b="1" dirty="0" smtClean="0"/>
              <a:t> </a:t>
            </a:r>
            <a:r>
              <a:rPr lang="ru-RU" b="1" dirty="0"/>
              <a:t>– одна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рецесивних</a:t>
            </a:r>
            <a:r>
              <a:rPr lang="ru-RU" b="1" dirty="0"/>
              <a:t> форм </a:t>
            </a:r>
            <a:r>
              <a:rPr lang="ru-RU" b="1" dirty="0" err="1"/>
              <a:t>агамаглобулінемії</a:t>
            </a:r>
            <a:r>
              <a:rPr lang="ru-RU" b="1" dirty="0"/>
              <a:t> </a:t>
            </a:r>
            <a:r>
              <a:rPr lang="ru-RU" b="1" dirty="0" err="1"/>
              <a:t>швейцарського</a:t>
            </a:r>
            <a:r>
              <a:rPr lang="ru-RU" b="1" dirty="0"/>
              <a:t> типу,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призводить</a:t>
            </a:r>
            <a:r>
              <a:rPr lang="ru-RU" b="1" dirty="0"/>
              <a:t> до </a:t>
            </a:r>
            <a:r>
              <a:rPr lang="ru-RU" b="1" dirty="0" err="1"/>
              <a:t>смерті</a:t>
            </a:r>
            <a:r>
              <a:rPr lang="ru-RU" b="1" dirty="0"/>
              <a:t> в </a:t>
            </a:r>
            <a:r>
              <a:rPr lang="ru-RU" b="1" dirty="0" err="1"/>
              <a:t>шестимісячному</a:t>
            </a:r>
            <a:r>
              <a:rPr lang="ru-RU" b="1" dirty="0"/>
              <a:t> </a:t>
            </a:r>
            <a:r>
              <a:rPr lang="ru-RU" b="1" dirty="0" err="1"/>
              <a:t>віці</a:t>
            </a:r>
            <a:r>
              <a:rPr lang="ru-RU" b="1" dirty="0"/>
              <a:t> та </a:t>
            </a:r>
            <a:r>
              <a:rPr lang="ru-RU" b="1" dirty="0" err="1"/>
              <a:t>успадковується</a:t>
            </a:r>
            <a:r>
              <a:rPr lang="ru-RU" b="1" dirty="0"/>
              <a:t> як </a:t>
            </a:r>
            <a:r>
              <a:rPr lang="ru-RU" b="1" dirty="0" err="1"/>
              <a:t>аутосомна</a:t>
            </a:r>
            <a:r>
              <a:rPr lang="ru-RU" b="1" dirty="0"/>
              <a:t> </a:t>
            </a:r>
            <a:r>
              <a:rPr lang="ru-RU" b="1" dirty="0" err="1"/>
              <a:t>рецесивна</a:t>
            </a:r>
            <a:r>
              <a:rPr lang="ru-RU" b="1" dirty="0"/>
              <a:t> </a:t>
            </a:r>
            <a:r>
              <a:rPr lang="ru-RU" b="1" dirty="0" err="1"/>
              <a:t>ознака</a:t>
            </a:r>
            <a:r>
              <a:rPr lang="ru-RU" b="1" dirty="0"/>
              <a:t>. </a:t>
            </a:r>
          </a:p>
          <a:p>
            <a:r>
              <a:rPr lang="ru-RU" b="1" dirty="0"/>
              <a:t>А. Яка </a:t>
            </a:r>
            <a:r>
              <a:rPr lang="ru-RU" b="1" dirty="0" err="1"/>
              <a:t>ймовірність</a:t>
            </a:r>
            <a:r>
              <a:rPr lang="ru-RU" b="1" dirty="0"/>
              <a:t> </a:t>
            </a:r>
            <a:r>
              <a:rPr lang="ru-RU" b="1" dirty="0" err="1"/>
              <a:t>народження</a:t>
            </a:r>
            <a:r>
              <a:rPr lang="ru-RU" b="1" dirty="0"/>
              <a:t> </a:t>
            </a:r>
            <a:r>
              <a:rPr lang="ru-RU" b="1" dirty="0" err="1"/>
              <a:t>здорових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в </a:t>
            </a:r>
            <a:r>
              <a:rPr lang="ru-RU" b="1" dirty="0" err="1"/>
              <a:t>сім’ї</a:t>
            </a:r>
            <a:r>
              <a:rPr lang="ru-RU" b="1" dirty="0"/>
              <a:t> батьки </a:t>
            </a:r>
            <a:r>
              <a:rPr lang="ru-RU" b="1" dirty="0" err="1"/>
              <a:t>гетерозиготні</a:t>
            </a:r>
            <a:r>
              <a:rPr lang="ru-RU" b="1" dirty="0"/>
              <a:t> за </a:t>
            </a:r>
            <a:r>
              <a:rPr lang="ru-RU" b="1" dirty="0" err="1"/>
              <a:t>обома</a:t>
            </a:r>
            <a:r>
              <a:rPr lang="ru-RU" b="1" dirty="0"/>
              <a:t> парами </a:t>
            </a:r>
            <a:r>
              <a:rPr lang="ru-RU" b="1" dirty="0" err="1"/>
              <a:t>патологічних</a:t>
            </a:r>
            <a:r>
              <a:rPr lang="ru-RU" b="1" dirty="0"/>
              <a:t> </a:t>
            </a:r>
            <a:r>
              <a:rPr lang="ru-RU" b="1" dirty="0" err="1"/>
              <a:t>генів</a:t>
            </a:r>
            <a:r>
              <a:rPr lang="ru-RU" b="1" dirty="0"/>
              <a:t>? </a:t>
            </a:r>
          </a:p>
          <a:p>
            <a:r>
              <a:rPr lang="ru-RU" b="1" dirty="0"/>
              <a:t>Б. </a:t>
            </a:r>
            <a:r>
              <a:rPr lang="ru-RU" b="1" dirty="0" err="1"/>
              <a:t>Визначте</a:t>
            </a:r>
            <a:r>
              <a:rPr lang="ru-RU" b="1" dirty="0"/>
              <a:t> </a:t>
            </a:r>
            <a:r>
              <a:rPr lang="ru-RU" b="1" dirty="0" err="1"/>
              <a:t>ймовірність</a:t>
            </a:r>
            <a:r>
              <a:rPr lang="ru-RU" b="1" dirty="0"/>
              <a:t> </a:t>
            </a:r>
            <a:r>
              <a:rPr lang="ru-RU" b="1" dirty="0" err="1"/>
              <a:t>народження</a:t>
            </a:r>
            <a:r>
              <a:rPr lang="ru-RU" b="1" dirty="0"/>
              <a:t> </a:t>
            </a:r>
            <a:r>
              <a:rPr lang="ru-RU" b="1" dirty="0" err="1"/>
              <a:t>хворих</a:t>
            </a:r>
            <a:r>
              <a:rPr lang="ru-RU" b="1" dirty="0"/>
              <a:t> на </a:t>
            </a:r>
            <a:r>
              <a:rPr lang="ru-RU" b="1" dirty="0" err="1"/>
              <a:t>фенілкетонурію</a:t>
            </a:r>
            <a:r>
              <a:rPr lang="ru-RU" b="1" dirty="0"/>
              <a:t> в </a:t>
            </a:r>
            <a:r>
              <a:rPr lang="ru-RU" b="1" dirty="0" err="1"/>
              <a:t>сім’ї</a:t>
            </a:r>
            <a:r>
              <a:rPr lang="ru-RU" b="1" dirty="0"/>
              <a:t> батьки </a:t>
            </a:r>
            <a:r>
              <a:rPr lang="ru-RU" b="1" dirty="0" err="1"/>
              <a:t>гетерозиготні</a:t>
            </a:r>
            <a:r>
              <a:rPr lang="ru-RU" b="1" dirty="0"/>
              <a:t> за </a:t>
            </a:r>
            <a:r>
              <a:rPr lang="ru-RU" b="1" dirty="0" err="1"/>
              <a:t>обома</a:t>
            </a:r>
            <a:r>
              <a:rPr lang="ru-RU" b="1" dirty="0"/>
              <a:t> парами </a:t>
            </a:r>
            <a:r>
              <a:rPr lang="ru-RU" b="1" dirty="0" err="1"/>
              <a:t>генів</a:t>
            </a:r>
            <a:r>
              <a:rPr lang="ru-RU" b="1" dirty="0"/>
              <a:t>?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4525"/>
            <a:ext cx="72961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8. </a:t>
            </a:r>
            <a:r>
              <a:rPr lang="ru-RU" b="1" dirty="0" smtClean="0"/>
              <a:t>У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/>
              <a:t>карі</a:t>
            </a:r>
            <a:r>
              <a:rPr lang="ru-RU" b="1" dirty="0"/>
              <a:t> </a:t>
            </a:r>
            <a:r>
              <a:rPr lang="ru-RU" b="1" dirty="0" err="1"/>
              <a:t>очі</a:t>
            </a:r>
            <a:r>
              <a:rPr lang="ru-RU" b="1" dirty="0"/>
              <a:t> </a:t>
            </a:r>
            <a:r>
              <a:rPr lang="ru-RU" b="1" i="1" dirty="0"/>
              <a:t>В </a:t>
            </a:r>
            <a:r>
              <a:rPr lang="ru-RU" b="1" i="1" dirty="0" err="1"/>
              <a:t>домінують</a:t>
            </a:r>
            <a:r>
              <a:rPr lang="ru-RU" b="1" i="1" dirty="0"/>
              <a:t> над </a:t>
            </a:r>
            <a:r>
              <a:rPr lang="ru-RU" b="1" i="1" dirty="0" err="1"/>
              <a:t>блакитними</a:t>
            </a:r>
            <a:r>
              <a:rPr lang="ru-RU" b="1" i="1" dirty="0"/>
              <a:t> </a:t>
            </a:r>
            <a:r>
              <a:rPr lang="en-US" b="1" i="1" dirty="0"/>
              <a:t>b, </a:t>
            </a:r>
            <a:r>
              <a:rPr lang="ru-RU" b="1" i="1" dirty="0"/>
              <a:t>а </a:t>
            </a:r>
            <a:r>
              <a:rPr lang="ru-RU" b="1" i="1" dirty="0" err="1"/>
              <a:t>здатність</a:t>
            </a:r>
            <a:r>
              <a:rPr lang="ru-RU" b="1" i="1" dirty="0"/>
              <a:t> </a:t>
            </a:r>
            <a:r>
              <a:rPr lang="ru-RU" b="1" i="1" dirty="0" err="1"/>
              <a:t>краще</a:t>
            </a:r>
            <a:r>
              <a:rPr lang="ru-RU" b="1" i="1" dirty="0"/>
              <a:t> </a:t>
            </a:r>
            <a:r>
              <a:rPr lang="ru-RU" b="1" i="1" dirty="0" err="1"/>
              <a:t>володіти</a:t>
            </a:r>
            <a:r>
              <a:rPr lang="ru-RU" b="1" i="1" dirty="0"/>
              <a:t> правою рукою </a:t>
            </a:r>
            <a:r>
              <a:rPr lang="en-US" b="1" i="1" dirty="0"/>
              <a:t>R – </a:t>
            </a:r>
            <a:r>
              <a:rPr lang="ru-RU" b="1" i="1" dirty="0"/>
              <a:t>над </a:t>
            </a:r>
            <a:r>
              <a:rPr lang="ru-RU" b="1" i="1" dirty="0" err="1"/>
              <a:t>здатністю</a:t>
            </a:r>
            <a:r>
              <a:rPr lang="ru-RU" b="1" i="1" dirty="0"/>
              <a:t> </a:t>
            </a:r>
            <a:r>
              <a:rPr lang="ru-RU" b="1" i="1" dirty="0" err="1"/>
              <a:t>краще</a:t>
            </a:r>
            <a:r>
              <a:rPr lang="ru-RU" b="1" i="1" dirty="0"/>
              <a:t> </a:t>
            </a:r>
            <a:r>
              <a:rPr lang="ru-RU" b="1" i="1" dirty="0" err="1"/>
              <a:t>володіти</a:t>
            </a:r>
            <a:r>
              <a:rPr lang="ru-RU" b="1" i="1" dirty="0"/>
              <a:t> </a:t>
            </a:r>
            <a:r>
              <a:rPr lang="ru-RU" b="1" i="1" dirty="0" err="1"/>
              <a:t>лівою</a:t>
            </a:r>
            <a:r>
              <a:rPr lang="ru-RU" b="1" i="1" dirty="0"/>
              <a:t> </a:t>
            </a:r>
            <a:r>
              <a:rPr lang="en-US" b="1" i="1" dirty="0"/>
              <a:t>r. </a:t>
            </a:r>
            <a:r>
              <a:rPr lang="ru-RU" b="1" i="1" dirty="0" err="1"/>
              <a:t>Кароокий</a:t>
            </a:r>
            <a:r>
              <a:rPr lang="ru-RU" b="1" i="1" dirty="0"/>
              <a:t> правша </a:t>
            </a:r>
            <a:r>
              <a:rPr lang="ru-RU" b="1" i="1" dirty="0" err="1"/>
              <a:t>одружився</a:t>
            </a:r>
            <a:r>
              <a:rPr lang="ru-RU" b="1" i="1" dirty="0"/>
              <a:t> </a:t>
            </a:r>
            <a:r>
              <a:rPr lang="ru-RU" b="1" i="1" dirty="0" err="1"/>
              <a:t>з</a:t>
            </a:r>
            <a:r>
              <a:rPr lang="ru-RU" b="1" i="1" dirty="0"/>
              <a:t> </a:t>
            </a:r>
            <a:r>
              <a:rPr lang="ru-RU" b="1" i="1" dirty="0" err="1"/>
              <a:t>блакитноокою</a:t>
            </a:r>
            <a:r>
              <a:rPr lang="ru-RU" b="1" i="1" dirty="0"/>
              <a:t> правшою. Перша </a:t>
            </a:r>
            <a:r>
              <a:rPr lang="ru-RU" b="1" i="1" dirty="0" err="1"/>
              <a:t>дитина</a:t>
            </a:r>
            <a:r>
              <a:rPr lang="ru-RU" b="1" i="1" dirty="0"/>
              <a:t> </a:t>
            </a:r>
            <a:r>
              <a:rPr lang="ru-RU" b="1" i="1" dirty="0" err="1"/>
              <a:t>має</a:t>
            </a:r>
            <a:r>
              <a:rPr lang="ru-RU" b="1" i="1" dirty="0"/>
              <a:t> </a:t>
            </a:r>
            <a:r>
              <a:rPr lang="ru-RU" b="1" i="1" dirty="0" err="1"/>
              <a:t>блакитні</a:t>
            </a:r>
            <a:r>
              <a:rPr lang="ru-RU" b="1" i="1" dirty="0"/>
              <a:t> </a:t>
            </a:r>
            <a:r>
              <a:rPr lang="ru-RU" b="1" i="1" dirty="0" err="1"/>
              <a:t>очі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виявляється</a:t>
            </a:r>
            <a:r>
              <a:rPr lang="ru-RU" b="1" i="1" dirty="0"/>
              <a:t> </a:t>
            </a:r>
            <a:r>
              <a:rPr lang="ru-RU" b="1" i="1" dirty="0" err="1"/>
              <a:t>лівшою</a:t>
            </a:r>
            <a:r>
              <a:rPr lang="ru-RU" b="1" i="1" dirty="0"/>
              <a:t>. </a:t>
            </a:r>
            <a:r>
              <a:rPr lang="ru-RU" b="1" i="1" dirty="0" err="1"/>
              <a:t>Якими</a:t>
            </a:r>
            <a:r>
              <a:rPr lang="ru-RU" b="1" i="1" dirty="0"/>
              <a:t> </a:t>
            </a:r>
            <a:r>
              <a:rPr lang="ru-RU" b="1" i="1" dirty="0" err="1"/>
              <a:t>фенотипно</a:t>
            </a:r>
            <a:r>
              <a:rPr lang="ru-RU" b="1" i="1" dirty="0"/>
              <a:t> </a:t>
            </a:r>
            <a:r>
              <a:rPr lang="ru-RU" b="1" i="1" dirty="0" err="1"/>
              <a:t>будуть</a:t>
            </a:r>
            <a:r>
              <a:rPr lang="ru-RU" b="1" i="1" dirty="0"/>
              <a:t> </a:t>
            </a:r>
            <a:r>
              <a:rPr lang="ru-RU" b="1" i="1" dirty="0" err="1"/>
              <a:t>нащадки</a:t>
            </a:r>
            <a:r>
              <a:rPr lang="ru-RU" b="1" i="1" dirty="0"/>
              <a:t> </a:t>
            </a:r>
            <a:r>
              <a:rPr lang="ru-RU" b="1" i="1" dirty="0" err="1"/>
              <a:t>цієї</a:t>
            </a:r>
            <a:r>
              <a:rPr lang="ru-RU" b="1" i="1" dirty="0"/>
              <a:t> пари?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70675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17032"/>
            <a:ext cx="70389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9288"/>
          </a:xfrm>
        </p:spPr>
        <p:txBody>
          <a:bodyPr>
            <a:normAutofit fontScale="40000" lnSpcReduction="20000"/>
          </a:bodyPr>
          <a:lstStyle/>
          <a:p>
            <a:r>
              <a:rPr lang="uk-UA" dirty="0" smtClean="0"/>
              <a:t>1. </a:t>
            </a:r>
            <a:r>
              <a:rPr lang="ru-RU" sz="3000" b="1" dirty="0" err="1" smtClean="0"/>
              <a:t>Чоловік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</a:t>
            </a:r>
            <a:r>
              <a:rPr lang="ru-RU" sz="3000" b="1" dirty="0" smtClean="0"/>
              <a:t> маленькими </a:t>
            </a:r>
            <a:r>
              <a:rPr lang="ru-RU" sz="3000" b="1" dirty="0" err="1" smtClean="0"/>
              <a:t>очима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і</a:t>
            </a:r>
            <a:r>
              <a:rPr lang="ru-RU" sz="3000" b="1" dirty="0" smtClean="0"/>
              <a:t> тонкими губами </a:t>
            </a:r>
            <a:r>
              <a:rPr lang="ru-RU" sz="3000" b="1" dirty="0" err="1" smtClean="0"/>
              <a:t>одружився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жінкою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</a:t>
            </a:r>
            <a:r>
              <a:rPr lang="ru-RU" sz="3000" b="1" dirty="0" smtClean="0"/>
              <a:t> великими </a:t>
            </a:r>
            <a:r>
              <a:rPr lang="ru-RU" sz="3000" b="1" dirty="0" err="1" smtClean="0"/>
              <a:t>очима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товстими</a:t>
            </a:r>
            <a:r>
              <a:rPr lang="ru-RU" sz="3000" b="1" dirty="0" smtClean="0"/>
              <a:t> губами. У них </a:t>
            </a:r>
            <a:r>
              <a:rPr lang="ru-RU" sz="3000" b="1" dirty="0" err="1" smtClean="0"/>
              <a:t>народився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син</a:t>
            </a:r>
            <a:r>
              <a:rPr lang="ru-RU" sz="3000" b="1" dirty="0" smtClean="0"/>
              <a:t>, у </a:t>
            </a:r>
            <a:r>
              <a:rPr lang="ru-RU" sz="3000" b="1" dirty="0" err="1" smtClean="0"/>
              <a:t>якого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були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великі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очі</a:t>
            </a:r>
            <a:r>
              <a:rPr lang="ru-RU" sz="3000" b="1" dirty="0" smtClean="0"/>
              <a:t> та </a:t>
            </a:r>
            <a:r>
              <a:rPr lang="ru-RU" sz="3000" b="1" dirty="0" err="1" smtClean="0"/>
              <a:t>товсті</a:t>
            </a:r>
            <a:r>
              <a:rPr lang="ru-RU" sz="3000" b="1" dirty="0" smtClean="0"/>
              <a:t> губи. </a:t>
            </a:r>
            <a:r>
              <a:rPr lang="ru-RU" sz="3000" b="1" dirty="0" err="1" smtClean="0"/>
              <a:t>Син</a:t>
            </a:r>
            <a:r>
              <a:rPr lang="ru-RU" sz="3000" b="1" dirty="0" smtClean="0"/>
              <a:t> у свою </a:t>
            </a:r>
            <a:r>
              <a:rPr lang="ru-RU" sz="3000" b="1" dirty="0" err="1" smtClean="0"/>
              <a:t>чергу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одружився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жінкою</a:t>
            </a:r>
            <a:r>
              <a:rPr lang="ru-RU" sz="3000" b="1" dirty="0" smtClean="0"/>
              <a:t>, в </a:t>
            </a:r>
            <a:r>
              <a:rPr lang="ru-RU" sz="3000" b="1" dirty="0" err="1" smtClean="0"/>
              <a:t>якої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були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великі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очі</a:t>
            </a:r>
            <a:r>
              <a:rPr lang="ru-RU" sz="3000" b="1" dirty="0" smtClean="0"/>
              <a:t> та </a:t>
            </a:r>
            <a:r>
              <a:rPr lang="ru-RU" sz="3000" b="1" dirty="0" err="1" smtClean="0"/>
              <a:t>тонкі</a:t>
            </a:r>
            <a:r>
              <a:rPr lang="ru-RU" sz="3000" b="1" dirty="0" smtClean="0"/>
              <a:t> губи. У них народилось </a:t>
            </a:r>
            <a:r>
              <a:rPr lang="ru-RU" sz="3000" b="1" dirty="0" err="1" smtClean="0"/>
              <a:t>двоє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дітей</a:t>
            </a:r>
            <a:r>
              <a:rPr lang="ru-RU" sz="3000" b="1" dirty="0" smtClean="0"/>
              <a:t> – хлопчик </a:t>
            </a:r>
            <a:r>
              <a:rPr lang="ru-RU" sz="3000" b="1" dirty="0" err="1" smtClean="0"/>
              <a:t>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дівчинка</a:t>
            </a:r>
            <a:r>
              <a:rPr lang="ru-RU" sz="3000" b="1" dirty="0" smtClean="0"/>
              <a:t>. Хлопчик </a:t>
            </a:r>
            <a:r>
              <a:rPr lang="ru-RU" sz="3000" b="1" dirty="0" err="1" smtClean="0"/>
              <a:t>з</a:t>
            </a:r>
            <a:r>
              <a:rPr lang="ru-RU" sz="3000" b="1" dirty="0" smtClean="0"/>
              <a:t> великими </a:t>
            </a:r>
            <a:r>
              <a:rPr lang="ru-RU" sz="3000" b="1" dirty="0" err="1" smtClean="0"/>
              <a:t>очима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і</a:t>
            </a:r>
            <a:r>
              <a:rPr lang="ru-RU" sz="3000" b="1" dirty="0" smtClean="0"/>
              <a:t> тонкими губами, а </a:t>
            </a:r>
            <a:r>
              <a:rPr lang="ru-RU" sz="3000" b="1" dirty="0" err="1" smtClean="0"/>
              <a:t>дівчинка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</a:t>
            </a:r>
            <a:r>
              <a:rPr lang="ru-RU" sz="3000" b="1" dirty="0" smtClean="0"/>
              <a:t> маленькими </a:t>
            </a:r>
            <a:r>
              <a:rPr lang="ru-RU" sz="3000" b="1" dirty="0" err="1" smtClean="0"/>
              <a:t>очима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товстими</a:t>
            </a:r>
            <a:r>
              <a:rPr lang="ru-RU" sz="3000" b="1" dirty="0" smtClean="0"/>
              <a:t> губами. </a:t>
            </a:r>
            <a:r>
              <a:rPr lang="ru-RU" sz="3000" b="1" dirty="0" err="1" smtClean="0"/>
              <a:t>Визначте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генотипи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всіх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батьків</a:t>
            </a:r>
            <a:r>
              <a:rPr lang="ru-RU" sz="3000" b="1" dirty="0" smtClean="0"/>
              <a:t>. </a:t>
            </a:r>
            <a:r>
              <a:rPr lang="ru-RU" sz="3000" b="1" dirty="0" err="1" smtClean="0"/>
              <a:t>Великі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очі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товсті</a:t>
            </a:r>
            <a:r>
              <a:rPr lang="ru-RU" sz="3000" b="1" dirty="0" smtClean="0"/>
              <a:t> губи – </a:t>
            </a:r>
            <a:r>
              <a:rPr lang="ru-RU" sz="3000" b="1" dirty="0" err="1" smtClean="0"/>
              <a:t>ознаки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домінантні</a:t>
            </a:r>
            <a:r>
              <a:rPr lang="ru-RU" sz="3000" b="1" dirty="0" smtClean="0"/>
              <a:t>. </a:t>
            </a:r>
          </a:p>
          <a:p>
            <a:r>
              <a:rPr lang="uk-UA" sz="3000" b="1" dirty="0" smtClean="0"/>
              <a:t>2. </a:t>
            </a:r>
            <a:r>
              <a:rPr lang="ru-RU" sz="3000" b="1" dirty="0" smtClean="0"/>
              <a:t>При </a:t>
            </a:r>
            <a:r>
              <a:rPr lang="ru-RU" sz="3000" b="1" dirty="0" err="1" smtClean="0"/>
              <a:t>схрещуванні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нащадків</a:t>
            </a:r>
            <a:r>
              <a:rPr lang="ru-RU" sz="3000" b="1" dirty="0" smtClean="0"/>
              <a:t> </a:t>
            </a:r>
            <a:r>
              <a:rPr lang="ru-RU" sz="3000" b="1" i="1" dirty="0" err="1" smtClean="0"/>
              <a:t>Аа</a:t>
            </a:r>
            <a:r>
              <a:rPr lang="en-US" sz="3000" b="1" i="1" dirty="0" err="1" smtClean="0"/>
              <a:t>bbCcEe</a:t>
            </a:r>
            <a:r>
              <a:rPr lang="en-US" sz="3000" b="1" i="1" dirty="0" smtClean="0"/>
              <a:t> </a:t>
            </a:r>
            <a:r>
              <a:rPr lang="ru-RU" sz="3000" b="1" i="1" dirty="0" err="1" smtClean="0"/>
              <a:t>і</a:t>
            </a:r>
            <a:r>
              <a:rPr lang="ru-RU" sz="3000" b="1" i="1" dirty="0" smtClean="0"/>
              <a:t> </a:t>
            </a:r>
            <a:r>
              <a:rPr lang="en-US" sz="3000" b="1" i="1" dirty="0" err="1" smtClean="0"/>
              <a:t>AaBbCCEe</a:t>
            </a:r>
            <a:r>
              <a:rPr lang="en-US" sz="3000" b="1" i="1" dirty="0" smtClean="0"/>
              <a:t>. </a:t>
            </a:r>
            <a:r>
              <a:rPr lang="ru-RU" sz="3000" b="1" i="1" dirty="0" smtClean="0"/>
              <a:t>Яку </a:t>
            </a:r>
            <a:r>
              <a:rPr lang="ru-RU" sz="3000" b="1" i="1" dirty="0" err="1" smtClean="0"/>
              <a:t>частину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нащадків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складають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особини</a:t>
            </a:r>
            <a:r>
              <a:rPr lang="ru-RU" sz="3000" b="1" i="1" dirty="0" smtClean="0"/>
              <a:t> </a:t>
            </a:r>
            <a:r>
              <a:rPr lang="ru-RU" sz="3000" b="1" i="1" dirty="0" err="1" smtClean="0"/>
              <a:t>з</a:t>
            </a:r>
            <a:r>
              <a:rPr lang="ru-RU" sz="3000" b="1" i="1" dirty="0" smtClean="0"/>
              <a:t> генотипом а) АА</a:t>
            </a:r>
            <a:r>
              <a:rPr lang="en-US" sz="3000" b="1" i="1" dirty="0" err="1" smtClean="0"/>
              <a:t>bbCCee</a:t>
            </a:r>
            <a:r>
              <a:rPr lang="en-US" sz="3000" b="1" i="1" dirty="0" smtClean="0"/>
              <a:t>, </a:t>
            </a:r>
            <a:r>
              <a:rPr lang="ru-RU" sz="3000" b="1" i="1" dirty="0" smtClean="0"/>
              <a:t>б) </a:t>
            </a:r>
            <a:r>
              <a:rPr lang="en-US" sz="3000" b="1" i="1" dirty="0" err="1" smtClean="0"/>
              <a:t>aabbccee</a:t>
            </a:r>
            <a:r>
              <a:rPr lang="en-US" sz="3000" b="1" i="1" dirty="0" smtClean="0"/>
              <a:t>, </a:t>
            </a:r>
            <a:r>
              <a:rPr lang="ru-RU" sz="3000" b="1" i="1" dirty="0" smtClean="0"/>
              <a:t>в) </a:t>
            </a:r>
            <a:r>
              <a:rPr lang="ru-RU" sz="3000" b="1" i="1" dirty="0" err="1" smtClean="0"/>
              <a:t>Аа</a:t>
            </a:r>
            <a:r>
              <a:rPr lang="en-US" sz="3000" b="1" i="1" dirty="0" err="1" smtClean="0"/>
              <a:t>BbCcEE</a:t>
            </a:r>
            <a:r>
              <a:rPr lang="en-US" sz="3000" b="1" i="1" dirty="0" smtClean="0"/>
              <a:t>? </a:t>
            </a:r>
            <a:endParaRPr lang="uk-UA" sz="3000" b="1" i="1" dirty="0" smtClean="0"/>
          </a:p>
          <a:p>
            <a:r>
              <a:rPr lang="uk-UA" sz="3000" b="1" i="1" dirty="0" smtClean="0"/>
              <a:t>3. </a:t>
            </a:r>
            <a:r>
              <a:rPr lang="ru-RU" sz="3000" b="1" dirty="0" smtClean="0"/>
              <a:t>У </a:t>
            </a:r>
            <a:r>
              <a:rPr lang="ru-RU" sz="3000" b="1" dirty="0" err="1" smtClean="0"/>
              <a:t>резус-негативної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жінки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</a:t>
            </a:r>
            <a:r>
              <a:rPr lang="ru-RU" sz="3000" b="1" dirty="0" smtClean="0"/>
              <a:t> І </a:t>
            </a:r>
            <a:r>
              <a:rPr lang="ru-RU" sz="3000" b="1" dirty="0" err="1" smtClean="0"/>
              <a:t>групою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крові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народилася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дитина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</a:t>
            </a:r>
            <a:r>
              <a:rPr lang="ru-RU" sz="3000" b="1" dirty="0" smtClean="0"/>
              <a:t> ІІ </a:t>
            </a:r>
            <a:r>
              <a:rPr lang="ru-RU" sz="3000" b="1" dirty="0" err="1" smtClean="0"/>
              <a:t>групою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крові</a:t>
            </a:r>
            <a:r>
              <a:rPr lang="ru-RU" sz="3000" b="1" dirty="0" smtClean="0"/>
              <a:t>, в </a:t>
            </a:r>
            <a:r>
              <a:rPr lang="ru-RU" sz="3000" b="1" dirty="0" err="1" smtClean="0"/>
              <a:t>якої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спостерігається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гемолітична</a:t>
            </a:r>
            <a:r>
              <a:rPr lang="ru-RU" sz="3000" b="1" dirty="0" smtClean="0"/>
              <a:t> хвороба </a:t>
            </a:r>
            <a:r>
              <a:rPr lang="ru-RU" sz="3000" b="1" dirty="0" err="1" smtClean="0"/>
              <a:t>внаслідок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резус-конфлікту</a:t>
            </a:r>
            <a:r>
              <a:rPr lang="ru-RU" sz="3000" b="1" dirty="0" smtClean="0"/>
              <a:t>. Яка </a:t>
            </a:r>
            <a:r>
              <a:rPr lang="ru-RU" sz="3000" b="1" dirty="0" err="1" smtClean="0"/>
              <a:t>ймовірність</a:t>
            </a:r>
            <a:r>
              <a:rPr lang="ru-RU" sz="3000" b="1" dirty="0" smtClean="0"/>
              <a:t> «</a:t>
            </a:r>
            <a:r>
              <a:rPr lang="ru-RU" sz="3000" b="1" dirty="0" err="1" smtClean="0"/>
              <a:t>несприятливої</a:t>
            </a:r>
            <a:r>
              <a:rPr lang="ru-RU" sz="3000" b="1" dirty="0" smtClean="0"/>
              <a:t>» </a:t>
            </a:r>
            <a:r>
              <a:rPr lang="ru-RU" sz="3000" b="1" dirty="0" err="1" smtClean="0"/>
              <a:t>наступної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вагітності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якщо</a:t>
            </a:r>
            <a:r>
              <a:rPr lang="ru-RU" sz="3000" b="1" dirty="0" smtClean="0"/>
              <a:t> в </a:t>
            </a:r>
            <a:r>
              <a:rPr lang="ru-RU" sz="3000" b="1" dirty="0" err="1" smtClean="0"/>
              <a:t>дитини</a:t>
            </a:r>
            <a:r>
              <a:rPr lang="ru-RU" sz="3000" b="1" dirty="0" smtClean="0"/>
              <a:t> буде той же </a:t>
            </a:r>
            <a:r>
              <a:rPr lang="ru-RU" sz="3000" b="1" dirty="0" err="1" smtClean="0"/>
              <a:t>батько</a:t>
            </a:r>
            <a:r>
              <a:rPr lang="ru-RU" sz="3000" b="1" dirty="0" smtClean="0"/>
              <a:t>? </a:t>
            </a:r>
          </a:p>
          <a:p>
            <a:r>
              <a:rPr lang="uk-UA" sz="3000" b="1" dirty="0" smtClean="0"/>
              <a:t>4. </a:t>
            </a:r>
            <a:r>
              <a:rPr lang="ru-RU" sz="3000" b="1" dirty="0" err="1" smtClean="0"/>
              <a:t>Блакитноока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жінка-шульга</a:t>
            </a:r>
            <a:r>
              <a:rPr lang="ru-RU" sz="3000" b="1" dirty="0" smtClean="0"/>
              <a:t>, в </a:t>
            </a:r>
            <a:r>
              <a:rPr lang="ru-RU" sz="3000" b="1" dirty="0" err="1" smtClean="0"/>
              <a:t>якої</a:t>
            </a:r>
            <a:r>
              <a:rPr lang="ru-RU" sz="3000" b="1" dirty="0" smtClean="0"/>
              <a:t> батьки </a:t>
            </a:r>
            <a:r>
              <a:rPr lang="ru-RU" sz="3000" b="1" dirty="0" err="1" smtClean="0"/>
              <a:t>були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кароокими</a:t>
            </a:r>
            <a:r>
              <a:rPr lang="ru-RU" sz="3000" b="1" dirty="0" smtClean="0"/>
              <a:t> правшами, </a:t>
            </a:r>
            <a:r>
              <a:rPr lang="ru-RU" sz="3000" b="1" dirty="0" err="1" smtClean="0"/>
              <a:t>одружилася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чоловіком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</a:t>
            </a:r>
            <a:r>
              <a:rPr lang="ru-RU" sz="3000" b="1" dirty="0" smtClean="0"/>
              <a:t> карими </a:t>
            </a:r>
            <a:r>
              <a:rPr lang="ru-RU" sz="3000" b="1" dirty="0" err="1" smtClean="0"/>
              <a:t>очима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який</a:t>
            </a:r>
            <a:r>
              <a:rPr lang="ru-RU" sz="3000" b="1" dirty="0" smtClean="0"/>
              <a:t> добре </a:t>
            </a:r>
            <a:r>
              <a:rPr lang="ru-RU" sz="3000" b="1" dirty="0" err="1" smtClean="0"/>
              <a:t>володіє</a:t>
            </a:r>
            <a:r>
              <a:rPr lang="ru-RU" sz="3000" b="1" dirty="0" smtClean="0"/>
              <a:t> правою рукою, в </a:t>
            </a:r>
            <a:r>
              <a:rPr lang="ru-RU" sz="3000" b="1" dirty="0" err="1" smtClean="0"/>
              <a:t>його</a:t>
            </a:r>
            <a:r>
              <a:rPr lang="ru-RU" sz="3000" b="1" dirty="0" smtClean="0"/>
              <a:t> батька </a:t>
            </a:r>
            <a:r>
              <a:rPr lang="ru-RU" sz="3000" b="1" dirty="0" err="1" smtClean="0"/>
              <a:t>були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карі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очі</a:t>
            </a:r>
            <a:r>
              <a:rPr lang="ru-RU" sz="3000" b="1" dirty="0" smtClean="0"/>
              <a:t>, в </a:t>
            </a:r>
            <a:r>
              <a:rPr lang="ru-RU" sz="3000" b="1" dirty="0" err="1" smtClean="0"/>
              <a:t>матері</a:t>
            </a:r>
            <a:r>
              <a:rPr lang="ru-RU" sz="3000" b="1" dirty="0" smtClean="0"/>
              <a:t> – </a:t>
            </a:r>
            <a:r>
              <a:rPr lang="ru-RU" sz="3000" b="1" dirty="0" err="1" smtClean="0"/>
              <a:t>блакитні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в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сім’ї</a:t>
            </a:r>
            <a:r>
              <a:rPr lang="ru-RU" sz="3000" b="1" dirty="0" smtClean="0"/>
              <a:t> не </a:t>
            </a:r>
            <a:r>
              <a:rPr lang="ru-RU" sz="3000" b="1" dirty="0" err="1" smtClean="0"/>
              <a:t>було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шульг</a:t>
            </a:r>
            <a:r>
              <a:rPr lang="ru-RU" sz="3000" b="1" dirty="0" smtClean="0"/>
              <a:t>. </a:t>
            </a:r>
            <a:r>
              <a:rPr lang="ru-RU" sz="3000" b="1" dirty="0" err="1" smtClean="0"/>
              <a:t>Яких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нащадків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можна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очікувати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від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цього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шлюбу</a:t>
            </a:r>
            <a:r>
              <a:rPr lang="ru-RU" sz="3000" b="1" dirty="0" smtClean="0"/>
              <a:t>? </a:t>
            </a:r>
          </a:p>
          <a:p>
            <a:r>
              <a:rPr lang="uk-UA" sz="3000" b="1" dirty="0" smtClean="0"/>
              <a:t>5. </a:t>
            </a:r>
            <a:r>
              <a:rPr lang="ru-RU" sz="3000" b="1" dirty="0" smtClean="0"/>
              <a:t>Ген </a:t>
            </a:r>
            <a:r>
              <a:rPr lang="ru-RU" sz="3000" b="1" dirty="0" err="1" smtClean="0"/>
              <a:t>кароокості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домінує</a:t>
            </a:r>
            <a:r>
              <a:rPr lang="ru-RU" sz="3000" b="1" dirty="0" smtClean="0"/>
              <a:t> над геном </a:t>
            </a:r>
            <a:r>
              <a:rPr lang="ru-RU" sz="3000" b="1" dirty="0" err="1" smtClean="0"/>
              <a:t>блакитноокості</a:t>
            </a:r>
            <a:r>
              <a:rPr lang="ru-RU" sz="3000" b="1" dirty="0" smtClean="0"/>
              <a:t>. </a:t>
            </a:r>
            <a:r>
              <a:rPr lang="ru-RU" sz="3000" b="1" dirty="0" err="1" smtClean="0"/>
              <a:t>Блакитноокий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чоловік</a:t>
            </a:r>
            <a:r>
              <a:rPr lang="ru-RU" sz="3000" b="1" dirty="0" smtClean="0"/>
              <a:t>, батьки </a:t>
            </a:r>
            <a:r>
              <a:rPr lang="ru-RU" sz="3000" b="1" dirty="0" err="1" smtClean="0"/>
              <a:t>якого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мали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карі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очі</a:t>
            </a:r>
            <a:r>
              <a:rPr lang="ru-RU" sz="3000" b="1" dirty="0" smtClean="0"/>
              <a:t>, </a:t>
            </a:r>
            <a:r>
              <a:rPr lang="ru-RU" sz="3000" b="1" dirty="0" err="1" smtClean="0"/>
              <a:t>одружився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з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кароокою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жінкою</a:t>
            </a:r>
            <a:r>
              <a:rPr lang="ru-RU" sz="3000" b="1" dirty="0" smtClean="0"/>
              <a:t>, у батька </a:t>
            </a:r>
            <a:r>
              <a:rPr lang="ru-RU" sz="3000" b="1" dirty="0" err="1" smtClean="0"/>
              <a:t>якої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очі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були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блакитні</a:t>
            </a:r>
            <a:r>
              <a:rPr lang="ru-RU" sz="3000" b="1" dirty="0" smtClean="0"/>
              <a:t>, а у </a:t>
            </a:r>
            <a:r>
              <a:rPr lang="ru-RU" sz="3000" b="1" dirty="0" err="1" smtClean="0"/>
              <a:t>матері</a:t>
            </a:r>
            <a:r>
              <a:rPr lang="ru-RU" sz="3000" b="1" dirty="0" smtClean="0"/>
              <a:t> – </a:t>
            </a:r>
            <a:r>
              <a:rPr lang="ru-RU" sz="3000" b="1" dirty="0" err="1" smtClean="0"/>
              <a:t>карі</a:t>
            </a:r>
            <a:r>
              <a:rPr lang="ru-RU" sz="3000" b="1" dirty="0" smtClean="0"/>
              <a:t>. </a:t>
            </a:r>
            <a:r>
              <a:rPr lang="ru-RU" sz="3000" b="1" dirty="0" err="1" smtClean="0"/>
              <a:t>Якого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кольору</a:t>
            </a:r>
            <a:r>
              <a:rPr lang="ru-RU" sz="3000" b="1" dirty="0" smtClean="0"/>
              <a:t> очей </a:t>
            </a:r>
            <a:r>
              <a:rPr lang="ru-RU" sz="3000" b="1" dirty="0" err="1" smtClean="0"/>
              <a:t>можна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очікувати</a:t>
            </a:r>
            <a:r>
              <a:rPr lang="ru-RU" sz="3000" b="1" dirty="0" smtClean="0"/>
              <a:t> у </a:t>
            </a:r>
            <a:r>
              <a:rPr lang="ru-RU" sz="3000" b="1" dirty="0" err="1" smtClean="0"/>
              <a:t>дітей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від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цього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шлюбу</a:t>
            </a:r>
            <a:r>
              <a:rPr lang="ru-RU" sz="3000" b="1" dirty="0" smtClean="0"/>
              <a:t>? </a:t>
            </a:r>
          </a:p>
          <a:p>
            <a:r>
              <a:rPr lang="uk-UA" sz="3000" b="1" dirty="0" smtClean="0"/>
              <a:t>6. </a:t>
            </a:r>
            <a:r>
              <a:rPr lang="ru-RU" sz="3000" dirty="0" smtClean="0"/>
              <a:t>У </a:t>
            </a:r>
            <a:r>
              <a:rPr lang="ru-RU" sz="3000" dirty="0" err="1" smtClean="0"/>
              <a:t>людини</a:t>
            </a:r>
            <a:r>
              <a:rPr lang="ru-RU" sz="3000" dirty="0" smtClean="0"/>
              <a:t> </a:t>
            </a:r>
            <a:r>
              <a:rPr lang="ru-RU" sz="3000" dirty="0" err="1" smtClean="0"/>
              <a:t>антигени</a:t>
            </a:r>
            <a:r>
              <a:rPr lang="ru-RU" sz="3000" dirty="0" smtClean="0"/>
              <a:t> </a:t>
            </a:r>
            <a:r>
              <a:rPr lang="ru-RU" sz="3000" dirty="0" err="1" smtClean="0"/>
              <a:t>системи</a:t>
            </a:r>
            <a:r>
              <a:rPr lang="ru-RU" sz="3000" dirty="0" smtClean="0"/>
              <a:t> </a:t>
            </a:r>
            <a:r>
              <a:rPr lang="en-US" sz="3000" dirty="0" smtClean="0"/>
              <a:t>ABO </a:t>
            </a:r>
            <a:r>
              <a:rPr lang="ru-RU" sz="3000" dirty="0" err="1" smtClean="0"/>
              <a:t>детерміновані</a:t>
            </a:r>
            <a:r>
              <a:rPr lang="ru-RU" sz="3000" dirty="0" smtClean="0"/>
              <a:t> </a:t>
            </a:r>
            <a:r>
              <a:rPr lang="ru-RU" sz="3000" dirty="0" err="1" smtClean="0"/>
              <a:t>множинною</a:t>
            </a:r>
            <a:r>
              <a:rPr lang="ru-RU" sz="3000" dirty="0" smtClean="0"/>
              <a:t> </a:t>
            </a:r>
            <a:r>
              <a:rPr lang="ru-RU" sz="3000" dirty="0" err="1" smtClean="0"/>
              <a:t>алеломорфою</a:t>
            </a:r>
            <a:r>
              <a:rPr lang="ru-RU" sz="3000" dirty="0" smtClean="0"/>
              <a:t> </a:t>
            </a:r>
            <a:r>
              <a:rPr lang="en-US" sz="3000" dirty="0" smtClean="0"/>
              <a:t>I</a:t>
            </a:r>
            <a:r>
              <a:rPr lang="en-US" sz="3000" baseline="30000" dirty="0" smtClean="0"/>
              <a:t>O</a:t>
            </a:r>
            <a:r>
              <a:rPr lang="en-US" sz="3000" dirty="0" smtClean="0"/>
              <a:t>, I</a:t>
            </a:r>
            <a:r>
              <a:rPr lang="en-US" sz="3000" baseline="30000" dirty="0" smtClean="0"/>
              <a:t>A</a:t>
            </a:r>
            <a:r>
              <a:rPr lang="en-US" sz="3000" dirty="0" smtClean="0"/>
              <a:t>, I</a:t>
            </a:r>
            <a:r>
              <a:rPr lang="en-US" sz="3000" baseline="30000" dirty="0" smtClean="0"/>
              <a:t>B</a:t>
            </a:r>
            <a:r>
              <a:rPr lang="en-US" sz="3000" dirty="0" smtClean="0"/>
              <a:t>; </a:t>
            </a:r>
            <a:r>
              <a:rPr lang="ru-RU" sz="3000" dirty="0" smtClean="0"/>
              <a:t>резус-антиген (</a:t>
            </a:r>
            <a:r>
              <a:rPr lang="en-US" sz="3000" dirty="0" err="1" smtClean="0"/>
              <a:t>Rh</a:t>
            </a:r>
            <a:r>
              <a:rPr lang="en-US" sz="3000" dirty="0" smtClean="0"/>
              <a:t>+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en-US" sz="3000" dirty="0" err="1" smtClean="0"/>
              <a:t>Rh</a:t>
            </a:r>
            <a:r>
              <a:rPr lang="en-US" sz="3000" dirty="0" smtClean="0"/>
              <a:t>-) — </a:t>
            </a:r>
            <a:r>
              <a:rPr lang="ru-RU" sz="3000" dirty="0" err="1" smtClean="0"/>
              <a:t>алелями</a:t>
            </a:r>
            <a:r>
              <a:rPr lang="ru-RU" sz="3000" dirty="0" smtClean="0"/>
              <a:t> </a:t>
            </a:r>
            <a:r>
              <a:rPr lang="en-US" sz="3000" dirty="0" smtClean="0"/>
              <a:t>D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en-US" sz="3000" dirty="0" smtClean="0"/>
              <a:t>d; MN (</a:t>
            </a:r>
            <a:r>
              <a:rPr lang="ru-RU" sz="3000" dirty="0" err="1" smtClean="0"/>
              <a:t>групи</a:t>
            </a:r>
            <a:r>
              <a:rPr lang="ru-RU" sz="3000" dirty="0" smtClean="0"/>
              <a:t> </a:t>
            </a:r>
            <a:r>
              <a:rPr lang="ru-RU" sz="3000" dirty="0" err="1" smtClean="0"/>
              <a:t>крові</a:t>
            </a:r>
            <a:r>
              <a:rPr lang="ru-RU" sz="3000" dirty="0" smtClean="0"/>
              <a:t>) — </a:t>
            </a:r>
            <a:r>
              <a:rPr lang="ru-RU" sz="3000" dirty="0" err="1" smtClean="0"/>
              <a:t>кодомінантними</a:t>
            </a:r>
            <a:r>
              <a:rPr lang="ru-RU" sz="3000" dirty="0" smtClean="0"/>
              <a:t> </a:t>
            </a:r>
            <a:r>
              <a:rPr lang="ru-RU" sz="3000" dirty="0" err="1" smtClean="0"/>
              <a:t>алелями</a:t>
            </a:r>
            <a:r>
              <a:rPr lang="ru-RU" sz="3000" dirty="0" smtClean="0"/>
              <a:t> М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en-US" sz="3000" dirty="0" smtClean="0"/>
              <a:t>N. </a:t>
            </a:r>
            <a:r>
              <a:rPr lang="ru-RU" sz="3000" dirty="0" err="1" smtClean="0"/>
              <a:t>Дослідження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крові</a:t>
            </a:r>
            <a:r>
              <a:rPr lang="ru-RU" sz="3000" dirty="0" smtClean="0"/>
              <a:t> </a:t>
            </a:r>
            <a:r>
              <a:rPr lang="ru-RU" sz="3000" dirty="0" err="1" smtClean="0"/>
              <a:t>всіх</a:t>
            </a:r>
            <a:r>
              <a:rPr lang="ru-RU" sz="3000" dirty="0" smtClean="0"/>
              <a:t> </a:t>
            </a:r>
            <a:r>
              <a:rPr lang="ru-RU" sz="3000" dirty="0" err="1" smtClean="0"/>
              <a:t>трьох</a:t>
            </a:r>
            <a:r>
              <a:rPr lang="ru-RU" sz="3000" dirty="0" smtClean="0"/>
              <a:t> </a:t>
            </a:r>
            <a:r>
              <a:rPr lang="ru-RU" sz="3000" dirty="0" err="1" smtClean="0"/>
              <a:t>членів</a:t>
            </a:r>
            <a:r>
              <a:rPr lang="ru-RU" sz="3000" dirty="0" smtClean="0"/>
              <a:t> </a:t>
            </a:r>
            <a:r>
              <a:rPr lang="ru-RU" sz="3000" dirty="0" err="1" smtClean="0"/>
              <a:t>родини</a:t>
            </a:r>
            <a:r>
              <a:rPr lang="ru-RU" sz="3000" dirty="0" smtClean="0"/>
              <a:t> дало </a:t>
            </a:r>
            <a:r>
              <a:rPr lang="ru-RU" sz="3000" dirty="0" err="1" smtClean="0"/>
              <a:t>наступні</a:t>
            </a:r>
            <a:r>
              <a:rPr lang="ru-RU" sz="3000" dirty="0" smtClean="0"/>
              <a:t> </a:t>
            </a:r>
            <a:r>
              <a:rPr lang="ru-RU" sz="3000" dirty="0" err="1" smtClean="0"/>
              <a:t>результати</a:t>
            </a:r>
            <a:r>
              <a:rPr lang="ru-RU" sz="3000" dirty="0" smtClean="0"/>
              <a:t>: </a:t>
            </a:r>
            <a:r>
              <a:rPr lang="ru-RU" sz="3000" dirty="0" err="1" smtClean="0"/>
              <a:t>жінка</a:t>
            </a:r>
            <a:r>
              <a:rPr lang="ru-RU" sz="3000" dirty="0" smtClean="0"/>
              <a:t> </a:t>
            </a:r>
            <a:r>
              <a:rPr lang="ru-RU" sz="3000" dirty="0" err="1" smtClean="0"/>
              <a:t>має</a:t>
            </a:r>
            <a:r>
              <a:rPr lang="ru-RU" sz="3000" dirty="0" smtClean="0"/>
              <a:t> </a:t>
            </a:r>
            <a:r>
              <a:rPr lang="ru-RU" sz="3000" dirty="0" err="1" smtClean="0"/>
              <a:t>резус-позитивну</a:t>
            </a:r>
            <a:r>
              <a:rPr lang="ru-RU" sz="3000" dirty="0" smtClean="0"/>
              <a:t> кров </a:t>
            </a:r>
            <a:r>
              <a:rPr lang="en-US" sz="3000" dirty="0" smtClean="0"/>
              <a:t>IV </a:t>
            </a:r>
            <a:r>
              <a:rPr lang="ru-RU" sz="3000" dirty="0" err="1" smtClean="0"/>
              <a:t>групи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антигеном М; </a:t>
            </a:r>
            <a:r>
              <a:rPr lang="ru-RU" sz="3000" dirty="0" err="1" smtClean="0"/>
              <a:t>її</a:t>
            </a:r>
            <a:r>
              <a:rPr lang="ru-RU" sz="3000" dirty="0" smtClean="0"/>
              <a:t> </a:t>
            </a:r>
            <a:r>
              <a:rPr lang="ru-RU" sz="3000" dirty="0" err="1" smtClean="0"/>
              <a:t>чоловік</a:t>
            </a:r>
            <a:r>
              <a:rPr lang="ru-RU" sz="3000" dirty="0" smtClean="0"/>
              <a:t> </a:t>
            </a:r>
            <a:r>
              <a:rPr lang="ru-RU" sz="3000" dirty="0" err="1" smtClean="0"/>
              <a:t>має</a:t>
            </a:r>
            <a:r>
              <a:rPr lang="ru-RU" sz="3000" dirty="0" smtClean="0"/>
              <a:t> </a:t>
            </a:r>
            <a:r>
              <a:rPr lang="ru-RU" sz="3000" dirty="0" err="1" smtClean="0"/>
              <a:t>резус-негативну</a:t>
            </a:r>
            <a:r>
              <a:rPr lang="ru-RU" sz="3000" dirty="0" smtClean="0"/>
              <a:t> кров І </a:t>
            </a:r>
            <a:r>
              <a:rPr lang="ru-RU" sz="3000" dirty="0" err="1" smtClean="0"/>
              <a:t>групи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антигеном </a:t>
            </a:r>
            <a:r>
              <a:rPr lang="en-US" sz="3000" dirty="0" smtClean="0"/>
              <a:t>N; </a:t>
            </a:r>
            <a:r>
              <a:rPr lang="ru-RU" sz="3000" dirty="0" smtClean="0"/>
              <a:t>кров </a:t>
            </a:r>
            <a:r>
              <a:rPr lang="ru-RU" sz="3000" dirty="0" err="1" smtClean="0"/>
              <a:t>дитини</a:t>
            </a:r>
            <a:r>
              <a:rPr lang="ru-RU" sz="3000" dirty="0" smtClean="0"/>
              <a:t> </a:t>
            </a:r>
            <a:r>
              <a:rPr lang="ru-RU" sz="3000" dirty="0" err="1" smtClean="0"/>
              <a:t>резус-позитивна</a:t>
            </a:r>
            <a:r>
              <a:rPr lang="ru-RU" sz="3000" dirty="0" smtClean="0"/>
              <a:t>, І </a:t>
            </a:r>
            <a:r>
              <a:rPr lang="ru-RU" sz="3000" dirty="0" err="1" smtClean="0"/>
              <a:t>групи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антигеном М. </a:t>
            </a:r>
            <a:r>
              <a:rPr lang="ru-RU" sz="3000" dirty="0" err="1" smtClean="0"/>
              <a:t>З’ясуйте</a:t>
            </a:r>
            <a:r>
              <a:rPr lang="ru-RU" sz="3000" dirty="0" smtClean="0"/>
              <a:t> та </a:t>
            </a:r>
            <a:r>
              <a:rPr lang="ru-RU" sz="3000" dirty="0" err="1" smtClean="0"/>
              <a:t>обґрунтуйте</a:t>
            </a:r>
            <a:r>
              <a:rPr lang="ru-RU" sz="3000" dirty="0" smtClean="0"/>
              <a:t>: </a:t>
            </a:r>
            <a:r>
              <a:rPr lang="ru-RU" sz="3000" dirty="0" err="1" smtClean="0"/>
              <a:t>рідним</a:t>
            </a:r>
            <a:r>
              <a:rPr lang="ru-RU" sz="3000" dirty="0" smtClean="0"/>
              <a:t> </a:t>
            </a:r>
            <a:r>
              <a:rPr lang="ru-RU" sz="3000" dirty="0" err="1" smtClean="0"/>
              <a:t>чи</a:t>
            </a:r>
            <a:r>
              <a:rPr lang="ru-RU" sz="3000" dirty="0" smtClean="0"/>
              <a:t> </a:t>
            </a:r>
            <a:r>
              <a:rPr lang="ru-RU" sz="3000" dirty="0" err="1" smtClean="0"/>
              <a:t>прийомним</a:t>
            </a:r>
            <a:r>
              <a:rPr lang="ru-RU" sz="3000" dirty="0" smtClean="0"/>
              <a:t> </a:t>
            </a:r>
            <a:r>
              <a:rPr lang="ru-RU" sz="3000" dirty="0" err="1" smtClean="0"/>
              <a:t>сином</a:t>
            </a:r>
            <a:r>
              <a:rPr lang="ru-RU" sz="3000" dirty="0" smtClean="0"/>
              <a:t> </a:t>
            </a:r>
            <a:r>
              <a:rPr lang="ru-RU" sz="3000" dirty="0" err="1" smtClean="0"/>
              <a:t>подружжя</a:t>
            </a:r>
            <a:r>
              <a:rPr lang="ru-RU" sz="3000" dirty="0" smtClean="0"/>
              <a:t> </a:t>
            </a:r>
            <a:r>
              <a:rPr lang="ru-RU" sz="3000" dirty="0" err="1" smtClean="0"/>
              <a:t>є</a:t>
            </a:r>
            <a:r>
              <a:rPr lang="ru-RU" sz="3000" dirty="0" smtClean="0"/>
              <a:t> хлопчик, </a:t>
            </a:r>
            <a:r>
              <a:rPr lang="ru-RU" sz="3000" dirty="0" err="1" smtClean="0"/>
              <a:t>що</a:t>
            </a:r>
            <a:r>
              <a:rPr lang="ru-RU" sz="3000" dirty="0" smtClean="0"/>
              <a:t> </a:t>
            </a:r>
            <a:r>
              <a:rPr lang="ru-RU" sz="3000" dirty="0" err="1" smtClean="0"/>
              <a:t>живе</a:t>
            </a:r>
            <a:r>
              <a:rPr lang="ru-RU" sz="3000" dirty="0" smtClean="0"/>
              <a:t> в </a:t>
            </a:r>
            <a:r>
              <a:rPr lang="ru-RU" sz="3000" dirty="0" err="1" smtClean="0"/>
              <a:t>цій</a:t>
            </a:r>
            <a:r>
              <a:rPr lang="ru-RU" sz="3000" dirty="0" smtClean="0"/>
              <a:t> </a:t>
            </a:r>
            <a:r>
              <a:rPr lang="ru-RU" sz="3000" dirty="0" err="1" smtClean="0"/>
              <a:t>родині</a:t>
            </a:r>
            <a:r>
              <a:rPr lang="ru-RU" sz="3000" dirty="0" smtClean="0"/>
              <a:t>.</a:t>
            </a:r>
          </a:p>
          <a:p>
            <a:r>
              <a:rPr lang="uk-UA" sz="3000" b="1" dirty="0" smtClean="0"/>
              <a:t>7. </a:t>
            </a:r>
            <a:r>
              <a:rPr lang="ru-RU" sz="3000" dirty="0" err="1" smtClean="0"/>
              <a:t>Деякі</a:t>
            </a:r>
            <a:r>
              <a:rPr lang="ru-RU" sz="3000" dirty="0" smtClean="0"/>
              <a:t> </a:t>
            </a:r>
            <a:r>
              <a:rPr lang="ru-RU" sz="3000" dirty="0" err="1" smtClean="0"/>
              <a:t>форми</a:t>
            </a:r>
            <a:r>
              <a:rPr lang="ru-RU" sz="3000" dirty="0" smtClean="0"/>
              <a:t> </a:t>
            </a:r>
            <a:r>
              <a:rPr lang="ru-RU" sz="3000" dirty="0" err="1" smtClean="0"/>
              <a:t>катаракти</a:t>
            </a:r>
            <a:r>
              <a:rPr lang="ru-RU" sz="3000" dirty="0" smtClean="0"/>
              <a:t>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глухонімоти</a:t>
            </a:r>
            <a:r>
              <a:rPr lang="ru-RU" sz="3000" dirty="0" smtClean="0"/>
              <a:t> в </a:t>
            </a:r>
            <a:r>
              <a:rPr lang="ru-RU" sz="3000" dirty="0" err="1" smtClean="0"/>
              <a:t>людини</a:t>
            </a:r>
            <a:r>
              <a:rPr lang="ru-RU" sz="3000" dirty="0" smtClean="0"/>
              <a:t> </a:t>
            </a:r>
            <a:r>
              <a:rPr lang="ru-RU" sz="3000" dirty="0" err="1" smtClean="0"/>
              <a:t>передаються</a:t>
            </a:r>
            <a:r>
              <a:rPr lang="ru-RU" sz="3000" dirty="0" smtClean="0"/>
              <a:t> як </a:t>
            </a:r>
            <a:r>
              <a:rPr lang="ru-RU" sz="3000" dirty="0" err="1" smtClean="0"/>
              <a:t>аутосомні</a:t>
            </a:r>
            <a:r>
              <a:rPr lang="ru-RU" sz="3000" dirty="0" smtClean="0"/>
              <a:t>, </a:t>
            </a:r>
            <a:r>
              <a:rPr lang="ru-RU" sz="3000" dirty="0" err="1" smtClean="0"/>
              <a:t>рецесивні</a:t>
            </a:r>
            <a:r>
              <a:rPr lang="ru-RU" sz="3000" dirty="0" smtClean="0"/>
              <a:t>, не </a:t>
            </a:r>
            <a:r>
              <a:rPr lang="ru-RU" sz="3000" dirty="0" err="1" smtClean="0"/>
              <a:t>зчеплені</a:t>
            </a:r>
            <a:r>
              <a:rPr lang="ru-RU" sz="3000" dirty="0" smtClean="0"/>
              <a:t> </a:t>
            </a:r>
            <a:r>
              <a:rPr lang="ru-RU" sz="3000" dirty="0" err="1" smtClean="0"/>
              <a:t>між</a:t>
            </a:r>
            <a:r>
              <a:rPr lang="ru-RU" sz="3000" dirty="0" smtClean="0"/>
              <a:t> собою </a:t>
            </a:r>
            <a:r>
              <a:rPr lang="ru-RU" sz="3000" dirty="0" err="1" smtClean="0"/>
              <a:t>ознаки</a:t>
            </a:r>
            <a:r>
              <a:rPr lang="ru-RU" sz="3000" dirty="0" smtClean="0"/>
              <a:t>. </a:t>
            </a:r>
            <a:r>
              <a:rPr lang="ru-RU" sz="3000" dirty="0" err="1" smtClean="0"/>
              <a:t>Відсутність</a:t>
            </a:r>
            <a:r>
              <a:rPr lang="ru-RU" sz="3000" dirty="0" smtClean="0"/>
              <a:t> </a:t>
            </a:r>
            <a:r>
              <a:rPr lang="ru-RU" sz="3000" dirty="0" err="1" smtClean="0"/>
              <a:t>різців</a:t>
            </a:r>
            <a:r>
              <a:rPr lang="ru-RU" sz="3000" dirty="0" smtClean="0"/>
              <a:t> та </a:t>
            </a:r>
            <a:r>
              <a:rPr lang="ru-RU" sz="3000" dirty="0" err="1" smtClean="0"/>
              <a:t>іклів</a:t>
            </a:r>
            <a:r>
              <a:rPr lang="ru-RU" sz="3000" dirty="0" smtClean="0"/>
              <a:t> </a:t>
            </a:r>
            <a:r>
              <a:rPr lang="ru-RU" sz="3000" dirty="0" err="1" smtClean="0"/>
              <a:t>верхньої</a:t>
            </a:r>
            <a:r>
              <a:rPr lang="ru-RU" sz="3000" dirty="0" smtClean="0"/>
              <a:t> </a:t>
            </a:r>
            <a:r>
              <a:rPr lang="ru-RU" sz="3000" dirty="0" err="1" smtClean="0"/>
              <a:t>щелепи</a:t>
            </a:r>
            <a:r>
              <a:rPr lang="ru-RU" sz="3000" dirty="0" smtClean="0"/>
              <a:t> </a:t>
            </a:r>
            <a:r>
              <a:rPr lang="ru-RU" sz="3000" dirty="0" err="1" smtClean="0"/>
              <a:t>також</a:t>
            </a:r>
            <a:r>
              <a:rPr lang="ru-RU" sz="3000" dirty="0" smtClean="0"/>
              <a:t> </a:t>
            </a:r>
            <a:r>
              <a:rPr lang="ru-RU" sz="3000" dirty="0" err="1" smtClean="0"/>
              <a:t>може</a:t>
            </a:r>
            <a:r>
              <a:rPr lang="ru-RU" sz="3000" dirty="0" smtClean="0"/>
              <a:t> </a:t>
            </a:r>
            <a:r>
              <a:rPr lang="ru-RU" sz="3000" dirty="0" err="1" smtClean="0"/>
              <a:t>передаватися</a:t>
            </a:r>
            <a:r>
              <a:rPr lang="ru-RU" sz="3000" dirty="0" smtClean="0"/>
              <a:t> як </a:t>
            </a:r>
            <a:r>
              <a:rPr lang="ru-RU" sz="3000" dirty="0" err="1" smtClean="0"/>
              <a:t>рецесивна</a:t>
            </a:r>
            <a:r>
              <a:rPr lang="ru-RU" sz="3000" dirty="0" smtClean="0"/>
              <a:t> </a:t>
            </a:r>
            <a:r>
              <a:rPr lang="ru-RU" sz="3000" dirty="0" err="1" smtClean="0"/>
              <a:t>ознака</a:t>
            </a:r>
            <a:r>
              <a:rPr lang="ru-RU" sz="3000" dirty="0" smtClean="0"/>
              <a:t>, не </a:t>
            </a:r>
            <a:r>
              <a:rPr lang="ru-RU" sz="3000" dirty="0" err="1" smtClean="0"/>
              <a:t>зчеплена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катарактою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глухонімотою</a:t>
            </a:r>
            <a:r>
              <a:rPr lang="ru-RU" sz="3000" dirty="0" smtClean="0"/>
              <a:t>.</a:t>
            </a:r>
          </a:p>
          <a:p>
            <a:r>
              <a:rPr lang="ru-RU" sz="3000" dirty="0" smtClean="0"/>
              <a:t>1. Яка </a:t>
            </a:r>
            <a:r>
              <a:rPr lang="ru-RU" sz="3000" dirty="0" err="1" smtClean="0"/>
              <a:t>вірогідність</a:t>
            </a:r>
            <a:r>
              <a:rPr lang="ru-RU" sz="3000" dirty="0" smtClean="0"/>
              <a:t> </a:t>
            </a:r>
            <a:r>
              <a:rPr lang="ru-RU" sz="3000" dirty="0" err="1" smtClean="0"/>
              <a:t>народження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дітей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усіма</a:t>
            </a:r>
            <a:r>
              <a:rPr lang="ru-RU" sz="3000" dirty="0" smtClean="0"/>
              <a:t> </a:t>
            </a:r>
            <a:r>
              <a:rPr lang="ru-RU" sz="3000" dirty="0" err="1" smtClean="0"/>
              <a:t>трьома</a:t>
            </a:r>
            <a:r>
              <a:rPr lang="ru-RU" sz="3000" dirty="0" smtClean="0"/>
              <a:t> </a:t>
            </a:r>
            <a:r>
              <a:rPr lang="ru-RU" sz="3000" dirty="0" err="1" smtClean="0"/>
              <a:t>аномаліями</a:t>
            </a:r>
            <a:r>
              <a:rPr lang="ru-RU" sz="3000" dirty="0" smtClean="0"/>
              <a:t> в </a:t>
            </a:r>
            <a:r>
              <a:rPr lang="ru-RU" sz="3000" dirty="0" err="1" smtClean="0"/>
              <a:t>сім’ї</a:t>
            </a:r>
            <a:r>
              <a:rPr lang="ru-RU" sz="3000" dirty="0" smtClean="0"/>
              <a:t>, де </a:t>
            </a:r>
            <a:r>
              <a:rPr lang="ru-RU" sz="3000" dirty="0" err="1" smtClean="0"/>
              <a:t>обоє</a:t>
            </a:r>
            <a:r>
              <a:rPr lang="ru-RU" sz="3000" dirty="0" smtClean="0"/>
              <a:t> </a:t>
            </a:r>
            <a:r>
              <a:rPr lang="ru-RU" sz="3000" dirty="0" err="1" smtClean="0"/>
              <a:t>батьків</a:t>
            </a:r>
            <a:r>
              <a:rPr lang="ru-RU" sz="3000" dirty="0" smtClean="0"/>
              <a:t> </a:t>
            </a:r>
            <a:r>
              <a:rPr lang="ru-RU" sz="3000" dirty="0" err="1" smtClean="0"/>
              <a:t>гетерозиготні</a:t>
            </a:r>
            <a:r>
              <a:rPr lang="ru-RU" sz="3000" dirty="0" smtClean="0"/>
              <a:t> за </a:t>
            </a:r>
            <a:r>
              <a:rPr lang="ru-RU" sz="3000" dirty="0" err="1" smtClean="0"/>
              <a:t>всіма</a:t>
            </a:r>
            <a:r>
              <a:rPr lang="ru-RU" sz="3000" dirty="0" smtClean="0"/>
              <a:t> </a:t>
            </a:r>
            <a:r>
              <a:rPr lang="ru-RU" sz="3000" dirty="0" err="1" smtClean="0"/>
              <a:t>трьома</a:t>
            </a:r>
            <a:r>
              <a:rPr lang="ru-RU" sz="3000" dirty="0" smtClean="0"/>
              <a:t> </a:t>
            </a:r>
            <a:r>
              <a:rPr lang="ru-RU" sz="3000" dirty="0" err="1" smtClean="0"/>
              <a:t>ознаками</a:t>
            </a:r>
            <a:r>
              <a:rPr lang="ru-RU" sz="3000" dirty="0" smtClean="0"/>
              <a:t> </a:t>
            </a:r>
            <a:r>
              <a:rPr lang="ru-RU" sz="3000" dirty="0" err="1" smtClean="0"/>
              <a:t>генів</a:t>
            </a:r>
            <a:r>
              <a:rPr lang="ru-RU" sz="3000" dirty="0" smtClean="0"/>
              <a:t>?</a:t>
            </a:r>
          </a:p>
          <a:p>
            <a:r>
              <a:rPr lang="ru-RU" sz="3000" dirty="0" smtClean="0"/>
              <a:t>2. Яка </a:t>
            </a:r>
            <a:r>
              <a:rPr lang="ru-RU" sz="3000" dirty="0" err="1" smtClean="0"/>
              <a:t>вірогідність</a:t>
            </a:r>
            <a:r>
              <a:rPr lang="ru-RU" sz="3000" dirty="0" smtClean="0"/>
              <a:t> </a:t>
            </a:r>
            <a:r>
              <a:rPr lang="ru-RU" sz="3000" dirty="0" err="1" smtClean="0"/>
              <a:t>народження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дітей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усіма</a:t>
            </a:r>
            <a:r>
              <a:rPr lang="ru-RU" sz="3000" dirty="0" smtClean="0"/>
              <a:t> </a:t>
            </a:r>
            <a:r>
              <a:rPr lang="ru-RU" sz="3000" dirty="0" err="1" smtClean="0"/>
              <a:t>трьома</a:t>
            </a:r>
            <a:r>
              <a:rPr lang="ru-RU" sz="3000" dirty="0" smtClean="0"/>
              <a:t> </a:t>
            </a:r>
            <a:r>
              <a:rPr lang="ru-RU" sz="3000" dirty="0" err="1" smtClean="0"/>
              <a:t>аномаліями</a:t>
            </a:r>
            <a:r>
              <a:rPr lang="ru-RU" sz="3000" dirty="0" smtClean="0"/>
              <a:t> в </a:t>
            </a:r>
            <a:r>
              <a:rPr lang="ru-RU" sz="3000" dirty="0" err="1" smtClean="0"/>
              <a:t>сім’ї</a:t>
            </a:r>
            <a:r>
              <a:rPr lang="ru-RU" sz="3000" dirty="0" smtClean="0"/>
              <a:t>, де </a:t>
            </a:r>
            <a:r>
              <a:rPr lang="ru-RU" sz="3000" dirty="0" err="1" smtClean="0"/>
              <a:t>батько</a:t>
            </a:r>
            <a:r>
              <a:rPr lang="ru-RU" sz="3000" dirty="0" smtClean="0"/>
              <a:t> </a:t>
            </a:r>
            <a:r>
              <a:rPr lang="ru-RU" sz="3000" dirty="0" err="1" smtClean="0"/>
              <a:t>страждає</a:t>
            </a:r>
            <a:r>
              <a:rPr lang="ru-RU" sz="3000" dirty="0" smtClean="0"/>
              <a:t> катарактою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глухонімотою</a:t>
            </a:r>
            <a:r>
              <a:rPr lang="ru-RU" sz="3000" dirty="0" smtClean="0"/>
              <a:t>, </a:t>
            </a:r>
            <a:r>
              <a:rPr lang="ru-RU" sz="3000" dirty="0" err="1" smtClean="0"/>
              <a:t>але</a:t>
            </a:r>
            <a:r>
              <a:rPr lang="ru-RU" sz="3000" dirty="0" smtClean="0"/>
              <a:t> </a:t>
            </a:r>
            <a:r>
              <a:rPr lang="ru-RU" sz="3000" dirty="0" err="1" smtClean="0"/>
              <a:t>гетерозиготний</a:t>
            </a:r>
            <a:r>
              <a:rPr lang="ru-RU" sz="3000" dirty="0" smtClean="0"/>
              <a:t> за </a:t>
            </a:r>
            <a:r>
              <a:rPr lang="ru-RU" sz="3000" dirty="0" err="1" smtClean="0"/>
              <a:t>третьою</a:t>
            </a:r>
            <a:r>
              <a:rPr lang="ru-RU" sz="3000" dirty="0" smtClean="0"/>
              <a:t> </a:t>
            </a:r>
            <a:r>
              <a:rPr lang="ru-RU" sz="3000" dirty="0" err="1" smtClean="0"/>
              <a:t>ознакою</a:t>
            </a:r>
            <a:r>
              <a:rPr lang="ru-RU" sz="3000" dirty="0" smtClean="0"/>
              <a:t>, а </a:t>
            </a:r>
            <a:r>
              <a:rPr lang="ru-RU" sz="3000" dirty="0" err="1" smtClean="0"/>
              <a:t>мати</a:t>
            </a:r>
            <a:r>
              <a:rPr lang="ru-RU" sz="3000" dirty="0" smtClean="0"/>
              <a:t> — </a:t>
            </a:r>
            <a:r>
              <a:rPr lang="ru-RU" sz="3000" dirty="0" err="1" smtClean="0"/>
              <a:t>гетерозиготна</a:t>
            </a:r>
            <a:r>
              <a:rPr lang="ru-RU" sz="3000" dirty="0" smtClean="0"/>
              <a:t> за катарактою </a:t>
            </a:r>
            <a:r>
              <a:rPr lang="ru-RU" sz="3000" dirty="0" err="1" smtClean="0"/>
              <a:t>і</a:t>
            </a:r>
            <a:r>
              <a:rPr lang="ru-RU" sz="3000" dirty="0" smtClean="0"/>
              <a:t> </a:t>
            </a:r>
            <a:r>
              <a:rPr lang="ru-RU" sz="3000" dirty="0" err="1" smtClean="0"/>
              <a:t>глухонімотою</a:t>
            </a:r>
            <a:r>
              <a:rPr lang="ru-RU" sz="3000" dirty="0" smtClean="0"/>
              <a:t>, </a:t>
            </a:r>
            <a:r>
              <a:rPr lang="ru-RU" sz="3000" dirty="0" err="1" smtClean="0"/>
              <a:t>але</a:t>
            </a:r>
            <a:r>
              <a:rPr lang="ru-RU" sz="3000" dirty="0" smtClean="0"/>
              <a:t> </a:t>
            </a:r>
            <a:r>
              <a:rPr lang="ru-RU" sz="3000" dirty="0" err="1" smtClean="0"/>
              <a:t>страждає</a:t>
            </a:r>
            <a:r>
              <a:rPr lang="ru-RU" sz="3000" dirty="0" smtClean="0"/>
              <a:t> </a:t>
            </a:r>
            <a:r>
              <a:rPr lang="ru-RU" sz="3000" dirty="0" err="1" smtClean="0"/>
              <a:t>відсутністю</a:t>
            </a:r>
            <a:r>
              <a:rPr lang="ru-RU" sz="3000" dirty="0" smtClean="0"/>
              <a:t> </a:t>
            </a:r>
            <a:r>
              <a:rPr lang="ru-RU" sz="3000" dirty="0" err="1" smtClean="0"/>
              <a:t>різців</a:t>
            </a:r>
            <a:r>
              <a:rPr lang="ru-RU" sz="3000" dirty="0" smtClean="0"/>
              <a:t> та </a:t>
            </a:r>
            <a:r>
              <a:rPr lang="ru-RU" sz="3000" dirty="0" err="1" smtClean="0"/>
              <a:t>іклів</a:t>
            </a:r>
            <a:r>
              <a:rPr lang="ru-RU" sz="3000" dirty="0" smtClean="0"/>
              <a:t> у </a:t>
            </a:r>
            <a:r>
              <a:rPr lang="ru-RU" sz="3000" dirty="0" err="1" smtClean="0"/>
              <a:t>верхній</a:t>
            </a:r>
            <a:r>
              <a:rPr lang="ru-RU" sz="3000" dirty="0" smtClean="0"/>
              <a:t> </a:t>
            </a:r>
            <a:r>
              <a:rPr lang="ru-RU" sz="3000" dirty="0" err="1" smtClean="0"/>
              <a:t>щелепі</a:t>
            </a:r>
            <a:r>
              <a:rPr lang="ru-RU" sz="3000" dirty="0" smtClean="0"/>
              <a:t>?</a:t>
            </a:r>
          </a:p>
          <a:p>
            <a:r>
              <a:rPr lang="ru-RU" sz="3000" dirty="0" smtClean="0"/>
              <a:t>3. Яка </a:t>
            </a:r>
            <a:r>
              <a:rPr lang="ru-RU" sz="3000" dirty="0" err="1" smtClean="0"/>
              <a:t>вірогідність</a:t>
            </a:r>
            <a:r>
              <a:rPr lang="ru-RU" sz="3000" dirty="0" smtClean="0"/>
              <a:t> </a:t>
            </a:r>
            <a:r>
              <a:rPr lang="ru-RU" sz="3000" dirty="0" err="1" smtClean="0"/>
              <a:t>народження</a:t>
            </a:r>
            <a:r>
              <a:rPr lang="ru-RU" sz="3000" dirty="0" smtClean="0"/>
              <a:t> в </a:t>
            </a:r>
            <a:r>
              <a:rPr lang="ru-RU" sz="3000" dirty="0" err="1" smtClean="0"/>
              <a:t>цій</a:t>
            </a:r>
            <a:r>
              <a:rPr lang="ru-RU" sz="3000" dirty="0" smtClean="0"/>
              <a:t> </a:t>
            </a:r>
            <a:r>
              <a:rPr lang="ru-RU" sz="3000" dirty="0" err="1" smtClean="0"/>
              <a:t>сім’ї</a:t>
            </a:r>
            <a:r>
              <a:rPr lang="ru-RU" sz="3000" dirty="0" smtClean="0"/>
              <a:t> </a:t>
            </a:r>
            <a:r>
              <a:rPr lang="ru-RU" sz="3000" dirty="0" err="1" smtClean="0"/>
              <a:t>дитини</a:t>
            </a:r>
            <a:r>
              <a:rPr lang="ru-RU" sz="3000" dirty="0" smtClean="0"/>
              <a:t> без </a:t>
            </a:r>
            <a:r>
              <a:rPr lang="ru-RU" sz="3000" dirty="0" err="1" smtClean="0"/>
              <a:t>згаданих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вище</a:t>
            </a:r>
            <a:r>
              <a:rPr lang="ru-RU" sz="3000" dirty="0" smtClean="0"/>
              <a:t> </a:t>
            </a:r>
            <a:r>
              <a:rPr lang="ru-RU" sz="3000" dirty="0" err="1" smtClean="0"/>
              <a:t>аномалій</a:t>
            </a:r>
            <a:r>
              <a:rPr lang="ru-RU" sz="3000" dirty="0" smtClean="0"/>
              <a:t>?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Завдання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схрещуванні</a:t>
            </a:r>
            <a:r>
              <a:rPr lang="ru-RU" dirty="0"/>
              <a:t> </a:t>
            </a:r>
            <a:r>
              <a:rPr lang="ru-RU" dirty="0" err="1"/>
              <a:t>однорідних</a:t>
            </a:r>
            <a:r>
              <a:rPr lang="ru-RU" dirty="0"/>
              <a:t> </a:t>
            </a:r>
            <a:r>
              <a:rPr lang="ru-RU" dirty="0" err="1"/>
              <a:t>гібридів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(</a:t>
            </a:r>
            <a:r>
              <a:rPr lang="ru-RU" dirty="0" err="1"/>
              <a:t>самозапилення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споріднене</a:t>
            </a:r>
            <a:r>
              <a:rPr lang="ru-RU" dirty="0"/>
              <a:t> </a:t>
            </a:r>
            <a:r>
              <a:rPr lang="ru-RU" dirty="0" err="1"/>
              <a:t>схрещування</a:t>
            </a:r>
            <a:r>
              <a:rPr lang="ru-RU" dirty="0"/>
              <a:t>) у другому </a:t>
            </a:r>
            <a:r>
              <a:rPr lang="ru-RU" dirty="0" err="1"/>
              <a:t>поколінні</a:t>
            </a:r>
            <a:r>
              <a:rPr lang="ru-RU" dirty="0"/>
              <a:t> (</a:t>
            </a:r>
            <a:r>
              <a:rPr lang="en-US" dirty="0"/>
              <a:t>F2) </a:t>
            </a:r>
            <a:r>
              <a:rPr lang="ru-RU" dirty="0" err="1"/>
              <a:t>з’являються</a:t>
            </a:r>
            <a:r>
              <a:rPr lang="ru-RU" dirty="0"/>
              <a:t> </a:t>
            </a:r>
            <a:r>
              <a:rPr lang="ru-RU" dirty="0" err="1"/>
              <a:t>особини</a:t>
            </a:r>
            <a:r>
              <a:rPr lang="ru-RU" dirty="0"/>
              <a:t> як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домінантними</a:t>
            </a:r>
            <a:r>
              <a:rPr lang="ru-RU" dirty="0"/>
              <a:t>, так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рецесивними</a:t>
            </a:r>
            <a:r>
              <a:rPr lang="ru-RU" dirty="0"/>
              <a:t> </a:t>
            </a:r>
            <a:r>
              <a:rPr lang="ru-RU" dirty="0" err="1"/>
              <a:t>проявами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розщеплення</a:t>
            </a:r>
            <a:r>
              <a:rPr lang="ru-RU" dirty="0"/>
              <a:t> </a:t>
            </a:r>
            <a:r>
              <a:rPr lang="ru-RU" dirty="0" err="1"/>
              <a:t>проявів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у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відсоткових</a:t>
            </a:r>
            <a:r>
              <a:rPr lang="ru-RU" dirty="0"/>
              <a:t> </a:t>
            </a:r>
            <a:r>
              <a:rPr lang="ru-RU" dirty="0" err="1"/>
              <a:t>співвідношеннях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75 % </a:t>
            </a:r>
            <a:r>
              <a:rPr lang="ru-RU" dirty="0" err="1"/>
              <a:t>особин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домінантні</a:t>
            </a:r>
            <a:r>
              <a:rPr lang="ru-RU" dirty="0"/>
              <a:t> прояви </a:t>
            </a:r>
            <a:r>
              <a:rPr lang="ru-RU" dirty="0" err="1"/>
              <a:t>ознаки</a:t>
            </a:r>
            <a:r>
              <a:rPr lang="ru-RU" dirty="0"/>
              <a:t>, 25 % – </a:t>
            </a:r>
            <a:r>
              <a:rPr lang="ru-RU" dirty="0" err="1"/>
              <a:t>рецесивні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закономірність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b="1" i="1" dirty="0"/>
              <a:t>другого закону Менделя, </a:t>
            </a:r>
            <a:r>
              <a:rPr lang="ru-RU" b="1" i="1" dirty="0" err="1"/>
              <a:t>або</a:t>
            </a:r>
            <a:r>
              <a:rPr lang="ru-RU" b="1" i="1" dirty="0"/>
              <a:t> закону </a:t>
            </a:r>
            <a:r>
              <a:rPr lang="ru-RU" b="1" i="1" dirty="0" err="1"/>
              <a:t>розщеплення</a:t>
            </a:r>
            <a:r>
              <a:rPr lang="ru-RU" b="1" i="1" dirty="0"/>
              <a:t> (рис. 2, 3). </a:t>
            </a:r>
          </a:p>
          <a:p>
            <a:r>
              <a:rPr lang="ru-RU" dirty="0"/>
              <a:t>З другого закону Менделя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: </a:t>
            </a:r>
          </a:p>
          <a:p>
            <a:r>
              <a:rPr lang="ru-RU" dirty="0"/>
              <a:t>1) </a:t>
            </a:r>
            <a:r>
              <a:rPr lang="ru-RU" dirty="0" err="1"/>
              <a:t>алелі</a:t>
            </a:r>
            <a:r>
              <a:rPr lang="ru-RU" dirty="0"/>
              <a:t> гена, </a:t>
            </a:r>
            <a:r>
              <a:rPr lang="ru-RU" dirty="0" err="1"/>
              <a:t>перебуваючи</a:t>
            </a:r>
            <a:r>
              <a:rPr lang="ru-RU" dirty="0"/>
              <a:t> у гетерозиготному </a:t>
            </a:r>
            <a:r>
              <a:rPr lang="ru-RU" dirty="0" err="1"/>
              <a:t>стані</a:t>
            </a:r>
            <a:r>
              <a:rPr lang="ru-RU" dirty="0"/>
              <a:t>, не </a:t>
            </a:r>
            <a:r>
              <a:rPr lang="ru-RU" dirty="0" err="1"/>
              <a:t>змінюють</a:t>
            </a:r>
            <a:r>
              <a:rPr lang="ru-RU" dirty="0"/>
              <a:t> один одного; </a:t>
            </a:r>
          </a:p>
          <a:p>
            <a:r>
              <a:rPr lang="ru-RU" dirty="0"/>
              <a:t>2) при </a:t>
            </a:r>
            <a:r>
              <a:rPr lang="ru-RU" dirty="0" err="1"/>
              <a:t>дозріванні</a:t>
            </a:r>
            <a:r>
              <a:rPr lang="ru-RU" dirty="0"/>
              <a:t> гамет у </a:t>
            </a:r>
            <a:r>
              <a:rPr lang="ru-RU" dirty="0" err="1"/>
              <a:t>гібридів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однакова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гамет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домінантними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рецесивними</a:t>
            </a:r>
            <a:r>
              <a:rPr lang="ru-RU" dirty="0"/>
              <a:t> </a:t>
            </a:r>
            <a:r>
              <a:rPr lang="ru-RU" dirty="0" err="1"/>
              <a:t>алелями</a:t>
            </a:r>
            <a:r>
              <a:rPr lang="ru-RU" dirty="0"/>
              <a:t>; </a:t>
            </a:r>
          </a:p>
          <a:p>
            <a:r>
              <a:rPr lang="ru-RU" dirty="0"/>
              <a:t>3) при </a:t>
            </a:r>
            <a:r>
              <a:rPr lang="ru-RU" dirty="0" err="1"/>
              <a:t>заплідненні</a:t>
            </a:r>
            <a:r>
              <a:rPr lang="ru-RU" dirty="0"/>
              <a:t> </a:t>
            </a:r>
            <a:r>
              <a:rPr lang="ru-RU" dirty="0" err="1"/>
              <a:t>чоловічі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жіночі</a:t>
            </a:r>
            <a:r>
              <a:rPr lang="ru-RU" dirty="0"/>
              <a:t> </a:t>
            </a:r>
            <a:r>
              <a:rPr lang="ru-RU" dirty="0" err="1"/>
              <a:t>гамети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домінантні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рецесивні</a:t>
            </a:r>
            <a:r>
              <a:rPr lang="ru-RU" dirty="0"/>
              <a:t> </a:t>
            </a:r>
            <a:r>
              <a:rPr lang="ru-RU" dirty="0" err="1"/>
              <a:t>алелі</a:t>
            </a:r>
            <a:r>
              <a:rPr lang="ru-RU" dirty="0"/>
              <a:t>,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комбінуються</a:t>
            </a:r>
            <a:r>
              <a:rPr lang="ru-RU" dirty="0"/>
              <a:t>. </a:t>
            </a:r>
          </a:p>
          <a:p>
            <a:r>
              <a:rPr lang="ru-RU" dirty="0"/>
              <a:t>При </a:t>
            </a:r>
            <a:r>
              <a:rPr lang="ru-RU" dirty="0" err="1"/>
              <a:t>схрещуванні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гетерозигот</a:t>
            </a:r>
            <a:r>
              <a:rPr lang="ru-RU" dirty="0"/>
              <a:t> </a:t>
            </a:r>
            <a:r>
              <a:rPr lang="ru-RU" i="1" dirty="0"/>
              <a:t>(</a:t>
            </a:r>
            <a:r>
              <a:rPr lang="ru-RU" i="1" dirty="0" err="1"/>
              <a:t>Аа</a:t>
            </a:r>
            <a:r>
              <a:rPr lang="ru-RU" i="1" dirty="0"/>
              <a:t>), у </a:t>
            </a:r>
            <a:r>
              <a:rPr lang="ru-RU" i="1" dirty="0" err="1"/>
              <a:t>кожної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утворюється</a:t>
            </a:r>
            <a:r>
              <a:rPr lang="ru-RU" i="1" dirty="0"/>
              <a:t> два </a:t>
            </a:r>
            <a:r>
              <a:rPr lang="ru-RU" i="1" dirty="0" err="1"/>
              <a:t>типи</a:t>
            </a:r>
            <a:r>
              <a:rPr lang="ru-RU" i="1" dirty="0"/>
              <a:t> гамет, – половина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домінантним</a:t>
            </a:r>
            <a:r>
              <a:rPr lang="ru-RU" i="1" dirty="0"/>
              <a:t> </a:t>
            </a:r>
            <a:r>
              <a:rPr lang="ru-RU" i="1" dirty="0" err="1"/>
              <a:t>алелем</a:t>
            </a:r>
            <a:r>
              <a:rPr lang="ru-RU" i="1" dirty="0"/>
              <a:t> (А), половина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рецесивним</a:t>
            </a:r>
            <a:r>
              <a:rPr lang="ru-RU" i="1" dirty="0"/>
              <a:t> </a:t>
            </a:r>
            <a:r>
              <a:rPr lang="ru-RU" i="1" dirty="0" err="1"/>
              <a:t>алелем</a:t>
            </a:r>
            <a:r>
              <a:rPr lang="ru-RU" i="1" dirty="0"/>
              <a:t> (а), </a:t>
            </a:r>
            <a:r>
              <a:rPr lang="ru-RU" i="1" dirty="0" err="1"/>
              <a:t>отже</a:t>
            </a:r>
            <a:r>
              <a:rPr lang="ru-RU" i="1" dirty="0"/>
              <a:t>, </a:t>
            </a:r>
            <a:r>
              <a:rPr lang="ru-RU" i="1" dirty="0" err="1"/>
              <a:t>необхідно</a:t>
            </a:r>
            <a:r>
              <a:rPr lang="ru-RU" i="1" dirty="0"/>
              <a:t> </a:t>
            </a:r>
            <a:r>
              <a:rPr lang="ru-RU" i="1" dirty="0" err="1"/>
              <a:t>очікувати</a:t>
            </a:r>
            <a:r>
              <a:rPr lang="ru-RU" i="1" dirty="0"/>
              <a:t> </a:t>
            </a:r>
            <a:r>
              <a:rPr lang="ru-RU" i="1" dirty="0" err="1"/>
              <a:t>чотири</a:t>
            </a:r>
            <a:r>
              <a:rPr lang="ru-RU" i="1" dirty="0"/>
              <a:t> </a:t>
            </a:r>
            <a:r>
              <a:rPr lang="ru-RU" i="1" dirty="0" err="1"/>
              <a:t>можливих</a:t>
            </a:r>
            <a:r>
              <a:rPr lang="ru-RU" i="1" dirty="0"/>
              <a:t> </a:t>
            </a:r>
            <a:r>
              <a:rPr lang="ru-RU" i="1" dirty="0" err="1"/>
              <a:t>поєднання</a:t>
            </a:r>
            <a:r>
              <a:rPr lang="ru-RU" i="1" dirty="0"/>
              <a:t>. За </a:t>
            </a:r>
            <a:r>
              <a:rPr lang="ru-RU" i="1" dirty="0" err="1"/>
              <a:t>зовнішнім</a:t>
            </a:r>
            <a:r>
              <a:rPr lang="ru-RU" i="1" dirty="0"/>
              <a:t> </a:t>
            </a:r>
            <a:r>
              <a:rPr lang="ru-RU" i="1" dirty="0" err="1"/>
              <a:t>виглядом</a:t>
            </a:r>
            <a:r>
              <a:rPr lang="ru-RU" i="1" dirty="0"/>
              <a:t> (фенотипом) </a:t>
            </a:r>
            <a:r>
              <a:rPr lang="ru-RU" i="1" dirty="0" err="1"/>
              <a:t>особини</a:t>
            </a:r>
            <a:r>
              <a:rPr lang="ru-RU" i="1" dirty="0"/>
              <a:t> АА </a:t>
            </a:r>
            <a:r>
              <a:rPr lang="ru-RU" i="1" dirty="0" err="1"/>
              <a:t>і</a:t>
            </a:r>
            <a:r>
              <a:rPr lang="ru-RU" i="1" dirty="0"/>
              <a:t> </a:t>
            </a:r>
            <a:r>
              <a:rPr lang="ru-RU" i="1" dirty="0" err="1"/>
              <a:t>Аа</a:t>
            </a:r>
            <a:r>
              <a:rPr lang="ru-RU" i="1" dirty="0"/>
              <a:t> не </a:t>
            </a:r>
            <a:r>
              <a:rPr lang="ru-RU" i="1" dirty="0" err="1"/>
              <a:t>відрізняються</a:t>
            </a:r>
            <a:r>
              <a:rPr lang="ru-RU" i="1" dirty="0"/>
              <a:t>, тому </a:t>
            </a:r>
            <a:r>
              <a:rPr lang="ru-RU" i="1" dirty="0" err="1"/>
              <a:t>розщеплення</a:t>
            </a:r>
            <a:r>
              <a:rPr lang="ru-RU" i="1" dirty="0"/>
              <a:t> </a:t>
            </a:r>
            <a:r>
              <a:rPr lang="ru-RU" i="1" dirty="0" err="1"/>
              <a:t>відбувається</a:t>
            </a:r>
            <a:r>
              <a:rPr lang="ru-RU" i="1" dirty="0"/>
              <a:t> у </a:t>
            </a:r>
            <a:r>
              <a:rPr lang="ru-RU" i="1" dirty="0" err="1"/>
              <a:t>співвідношенні</a:t>
            </a:r>
            <a:r>
              <a:rPr lang="ru-RU" i="1" dirty="0"/>
              <a:t> 3:1. </a:t>
            </a:r>
            <a:r>
              <a:rPr lang="ru-RU" i="1" dirty="0" err="1"/>
              <a:t>Проте</a:t>
            </a:r>
            <a:r>
              <a:rPr lang="ru-RU" i="1" dirty="0"/>
              <a:t> за генотипом </a:t>
            </a:r>
            <a:r>
              <a:rPr lang="ru-RU" i="1" dirty="0" err="1"/>
              <a:t>співвідношення</a:t>
            </a:r>
            <a:r>
              <a:rPr lang="ru-RU" i="1" dirty="0"/>
              <a:t> </a:t>
            </a:r>
            <a:r>
              <a:rPr lang="ru-RU" i="1" dirty="0" err="1"/>
              <a:t>залишиться</a:t>
            </a:r>
            <a:r>
              <a:rPr lang="ru-RU" i="1" dirty="0"/>
              <a:t> 1АА:2Аа:1аа. </a:t>
            </a:r>
          </a:p>
          <a:p>
            <a:r>
              <a:rPr lang="ru-RU" dirty="0"/>
              <a:t>Таким чином, </a:t>
            </a:r>
            <a:r>
              <a:rPr lang="ru-RU" b="1" i="1" dirty="0"/>
              <a:t>при </a:t>
            </a:r>
            <a:r>
              <a:rPr lang="ru-RU" b="1" i="1" dirty="0" err="1"/>
              <a:t>схрещуванні</a:t>
            </a:r>
            <a:r>
              <a:rPr lang="ru-RU" b="1" i="1" dirty="0"/>
              <a:t> </a:t>
            </a:r>
            <a:r>
              <a:rPr lang="ru-RU" b="1" i="1" dirty="0" err="1"/>
              <a:t>двох</a:t>
            </a:r>
            <a:r>
              <a:rPr lang="ru-RU" b="1" i="1" dirty="0"/>
              <a:t> </a:t>
            </a:r>
            <a:r>
              <a:rPr lang="ru-RU" b="1" i="1" dirty="0" err="1"/>
              <a:t>гетерозиготних</a:t>
            </a:r>
            <a:r>
              <a:rPr lang="ru-RU" b="1" i="1" dirty="0"/>
              <a:t> </a:t>
            </a:r>
            <a:r>
              <a:rPr lang="ru-RU" b="1" i="1" dirty="0" err="1"/>
              <a:t>особин</a:t>
            </a:r>
            <a:r>
              <a:rPr lang="ru-RU" b="1" i="1" dirty="0"/>
              <a:t>, </a:t>
            </a:r>
            <a:r>
              <a:rPr lang="ru-RU" b="1" i="1" dirty="0" err="1"/>
              <a:t>тобто</a:t>
            </a:r>
            <a:r>
              <a:rPr lang="ru-RU" b="1" i="1" dirty="0"/>
              <a:t> </a:t>
            </a:r>
            <a:r>
              <a:rPr lang="ru-RU" b="1" i="1" dirty="0" err="1"/>
              <a:t>гібридів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аналізуються</a:t>
            </a:r>
            <a:r>
              <a:rPr lang="ru-RU" b="1" i="1" dirty="0"/>
              <a:t> за </a:t>
            </a:r>
            <a:r>
              <a:rPr lang="ru-RU" b="1" i="1" dirty="0" err="1"/>
              <a:t>однією</a:t>
            </a:r>
            <a:r>
              <a:rPr lang="ru-RU" b="1" i="1" dirty="0"/>
              <a:t> парою </a:t>
            </a:r>
            <a:r>
              <a:rPr lang="ru-RU" b="1" i="1" dirty="0" err="1"/>
              <a:t>альтернативних</a:t>
            </a:r>
            <a:r>
              <a:rPr lang="ru-RU" b="1" i="1" dirty="0"/>
              <a:t> </a:t>
            </a:r>
            <a:r>
              <a:rPr lang="ru-RU" b="1" i="1" dirty="0" err="1"/>
              <a:t>виявів</a:t>
            </a:r>
            <a:r>
              <a:rPr lang="ru-RU" b="1" i="1" dirty="0"/>
              <a:t> </a:t>
            </a:r>
            <a:r>
              <a:rPr lang="ru-RU" b="1" i="1" dirty="0" err="1"/>
              <a:t>ознаки</a:t>
            </a:r>
            <a:r>
              <a:rPr lang="ru-RU" b="1" i="1" dirty="0"/>
              <a:t>, у </a:t>
            </a:r>
            <a:r>
              <a:rPr lang="ru-RU" b="1" i="1" dirty="0" err="1" smtClean="0"/>
              <a:t>нащадків</a:t>
            </a:r>
            <a:r>
              <a:rPr lang="ru-RU" b="1" i="1" dirty="0" smtClean="0"/>
              <a:t> </a:t>
            </a:r>
            <a:r>
              <a:rPr lang="ru-RU" b="1" i="1" dirty="0" err="1"/>
              <a:t>спостерігається</a:t>
            </a:r>
            <a:r>
              <a:rPr lang="ru-RU" b="1" i="1" dirty="0"/>
              <a:t> </a:t>
            </a:r>
            <a:r>
              <a:rPr lang="ru-RU" b="1" i="1" dirty="0" err="1"/>
              <a:t>розщеплення</a:t>
            </a:r>
            <a:r>
              <a:rPr lang="ru-RU" b="1" i="1" dirty="0"/>
              <a:t> за фенотипом у </a:t>
            </a:r>
            <a:r>
              <a:rPr lang="ru-RU" b="1" i="1" dirty="0" err="1"/>
              <a:t>співвідношенні</a:t>
            </a:r>
            <a:r>
              <a:rPr lang="ru-RU" b="1" i="1" dirty="0"/>
              <a:t> 3:1 </a:t>
            </a:r>
            <a:r>
              <a:rPr lang="ru-RU" b="1" i="1" dirty="0" err="1"/>
              <a:t>і</a:t>
            </a:r>
            <a:r>
              <a:rPr lang="ru-RU" b="1" i="1" dirty="0"/>
              <a:t> за генотипом 1:2:1. </a:t>
            </a:r>
            <a:r>
              <a:rPr lang="ru-RU" b="1" i="1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5342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299695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Схема </a:t>
            </a:r>
            <a:r>
              <a:rPr lang="ru-RU" b="1" i="1" dirty="0" err="1"/>
              <a:t>запису</a:t>
            </a:r>
            <a:r>
              <a:rPr lang="ru-RU" b="1" i="1" dirty="0"/>
              <a:t> </a:t>
            </a:r>
            <a:r>
              <a:rPr lang="ru-RU" b="1" i="1" dirty="0" err="1"/>
              <a:t>двох</a:t>
            </a:r>
            <a:r>
              <a:rPr lang="ru-RU" b="1" i="1" dirty="0"/>
              <a:t> </a:t>
            </a:r>
            <a:r>
              <a:rPr lang="ru-RU" b="1" i="1" dirty="0" err="1"/>
              <a:t>прикладів</a:t>
            </a:r>
            <a:r>
              <a:rPr lang="ru-RU" b="1" i="1" dirty="0"/>
              <a:t> </a:t>
            </a:r>
            <a:r>
              <a:rPr lang="ru-RU" b="1" i="1" dirty="0" err="1"/>
              <a:t>дигібридного</a:t>
            </a:r>
            <a:r>
              <a:rPr lang="ru-RU" b="1" i="1" dirty="0"/>
              <a:t> </a:t>
            </a:r>
            <a:r>
              <a:rPr lang="ru-RU" b="1" i="1" dirty="0" err="1"/>
              <a:t>схрещування</a:t>
            </a:r>
            <a:r>
              <a:rPr lang="ru-RU" b="1" i="1" dirty="0"/>
              <a:t>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56992"/>
            <a:ext cx="40862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56612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Схема </a:t>
            </a:r>
            <a:r>
              <a:rPr lang="ru-RU" b="1" i="1" dirty="0" err="1"/>
              <a:t>дигібридного</a:t>
            </a:r>
            <a:r>
              <a:rPr lang="ru-RU" b="1" i="1" dirty="0"/>
              <a:t> </a:t>
            </a:r>
            <a:r>
              <a:rPr lang="ru-RU" b="1" i="1" dirty="0" err="1"/>
              <a:t>схрещування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аналіз</a:t>
            </a:r>
            <a:r>
              <a:rPr lang="ru-RU" b="1" i="1" dirty="0"/>
              <a:t> за </a:t>
            </a:r>
            <a:r>
              <a:rPr lang="ru-RU" b="1" i="1" dirty="0" err="1"/>
              <a:t>допомогою</a:t>
            </a:r>
            <a:r>
              <a:rPr lang="ru-RU" b="1" i="1" dirty="0"/>
              <a:t> </a:t>
            </a:r>
            <a:r>
              <a:rPr lang="ru-RU" b="1" i="1" dirty="0" err="1"/>
              <a:t>решітки</a:t>
            </a:r>
            <a:r>
              <a:rPr lang="ru-RU" b="1" i="1" dirty="0"/>
              <a:t> </a:t>
            </a:r>
            <a:r>
              <a:rPr lang="ru-RU" b="1" i="1" dirty="0" err="1"/>
              <a:t>Пеннета</a:t>
            </a:r>
            <a:r>
              <a:rPr lang="ru-RU" b="1" i="1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8847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Полігібридне</a:t>
            </a:r>
            <a:r>
              <a:rPr lang="ru-RU" b="1" dirty="0"/>
              <a:t> </a:t>
            </a:r>
            <a:r>
              <a:rPr lang="ru-RU" b="1" dirty="0" err="1"/>
              <a:t>схрещування</a:t>
            </a:r>
            <a:r>
              <a:rPr lang="ru-RU" b="1" dirty="0"/>
              <a:t>. </a:t>
            </a:r>
            <a:r>
              <a:rPr lang="ru-RU" b="1" dirty="0" err="1"/>
              <a:t>Дигібридне</a:t>
            </a:r>
            <a:r>
              <a:rPr lang="ru-RU" b="1" dirty="0"/>
              <a:t> </a:t>
            </a:r>
            <a:r>
              <a:rPr lang="ru-RU" b="1" dirty="0" err="1"/>
              <a:t>схрещування</a:t>
            </a:r>
            <a:r>
              <a:rPr lang="ru-RU" b="1" dirty="0"/>
              <a:t> як приклад </a:t>
            </a:r>
            <a:r>
              <a:rPr lang="ru-RU" b="1" dirty="0" err="1"/>
              <a:t>полігібридного</a:t>
            </a:r>
            <a:r>
              <a:rPr lang="ru-RU" b="1" dirty="0"/>
              <a:t> </a:t>
            </a:r>
            <a:r>
              <a:rPr lang="ru-RU" b="1" dirty="0" err="1"/>
              <a:t>схрещування</a:t>
            </a:r>
            <a:r>
              <a:rPr lang="ru-RU" b="1" dirty="0"/>
              <a:t>. </a:t>
            </a:r>
            <a:r>
              <a:rPr lang="ru-RU" b="1" dirty="0" err="1"/>
              <a:t>Визначити</a:t>
            </a:r>
            <a:r>
              <a:rPr lang="ru-RU" b="1" dirty="0"/>
              <a:t> </a:t>
            </a:r>
            <a:r>
              <a:rPr lang="ru-RU" b="1" dirty="0" err="1"/>
              <a:t>генотипну</a:t>
            </a:r>
            <a:r>
              <a:rPr lang="ru-RU" b="1" dirty="0"/>
              <a:t> </a:t>
            </a:r>
            <a:r>
              <a:rPr lang="ru-RU" b="1" dirty="0" err="1"/>
              <a:t>різноманітність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організмами</a:t>
            </a:r>
            <a:r>
              <a:rPr lang="ru-RU" b="1" dirty="0"/>
              <a:t> за </a:t>
            </a:r>
            <a:r>
              <a:rPr lang="ru-RU" b="1" dirty="0" err="1"/>
              <a:t>одним-двома</a:t>
            </a:r>
            <a:r>
              <a:rPr lang="ru-RU" b="1" dirty="0"/>
              <a:t> генами як практично, так </a:t>
            </a:r>
            <a:r>
              <a:rPr lang="ru-RU" b="1" dirty="0" err="1"/>
              <a:t>і</a:t>
            </a:r>
            <a:r>
              <a:rPr lang="ru-RU" b="1" dirty="0"/>
              <a:t> теоретично </a:t>
            </a:r>
            <a:r>
              <a:rPr lang="ru-RU" b="1" dirty="0" err="1"/>
              <a:t>неможливо</a:t>
            </a:r>
            <a:r>
              <a:rPr lang="ru-RU" b="1" dirty="0"/>
              <a:t>, </a:t>
            </a:r>
            <a:r>
              <a:rPr lang="ru-RU" b="1" dirty="0" err="1"/>
              <a:t>оскільки</a:t>
            </a:r>
            <a:r>
              <a:rPr lang="ru-RU" b="1" dirty="0"/>
              <a:t> в </a:t>
            </a:r>
            <a:r>
              <a:rPr lang="ru-RU" b="1" dirty="0" err="1"/>
              <a:t>організмі</a:t>
            </a:r>
            <a:r>
              <a:rPr lang="ru-RU" b="1" dirty="0"/>
              <a:t> </a:t>
            </a:r>
            <a:r>
              <a:rPr lang="ru-RU" b="1" dirty="0" err="1"/>
              <a:t>є</a:t>
            </a:r>
            <a:r>
              <a:rPr lang="ru-RU" b="1" dirty="0"/>
              <a:t> </a:t>
            </a:r>
            <a:r>
              <a:rPr lang="ru-RU" b="1" dirty="0" err="1"/>
              <a:t>мільйони</a:t>
            </a:r>
            <a:r>
              <a:rPr lang="ru-RU" b="1" dirty="0"/>
              <a:t> </a:t>
            </a:r>
            <a:r>
              <a:rPr lang="ru-RU" b="1" dirty="0" err="1"/>
              <a:t>генів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разом </a:t>
            </a:r>
            <a:r>
              <a:rPr lang="ru-RU" b="1" dirty="0" err="1"/>
              <a:t>організовують</a:t>
            </a:r>
            <a:r>
              <a:rPr lang="ru-RU" b="1" dirty="0"/>
              <a:t> </a:t>
            </a:r>
            <a:r>
              <a:rPr lang="ru-RU" b="1" dirty="0" err="1"/>
              <a:t>генетичний</a:t>
            </a:r>
            <a:r>
              <a:rPr lang="ru-RU" b="1" dirty="0"/>
              <a:t> гомеостаз </a:t>
            </a:r>
            <a:r>
              <a:rPr lang="ru-RU" b="1" dirty="0" err="1"/>
              <a:t>індивіда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визначають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розвиток.При</a:t>
            </a:r>
            <a:r>
              <a:rPr lang="ru-RU" b="1" dirty="0"/>
              <a:t> </a:t>
            </a:r>
            <a:r>
              <a:rPr lang="ru-RU" b="1" dirty="0" err="1"/>
              <a:t>полігібридному</a:t>
            </a:r>
            <a:r>
              <a:rPr lang="ru-RU" b="1" dirty="0"/>
              <a:t> </a:t>
            </a:r>
            <a:r>
              <a:rPr lang="ru-RU" b="1" dirty="0" err="1"/>
              <a:t>схрещуванні</a:t>
            </a:r>
            <a:r>
              <a:rPr lang="ru-RU" b="1" dirty="0"/>
              <a:t> </a:t>
            </a:r>
            <a:r>
              <a:rPr lang="ru-RU" b="1" dirty="0" err="1"/>
              <a:t>батьківські</a:t>
            </a:r>
            <a:r>
              <a:rPr lang="ru-RU" b="1" dirty="0"/>
              <a:t> </a:t>
            </a:r>
            <a:r>
              <a:rPr lang="ru-RU" b="1" dirty="0" err="1"/>
              <a:t>організми</a:t>
            </a:r>
            <a:r>
              <a:rPr lang="ru-RU" b="1" dirty="0"/>
              <a:t> </a:t>
            </a:r>
            <a:r>
              <a:rPr lang="ru-RU" b="1" dirty="0" err="1"/>
              <a:t>аналізуються</a:t>
            </a:r>
            <a:r>
              <a:rPr lang="ru-RU" b="1" dirty="0"/>
              <a:t> за </a:t>
            </a:r>
            <a:r>
              <a:rPr lang="ru-RU" b="1" dirty="0" err="1"/>
              <a:t>кількома</a:t>
            </a:r>
            <a:r>
              <a:rPr lang="ru-RU" b="1" dirty="0"/>
              <a:t> </a:t>
            </a:r>
            <a:r>
              <a:rPr lang="ru-RU" b="1" dirty="0" err="1"/>
              <a:t>ознаками</a:t>
            </a:r>
            <a:r>
              <a:rPr lang="ru-RU" b="1" dirty="0"/>
              <a:t> (рис. 4, 5). Прикладом </a:t>
            </a:r>
            <a:r>
              <a:rPr lang="ru-RU" b="1" dirty="0" err="1"/>
              <a:t>полігібридного</a:t>
            </a:r>
            <a:r>
              <a:rPr lang="ru-RU" b="1" dirty="0"/>
              <a:t> </a:t>
            </a:r>
            <a:r>
              <a:rPr lang="ru-RU" b="1" dirty="0" err="1"/>
              <a:t>схрещування</a:t>
            </a:r>
            <a:r>
              <a:rPr lang="ru-RU" b="1" dirty="0"/>
              <a:t> </a:t>
            </a:r>
            <a:r>
              <a:rPr lang="ru-RU" b="1" dirty="0" err="1"/>
              <a:t>може</a:t>
            </a:r>
            <a:r>
              <a:rPr lang="ru-RU" b="1" dirty="0"/>
              <a:t> бути </a:t>
            </a:r>
            <a:r>
              <a:rPr lang="ru-RU" b="1" dirty="0" err="1"/>
              <a:t>дигібридне</a:t>
            </a:r>
            <a:r>
              <a:rPr lang="ru-RU" b="1" dirty="0"/>
              <a:t>, при </a:t>
            </a:r>
            <a:r>
              <a:rPr lang="ru-RU" b="1" dirty="0" err="1"/>
              <a:t>якому</a:t>
            </a:r>
            <a:r>
              <a:rPr lang="ru-RU" b="1" dirty="0"/>
              <a:t> у </a:t>
            </a:r>
            <a:r>
              <a:rPr lang="ru-RU" b="1" dirty="0" err="1"/>
              <a:t>батьківських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b="1" dirty="0"/>
              <a:t> </a:t>
            </a:r>
            <a:r>
              <a:rPr lang="ru-RU" b="1" dirty="0" err="1"/>
              <a:t>беруть</a:t>
            </a:r>
            <a:r>
              <a:rPr lang="ru-RU" b="1" dirty="0"/>
              <a:t> до </a:t>
            </a:r>
            <a:r>
              <a:rPr lang="ru-RU" b="1" dirty="0" err="1"/>
              <a:t>уваги</a:t>
            </a:r>
            <a:r>
              <a:rPr lang="ru-RU" b="1" dirty="0"/>
              <a:t> </a:t>
            </a:r>
            <a:r>
              <a:rPr lang="ru-RU" b="1" dirty="0" err="1"/>
              <a:t>відмінності</a:t>
            </a:r>
            <a:r>
              <a:rPr lang="ru-RU" b="1" dirty="0"/>
              <a:t> за парами </a:t>
            </a:r>
            <a:r>
              <a:rPr lang="ru-RU" b="1" dirty="0" err="1"/>
              <a:t>альтернативних</a:t>
            </a:r>
            <a:r>
              <a:rPr lang="ru-RU" b="1" dirty="0"/>
              <a:t> </a:t>
            </a:r>
            <a:r>
              <a:rPr lang="ru-RU" b="1" dirty="0" err="1"/>
              <a:t>виявів</a:t>
            </a:r>
            <a:r>
              <a:rPr lang="ru-RU" b="1" dirty="0"/>
              <a:t>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ознак</a:t>
            </a:r>
            <a:r>
              <a:rPr lang="ru-RU" b="1" dirty="0"/>
              <a:t>. Перше </a:t>
            </a:r>
            <a:r>
              <a:rPr lang="ru-RU" b="1" dirty="0" err="1"/>
              <a:t>покоління</a:t>
            </a:r>
            <a:r>
              <a:rPr lang="ru-RU" b="1" dirty="0"/>
              <a:t> </a:t>
            </a:r>
            <a:r>
              <a:rPr lang="ru-RU" b="1" dirty="0" err="1"/>
              <a:t>гібридів</a:t>
            </a:r>
            <a:r>
              <a:rPr lang="ru-RU" b="1" dirty="0"/>
              <a:t> у </a:t>
            </a:r>
            <a:r>
              <a:rPr lang="ru-RU" b="1" dirty="0" err="1"/>
              <a:t>цьому</a:t>
            </a:r>
            <a:r>
              <a:rPr lang="ru-RU" b="1" dirty="0"/>
              <a:t> </a:t>
            </a:r>
            <a:r>
              <a:rPr lang="ru-RU" b="1" dirty="0" err="1"/>
              <a:t>випадку</a:t>
            </a:r>
            <a:r>
              <a:rPr lang="ru-RU" b="1" dirty="0"/>
              <a:t> </a:t>
            </a:r>
            <a:r>
              <a:rPr lang="ru-RU" b="1" dirty="0" err="1"/>
              <a:t>виявляється</a:t>
            </a:r>
            <a:r>
              <a:rPr lang="ru-RU" b="1" dirty="0"/>
              <a:t> </a:t>
            </a:r>
            <a:r>
              <a:rPr lang="ru-RU" b="1" dirty="0" err="1"/>
              <a:t>однорідним</a:t>
            </a:r>
            <a:r>
              <a:rPr lang="ru-RU" b="1" dirty="0"/>
              <a:t>, </a:t>
            </a:r>
            <a:r>
              <a:rPr lang="ru-RU" b="1" dirty="0" err="1"/>
              <a:t>проявляються</a:t>
            </a:r>
            <a:r>
              <a:rPr lang="ru-RU" b="1" dirty="0"/>
              <a:t>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домінантні</a:t>
            </a:r>
            <a:r>
              <a:rPr lang="ru-RU" b="1" dirty="0"/>
              <a:t> </a:t>
            </a:r>
            <a:r>
              <a:rPr lang="ru-RU" b="1" dirty="0" err="1"/>
              <a:t>алелі</a:t>
            </a:r>
            <a:r>
              <a:rPr lang="ru-RU" b="1" dirty="0"/>
              <a:t>, </a:t>
            </a:r>
            <a:r>
              <a:rPr lang="ru-RU" b="1" dirty="0" err="1"/>
              <a:t>причому</a:t>
            </a:r>
            <a:r>
              <a:rPr lang="ru-RU" b="1" dirty="0"/>
              <a:t> </a:t>
            </a:r>
            <a:r>
              <a:rPr lang="ru-RU" b="1" dirty="0" err="1"/>
              <a:t>домінування</a:t>
            </a:r>
            <a:r>
              <a:rPr lang="ru-RU" b="1" dirty="0"/>
              <a:t> не </a:t>
            </a:r>
            <a:r>
              <a:rPr lang="ru-RU" b="1" dirty="0" err="1"/>
              <a:t>залежить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того, як </a:t>
            </a:r>
            <a:r>
              <a:rPr lang="ru-RU" b="1" dirty="0" err="1"/>
              <a:t>ознаки</a:t>
            </a:r>
            <a:r>
              <a:rPr lang="ru-RU" b="1" dirty="0"/>
              <a:t> </a:t>
            </a:r>
            <a:r>
              <a:rPr lang="ru-RU" b="1" dirty="0" err="1"/>
              <a:t>були</a:t>
            </a:r>
            <a:r>
              <a:rPr lang="ru-RU" b="1" dirty="0"/>
              <a:t> </a:t>
            </a:r>
            <a:r>
              <a:rPr lang="ru-RU" b="1" dirty="0" err="1"/>
              <a:t>розподілені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батьками.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2714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01008"/>
            <a:ext cx="5684645" cy="246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3648" y="593467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Схема </a:t>
            </a:r>
            <a:r>
              <a:rPr lang="ru-RU" b="1" i="1" dirty="0" err="1"/>
              <a:t>тригібридного</a:t>
            </a:r>
            <a:r>
              <a:rPr lang="ru-RU" b="1" i="1" dirty="0"/>
              <a:t> </a:t>
            </a:r>
            <a:r>
              <a:rPr lang="ru-RU" b="1" i="1" dirty="0" err="1"/>
              <a:t>схрещування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аналіз</a:t>
            </a:r>
            <a:r>
              <a:rPr lang="ru-RU" b="1" i="1" dirty="0"/>
              <a:t> за </a:t>
            </a:r>
            <a:r>
              <a:rPr lang="ru-RU" b="1" i="1" dirty="0" err="1"/>
              <a:t>допомогою</a:t>
            </a:r>
            <a:r>
              <a:rPr lang="ru-RU" b="1" i="1" dirty="0"/>
              <a:t> </a:t>
            </a:r>
            <a:r>
              <a:rPr lang="ru-RU" b="1" i="1" dirty="0" err="1"/>
              <a:t>решітки</a:t>
            </a:r>
            <a:r>
              <a:rPr lang="ru-RU" b="1" i="1" dirty="0"/>
              <a:t> </a:t>
            </a:r>
            <a:r>
              <a:rPr lang="ru-RU" b="1" i="1" dirty="0" err="1"/>
              <a:t>Пеннета</a:t>
            </a:r>
            <a:r>
              <a:rPr lang="ru-RU" b="1" i="1" dirty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3988668" cy="478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20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Схема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перекомб</a:t>
            </a:r>
            <a:r>
              <a:rPr lang="ru-RU" b="1" i="1" dirty="0" err="1"/>
              <a:t>інацій</a:t>
            </a:r>
            <a:r>
              <a:rPr lang="ru-RU" b="1" i="1" dirty="0"/>
              <a:t> в гаметах </a:t>
            </a:r>
            <a:r>
              <a:rPr lang="ru-RU" b="1" i="1" dirty="0" err="1"/>
              <a:t>дигібридів</a:t>
            </a:r>
            <a:r>
              <a:rPr lang="ru-RU" b="1" i="1" dirty="0"/>
              <a:t> у </a:t>
            </a:r>
            <a:r>
              <a:rPr lang="ru-RU" b="1" i="1" dirty="0" err="1"/>
              <a:t>випадку</a:t>
            </a:r>
            <a:r>
              <a:rPr lang="ru-RU" b="1" i="1" dirty="0"/>
              <a:t> </a:t>
            </a:r>
            <a:r>
              <a:rPr lang="ru-RU" b="1" i="1" dirty="0" err="1"/>
              <a:t>розміщення</a:t>
            </a:r>
            <a:r>
              <a:rPr lang="ru-RU" b="1" i="1" dirty="0"/>
              <a:t> </a:t>
            </a:r>
            <a:r>
              <a:rPr lang="ru-RU" b="1" i="1" dirty="0" err="1"/>
              <a:t>аналізуюючих</a:t>
            </a:r>
            <a:r>
              <a:rPr lang="ru-RU" b="1" i="1" dirty="0"/>
              <a:t> пар </a:t>
            </a:r>
            <a:r>
              <a:rPr lang="ru-RU" b="1" i="1" dirty="0" err="1"/>
              <a:t>генів</a:t>
            </a:r>
            <a:r>
              <a:rPr lang="ru-RU" b="1" i="1" dirty="0"/>
              <a:t> в </a:t>
            </a:r>
            <a:r>
              <a:rPr lang="ru-RU" b="1" i="1" dirty="0" err="1"/>
              <a:t>різних</a:t>
            </a:r>
            <a:r>
              <a:rPr lang="ru-RU" b="1" i="1" dirty="0"/>
              <a:t> парах хромосом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</a:t>
            </a:r>
            <a:r>
              <a:rPr lang="ru-RU" b="1" dirty="0" err="1" smtClean="0"/>
              <a:t>Випишіть</a:t>
            </a:r>
            <a:r>
              <a:rPr lang="ru-RU" b="1" dirty="0" smtClean="0"/>
              <a:t> </a:t>
            </a:r>
            <a:r>
              <a:rPr lang="ru-RU" b="1" dirty="0" err="1"/>
              <a:t>типи</a:t>
            </a:r>
            <a:r>
              <a:rPr lang="ru-RU" b="1" dirty="0"/>
              <a:t> гамет,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утворюються</a:t>
            </a:r>
            <a:r>
              <a:rPr lang="ru-RU" b="1" dirty="0"/>
              <a:t> у </a:t>
            </a:r>
            <a:r>
              <a:rPr lang="ru-RU" b="1" dirty="0" err="1"/>
              <a:t>особин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генотипом: а) </a:t>
            </a:r>
            <a:r>
              <a:rPr lang="ru-RU" b="1" i="1" dirty="0" err="1"/>
              <a:t>ааbb</a:t>
            </a:r>
            <a:r>
              <a:rPr lang="ru-RU" b="1" i="1" dirty="0"/>
              <a:t>; б) </a:t>
            </a:r>
            <a:r>
              <a:rPr lang="ru-RU" b="1" i="1" dirty="0" err="1"/>
              <a:t>АаBB</a:t>
            </a:r>
            <a:r>
              <a:rPr lang="ru-RU" b="1" i="1" dirty="0"/>
              <a:t>; в) </a:t>
            </a:r>
            <a:r>
              <a:rPr lang="ru-RU" b="1" i="1" dirty="0" err="1"/>
              <a:t>AaBb</a:t>
            </a:r>
            <a:r>
              <a:rPr lang="ru-RU" b="1" i="1" dirty="0"/>
              <a:t>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181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99695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 У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/>
              <a:t>короткозорість</a:t>
            </a:r>
            <a:r>
              <a:rPr lang="ru-RU" b="1" dirty="0"/>
              <a:t> </a:t>
            </a:r>
            <a:r>
              <a:rPr lang="ru-RU" b="1" dirty="0" err="1"/>
              <a:t>домінує</a:t>
            </a:r>
            <a:r>
              <a:rPr lang="ru-RU" b="1" dirty="0"/>
              <a:t> над </a:t>
            </a:r>
            <a:r>
              <a:rPr lang="ru-RU" b="1" dirty="0" err="1"/>
              <a:t>нормальним</a:t>
            </a:r>
            <a:r>
              <a:rPr lang="ru-RU" b="1" dirty="0"/>
              <a:t> </a:t>
            </a:r>
            <a:r>
              <a:rPr lang="ru-RU" b="1" dirty="0" err="1"/>
              <a:t>зором</a:t>
            </a:r>
            <a:r>
              <a:rPr lang="ru-RU" b="1" dirty="0"/>
              <a:t>, а карий </a:t>
            </a:r>
            <a:r>
              <a:rPr lang="ru-RU" b="1" dirty="0" err="1"/>
              <a:t>колір</a:t>
            </a:r>
            <a:r>
              <a:rPr lang="ru-RU" b="1" dirty="0"/>
              <a:t> очей над </a:t>
            </a:r>
            <a:r>
              <a:rPr lang="ru-RU" b="1" dirty="0" err="1"/>
              <a:t>блакитним</a:t>
            </a:r>
            <a:r>
              <a:rPr lang="ru-RU" b="1" dirty="0"/>
              <a:t>. </a:t>
            </a:r>
            <a:r>
              <a:rPr lang="ru-RU" b="1" dirty="0" err="1"/>
              <a:t>Єдина</a:t>
            </a:r>
            <a:r>
              <a:rPr lang="ru-RU" b="1" dirty="0"/>
              <a:t> </a:t>
            </a:r>
            <a:r>
              <a:rPr lang="ru-RU" b="1" dirty="0" err="1"/>
              <a:t>дитина</a:t>
            </a:r>
            <a:r>
              <a:rPr lang="ru-RU" b="1" dirty="0"/>
              <a:t> в </a:t>
            </a:r>
            <a:r>
              <a:rPr lang="ru-RU" b="1" dirty="0" err="1"/>
              <a:t>сім’ї</a:t>
            </a:r>
            <a:r>
              <a:rPr lang="ru-RU" b="1" dirty="0"/>
              <a:t> </a:t>
            </a:r>
            <a:r>
              <a:rPr lang="ru-RU" b="1" dirty="0" err="1"/>
              <a:t>короткозорих</a:t>
            </a:r>
            <a:r>
              <a:rPr lang="ru-RU" b="1" dirty="0"/>
              <a:t> </a:t>
            </a:r>
            <a:r>
              <a:rPr lang="ru-RU" b="1" dirty="0" err="1"/>
              <a:t>карооких</a:t>
            </a:r>
            <a:r>
              <a:rPr lang="ru-RU" b="1" dirty="0"/>
              <a:t> </a:t>
            </a:r>
            <a:r>
              <a:rPr lang="ru-RU" b="1" dirty="0" err="1"/>
              <a:t>батьків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блакитні</a:t>
            </a:r>
            <a:r>
              <a:rPr lang="ru-RU" b="1" dirty="0"/>
              <a:t> </a:t>
            </a:r>
            <a:r>
              <a:rPr lang="ru-RU" b="1" dirty="0" err="1"/>
              <a:t>очі</a:t>
            </a:r>
            <a:r>
              <a:rPr lang="ru-RU" b="1" dirty="0"/>
              <a:t> та </a:t>
            </a:r>
            <a:r>
              <a:rPr lang="ru-RU" b="1" dirty="0" err="1"/>
              <a:t>нормальний</a:t>
            </a:r>
            <a:r>
              <a:rPr lang="ru-RU" b="1" dirty="0"/>
              <a:t> </a:t>
            </a:r>
            <a:r>
              <a:rPr lang="ru-RU" b="1" dirty="0" err="1"/>
              <a:t>зір</a:t>
            </a:r>
            <a:r>
              <a:rPr lang="ru-RU" b="1" dirty="0"/>
              <a:t>. </a:t>
            </a:r>
            <a:r>
              <a:rPr lang="ru-RU" b="1" dirty="0" err="1"/>
              <a:t>Встановіть</a:t>
            </a:r>
            <a:r>
              <a:rPr lang="ru-RU" b="1" dirty="0"/>
              <a:t> </a:t>
            </a:r>
            <a:r>
              <a:rPr lang="ru-RU" b="1" dirty="0" err="1"/>
              <a:t>генотипи</a:t>
            </a:r>
            <a:r>
              <a:rPr lang="ru-RU" b="1" dirty="0"/>
              <a:t> </a:t>
            </a:r>
            <a:r>
              <a:rPr lang="ru-RU" b="1" dirty="0" err="1"/>
              <a:t>всіх</a:t>
            </a:r>
            <a:r>
              <a:rPr lang="ru-RU" b="1" dirty="0"/>
              <a:t> </a:t>
            </a:r>
            <a:r>
              <a:rPr lang="ru-RU" b="1" dirty="0" err="1"/>
              <a:t>членів</a:t>
            </a:r>
            <a:r>
              <a:rPr lang="ru-RU" b="1" dirty="0"/>
              <a:t> в </a:t>
            </a:r>
            <a:r>
              <a:rPr lang="ru-RU" b="1" dirty="0" err="1"/>
              <a:t>цій</a:t>
            </a:r>
            <a:r>
              <a:rPr lang="ru-RU" b="1" dirty="0"/>
              <a:t> </a:t>
            </a:r>
            <a:r>
              <a:rPr lang="ru-RU" b="1" dirty="0" err="1"/>
              <a:t>сім’ї</a:t>
            </a:r>
            <a:r>
              <a:rPr lang="ru-RU" b="1" dirty="0"/>
              <a:t>?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75062"/>
            <a:ext cx="4286622" cy="27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3. У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/>
              <a:t>карі</a:t>
            </a:r>
            <a:r>
              <a:rPr lang="ru-RU" b="1" dirty="0"/>
              <a:t> </a:t>
            </a:r>
            <a:r>
              <a:rPr lang="ru-RU" b="1" dirty="0" err="1"/>
              <a:t>очі</a:t>
            </a:r>
            <a:r>
              <a:rPr lang="ru-RU" b="1" dirty="0"/>
              <a:t> </a:t>
            </a:r>
            <a:r>
              <a:rPr lang="ru-RU" b="1" i="1" dirty="0"/>
              <a:t>В </a:t>
            </a:r>
            <a:r>
              <a:rPr lang="ru-RU" b="1" i="1" dirty="0" err="1"/>
              <a:t>домінують</a:t>
            </a:r>
            <a:r>
              <a:rPr lang="ru-RU" b="1" i="1" dirty="0"/>
              <a:t> над </a:t>
            </a:r>
            <a:r>
              <a:rPr lang="ru-RU" b="1" i="1" dirty="0" err="1"/>
              <a:t>блакитними</a:t>
            </a:r>
            <a:r>
              <a:rPr lang="ru-RU" b="1" i="1" dirty="0"/>
              <a:t> </a:t>
            </a:r>
            <a:r>
              <a:rPr lang="en-US" b="1" i="1" dirty="0"/>
              <a:t>b, </a:t>
            </a:r>
            <a:r>
              <a:rPr lang="ru-RU" b="1" i="1" dirty="0" err="1"/>
              <a:t>темне</a:t>
            </a:r>
            <a:r>
              <a:rPr lang="ru-RU" b="1" i="1" dirty="0"/>
              <a:t> </a:t>
            </a:r>
            <a:r>
              <a:rPr lang="ru-RU" b="1" i="1" dirty="0" err="1"/>
              <a:t>забарвлення</a:t>
            </a:r>
            <a:r>
              <a:rPr lang="ru-RU" b="1" i="1" dirty="0"/>
              <a:t> </a:t>
            </a:r>
            <a:r>
              <a:rPr lang="ru-RU" b="1" i="1" dirty="0" err="1"/>
              <a:t>волосся</a:t>
            </a:r>
            <a:r>
              <a:rPr lang="ru-RU" b="1" i="1" dirty="0"/>
              <a:t> </a:t>
            </a:r>
            <a:r>
              <a:rPr lang="en-US" b="1" i="1" dirty="0"/>
              <a:t>R </a:t>
            </a:r>
            <a:r>
              <a:rPr lang="ru-RU" b="1" i="1" dirty="0"/>
              <a:t>над </a:t>
            </a:r>
            <a:r>
              <a:rPr lang="ru-RU" b="1" i="1" dirty="0" err="1"/>
              <a:t>свілим</a:t>
            </a:r>
            <a:r>
              <a:rPr lang="ru-RU" b="1" i="1" dirty="0"/>
              <a:t> </a:t>
            </a:r>
            <a:r>
              <a:rPr lang="en-US" b="1" i="1" dirty="0"/>
              <a:t>r. </a:t>
            </a:r>
            <a:r>
              <a:rPr lang="ru-RU" b="1" i="1" dirty="0" err="1"/>
              <a:t>Блакитноокий</a:t>
            </a:r>
            <a:r>
              <a:rPr lang="ru-RU" b="1" i="1" dirty="0"/>
              <a:t> брюнет, </a:t>
            </a:r>
            <a:r>
              <a:rPr lang="ru-RU" b="1" i="1" dirty="0" err="1"/>
              <a:t>батько</a:t>
            </a:r>
            <a:r>
              <a:rPr lang="ru-RU" b="1" i="1" dirty="0"/>
              <a:t> </a:t>
            </a:r>
            <a:r>
              <a:rPr lang="ru-RU" b="1" i="1" dirty="0" err="1"/>
              <a:t>якого</a:t>
            </a:r>
            <a:r>
              <a:rPr lang="ru-RU" b="1" i="1" dirty="0"/>
              <a:t> </a:t>
            </a:r>
            <a:r>
              <a:rPr lang="ru-RU" b="1" i="1" dirty="0" err="1"/>
              <a:t>був</a:t>
            </a:r>
            <a:r>
              <a:rPr lang="ru-RU" b="1" i="1" dirty="0"/>
              <a:t> блондином </a:t>
            </a:r>
            <a:r>
              <a:rPr lang="ru-RU" b="1" i="1" dirty="0" err="1"/>
              <a:t>одружився</a:t>
            </a:r>
            <a:r>
              <a:rPr lang="ru-RU" b="1" i="1" dirty="0"/>
              <a:t> </a:t>
            </a:r>
            <a:r>
              <a:rPr lang="ru-RU" b="1" i="1" dirty="0" err="1"/>
              <a:t>з</a:t>
            </a:r>
            <a:r>
              <a:rPr lang="ru-RU" b="1" i="1" dirty="0"/>
              <a:t> </a:t>
            </a:r>
            <a:r>
              <a:rPr lang="ru-RU" b="1" i="1" dirty="0" err="1"/>
              <a:t>кароокою</a:t>
            </a:r>
            <a:r>
              <a:rPr lang="ru-RU" b="1" i="1" dirty="0"/>
              <a:t> блондинкою </a:t>
            </a:r>
            <a:r>
              <a:rPr lang="ru-RU" b="1" i="1" dirty="0" err="1"/>
              <a:t>з</a:t>
            </a:r>
            <a:r>
              <a:rPr lang="ru-RU" b="1" i="1" dirty="0"/>
              <a:t> </a:t>
            </a:r>
            <a:r>
              <a:rPr lang="ru-RU" b="1" i="1" dirty="0" err="1"/>
              <a:t>родини</a:t>
            </a:r>
            <a:r>
              <a:rPr lang="ru-RU" b="1" i="1" dirty="0"/>
              <a:t> у </a:t>
            </a:r>
            <a:r>
              <a:rPr lang="ru-RU" b="1" i="1" dirty="0" err="1"/>
              <a:t>якої</a:t>
            </a:r>
            <a:r>
              <a:rPr lang="ru-RU" b="1" i="1" dirty="0"/>
              <a:t> </a:t>
            </a:r>
            <a:r>
              <a:rPr lang="ru-RU" b="1" i="1" dirty="0" err="1"/>
              <a:t>усі</a:t>
            </a:r>
            <a:r>
              <a:rPr lang="ru-RU" b="1" i="1" dirty="0"/>
              <a:t> члени </a:t>
            </a:r>
            <a:r>
              <a:rPr lang="ru-RU" b="1" i="1" dirty="0" err="1"/>
              <a:t>протягом</a:t>
            </a:r>
            <a:r>
              <a:rPr lang="ru-RU" b="1" i="1" dirty="0"/>
              <a:t> </a:t>
            </a:r>
            <a:r>
              <a:rPr lang="ru-RU" b="1" i="1" dirty="0" err="1"/>
              <a:t>кількох</a:t>
            </a:r>
            <a:r>
              <a:rPr lang="ru-RU" b="1" i="1" dirty="0"/>
              <a:t> </a:t>
            </a:r>
            <a:r>
              <a:rPr lang="ru-RU" b="1" i="1" dirty="0" err="1"/>
              <a:t>поколінь</a:t>
            </a:r>
            <a:r>
              <a:rPr lang="ru-RU" b="1" i="1" dirty="0"/>
              <a:t> </a:t>
            </a:r>
            <a:r>
              <a:rPr lang="ru-RU" b="1" i="1" dirty="0" err="1"/>
              <a:t>мали</a:t>
            </a:r>
            <a:r>
              <a:rPr lang="ru-RU" b="1" i="1" dirty="0"/>
              <a:t> </a:t>
            </a:r>
            <a:r>
              <a:rPr lang="ru-RU" b="1" i="1" dirty="0" err="1"/>
              <a:t>карі</a:t>
            </a:r>
            <a:r>
              <a:rPr lang="ru-RU" b="1" i="1" dirty="0"/>
              <a:t> </a:t>
            </a:r>
            <a:r>
              <a:rPr lang="ru-RU" b="1" i="1" dirty="0" err="1"/>
              <a:t>очі</a:t>
            </a:r>
            <a:r>
              <a:rPr lang="ru-RU" b="1" i="1" dirty="0"/>
              <a:t>. </a:t>
            </a:r>
            <a:r>
              <a:rPr lang="ru-RU" b="1" i="1" dirty="0" err="1"/>
              <a:t>Яких</a:t>
            </a:r>
            <a:r>
              <a:rPr lang="ru-RU" b="1" i="1" dirty="0"/>
              <a:t> </a:t>
            </a:r>
            <a:r>
              <a:rPr lang="ru-RU" b="1" i="1" dirty="0" err="1"/>
              <a:t>нащадків</a:t>
            </a:r>
            <a:r>
              <a:rPr lang="ru-RU" b="1" i="1" dirty="0"/>
              <a:t> за </a:t>
            </a:r>
            <a:r>
              <a:rPr lang="ru-RU" b="1" i="1" dirty="0" err="1"/>
              <a:t>цими</a:t>
            </a:r>
            <a:r>
              <a:rPr lang="ru-RU" b="1" i="1" dirty="0"/>
              <a:t> </a:t>
            </a:r>
            <a:r>
              <a:rPr lang="ru-RU" b="1" i="1" dirty="0" err="1"/>
              <a:t>ознаками</a:t>
            </a:r>
            <a:r>
              <a:rPr lang="ru-RU" b="1" i="1" dirty="0"/>
              <a:t> </a:t>
            </a:r>
            <a:r>
              <a:rPr lang="ru-RU" b="1" i="1" dirty="0" err="1"/>
              <a:t>можна</a:t>
            </a:r>
            <a:r>
              <a:rPr lang="ru-RU" b="1" i="1" dirty="0"/>
              <a:t> </a:t>
            </a:r>
            <a:r>
              <a:rPr lang="ru-RU" b="1" i="1" dirty="0" err="1"/>
              <a:t>очікувати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цього</a:t>
            </a:r>
            <a:r>
              <a:rPr lang="ru-RU" b="1" i="1" dirty="0"/>
              <a:t> </a:t>
            </a:r>
            <a:r>
              <a:rPr lang="ru-RU" b="1" i="1" dirty="0" err="1"/>
              <a:t>шлюбу</a:t>
            </a:r>
            <a:r>
              <a:rPr lang="ru-RU" b="1" i="1" dirty="0"/>
              <a:t>?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5674395" cy="44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683489"/>
            <a:ext cx="4378251" cy="11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</a:t>
            </a:r>
            <a:r>
              <a:rPr lang="ru-RU" b="1" dirty="0" smtClean="0"/>
              <a:t>Глаукома </a:t>
            </a:r>
            <a:r>
              <a:rPr lang="ru-RU" b="1" dirty="0" err="1"/>
              <a:t>дорослих</a:t>
            </a:r>
            <a:r>
              <a:rPr lang="ru-RU" b="1" dirty="0"/>
              <a:t> </a:t>
            </a:r>
            <a:r>
              <a:rPr lang="ru-RU" b="1" dirty="0" err="1"/>
              <a:t>успадковується</a:t>
            </a:r>
            <a:r>
              <a:rPr lang="ru-RU" b="1" dirty="0"/>
              <a:t> </a:t>
            </a:r>
            <a:r>
              <a:rPr lang="ru-RU" b="1" dirty="0" err="1"/>
              <a:t>декількома</a:t>
            </a:r>
            <a:r>
              <a:rPr lang="ru-RU" b="1" dirty="0"/>
              <a:t> шляхами. Одна </a:t>
            </a:r>
            <a:r>
              <a:rPr lang="ru-RU" b="1" dirty="0" err="1"/>
              <a:t>з</a:t>
            </a:r>
            <a:r>
              <a:rPr lang="ru-RU" b="1" dirty="0"/>
              <a:t> форм </a:t>
            </a:r>
            <a:r>
              <a:rPr lang="ru-RU" b="1" dirty="0" err="1"/>
              <a:t>глаукоми</a:t>
            </a:r>
            <a:r>
              <a:rPr lang="ru-RU" b="1" dirty="0"/>
              <a:t> </a:t>
            </a:r>
            <a:r>
              <a:rPr lang="ru-RU" b="1" dirty="0" err="1"/>
              <a:t>визначається</a:t>
            </a:r>
            <a:r>
              <a:rPr lang="ru-RU" b="1" dirty="0"/>
              <a:t> </a:t>
            </a:r>
            <a:r>
              <a:rPr lang="ru-RU" b="1" dirty="0" err="1"/>
              <a:t>домінантним</a:t>
            </a:r>
            <a:r>
              <a:rPr lang="ru-RU" b="1" dirty="0"/>
              <a:t> </a:t>
            </a:r>
            <a:r>
              <a:rPr lang="ru-RU" b="1" dirty="0" err="1"/>
              <a:t>аутосомним</a:t>
            </a:r>
            <a:r>
              <a:rPr lang="ru-RU" b="1" dirty="0"/>
              <a:t> геном, друга – </a:t>
            </a:r>
            <a:r>
              <a:rPr lang="ru-RU" b="1" dirty="0" err="1"/>
              <a:t>рецесивним</a:t>
            </a:r>
            <a:r>
              <a:rPr lang="ru-RU" b="1" dirty="0"/>
              <a:t>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аутосомним</a:t>
            </a:r>
            <a:r>
              <a:rPr lang="ru-RU" b="1" dirty="0"/>
              <a:t> </a:t>
            </a:r>
            <a:r>
              <a:rPr lang="ru-RU" b="1" dirty="0" err="1"/>
              <a:t>незчепленим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попереднім</a:t>
            </a:r>
            <a:r>
              <a:rPr lang="ru-RU" b="1" dirty="0"/>
              <a:t> геном. </a:t>
            </a:r>
          </a:p>
          <a:p>
            <a:r>
              <a:rPr lang="ru-RU" b="1" dirty="0"/>
              <a:t>А. Яка </a:t>
            </a:r>
            <a:r>
              <a:rPr lang="ru-RU" b="1" dirty="0" err="1"/>
              <a:t>ймовірність</a:t>
            </a:r>
            <a:r>
              <a:rPr lang="ru-RU" b="1" dirty="0"/>
              <a:t> </a:t>
            </a:r>
            <a:r>
              <a:rPr lang="ru-RU" b="1" dirty="0" err="1"/>
              <a:t>народження</a:t>
            </a:r>
            <a:r>
              <a:rPr lang="ru-RU" b="1" dirty="0"/>
              <a:t> </a:t>
            </a:r>
            <a:r>
              <a:rPr lang="ru-RU" b="1" dirty="0" err="1"/>
              <a:t>дитини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аномалією</a:t>
            </a:r>
            <a:r>
              <a:rPr lang="ru-RU" b="1" dirty="0"/>
              <a:t> у </a:t>
            </a:r>
            <a:r>
              <a:rPr lang="ru-RU" b="1" dirty="0" err="1"/>
              <a:t>випадку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обоє</a:t>
            </a:r>
            <a:r>
              <a:rPr lang="ru-RU" b="1" dirty="0"/>
              <a:t> </a:t>
            </a:r>
            <a:r>
              <a:rPr lang="ru-RU" b="1" dirty="0" err="1"/>
              <a:t>батьків</a:t>
            </a:r>
            <a:r>
              <a:rPr lang="ru-RU" b="1" dirty="0"/>
              <a:t> </a:t>
            </a:r>
            <a:r>
              <a:rPr lang="ru-RU" b="1" dirty="0" err="1"/>
              <a:t>гетерозиготні</a:t>
            </a:r>
            <a:r>
              <a:rPr lang="ru-RU" b="1" dirty="0"/>
              <a:t> за </a:t>
            </a:r>
            <a:r>
              <a:rPr lang="ru-RU" b="1" dirty="0" err="1"/>
              <a:t>обома</a:t>
            </a:r>
            <a:r>
              <a:rPr lang="ru-RU" b="1" dirty="0"/>
              <a:t> парами </a:t>
            </a:r>
            <a:r>
              <a:rPr lang="ru-RU" b="1" dirty="0" err="1"/>
              <a:t>патологічних</a:t>
            </a:r>
            <a:r>
              <a:rPr lang="ru-RU" b="1" dirty="0"/>
              <a:t> </a:t>
            </a:r>
            <a:r>
              <a:rPr lang="ru-RU" b="1" dirty="0" err="1"/>
              <a:t>генів</a:t>
            </a:r>
            <a:r>
              <a:rPr lang="ru-RU" b="1" dirty="0"/>
              <a:t>? </a:t>
            </a:r>
          </a:p>
          <a:p>
            <a:r>
              <a:rPr lang="ru-RU" b="1" dirty="0"/>
              <a:t>Б. Яка </a:t>
            </a:r>
            <a:r>
              <a:rPr lang="ru-RU" b="1" dirty="0" err="1"/>
              <a:t>ймовірність</a:t>
            </a:r>
            <a:r>
              <a:rPr lang="ru-RU" b="1" dirty="0"/>
              <a:t> </a:t>
            </a:r>
            <a:r>
              <a:rPr lang="ru-RU" b="1" dirty="0" err="1"/>
              <a:t>народження</a:t>
            </a:r>
            <a:r>
              <a:rPr lang="ru-RU" b="1" dirty="0"/>
              <a:t> </a:t>
            </a:r>
            <a:r>
              <a:rPr lang="ru-RU" b="1" dirty="0" err="1"/>
              <a:t>дитини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аномалією</a:t>
            </a:r>
            <a:r>
              <a:rPr lang="ru-RU" b="1" dirty="0"/>
              <a:t> в </a:t>
            </a:r>
            <a:r>
              <a:rPr lang="ru-RU" b="1" dirty="0" err="1"/>
              <a:t>сім’ї</a:t>
            </a:r>
            <a:r>
              <a:rPr lang="ru-RU" b="1" dirty="0"/>
              <a:t>, </a:t>
            </a:r>
            <a:r>
              <a:rPr lang="ru-RU" b="1" dirty="0" err="1"/>
              <a:t>в</a:t>
            </a:r>
            <a:r>
              <a:rPr lang="ru-RU" b="1" dirty="0"/>
              <a:t> </a:t>
            </a:r>
            <a:r>
              <a:rPr lang="ru-RU" b="1" dirty="0" err="1"/>
              <a:t>якій</a:t>
            </a:r>
            <a:r>
              <a:rPr lang="ru-RU" b="1" dirty="0"/>
              <a:t> один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батьків</a:t>
            </a:r>
            <a:r>
              <a:rPr lang="ru-RU" b="1" dirty="0"/>
              <a:t> </a:t>
            </a:r>
            <a:r>
              <a:rPr lang="ru-RU" b="1" dirty="0" err="1"/>
              <a:t>гетерозиготний</a:t>
            </a:r>
            <a:r>
              <a:rPr lang="ru-RU" b="1" dirty="0"/>
              <a:t> за </a:t>
            </a:r>
            <a:r>
              <a:rPr lang="ru-RU" b="1" dirty="0" err="1"/>
              <a:t>обома</a:t>
            </a:r>
            <a:r>
              <a:rPr lang="ru-RU" b="1" dirty="0"/>
              <a:t> парами </a:t>
            </a:r>
            <a:r>
              <a:rPr lang="ru-RU" b="1" dirty="0" err="1"/>
              <a:t>патологічних</a:t>
            </a:r>
            <a:r>
              <a:rPr lang="ru-RU" b="1" dirty="0"/>
              <a:t> </a:t>
            </a:r>
            <a:r>
              <a:rPr lang="ru-RU" b="1" dirty="0" err="1"/>
              <a:t>генів</a:t>
            </a:r>
            <a:r>
              <a:rPr lang="ru-RU" b="1" dirty="0"/>
              <a:t>, а </a:t>
            </a:r>
            <a:r>
              <a:rPr lang="ru-RU" b="1" dirty="0" err="1"/>
              <a:t>другий</a:t>
            </a:r>
            <a:r>
              <a:rPr lang="ru-RU" b="1" dirty="0"/>
              <a:t> </a:t>
            </a:r>
            <a:r>
              <a:rPr lang="ru-RU" b="1" dirty="0" err="1"/>
              <a:t>нормальний</a:t>
            </a:r>
            <a:r>
              <a:rPr lang="ru-RU" b="1" dirty="0"/>
              <a:t>,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зору</a:t>
            </a:r>
            <a:r>
              <a:rPr lang="ru-RU" b="1" dirty="0"/>
              <a:t> </a:t>
            </a:r>
            <a:r>
              <a:rPr lang="ru-RU" b="1" dirty="0" err="1"/>
              <a:t>і</a:t>
            </a:r>
            <a:r>
              <a:rPr lang="ru-RU" b="1" dirty="0"/>
              <a:t> </a:t>
            </a:r>
            <a:r>
              <a:rPr lang="ru-RU" b="1" dirty="0" err="1"/>
              <a:t>гомозиготний</a:t>
            </a:r>
            <a:r>
              <a:rPr lang="ru-RU" b="1" dirty="0"/>
              <a:t> за </a:t>
            </a:r>
            <a:r>
              <a:rPr lang="ru-RU" b="1" dirty="0" err="1"/>
              <a:t>обома</a:t>
            </a:r>
            <a:r>
              <a:rPr lang="ru-RU" b="1" dirty="0"/>
              <a:t> парами </a:t>
            </a:r>
            <a:r>
              <a:rPr lang="ru-RU" b="1" dirty="0" err="1"/>
              <a:t>генів</a:t>
            </a:r>
            <a:r>
              <a:rPr lang="ru-RU" b="1" dirty="0"/>
              <a:t>?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48880"/>
            <a:ext cx="442626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29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</TotalTime>
  <Words>1453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Завдання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 робота 2</dc:title>
  <dc:creator>Руслан Аминов</dc:creator>
  <cp:lastModifiedBy>Руслан Аминов</cp:lastModifiedBy>
  <cp:revision>7</cp:revision>
  <dcterms:created xsi:type="dcterms:W3CDTF">2023-01-23T12:09:31Z</dcterms:created>
  <dcterms:modified xsi:type="dcterms:W3CDTF">2024-03-03T16:35:35Z</dcterms:modified>
</cp:coreProperties>
</file>