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8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2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7EE6-A1FC-477A-A085-4C2348818A9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983A-1383-460E-B3C3-9DC583F3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biasahlin.com/spinki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ickets.ua/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olingo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xample@gmail.com%3c/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-info.ua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cons8.com/cssload/en/horizontal-bars" TargetMode="External"/><Relationship Id="rId5" Type="http://schemas.openxmlformats.org/officeDocument/2006/relationships/hyperlink" Target="https://webdesign.tutsplus.com/ru/articles/pure-css-animation-inspiration-on-codepen--cms-30875" TargetMode="Externa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infographica.com/cinemagraph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te.ua/folder1/flder2/file1.html" TargetMode="External"/><Relationship Id="rId3" Type="http://schemas.openxmlformats.org/officeDocument/2006/relationships/hyperlink" Target="http://www.site.ua/" TargetMode="External"/><Relationship Id="rId7" Type="http://schemas.openxmlformats.org/officeDocument/2006/relationships/hyperlink" Target="http://www.site.ua/folder1/folder2/file2.html" TargetMode="External"/><Relationship Id="rId12" Type="http://schemas.openxmlformats.org/officeDocument/2006/relationships/hyperlink" Target="http://www.site.ua/folder1/folder2/folder3/file1.html" TargetMode="External"/><Relationship Id="rId2" Type="http://schemas.openxmlformats.org/officeDocument/2006/relationships/hyperlink" Target="https://www.site.ua/folder/fil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ite.ua/folder1/folder2/file1.html" TargetMode="External"/><Relationship Id="rId11" Type="http://schemas.openxmlformats.org/officeDocument/2006/relationships/hyperlink" Target="http://www.site.ua/folder1/file2.html" TargetMode="External"/><Relationship Id="rId5" Type="http://schemas.openxmlformats.org/officeDocument/2006/relationships/hyperlink" Target="https://www.site.ua/file.html" TargetMode="External"/><Relationship Id="rId10" Type="http://schemas.openxmlformats.org/officeDocument/2006/relationships/hyperlink" Target="http://www.site.ua/folder1/folder2/file1.html" TargetMode="External"/><Relationship Id="rId4" Type="http://schemas.openxmlformats.org/officeDocument/2006/relationships/hyperlink" Target="http://www.site.ua/folder/" TargetMode="External"/><Relationship Id="rId9" Type="http://schemas.openxmlformats.org/officeDocument/2006/relationships/hyperlink" Target="http://www.site.ua/folder1/folder2/folder3/file2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0670" y="212177"/>
            <a:ext cx="24106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i="1" cap="all" dirty="0">
                <a:latin typeface="Times New Roman" panose="02020603050405020304" pitchFamily="18" charset="0"/>
              </a:rPr>
              <a:t>HTML посилання</a:t>
            </a:r>
            <a:endParaRPr lang="en-US" b="1" i="1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4554" y="578006"/>
            <a:ext cx="898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&lt;p&gt;Замовити книжки у 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=”http://shop.ua”&gt;магазині&lt;/a&gt;&lt;/p&gt;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15" y="947338"/>
            <a:ext cx="4057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7828" y="1985560"/>
            <a:ext cx="598016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­ Приклад використання HTML посилання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4554" y="2452576"/>
            <a:ext cx="609173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>
                <a:latin typeface="Times New Roman" panose="02020603050405020304" pitchFamily="18" charset="0"/>
              </a:rPr>
              <a:t>Вставлення гіпертекстових посилань в HTML-документ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4554" y="2877308"/>
            <a:ext cx="7266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метод://ІР адреса сервера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доменна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адреса сайту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шлях#якір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4554" y="3263848"/>
            <a:ext cx="201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http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(https)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09909" y="3605101"/>
            <a:ext cx="72241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="https://lpnu.ua/"&gt;НУ "Львівська політехніка"&lt;/a&gt;  (3)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54" y="4072117"/>
            <a:ext cx="5224598" cy="21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97616" y="6179860"/>
            <a:ext cx="36243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2.2 ­ Метод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7104" y="170627"/>
            <a:ext cx="200170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Список визначень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7104" y="67845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&lt;dl&gt;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&gt;Національний університет «Львівська політехніка»:&lt;/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&gt;ІКНІ&lt;/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&gt;Кафедри&lt;/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&gt;САПР&lt;/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&gt;ІСМ&lt;/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&gt;АСУ&lt;/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&lt;/dl&gt;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04" y="3414168"/>
            <a:ext cx="3648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7104" y="5108387"/>
            <a:ext cx="32982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Рисунок 2.</a:t>
            </a:r>
            <a:r>
              <a:rPr lang="ru-RU" dirty="0">
                <a:latin typeface="Times New Roman" panose="02020603050405020304" pitchFamily="18" charset="0"/>
              </a:rPr>
              <a:t>10</a:t>
            </a:r>
            <a:r>
              <a:rPr lang="uk-UA" dirty="0">
                <a:latin typeface="Times New Roman" panose="02020603050405020304" pitchFamily="18" charset="0"/>
              </a:rPr>
              <a:t>­ Список визначень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0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uk-UA" dirty="0" smtClean="0"/>
              <a:t>1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8252" y="183690"/>
            <a:ext cx="20413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Вкладений список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252" y="109976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&lt;li&gt;Пункт 1.&lt;/li&gt;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&lt;li&gt;Пункт 2.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&lt;li&gt;Підпункт 2.1.&lt;/li&gt;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&lt;li&gt;Підпункт 2.2.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&lt;li&gt;Підпункт 2.2.1.&lt;/li&gt;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&lt;li&gt;Підпункт 2.2.2.&lt;/li&gt;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&lt;li&gt;Підпункт 2.3.&lt;/li&gt;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&lt;li&gt;Пункт 3.&lt;/li&gt;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69" y="1297986"/>
            <a:ext cx="2381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37754" y="3462468"/>
            <a:ext cx="33245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Рисунок 2.</a:t>
            </a:r>
            <a:r>
              <a:rPr lang="ru-RU" dirty="0">
                <a:latin typeface="Times New Roman" panose="02020603050405020304" pitchFamily="18" charset="0"/>
              </a:rPr>
              <a:t>11</a:t>
            </a:r>
            <a:r>
              <a:rPr lang="uk-UA" dirty="0">
                <a:latin typeface="Times New Roman" panose="02020603050405020304" pitchFamily="18" charset="0"/>
              </a:rPr>
              <a:t>­ Вкладений список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1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3701" y="352696"/>
            <a:ext cx="436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290" name="Picture 2" descr="селе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17" y="999027"/>
            <a:ext cx="5834967" cy="220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3702" y="3200401"/>
            <a:ext cx="76374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2.12 ­ Структура оголошення стилю елемента в CSS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uk-UA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9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uk-UA" dirty="0" smtClean="0"/>
              <a:t>3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1476" y="0"/>
            <a:ext cx="34269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Додавання CSS до веб-сторінки</a:t>
            </a:r>
            <a:endParaRPr lang="en-US" b="1" i="1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170" y="507831"/>
            <a:ext cx="27959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Вбудовані таблиці стилів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457" y="1015662"/>
            <a:ext cx="10711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h1, h2 {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font-family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line-height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1.3em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;} (33)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3160" y="2492990"/>
            <a:ext cx="29783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>
                <a:latin typeface="Times New Roman" panose="02020603050405020304" pitchFamily="18" charset="0"/>
              </a:rPr>
              <a:t>Внутрішні стилі елементів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327" y="3046988"/>
            <a:ext cx="111948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font-family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:#70d7700;"&gt;Зверніть увагу на цей текст.&lt;/p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 (34)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1852" y="3716402"/>
            <a:ext cx="27167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Зовнішні таблиці стилів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128" y="4108817"/>
            <a:ext cx="8107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Прикріплення до веб-сторінки за допомогою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тега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link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&gt;, вкладеного в тег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852" y="4616648"/>
            <a:ext cx="8878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&lt;</a:t>
            </a:r>
            <a:r>
              <a:rPr lang="uk-UA" b="1" i="1" dirty="0" err="1">
                <a:latin typeface="Times New Roman" panose="02020603050405020304" pitchFamily="18" charset="0"/>
              </a:rPr>
              <a:t>head</a:t>
            </a:r>
            <a:r>
              <a:rPr lang="uk-UA" b="1" i="1" dirty="0">
                <a:latin typeface="Times New Roman" panose="02020603050405020304" pitchFamily="18" charset="0"/>
              </a:rPr>
              <a:t>&gt;:</a:t>
            </a:r>
            <a:endParaRPr lang="en-US" sz="1600" b="1" i="1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stylesheet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="style1.css"&gt;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stylesheet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="style2.css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              (35)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7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9189" y="6270171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uk-UA" dirty="0" smtClean="0"/>
              <a:t>4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7496" y="263323"/>
            <a:ext cx="77549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Прикріплення до веб-сторінки за допомогою правила @</a:t>
            </a:r>
            <a:r>
              <a:rPr lang="uk-UA" b="1" i="1" dirty="0" err="1">
                <a:latin typeface="Times New Roman" panose="02020603050405020304" pitchFamily="18" charset="0"/>
              </a:rPr>
              <a:t>import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496" y="900460"/>
            <a:ext cx="7167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@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(mobile.css);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 {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font-size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0.9em;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;}                        (36)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1298" y="1976179"/>
            <a:ext cx="159049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cap="all" dirty="0">
                <a:latin typeface="Times New Roman" panose="02020603050405020304" pitchFamily="18" charset="0"/>
              </a:rPr>
              <a:t>Селектори</a:t>
            </a:r>
            <a:endParaRPr lang="en-US" b="1" i="1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384" y="2407867"/>
            <a:ext cx="274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Універсальний селектор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867" y="2749519"/>
            <a:ext cx="26330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{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;}            (37)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384" y="3368170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Селектор Елементу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496" y="3737502"/>
            <a:ext cx="6096000" cy="9618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 {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font-family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Lobster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cursive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;}             (38)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{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letter-spacing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0.1em;}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4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9189" y="6270171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uk-UA" dirty="0" smtClean="0"/>
              <a:t>5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1045" y="292128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Селектор Класу</a:t>
            </a: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43761"/>
              </p:ext>
            </p:extLst>
          </p:nvPr>
        </p:nvGraphicFramePr>
        <p:xfrm>
          <a:off x="541045" y="870018"/>
          <a:ext cx="8158818" cy="2056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19665">
                  <a:extLst>
                    <a:ext uri="{9D8B030D-6E8A-4147-A177-3AD203B41FA5}">
                      <a16:colId xmlns:a16="http://schemas.microsoft.com/office/drawing/2014/main" val="1636367573"/>
                    </a:ext>
                  </a:extLst>
                </a:gridCol>
                <a:gridCol w="3139153">
                  <a:extLst>
                    <a:ext uri="{9D8B030D-6E8A-4147-A177-3AD203B41FA5}">
                      <a16:colId xmlns:a16="http://schemas.microsoft.com/office/drawing/2014/main" val="3571681463"/>
                    </a:ext>
                  </a:extLst>
                </a:gridCol>
              </a:tblGrid>
              <a:tr h="3722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Код HTML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Код CSS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80984"/>
                  </a:ext>
                </a:extLst>
              </a:tr>
              <a:tr h="168379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&lt;h1 class="headline"&gt;Інструкція користування персональним комп'ютером&lt;/h1&gt;</a:t>
                      </a:r>
                      <a:endParaRPr lang="en-US" sz="10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</a:rPr>
                        <a:t>p</a:t>
                      </a:r>
                      <a:r>
                        <a:rPr lang="uk-UA" sz="1400">
                          <a:effectLst/>
                        </a:rPr>
                        <a:t> class="headline"&gt;Примітка. Це важливо для роботи&lt;/</a:t>
                      </a:r>
                      <a:r>
                        <a:rPr lang="en-US" sz="1400">
                          <a:effectLst/>
                        </a:rPr>
                        <a:t>p</a:t>
                      </a:r>
                      <a:r>
                        <a:rPr lang="uk-UA" sz="1400">
                          <a:effectLst/>
                        </a:rPr>
                        <a:t>&gt;</a:t>
                      </a:r>
                      <a:endParaRPr lang="en-US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headline</a:t>
                      </a:r>
                      <a:r>
                        <a:rPr lang="uk-UA" sz="1400" dirty="0">
                          <a:effectLst/>
                        </a:rPr>
                        <a:t> { </a:t>
                      </a: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 err="1">
                          <a:effectLst/>
                        </a:rPr>
                        <a:t>text-transform</a:t>
                      </a:r>
                      <a:r>
                        <a:rPr lang="uk-UA" sz="1400" dirty="0">
                          <a:effectLst/>
                        </a:rPr>
                        <a:t>: </a:t>
                      </a:r>
                      <a:r>
                        <a:rPr lang="uk-UA" sz="1400" dirty="0" err="1">
                          <a:effectLst/>
                        </a:rPr>
                        <a:t>uppercase</a:t>
                      </a:r>
                      <a:r>
                        <a:rPr lang="uk-UA" sz="1400" dirty="0">
                          <a:effectLst/>
                        </a:rPr>
                        <a:t>; </a:t>
                      </a: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 err="1">
                          <a:effectLst/>
                        </a:rPr>
                        <a:t>color</a:t>
                      </a:r>
                      <a:r>
                        <a:rPr lang="uk-UA" sz="1400" dirty="0">
                          <a:effectLst/>
                        </a:rPr>
                        <a:t>: </a:t>
                      </a:r>
                      <a:r>
                        <a:rPr lang="uk-UA" sz="1400" dirty="0" err="1">
                          <a:effectLst/>
                        </a:rPr>
                        <a:t>lightblue</a:t>
                      </a:r>
                      <a:r>
                        <a:rPr lang="uk-UA" sz="1400" dirty="0">
                          <a:effectLst/>
                        </a:rPr>
                        <a:t>;</a:t>
                      </a: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}</a:t>
                      </a:r>
                      <a:endParaRPr lang="en-US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91075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8165" y="3134638"/>
            <a:ext cx="285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Селектор Ідентифікатора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8862" y="3503970"/>
            <a:ext cx="57727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sidebar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text-transform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uppercase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lightblue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;}   (39)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862" y="4154597"/>
            <a:ext cx="3011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p.first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{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color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green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;}  (40)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716" y="4666725"/>
            <a:ext cx="295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.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first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{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color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green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;}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(41)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8862" y="5234676"/>
            <a:ext cx="282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first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{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color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green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;}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(42)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8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9189" y="6270171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uk-UA" dirty="0" smtClean="0"/>
              <a:t>6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7741" y="239877"/>
            <a:ext cx="209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Дочірній селектор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741" y="609209"/>
            <a:ext cx="1626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p&gt;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strong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(43)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7741" y="116320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Сестринський селектор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7741" y="1532539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h1 +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     (44)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961" y="1901871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h1 ~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     (45)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5255" y="2271203"/>
            <a:ext cx="2215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Селектор Атрибуту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961" y="2640535"/>
            <a:ext cx="166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[атрибут]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(46)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961" y="3009867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img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alt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(47) 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5426" y="3379199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img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title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"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flower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"]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(48)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7741" y="3875079"/>
            <a:ext cx="153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Псевдокласи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961" y="424441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link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961" y="4568687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visited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7741" y="490602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hover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8961" y="524336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focus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7741" y="573337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active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89294" y="675635"/>
            <a:ext cx="27295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Угруповання селекторів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43888" y="1347873"/>
            <a:ext cx="54393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h1, h2, h3, h4 {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tomato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;}   (49)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6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6302" y="209817"/>
            <a:ext cx="38945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kern="1600" cap="all" dirty="0">
                <a:latin typeface="Times New Roman" panose="02020603050405020304" pitchFamily="18" charset="0"/>
              </a:rPr>
              <a:t>Анімація, звук і відео у Веб </a:t>
            </a:r>
            <a:endParaRPr lang="en-US" sz="2000" b="1" kern="1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9189" y="6270171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uk-UA" dirty="0"/>
              <a:t>7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1780" y="600773"/>
            <a:ext cx="373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Анімація при завантаженні даних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0" y="942353"/>
            <a:ext cx="4779423" cy="19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892834"/>
            <a:ext cx="5176610" cy="395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2.13 ­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tobiasahlin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spinkit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6139" y="3288263"/>
            <a:ext cx="2029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Анімація процесів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0" y="3796094"/>
            <a:ext cx="6115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069943"/>
            <a:ext cx="36826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2.14 ­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https://tickets.ua/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17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9189" y="6270171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uk-UA" dirty="0" smtClean="0"/>
              <a:t>8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764" y="144502"/>
            <a:ext cx="32905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Анімація покрокових операцій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7410" name="Picture 2" descr="Без-имени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4" y="749346"/>
            <a:ext cx="4581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571" y="2370359"/>
            <a:ext cx="51248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2.15 ­ Анімація покрокових операцій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571" y="2795091"/>
            <a:ext cx="50760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Анімація і каркасне відображення веб-сторінок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7411" name="Picture 3" descr="Без-имени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19823"/>
            <a:ext cx="347420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050" y="6332911"/>
            <a:ext cx="81207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2.16 ­ Анімація і каркасне відображення веб-сторінок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93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9189" y="6270171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uk-UA" dirty="0" smtClean="0"/>
              <a:t>9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486" y="0"/>
            <a:ext cx="33195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Візуальний зворотний зв'язок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486" y="507831"/>
            <a:ext cx="5351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 err="1">
                <a:latin typeface="Times New Roman" panose="02020603050405020304" pitchFamily="18" charset="0"/>
              </a:rPr>
              <a:t>Анімована</a:t>
            </a:r>
            <a:r>
              <a:rPr lang="uk-UA" b="1" i="1" dirty="0">
                <a:latin typeface="Times New Roman" panose="02020603050405020304" pitchFamily="18" charset="0"/>
              </a:rPr>
              <a:t> реакція на дії користувача (</a:t>
            </a:r>
            <a:r>
              <a:rPr lang="en-US" b="1" i="1" dirty="0">
                <a:latin typeface="Times New Roman" panose="02020603050405020304" pitchFamily="18" charset="0"/>
              </a:rPr>
              <a:t>onboarding</a:t>
            </a:r>
            <a:r>
              <a:rPr lang="uk-UA" b="1" i="1" dirty="0">
                <a:latin typeface="Times New Roman" panose="02020603050405020304" pitchFamily="18" charset="0"/>
              </a:rPr>
              <a:t>)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6" y="1115106"/>
            <a:ext cx="61150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404" y="4129200"/>
            <a:ext cx="4622997" cy="395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2.17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https://www.duolingo.com/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6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107" y="226814"/>
            <a:ext cx="1524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mailto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4766" y="663164"/>
            <a:ext cx="671369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kumimoji="0" lang="uk-UA" altLang="en-US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="mailto:example@gmail.com"&gt;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example@gmail.com&lt;/a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7" y="1297986"/>
            <a:ext cx="2743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522" y="2051686"/>
            <a:ext cx="319478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­ Метод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mailto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766" y="2549129"/>
            <a:ext cx="1255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8522" y="2789639"/>
            <a:ext cx="54216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="tel:0679476121"&gt;(067)947-61-21&lt;/a&gt;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(5)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7" y="3498485"/>
            <a:ext cx="34766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8522" y="4357548"/>
            <a:ext cx="2835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­ Метод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219" y="4819593"/>
            <a:ext cx="1409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viber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857" y="5093227"/>
            <a:ext cx="79901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chat?number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=+380634402221"&gt;Написати 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&lt;/a&gt;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(6)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7" y="5584371"/>
            <a:ext cx="3565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8857" y="6286405"/>
            <a:ext cx="307936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­ Метод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9189" y="6270171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20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1702" y="131439"/>
            <a:ext cx="2160207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</a:rPr>
              <a:t>Типи анімацій</a:t>
            </a:r>
            <a:endParaRPr lang="en-US" sz="2400" b="1" i="1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4056" y="810708"/>
            <a:ext cx="16353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GIF-анімація 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6" y="1318539"/>
            <a:ext cx="3809679" cy="216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3575" y="3986375"/>
            <a:ext cx="34902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2.18 ­ </a:t>
            </a: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https://west-info.ua/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93637" y="902148"/>
            <a:ext cx="56460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>
                <a:latin typeface="Times New Roman" panose="02020603050405020304" pitchFamily="18" charset="0"/>
              </a:rPr>
              <a:t>Веб-засоби для створення анімацій: CSS і </a:t>
            </a:r>
            <a:r>
              <a:rPr lang="uk-UA" b="1" dirty="0" err="1">
                <a:latin typeface="Times New Roman" panose="02020603050405020304" pitchFamily="18" charset="0"/>
              </a:rPr>
              <a:t>JavaScript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97498" y="1318539"/>
            <a:ext cx="30825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Анімація за допомогою CSS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30" y="1826370"/>
            <a:ext cx="61150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68685" y="4732156"/>
            <a:ext cx="6096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2.19 ­ </a:t>
            </a: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https://webdesign.tutsplus.com/ru/articles/pure-css-animation-inspiration-on-codepen--cms-30875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https://icons8.com/cssload/en/horizontal-bars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79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9189" y="6270171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21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0236" y="301257"/>
            <a:ext cx="37237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Анімація за допомогою </a:t>
            </a:r>
            <a:r>
              <a:rPr lang="uk-UA" b="1" dirty="0" err="1">
                <a:latin typeface="Times New Roman" panose="02020603050405020304" pitchFamily="18" charset="0"/>
              </a:rPr>
              <a:t>JavaScript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7" y="809088"/>
            <a:ext cx="61150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0236" y="3254811"/>
            <a:ext cx="825355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2.20 ­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Райдужний дощ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965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2331" y="318818"/>
            <a:ext cx="3511731" cy="70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Cінемаграфія</a:t>
            </a:r>
            <a:r>
              <a:rPr kumimoji="0" lang="uk-UA" alt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живі фотографії</a:t>
            </a:r>
            <a:endParaRPr kumimoji="0" lang="uk-UA" alt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901337"/>
            <a:ext cx="61150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1381" y="4465984"/>
            <a:ext cx="5619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2.21 ­ </a:t>
            </a:r>
            <a:r>
              <a:rPr kumimoji="0" lang="uk-U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https://videoinfographica.com/cinemagrap/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9189" y="6270171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9841" y="157565"/>
            <a:ext cx="20311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Абсолютний URL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841" y="549451"/>
            <a:ext cx="376038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</a:t>
            </a: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://www.site.ua/folder/file.html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(7)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841" y="1667939"/>
            <a:ext cx="6096000" cy="9618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u="sng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http://www.site.ua/</a:t>
            </a: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(9)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http://www.site.ua/folder/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41" y="1108695"/>
            <a:ext cx="31448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</a:t>
            </a: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://www.site.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ua</a:t>
            </a: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/file.html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841" y="2629741"/>
            <a:ext cx="181492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>
                <a:latin typeface="Times New Roman" panose="02020603050405020304" pitchFamily="18" charset="0"/>
              </a:rPr>
              <a:t>Відносний URL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54473"/>
            <a:ext cx="6096000" cy="17050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8645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http://site.ua/folder1/folder2/file1.html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(10)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645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сторінку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645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http://www.site.ua/folder1/folder2/file2.html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(11)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841" y="4814955"/>
            <a:ext cx="4885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="file2.html"&gt;Текст посилання&lt;/a&gt;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(12)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2891" y="436833"/>
            <a:ext cx="6544492" cy="12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just">
              <a:lnSpc>
                <a:spcPct val="150000"/>
              </a:lnSpc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http://www.site.ua/folder1/flder2/file1.html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(13)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645"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потрібно перейти на сторінку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645" algn="just">
              <a:lnSpc>
                <a:spcPct val="150000"/>
              </a:lnSpc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http://www.site.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ua</a:t>
            </a: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/folder1/folder2/folder3/file2.html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(14)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4608" y="1821542"/>
            <a:ext cx="5501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="folder3/file2.html"&gt;Текст посилання&lt;/a&gt;  (15)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65107" y="2222168"/>
            <a:ext cx="6361612" cy="12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just">
              <a:lnSpc>
                <a:spcPct val="150000"/>
              </a:lnSpc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http://www.site.ua/folder1/folder2/file1.html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(16)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645"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сторінку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645" algn="just">
              <a:lnSpc>
                <a:spcPct val="150000"/>
              </a:lnSpc>
            </a:pPr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http://www.site.ua/folder1/file2.html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(17) 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2350" y="3571759"/>
            <a:ext cx="4891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="../file2.html"&gt;Текст посилання&lt;/a&gt;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5107" y="40131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8645" algn="just"/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http://www.site.ua/folder1/folder2/folder3/file1.html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(19)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645"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сторінку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645" algn="just"/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http://www.site.ua/folder1/file2.html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(20)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08978" y="5122348"/>
            <a:ext cx="597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9625" indent="89535" algn="just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="../../file2.html"&gt;Текст посилання&lt;/a&gt;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(21)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1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613" y="172988"/>
            <a:ext cx="230928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>
                <a:latin typeface="Times New Roman" panose="02020603050405020304" pitchFamily="18" charset="0"/>
              </a:rPr>
              <a:t>Зовнішні посилання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612" y="597720"/>
            <a:ext cx="8082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="https://english-films.co/"&gt;Фільми англійською мовою&lt;/a&gt;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(22)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612" y="1022452"/>
            <a:ext cx="56134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Посилання на розділи поточної сторінки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612" y="1585683"/>
            <a:ext cx="72332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&lt;h1&gt;Пори року&lt;/h1&gt;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&lt;h2&gt;Зміст&lt;/h2&gt;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="#p1"&gt;Літо&lt;/a&gt; &lt;!--Задаємо якір через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елемента--&gt;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="#p2"&gt;Осінь&lt;/a&gt;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="#p3"&gt;Зима&lt;/a&gt;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="#p4"&gt;Весна&lt;/a&gt;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="p1"&gt; ... &lt;/p&gt; &lt;!--Додаємо відповідний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елементу--&gt;            (23)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="p2"&gt; ... &lt;/p&gt;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="p3"&gt; ... &lt;/p&gt;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&lt;p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="p4"&gt; ... &lt;/p&gt;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09" y="1520391"/>
            <a:ext cx="2362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96000" y="5131270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2.6 ­ Код зі швидкими переходами на відповідні розділи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7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5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2366" y="140841"/>
            <a:ext cx="8930640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=”picture.png”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="http://html5.ua/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"&gt;Вигляд картинки&lt;/a&gt;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(24)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485" y="1102643"/>
            <a:ext cx="7467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="_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 Вигляд картинки&lt;/a&gt;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(25)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485" y="2171606"/>
            <a:ext cx="401943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>
                <a:latin typeface="Times New Roman" panose="02020603050405020304" pitchFamily="18" charset="0"/>
              </a:rPr>
              <a:t>Посилання на сторінки одного сайту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484" y="2526110"/>
            <a:ext cx="93355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="http://html5book.ua/styling.html"&gt;Оформлення гіпертекстових посилань&lt;/a&gt;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(26)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483" y="3033941"/>
            <a:ext cx="89175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="styling.html"&gt;Оформлення гіпертекстових посилань&lt;/a&gt;  (27).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483" y="3725459"/>
            <a:ext cx="47858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/lesson1.html"&gt;Урок 1&lt;/a&gt;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(28)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071" y="4416977"/>
            <a:ext cx="47922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/lesson1.html"&gt;Урок 1&lt;/a&gt;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(29)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0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437" y="199114"/>
            <a:ext cx="474957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>
                <a:latin typeface="Times New Roman" panose="02020603050405020304" pitchFamily="18" charset="0"/>
              </a:rPr>
              <a:t>Елементи, до яких застосовують посилання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437" y="623846"/>
            <a:ext cx="7460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="http://summer.ua"&gt;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&lt;h1&gt;ЛІТО&lt;/h1&gt;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="logo.png"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="ЛІТО"&gt;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&lt;div&gt;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&lt;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Пропозиції по відпочинку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  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&lt;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Акції та знижки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&lt;/div&gt;		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&lt;/a&gt;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2" y="3540112"/>
            <a:ext cx="2657884" cy="274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33" y="6283234"/>
            <a:ext cx="94923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2.7­ Посилання за допомогою тексту, зображень та блокових елементів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4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7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82" y="277491"/>
            <a:ext cx="222868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>
                <a:latin typeface="Times New Roman" panose="02020603050405020304" pitchFamily="18" charset="0"/>
              </a:rPr>
              <a:t>Атрибути посилань</a:t>
            </a: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82" y="702223"/>
            <a:ext cx="590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href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82" y="1071555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nofollow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82" y="149628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target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7459" y="1921019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7459" y="2345751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blank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3512" y="2825883"/>
            <a:ext cx="94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parent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2724" y="325061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top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24328" y="3112116"/>
            <a:ext cx="21433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HTML зображення</a:t>
            </a:r>
            <a:endParaRPr lang="en-US" b="1" i="1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724" y="3655114"/>
            <a:ext cx="18027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Елемент &lt;</a:t>
            </a:r>
            <a:r>
              <a:rPr lang="uk-UA" b="1" i="1" dirty="0" err="1">
                <a:latin typeface="Times New Roman" panose="02020603050405020304" pitchFamily="18" charset="0"/>
              </a:rPr>
              <a:t>img</a:t>
            </a:r>
            <a:r>
              <a:rPr lang="uk-UA" b="1" i="1" dirty="0">
                <a:latin typeface="Times New Roman" panose="02020603050405020304" pitchFamily="18" charset="0"/>
              </a:rPr>
              <a:t>&gt;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512" y="4044679"/>
            <a:ext cx="48774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="image.png"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="Приклад коду"&gt;  (30)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724" y="4431687"/>
            <a:ext cx="50458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елементу 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доступні наступні атрибути: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1198" y="4924726"/>
            <a:ext cx="475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src</a:t>
            </a: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1198" y="525829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alt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1198" y="562762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width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1197" y="606541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5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023" y="199114"/>
            <a:ext cx="21798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Адреса зображення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023" y="723203"/>
            <a:ext cx="4924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="http://site.ua/images/photo.png"&gt;    (31)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023" y="1314261"/>
            <a:ext cx="102382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="../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/photo.png"&gt; - відносний шлях від документа,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/photo.png"&gt; - відносний шлях від кореневого каталогу.            (32)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023" y="2037536"/>
            <a:ext cx="302974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Формати графічних файлів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023" y="257614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JPEG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023" y="294547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GIF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2550" y="331480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PNG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903" y="3714919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SVG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2550" y="4178619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WebP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8495" y="467309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7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0" y="6283234"/>
            <a:ext cx="5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9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81841" y="0"/>
            <a:ext cx="19041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cap="all" dirty="0">
                <a:latin typeface="Times New Roman" panose="02020603050405020304" pitchFamily="18" charset="0"/>
              </a:rPr>
              <a:t>HTML списки</a:t>
            </a:r>
            <a:endParaRPr lang="en-US" b="1" i="1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041" y="507831"/>
            <a:ext cx="23765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Маркірований список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041" y="101566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&lt;li&gt;Microsoft&lt;/li&gt;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&lt;li&gt;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&lt;li&gt;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&lt;li&gt;IBM&lt;/li&gt;</a:t>
            </a:r>
            <a:endParaRPr lang="en-US" sz="11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3954" y="31612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910088"/>
              </p:ext>
            </p:extLst>
          </p:nvPr>
        </p:nvGraphicFramePr>
        <p:xfrm>
          <a:off x="613954" y="3161211"/>
          <a:ext cx="180022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Точечный рисунок" r:id="rId3" imgW="1800476" imgH="1438095" progId="Paint.Picture">
                  <p:embed/>
                </p:oleObj>
              </mc:Choice>
              <mc:Fallback>
                <p:oleObj name="Точечный рисунок" r:id="rId3" imgW="1800476" imgH="143809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954" y="3161211"/>
                        <a:ext cx="1800225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4927868"/>
            <a:ext cx="400757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2.8­ Маркірований список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8863" y="507830"/>
            <a:ext cx="23003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</a:rPr>
              <a:t>Нумерований список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9931" y="8713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start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78403" y="108544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type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39931" y="145477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&lt;p&gt;&lt;b&gt;</a:t>
            </a:r>
            <a:r>
              <a:rPr lang="en-US" dirty="0" err="1"/>
              <a:t>Приклад</a:t>
            </a:r>
            <a:r>
              <a:rPr lang="en-US" dirty="0"/>
              <a:t> </a:t>
            </a:r>
            <a:r>
              <a:rPr lang="en-US" dirty="0" err="1"/>
              <a:t>використання</a:t>
            </a:r>
            <a:r>
              <a:rPr lang="en-US" dirty="0"/>
              <a:t> </a:t>
            </a:r>
            <a:r>
              <a:rPr lang="en-US" dirty="0" err="1"/>
              <a:t>атрибуту</a:t>
            </a:r>
            <a:r>
              <a:rPr lang="en-US" dirty="0"/>
              <a:t> &lt;code&gt;start&lt;/code&gt;&lt;/b&gt;&lt;/p&gt;</a:t>
            </a:r>
          </a:p>
          <a:p>
            <a:r>
              <a:rPr lang="en-US" dirty="0"/>
              <a:t>&lt;</a:t>
            </a:r>
            <a:r>
              <a:rPr lang="en-US" dirty="0" err="1"/>
              <a:t>ol</a:t>
            </a:r>
            <a:r>
              <a:rPr lang="en-US" dirty="0"/>
              <a:t> start = "-3"&gt;</a:t>
            </a:r>
          </a:p>
          <a:p>
            <a:r>
              <a:rPr lang="en-US" dirty="0"/>
              <a:t>    &lt;li&gt;</a:t>
            </a:r>
            <a:r>
              <a:rPr lang="en-US" dirty="0" err="1"/>
              <a:t>Українська</a:t>
            </a:r>
            <a:r>
              <a:rPr lang="en-US" dirty="0"/>
              <a:t> </a:t>
            </a:r>
            <a:r>
              <a:rPr lang="en-US" dirty="0" err="1"/>
              <a:t>мова</a:t>
            </a:r>
            <a:r>
              <a:rPr lang="en-US" dirty="0"/>
              <a:t>&lt;/li&gt;</a:t>
            </a:r>
          </a:p>
          <a:p>
            <a:r>
              <a:rPr lang="en-US" dirty="0"/>
              <a:t>    &lt;li&gt;</a:t>
            </a:r>
            <a:r>
              <a:rPr lang="en-US" dirty="0" err="1"/>
              <a:t>Математика</a:t>
            </a:r>
            <a:r>
              <a:rPr lang="en-US" dirty="0"/>
              <a:t>&lt;/li&gt;</a:t>
            </a:r>
          </a:p>
          <a:p>
            <a:r>
              <a:rPr lang="en-US" dirty="0"/>
              <a:t>    &lt;li&gt;</a:t>
            </a:r>
            <a:r>
              <a:rPr lang="en-US" dirty="0" err="1"/>
              <a:t>Англійська</a:t>
            </a:r>
            <a:r>
              <a:rPr lang="en-US" dirty="0"/>
              <a:t> </a:t>
            </a:r>
            <a:r>
              <a:rPr lang="en-US" dirty="0" err="1"/>
              <a:t>мова</a:t>
            </a:r>
            <a:r>
              <a:rPr lang="en-US" dirty="0"/>
              <a:t>&lt;/li&gt;</a:t>
            </a:r>
          </a:p>
          <a:p>
            <a:r>
              <a:rPr lang="en-US" dirty="0"/>
              <a:t>    &lt;li&gt;</a:t>
            </a:r>
            <a:r>
              <a:rPr lang="en-US" dirty="0" err="1"/>
              <a:t>Природознавство</a:t>
            </a:r>
            <a:r>
              <a:rPr lang="en-US" dirty="0"/>
              <a:t>&lt;/li&gt;</a:t>
            </a:r>
          </a:p>
          <a:p>
            <a:r>
              <a:rPr lang="en-US" dirty="0"/>
              <a:t>    &lt;li&gt;</a:t>
            </a:r>
            <a:r>
              <a:rPr lang="en-US" dirty="0" err="1"/>
              <a:t>Інформатика</a:t>
            </a:r>
            <a:r>
              <a:rPr lang="en-US" dirty="0"/>
              <a:t>&lt;/li&gt;</a:t>
            </a:r>
          </a:p>
          <a:p>
            <a:r>
              <a:rPr lang="en-US" dirty="0"/>
              <a:t>    &lt;li&gt;</a:t>
            </a:r>
            <a:r>
              <a:rPr lang="en-US" dirty="0" err="1"/>
              <a:t>Фізична</a:t>
            </a:r>
            <a:r>
              <a:rPr lang="en-US" dirty="0"/>
              <a:t> </a:t>
            </a:r>
            <a:r>
              <a:rPr lang="en-US" dirty="0" err="1"/>
              <a:t>культура</a:t>
            </a:r>
            <a:r>
              <a:rPr lang="en-US" dirty="0"/>
              <a:t>&lt;/li&gt;</a:t>
            </a:r>
          </a:p>
          <a:p>
            <a:r>
              <a:rPr lang="en-US" dirty="0"/>
              <a:t>  &lt;/</a:t>
            </a:r>
            <a:r>
              <a:rPr lang="en-US" dirty="0" err="1"/>
              <a:t>ol</a:t>
            </a:r>
            <a:r>
              <a:rPr lang="en-US" dirty="0"/>
              <a:t>&gt;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54" y="4395289"/>
            <a:ext cx="2952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63559" y="6034621"/>
            <a:ext cx="34810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Рисунок 2.</a:t>
            </a:r>
            <a:r>
              <a:rPr lang="ru-RU" dirty="0">
                <a:latin typeface="Times New Roman" panose="02020603050405020304" pitchFamily="18" charset="0"/>
              </a:rPr>
              <a:t>9</a:t>
            </a:r>
            <a:r>
              <a:rPr lang="uk-UA" dirty="0">
                <a:latin typeface="Times New Roman" panose="02020603050405020304" pitchFamily="18" charset="0"/>
              </a:rPr>
              <a:t>­ Нумерований список</a:t>
            </a:r>
            <a:endParaRPr lang="en-US" sz="1600" b="1" i="1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58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1574</Words>
  <Application>Microsoft Office PowerPoint</Application>
  <PresentationFormat>Широкоэкранный</PresentationFormat>
  <Paragraphs>253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Тема Office</vt:lpstr>
      <vt:lpstr>Изображение Paintbrush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HTML</dc:title>
  <dc:creator>Vitaliy</dc:creator>
  <cp:lastModifiedBy>Vitaliy</cp:lastModifiedBy>
  <cp:revision>95</cp:revision>
  <dcterms:created xsi:type="dcterms:W3CDTF">2024-02-10T14:38:15Z</dcterms:created>
  <dcterms:modified xsi:type="dcterms:W3CDTF">2024-02-25T09:02:06Z</dcterms:modified>
</cp:coreProperties>
</file>