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9" r:id="rId3"/>
    <p:sldId id="341" r:id="rId4"/>
    <p:sldId id="357" r:id="rId5"/>
    <p:sldId id="303" r:id="rId6"/>
    <p:sldId id="373" r:id="rId7"/>
    <p:sldId id="374" r:id="rId8"/>
    <p:sldId id="358" r:id="rId9"/>
    <p:sldId id="359" r:id="rId10"/>
    <p:sldId id="360" r:id="rId11"/>
    <p:sldId id="361" r:id="rId12"/>
    <p:sldId id="362" r:id="rId13"/>
    <p:sldId id="363" r:id="rId14"/>
    <p:sldId id="364" r:id="rId15"/>
    <p:sldId id="365" r:id="rId16"/>
    <p:sldId id="375" r:id="rId17"/>
    <p:sldId id="376" r:id="rId18"/>
    <p:sldId id="28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2"/>
              <c:layout>
                <c:manualLayout>
                  <c:x val="-1.9218987242158279E-2"/>
                  <c:y val="6.71442061993111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289-4292-BE23-06D2CA37A4FA}"/>
                </c:ext>
              </c:extLst>
            </c:dLbl>
            <c:dLbl>
              <c:idx val="3"/>
              <c:layout>
                <c:manualLayout>
                  <c:x val="-6.7408655982668597E-2"/>
                  <c:y val="3.821334666518534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289-4292-BE23-06D2CA37A4FA}"/>
                </c:ext>
              </c:extLst>
            </c:dLbl>
            <c:dLbl>
              <c:idx val="5"/>
              <c:spPr/>
              <c:txPr>
                <a:bodyPr/>
                <a:lstStyle/>
                <a:p>
                  <a:pPr>
                    <a:defRPr sz="2400">
                      <a:solidFill>
                        <a:schemeClr val="bg1"/>
                      </a:solidFill>
                      <a:latin typeface="Cambria" pitchFamily="18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9289-4292-BE23-06D2CA37A4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>
                    <a:latin typeface="Cambria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ст. 296 КК України</c:v>
                </c:pt>
                <c:pt idx="1">
                  <c:v>ст. 297 КК України</c:v>
                </c:pt>
                <c:pt idx="2">
                  <c:v>ст. 301 КК України</c:v>
                </c:pt>
                <c:pt idx="3">
                  <c:v>ст. 303 КК України</c:v>
                </c:pt>
                <c:pt idx="4">
                  <c:v>Інші</c:v>
                </c:pt>
                <c:pt idx="5">
                  <c:v>ст. 301-1 КК України</c:v>
                </c:pt>
                <c:pt idx="6">
                  <c:v>ст. 299 КК України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0.28000000000000003</c:v>
                </c:pt>
                <c:pt idx="1">
                  <c:v>0.12</c:v>
                </c:pt>
                <c:pt idx="2">
                  <c:v>0.19</c:v>
                </c:pt>
                <c:pt idx="3">
                  <c:v>0.05</c:v>
                </c:pt>
                <c:pt idx="4">
                  <c:v>0.05</c:v>
                </c:pt>
                <c:pt idx="5">
                  <c:v>0.27</c:v>
                </c:pt>
                <c:pt idx="6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289-4292-BE23-06D2CA37A4FA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04.03.2024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484784"/>
            <a:ext cx="8229600" cy="1470025"/>
          </a:xfrm>
        </p:spPr>
        <p:txBody>
          <a:bodyPr>
            <a:normAutofit/>
          </a:bodyPr>
          <a:lstStyle/>
          <a:p>
            <a:r>
              <a:rPr lang="uk-UA" b="1" dirty="0"/>
              <a:t>   </a:t>
            </a:r>
            <a:r>
              <a:rPr lang="uk-UA" b="1" dirty="0">
                <a:latin typeface="Cambria" pitchFamily="18" charset="0"/>
              </a:rPr>
              <a:t>ТЕМА 13</a:t>
            </a:r>
            <a:endParaRPr lang="ru-RU" dirty="0">
              <a:latin typeface="Cambr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3768" y="3068960"/>
            <a:ext cx="6400800" cy="3036912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1"/>
                </a:solidFill>
                <a:latin typeface="Cambria" pitchFamily="18" charset="0"/>
              </a:rPr>
              <a:t>КРИМІНАЛЬНІ ПРАВОПОРУШЕННЯ ПРОТИ ГРОМАДСЬКОГО ПОРЯДКУ ТА МОРАЛЬНОСТІ</a:t>
            </a:r>
          </a:p>
        </p:txBody>
      </p:sp>
      <p:pic>
        <p:nvPicPr>
          <p:cNvPr id="22530" name="Picture 2" descr="ÐÐ°ÑÑÐ¸Ð½ÐºÐ¸ Ð¿Ð¾ Ð·Ð°Ð¿ÑÐ¾ÑÑ ÑÑÐ»Ð¸Ð³Ð°Ð½ÑÑÐ²Ð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5" y="1"/>
            <a:ext cx="5112567" cy="30689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120680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uk-UA" sz="2400" b="1" i="1" dirty="0">
                <a:latin typeface="Cambria" pitchFamily="18" charset="0"/>
              </a:rPr>
              <a:t>Безпосередні основний об’єкт</a:t>
            </a:r>
            <a:r>
              <a:rPr lang="uk-UA" sz="2400" b="1" dirty="0">
                <a:latin typeface="Cambria" pitchFamily="18" charset="0"/>
              </a:rPr>
              <a:t> </a:t>
            </a:r>
            <a:r>
              <a:rPr lang="ru-RU" sz="2400" dirty="0">
                <a:latin typeface="Cambria" pitchFamily="18" charset="0"/>
              </a:rPr>
              <a:t>– </a:t>
            </a:r>
            <a:r>
              <a:rPr lang="ru-RU" sz="2400" dirty="0" err="1">
                <a:latin typeface="Cambria" pitchFamily="18" charset="0"/>
              </a:rPr>
              <a:t>громадський</a:t>
            </a:r>
            <a:r>
              <a:rPr lang="ru-RU" sz="2400" dirty="0">
                <a:latin typeface="Cambria" pitchFamily="18" charset="0"/>
              </a:rPr>
              <a:t> порядок в </a:t>
            </a:r>
            <a:r>
              <a:rPr lang="ru-RU" sz="2400" dirty="0" err="1">
                <a:latin typeface="Cambria" pitchFamily="18" charset="0"/>
              </a:rPr>
              <a:t>частині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забезпечення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спокійних</a:t>
            </a:r>
            <a:r>
              <a:rPr lang="ru-RU" sz="2400" dirty="0">
                <a:latin typeface="Cambria" pitchFamily="18" charset="0"/>
              </a:rPr>
              <a:t> умов </a:t>
            </a:r>
            <a:r>
              <a:rPr lang="ru-RU" sz="2400" dirty="0" err="1">
                <a:latin typeface="Cambria" pitchFamily="18" charset="0"/>
              </a:rPr>
              <a:t>суспільно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корисної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діяльності</a:t>
            </a:r>
            <a:r>
              <a:rPr lang="ru-RU" sz="2400" dirty="0">
                <a:latin typeface="Cambria" pitchFamily="18" charset="0"/>
              </a:rPr>
              <a:t>, </a:t>
            </a:r>
            <a:r>
              <a:rPr lang="ru-RU" sz="2400" dirty="0" err="1">
                <a:latin typeface="Cambria" pitchFamily="18" charset="0"/>
              </a:rPr>
              <a:t>відпочинку</a:t>
            </a:r>
            <a:r>
              <a:rPr lang="ru-RU" sz="2400" dirty="0">
                <a:latin typeface="Cambria" pitchFamily="18" charset="0"/>
              </a:rPr>
              <a:t> і </a:t>
            </a:r>
            <a:r>
              <a:rPr lang="ru-RU" sz="2400" dirty="0" err="1">
                <a:latin typeface="Cambria" pitchFamily="18" charset="0"/>
              </a:rPr>
              <a:t>побуту</a:t>
            </a:r>
            <a:r>
              <a:rPr lang="ru-RU" sz="2400" dirty="0">
                <a:latin typeface="Cambria" pitchFamily="18" charset="0"/>
              </a:rPr>
              <a:t> людей.</a:t>
            </a:r>
          </a:p>
          <a:p>
            <a:pPr marL="0" indent="447675" algn="just">
              <a:buNone/>
            </a:pPr>
            <a:r>
              <a:rPr lang="uk-UA" sz="2400" b="1" i="1" dirty="0">
                <a:latin typeface="Cambria" pitchFamily="18" charset="0"/>
              </a:rPr>
              <a:t>Безпосередні додатковий об’єкт</a:t>
            </a:r>
            <a:r>
              <a:rPr lang="uk-UA" sz="2400" b="1" dirty="0">
                <a:latin typeface="Cambria" pitchFamily="18" charset="0"/>
              </a:rPr>
              <a:t> </a:t>
            </a:r>
            <a:r>
              <a:rPr lang="ru-RU" sz="2400" dirty="0">
                <a:latin typeface="Cambria" pitchFamily="18" charset="0"/>
              </a:rPr>
              <a:t>– </a:t>
            </a:r>
            <a:r>
              <a:rPr lang="ru-RU" sz="2400" dirty="0" err="1">
                <a:latin typeface="Cambria" pitchFamily="18" charset="0"/>
              </a:rPr>
              <a:t>здоров’я</a:t>
            </a:r>
            <a:r>
              <a:rPr lang="ru-RU" sz="2400" dirty="0">
                <a:latin typeface="Cambria" pitchFamily="18" charset="0"/>
              </a:rPr>
              <a:t> і </a:t>
            </a:r>
            <a:r>
              <a:rPr lang="ru-RU" sz="2400" dirty="0" err="1">
                <a:latin typeface="Cambria" pitchFamily="18" charset="0"/>
              </a:rPr>
              <a:t>гідність</a:t>
            </a:r>
            <a:r>
              <a:rPr lang="ru-RU" sz="2400" dirty="0">
                <a:latin typeface="Cambria" pitchFamily="18" charset="0"/>
              </a:rPr>
              <a:t> особи, </a:t>
            </a:r>
            <a:r>
              <a:rPr lang="ru-RU" sz="2400" dirty="0" err="1">
                <a:latin typeface="Cambria" pitchFamily="18" charset="0"/>
              </a:rPr>
              <a:t>власність</a:t>
            </a:r>
            <a:endParaRPr lang="ru-RU" sz="2400" dirty="0">
              <a:latin typeface="Cambr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276872"/>
            <a:ext cx="4572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>
              <a:tabLst>
                <a:tab pos="447675" algn="l"/>
              </a:tabLst>
            </a:pPr>
            <a:r>
              <a:rPr lang="uk-UA" sz="2800" b="1" i="1" dirty="0">
                <a:latin typeface="Cambria" pitchFamily="18" charset="0"/>
              </a:rPr>
              <a:t>Об’єктивна сторона</a:t>
            </a:r>
            <a:r>
              <a:rPr lang="uk-UA" sz="2800" b="1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полягає</a:t>
            </a:r>
            <a:r>
              <a:rPr lang="ru-RU" sz="2800" dirty="0">
                <a:latin typeface="Cambria" pitchFamily="18" charset="0"/>
              </a:rPr>
              <a:t> у </a:t>
            </a:r>
            <a:r>
              <a:rPr lang="ru-RU" sz="2800" dirty="0" err="1">
                <a:latin typeface="Cambria" pitchFamily="18" charset="0"/>
              </a:rPr>
              <a:t>діях</a:t>
            </a:r>
            <a:r>
              <a:rPr lang="ru-RU" sz="2800" dirty="0">
                <a:latin typeface="Cambria" pitchFamily="18" charset="0"/>
              </a:rPr>
              <a:t>, </a:t>
            </a:r>
            <a:r>
              <a:rPr lang="ru-RU" sz="2800" dirty="0" err="1">
                <a:latin typeface="Cambria" pitchFamily="18" charset="0"/>
              </a:rPr>
              <a:t>що</a:t>
            </a:r>
            <a:r>
              <a:rPr lang="ru-RU" sz="2800" dirty="0">
                <a:latin typeface="Cambria" pitchFamily="18" charset="0"/>
              </a:rPr>
              <a:t> грубо </a:t>
            </a:r>
            <a:r>
              <a:rPr lang="ru-RU" sz="2800" dirty="0" err="1">
                <a:latin typeface="Cambria" pitchFamily="18" charset="0"/>
              </a:rPr>
              <a:t>порушують</a:t>
            </a:r>
            <a:r>
              <a:rPr lang="ru-RU" sz="2800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громадський</a:t>
            </a:r>
            <a:r>
              <a:rPr lang="ru-RU" sz="2800" dirty="0">
                <a:latin typeface="Cambria" pitchFamily="18" charset="0"/>
              </a:rPr>
              <a:t> порядок і </a:t>
            </a:r>
            <a:r>
              <a:rPr lang="ru-RU" sz="2800" dirty="0" err="1">
                <a:latin typeface="Cambria" pitchFamily="18" charset="0"/>
              </a:rPr>
              <a:t>виражають</a:t>
            </a:r>
            <a:r>
              <a:rPr lang="ru-RU" sz="2800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явну</a:t>
            </a:r>
            <a:r>
              <a:rPr lang="ru-RU" sz="2800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неповагу</a:t>
            </a:r>
            <a:r>
              <a:rPr lang="ru-RU" sz="2800" dirty="0">
                <a:latin typeface="Cambria" pitchFamily="18" charset="0"/>
              </a:rPr>
              <a:t> до </a:t>
            </a:r>
            <a:r>
              <a:rPr lang="ru-RU" sz="2800" dirty="0" err="1">
                <a:latin typeface="Cambria" pitchFamily="18" charset="0"/>
              </a:rPr>
              <a:t>суспільства</a:t>
            </a:r>
            <a:r>
              <a:rPr lang="ru-RU" sz="2800" dirty="0">
                <a:latin typeface="Cambria" pitchFamily="18" charset="0"/>
              </a:rPr>
              <a:t>, </a:t>
            </a:r>
            <a:r>
              <a:rPr lang="ru-RU" sz="2800" dirty="0" err="1">
                <a:latin typeface="Cambria" pitchFamily="18" charset="0"/>
              </a:rPr>
              <a:t>що</a:t>
            </a:r>
            <a:r>
              <a:rPr lang="ru-RU" sz="2800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супроводжуються</a:t>
            </a:r>
            <a:r>
              <a:rPr lang="ru-RU" sz="2800" dirty="0">
                <a:latin typeface="Cambria" pitchFamily="18" charset="0"/>
              </a:rPr>
              <a:t> особливою </a:t>
            </a:r>
            <a:r>
              <a:rPr lang="ru-RU" sz="2800" dirty="0" err="1">
                <a:latin typeface="Cambria" pitchFamily="18" charset="0"/>
              </a:rPr>
              <a:t>зухвалістю</a:t>
            </a:r>
            <a:r>
              <a:rPr lang="ru-RU" sz="2800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чи</a:t>
            </a:r>
            <a:r>
              <a:rPr lang="ru-RU" sz="2800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винятковим</a:t>
            </a:r>
            <a:r>
              <a:rPr lang="ru-RU" sz="2800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цинізмом</a:t>
            </a:r>
            <a:r>
              <a:rPr lang="ru-RU" sz="2800" dirty="0">
                <a:latin typeface="Cambria" pitchFamily="18" charset="0"/>
              </a:rPr>
              <a:t>.</a:t>
            </a:r>
          </a:p>
        </p:txBody>
      </p:sp>
      <p:pic>
        <p:nvPicPr>
          <p:cNvPr id="14340" name="Picture 4" descr="ÐÐ°ÑÑÐ¸Ð½ÐºÐ¸ Ð¿Ð¾ Ð·Ð°Ð¿ÑÐ¾ÑÑ ÐµÐºÑÐ³Ð¸Ð±Ð¸ÑÐ¸Ð¾Ð½Ð¸ÑÑ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348880"/>
            <a:ext cx="4356373" cy="35283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674635"/>
          </a:xfrm>
        </p:spPr>
        <p:txBody>
          <a:bodyPr>
            <a:normAutofit/>
          </a:bodyPr>
          <a:lstStyle/>
          <a:p>
            <a:pPr marL="0" indent="358775" algn="just">
              <a:buNone/>
            </a:pPr>
            <a:r>
              <a:rPr lang="ru-RU" b="1" i="1" dirty="0" err="1">
                <a:latin typeface="Cambria" pitchFamily="18" charset="0"/>
              </a:rPr>
              <a:t>Грубе</a:t>
            </a:r>
            <a:r>
              <a:rPr lang="ru-RU" b="1" i="1" dirty="0">
                <a:latin typeface="Cambria" pitchFamily="18" charset="0"/>
              </a:rPr>
              <a:t> </a:t>
            </a:r>
            <a:r>
              <a:rPr lang="ru-RU" b="1" i="1" dirty="0" err="1">
                <a:latin typeface="Cambria" pitchFamily="18" charset="0"/>
              </a:rPr>
              <a:t>порушення</a:t>
            </a:r>
            <a:r>
              <a:rPr lang="ru-RU" b="1" i="1" dirty="0">
                <a:latin typeface="Cambria" pitchFamily="18" charset="0"/>
              </a:rPr>
              <a:t> </a:t>
            </a:r>
            <a:r>
              <a:rPr lang="ru-RU" b="1" i="1" dirty="0" err="1">
                <a:latin typeface="Cambria" pitchFamily="18" charset="0"/>
              </a:rPr>
              <a:t>громадського</a:t>
            </a:r>
            <a:r>
              <a:rPr lang="ru-RU" b="1" i="1" dirty="0">
                <a:latin typeface="Cambria" pitchFamily="18" charset="0"/>
              </a:rPr>
              <a:t> порядку</a:t>
            </a:r>
            <a:r>
              <a:rPr lang="ru-RU" b="1" dirty="0">
                <a:latin typeface="Cambria" pitchFamily="18" charset="0"/>
              </a:rPr>
              <a:t> </a:t>
            </a:r>
            <a:r>
              <a:rPr lang="ru-RU" dirty="0">
                <a:latin typeface="Cambria" pitchFamily="18" charset="0"/>
              </a:rPr>
              <a:t>- явна, очевидна для </a:t>
            </a:r>
            <a:r>
              <a:rPr lang="ru-RU" dirty="0" err="1">
                <a:latin typeface="Cambria" pitchFamily="18" charset="0"/>
              </a:rPr>
              <a:t>всіх</a:t>
            </a:r>
            <a:r>
              <a:rPr lang="ru-RU" dirty="0">
                <a:latin typeface="Cambria" pitchFamily="18" charset="0"/>
              </a:rPr>
              <a:t> шкоду </a:t>
            </a:r>
            <a:r>
              <a:rPr lang="ru-RU" dirty="0" err="1">
                <a:latin typeface="Cambria" pitchFamily="18" charset="0"/>
              </a:rPr>
              <a:t>упорядкованому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функціонуванню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суспільних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відносин</a:t>
            </a:r>
            <a:r>
              <a:rPr lang="ru-RU" dirty="0">
                <a:latin typeface="Cambria" pitchFamily="18" charset="0"/>
              </a:rPr>
              <a:t>, коли </a:t>
            </a:r>
            <a:r>
              <a:rPr lang="ru-RU" dirty="0" err="1">
                <a:latin typeface="Cambria" pitchFamily="18" charset="0"/>
              </a:rPr>
              <a:t>стає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неможливим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або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вкрай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утрудненим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нормальне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виконання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виробничих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операцій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задоволення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побутових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культурних</a:t>
            </a:r>
            <a:r>
              <a:rPr lang="ru-RU" dirty="0">
                <a:latin typeface="Cambria" pitchFamily="18" charset="0"/>
              </a:rPr>
              <a:t> та </a:t>
            </a:r>
            <a:r>
              <a:rPr lang="ru-RU" dirty="0" err="1">
                <a:latin typeface="Cambria" pitchFamily="18" charset="0"/>
              </a:rPr>
              <a:t>інших</a:t>
            </a:r>
            <a:r>
              <a:rPr lang="ru-RU" dirty="0">
                <a:latin typeface="Cambria" pitchFamily="18" charset="0"/>
              </a:rPr>
              <a:t> потреб, </a:t>
            </a:r>
            <a:r>
              <a:rPr lang="ru-RU" dirty="0" err="1">
                <a:latin typeface="Cambria" pitchFamily="18" charset="0"/>
              </a:rPr>
              <a:t>відпочинок</a:t>
            </a:r>
            <a:r>
              <a:rPr lang="ru-RU" dirty="0">
                <a:latin typeface="Cambria" pitchFamily="18" charset="0"/>
              </a:rPr>
              <a:t> людей, </a:t>
            </a:r>
            <a:r>
              <a:rPr lang="ru-RU" dirty="0" err="1">
                <a:latin typeface="Cambria" pitchFamily="18" charset="0"/>
              </a:rPr>
              <a:t>виховання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дітей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тощо</a:t>
            </a:r>
            <a:r>
              <a:rPr lang="ru-RU" dirty="0">
                <a:latin typeface="Cambria" pitchFamily="18" charset="0"/>
              </a:rPr>
              <a:t> </a:t>
            </a:r>
            <a:r>
              <a:rPr lang="uk-UA" dirty="0">
                <a:latin typeface="Cambria" pitchFamily="18" charset="0"/>
              </a:rPr>
              <a:t>.</a:t>
            </a:r>
            <a:endParaRPr lang="ru-RU" dirty="0">
              <a:latin typeface="Cambria" pitchFamily="18" charset="0"/>
            </a:endParaRPr>
          </a:p>
        </p:txBody>
      </p:sp>
      <p:pic>
        <p:nvPicPr>
          <p:cNvPr id="13313" name="Picture 1" descr="C:\Users\lenvo\Desktop\90942_b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501008"/>
            <a:ext cx="5544616" cy="29226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23528" y="260648"/>
            <a:ext cx="8568952" cy="5746643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sz="2400" b="1" i="1" dirty="0">
                <a:latin typeface="Cambria" pitchFamily="18" charset="0"/>
              </a:rPr>
              <a:t>Явна </a:t>
            </a:r>
            <a:r>
              <a:rPr lang="ru-RU" sz="2400" b="1" i="1" dirty="0" err="1">
                <a:latin typeface="Cambria" pitchFamily="18" charset="0"/>
              </a:rPr>
              <a:t>неповага</a:t>
            </a:r>
            <a:r>
              <a:rPr lang="ru-RU" sz="2400" b="1" i="1" dirty="0">
                <a:latin typeface="Cambria" pitchFamily="18" charset="0"/>
              </a:rPr>
              <a:t> до </a:t>
            </a:r>
            <a:r>
              <a:rPr lang="ru-RU" sz="2400" b="1" i="1" dirty="0" err="1">
                <a:latin typeface="Cambria" pitchFamily="18" charset="0"/>
              </a:rPr>
              <a:t>суспільства</a:t>
            </a:r>
            <a:r>
              <a:rPr lang="ru-RU" sz="2400" b="1" dirty="0">
                <a:latin typeface="Cambria" pitchFamily="18" charset="0"/>
              </a:rPr>
              <a:t> </a:t>
            </a:r>
            <a:r>
              <a:rPr lang="ru-RU" sz="2400" dirty="0">
                <a:latin typeface="Cambria" pitchFamily="18" charset="0"/>
              </a:rPr>
              <a:t>- </a:t>
            </a:r>
            <a:r>
              <a:rPr lang="ru-RU" sz="2400" dirty="0" err="1">
                <a:latin typeface="Cambria" pitchFamily="18" charset="0"/>
              </a:rPr>
              <a:t>відкрито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виражене</a:t>
            </a:r>
            <a:r>
              <a:rPr lang="ru-RU" sz="2400" dirty="0">
                <a:latin typeface="Cambria" pitchFamily="18" charset="0"/>
              </a:rPr>
              <a:t>, </a:t>
            </a:r>
            <a:r>
              <a:rPr lang="ru-RU" sz="2400" dirty="0" err="1">
                <a:latin typeface="Cambria" pitchFamily="18" charset="0"/>
              </a:rPr>
              <a:t>очевидне</a:t>
            </a:r>
            <a:r>
              <a:rPr lang="ru-RU" sz="2400" dirty="0">
                <a:latin typeface="Cambria" pitchFamily="18" charset="0"/>
              </a:rPr>
              <a:t> для самого винного та </a:t>
            </a:r>
            <a:r>
              <a:rPr lang="ru-RU" sz="2400" dirty="0" err="1">
                <a:latin typeface="Cambria" pitchFamily="18" charset="0"/>
              </a:rPr>
              <a:t>інших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осіб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протиставлення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особистих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низинних</a:t>
            </a:r>
            <a:r>
              <a:rPr lang="ru-RU" sz="2400" dirty="0">
                <a:latin typeface="Cambria" pitchFamily="18" charset="0"/>
              </a:rPr>
              <a:t> (</a:t>
            </a:r>
            <a:r>
              <a:rPr lang="ru-RU" sz="2400" dirty="0" err="1">
                <a:latin typeface="Cambria" pitchFamily="18" charset="0"/>
              </a:rPr>
              <a:t>низьких</a:t>
            </a:r>
            <a:r>
              <a:rPr lang="ru-RU" sz="2400" dirty="0">
                <a:latin typeface="Cambria" pitchFamily="18" charset="0"/>
              </a:rPr>
              <a:t>) </a:t>
            </a:r>
            <a:r>
              <a:rPr lang="ru-RU" sz="2400" dirty="0" err="1">
                <a:latin typeface="Cambria" pitchFamily="18" charset="0"/>
              </a:rPr>
              <a:t>або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елементарних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побутових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чи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власних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фізіологічних</a:t>
            </a:r>
            <a:r>
              <a:rPr lang="ru-RU" sz="2400" dirty="0">
                <a:latin typeface="Cambria" pitchFamily="18" charset="0"/>
              </a:rPr>
              <a:t> потреб </a:t>
            </a:r>
            <a:r>
              <a:rPr lang="ru-RU" sz="2400" dirty="0" err="1">
                <a:latin typeface="Cambria" pitchFamily="18" charset="0"/>
              </a:rPr>
              <a:t>інтересам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суспільства</a:t>
            </a:r>
            <a:r>
              <a:rPr lang="ru-RU" sz="2400" dirty="0">
                <a:latin typeface="Cambria" pitchFamily="18" charset="0"/>
              </a:rPr>
              <a:t>, </a:t>
            </a:r>
            <a:r>
              <a:rPr lang="ru-RU" sz="2400" dirty="0" err="1">
                <a:latin typeface="Cambria" pitchFamily="18" charset="0"/>
              </a:rPr>
              <a:t>основним</a:t>
            </a:r>
            <a:r>
              <a:rPr lang="ru-RU" sz="2400" dirty="0">
                <a:latin typeface="Cambria" pitchFamily="18" charset="0"/>
              </a:rPr>
              <a:t> правилам </a:t>
            </a:r>
            <a:r>
              <a:rPr lang="ru-RU" sz="2400" dirty="0" err="1">
                <a:latin typeface="Cambria" pitchFamily="18" charset="0"/>
              </a:rPr>
              <a:t>поводження</a:t>
            </a:r>
            <a:r>
              <a:rPr lang="ru-RU" sz="2400" dirty="0">
                <a:latin typeface="Cambria" pitchFamily="18" charset="0"/>
              </a:rPr>
              <a:t> в </a:t>
            </a:r>
            <a:r>
              <a:rPr lang="ru-RU" sz="2400" dirty="0" err="1">
                <a:latin typeface="Cambria" pitchFamily="18" charset="0"/>
              </a:rPr>
              <a:t>суспільстві</a:t>
            </a:r>
            <a:r>
              <a:rPr lang="ru-RU" sz="2400" dirty="0">
                <a:latin typeface="Cambria" pitchFamily="18" charset="0"/>
              </a:rPr>
              <a:t>, </a:t>
            </a:r>
            <a:r>
              <a:rPr lang="ru-RU" sz="2400" dirty="0" err="1">
                <a:latin typeface="Cambria" pitchFamily="18" charset="0"/>
              </a:rPr>
              <a:t>моральності</a:t>
            </a:r>
            <a:r>
              <a:rPr lang="ru-RU" sz="2400" dirty="0">
                <a:latin typeface="Cambria" pitchFamily="18" charset="0"/>
              </a:rPr>
              <a:t>, </a:t>
            </a:r>
            <a:r>
              <a:rPr lang="ru-RU" sz="2400" dirty="0" err="1">
                <a:latin typeface="Cambria" pitchFamily="18" charset="0"/>
              </a:rPr>
              <a:t>благопристойності</a:t>
            </a:r>
            <a:r>
              <a:rPr lang="ru-RU" sz="2400" dirty="0">
                <a:latin typeface="Cambria" pitchFamily="18" charset="0"/>
              </a:rPr>
              <a:t>. </a:t>
            </a:r>
            <a:r>
              <a:rPr lang="ru-RU" sz="2400" dirty="0" err="1">
                <a:latin typeface="Cambria" pitchFamily="18" charset="0"/>
              </a:rPr>
              <a:t>Тобто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це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відкрите</a:t>
            </a:r>
            <a:r>
              <a:rPr lang="ru-RU" sz="2400" dirty="0">
                <a:latin typeface="Cambria" pitchFamily="18" charset="0"/>
              </a:rPr>
              <a:t>, </a:t>
            </a:r>
            <a:r>
              <a:rPr lang="ru-RU" sz="2400" dirty="0" err="1">
                <a:latin typeface="Cambria" pitchFamily="18" charset="0"/>
              </a:rPr>
              <a:t>з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викликом</a:t>
            </a:r>
            <a:r>
              <a:rPr lang="ru-RU" sz="2400" dirty="0">
                <a:latin typeface="Cambria" pitchFamily="18" charset="0"/>
              </a:rPr>
              <a:t>, </a:t>
            </a:r>
            <a:r>
              <a:rPr lang="ru-RU" sz="2400" dirty="0" err="1">
                <a:latin typeface="Cambria" pitchFamily="18" charset="0"/>
              </a:rPr>
              <a:t>показне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зневажливе</a:t>
            </a:r>
            <a:r>
              <a:rPr lang="uk-UA" sz="2400" dirty="0">
                <a:latin typeface="Cambria" pitchFamily="18" charset="0"/>
              </a:rPr>
              <a:t> ставлення</a:t>
            </a:r>
            <a:r>
              <a:rPr lang="ru-RU" sz="2400" dirty="0">
                <a:latin typeface="Cambria" pitchFamily="18" charset="0"/>
              </a:rPr>
              <a:t> до правил </a:t>
            </a:r>
            <a:r>
              <a:rPr lang="ru-RU" sz="2400" dirty="0" err="1">
                <a:latin typeface="Cambria" pitchFamily="18" charset="0"/>
              </a:rPr>
              <a:t>поведінки</a:t>
            </a:r>
            <a:r>
              <a:rPr lang="ru-RU" sz="2400" dirty="0">
                <a:latin typeface="Cambria" pitchFamily="18" charset="0"/>
              </a:rPr>
              <a:t> в </a:t>
            </a:r>
            <a:r>
              <a:rPr lang="ru-RU" sz="2400" dirty="0" err="1">
                <a:latin typeface="Cambria" pitchFamily="18" charset="0"/>
              </a:rPr>
              <a:t>громадських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місцях</a:t>
            </a:r>
            <a:r>
              <a:rPr lang="ru-RU" sz="2400" dirty="0">
                <a:latin typeface="Cambria" pitchFamily="18" charset="0"/>
              </a:rPr>
              <a:t>, до </a:t>
            </a:r>
            <a:r>
              <a:rPr lang="ru-RU" sz="2400" dirty="0" err="1">
                <a:latin typeface="Cambria" pitchFamily="18" charset="0"/>
              </a:rPr>
              <a:t>оточення</a:t>
            </a:r>
            <a:r>
              <a:rPr lang="ru-RU" sz="2400" dirty="0">
                <a:latin typeface="Cambria" pitchFamily="18" charset="0"/>
              </a:rPr>
              <a:t> людей, </a:t>
            </a:r>
            <a:r>
              <a:rPr lang="ru-RU" sz="2400" dirty="0" err="1">
                <a:latin typeface="Cambria" pitchFamily="18" charset="0"/>
              </a:rPr>
              <a:t>принижуюч</a:t>
            </a:r>
            <a:r>
              <a:rPr lang="uk-UA" sz="2400" dirty="0">
                <a:latin typeface="Cambria" pitchFamily="18" charset="0"/>
              </a:rPr>
              <a:t>а їх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пов</a:t>
            </a:r>
            <a:r>
              <a:rPr lang="uk-UA" sz="2400" dirty="0" err="1">
                <a:latin typeface="Cambria" pitchFamily="18" charset="0"/>
              </a:rPr>
              <a:t>едінка</a:t>
            </a:r>
            <a:r>
              <a:rPr lang="ru-RU" sz="2400" dirty="0">
                <a:latin typeface="Cambria" pitchFamily="18" charset="0"/>
              </a:rPr>
              <a:t>.</a:t>
            </a:r>
          </a:p>
        </p:txBody>
      </p:sp>
      <p:pic>
        <p:nvPicPr>
          <p:cNvPr id="12289" name="Picture 1" descr="C:\Users\lenvo\Desktop\568e4ed771ef3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3429000"/>
            <a:ext cx="4473466" cy="33611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5746643"/>
          </a:xfrm>
        </p:spPr>
        <p:txBody>
          <a:bodyPr>
            <a:normAutofit/>
          </a:bodyPr>
          <a:lstStyle/>
          <a:p>
            <a:pPr marL="0" indent="358775" algn="just">
              <a:buNone/>
            </a:pPr>
            <a:r>
              <a:rPr lang="uk-UA" dirty="0">
                <a:latin typeface="Cambria" pitchFamily="18" charset="0"/>
              </a:rPr>
              <a:t>Хуліганством, яке супроводжувалось </a:t>
            </a:r>
            <a:r>
              <a:rPr lang="uk-UA" b="1" i="1" dirty="0">
                <a:latin typeface="Cambria" pitchFamily="18" charset="0"/>
              </a:rPr>
              <a:t>винятковим цинізмом</a:t>
            </a:r>
            <a:r>
              <a:rPr lang="uk-UA" dirty="0">
                <a:latin typeface="Cambria" pitchFamily="18" charset="0"/>
              </a:rPr>
              <a:t>, можуть бути визнані дії, поєднані з демонстративною зневагою до загальноприйнятих норм моралі, наприклад, проявом безсоромності чи грубої непристойності, знущанням над хворим, дитиною, особою похилого віку або такою, яка перебувала у безпорадному стані тощо.</a:t>
            </a:r>
          </a:p>
          <a:p>
            <a:pPr marL="0" indent="358775" algn="just">
              <a:buNone/>
            </a:pPr>
            <a:endParaRPr lang="ru-RU" dirty="0">
              <a:latin typeface="Cambria" pitchFamily="18" charset="0"/>
            </a:endParaRPr>
          </a:p>
        </p:txBody>
      </p:sp>
      <p:pic>
        <p:nvPicPr>
          <p:cNvPr id="11265" name="Picture 1" descr="C:\Users\lenvo\Desktop\Anna-Kim-medsestra-Sahalin-izdevatelstvo-nad-bolnyim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3284984"/>
            <a:ext cx="4550906" cy="31998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4525963"/>
          </a:xfrm>
        </p:spPr>
        <p:txBody>
          <a:bodyPr>
            <a:normAutofit lnSpcReduction="10000"/>
          </a:bodyPr>
          <a:lstStyle/>
          <a:p>
            <a:pPr marL="0" indent="358775" algn="just">
              <a:buNone/>
            </a:pPr>
            <a:r>
              <a:rPr lang="ru-RU" dirty="0">
                <a:latin typeface="Cambria" pitchFamily="18" charset="0"/>
              </a:rPr>
              <a:t>За </a:t>
            </a:r>
            <a:r>
              <a:rPr lang="ru-RU" dirty="0" err="1">
                <a:latin typeface="Cambria" pitchFamily="18" charset="0"/>
              </a:rPr>
              <a:t>ознакою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b="1" i="1" dirty="0" err="1">
                <a:latin typeface="Cambria" pitchFamily="18" charset="0"/>
              </a:rPr>
              <a:t>особливої</a:t>
            </a:r>
            <a:r>
              <a:rPr lang="ru-RU" b="1" i="1" dirty="0">
                <a:latin typeface="Cambria" pitchFamily="18" charset="0"/>
              </a:rPr>
              <a:t> </a:t>
            </a:r>
            <a:r>
              <a:rPr lang="ru-RU" b="1" i="1" dirty="0" err="1">
                <a:latin typeface="Cambria" pitchFamily="18" charset="0"/>
              </a:rPr>
              <a:t>зухвалості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хуліганством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може</a:t>
            </a:r>
            <a:r>
              <a:rPr lang="ru-RU" dirty="0">
                <a:latin typeface="Cambria" pitchFamily="18" charset="0"/>
              </a:rPr>
              <a:t> бути </a:t>
            </a:r>
            <a:r>
              <a:rPr lang="ru-RU" dirty="0" err="1">
                <a:latin typeface="Cambria" pitchFamily="18" charset="0"/>
              </a:rPr>
              <a:t>визнано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таке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грубе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порушення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громадського</a:t>
            </a:r>
            <a:r>
              <a:rPr lang="ru-RU" dirty="0">
                <a:latin typeface="Cambria" pitchFamily="18" charset="0"/>
              </a:rPr>
              <a:t> порядку, яке </a:t>
            </a:r>
            <a:r>
              <a:rPr lang="ru-RU" dirty="0" err="1">
                <a:latin typeface="Cambria" pitchFamily="18" charset="0"/>
              </a:rPr>
              <a:t>супроводжувалось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наприклад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насильством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із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завданням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потерпілій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особі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побоїв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або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заподіянням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тілесних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ушкоджень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знущанням</a:t>
            </a:r>
            <a:r>
              <a:rPr lang="ru-RU" dirty="0">
                <a:latin typeface="Cambria" pitchFamily="18" charset="0"/>
              </a:rPr>
              <a:t> над нею, </a:t>
            </a:r>
            <a:r>
              <a:rPr lang="ru-RU" dirty="0" err="1">
                <a:latin typeface="Cambria" pitchFamily="18" charset="0"/>
              </a:rPr>
              <a:t>знищенням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чи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пошкодженням</a:t>
            </a:r>
            <a:r>
              <a:rPr lang="ru-RU" dirty="0">
                <a:latin typeface="Cambria" pitchFamily="18" charset="0"/>
              </a:rPr>
              <a:t> майна, </a:t>
            </a:r>
            <a:r>
              <a:rPr lang="ru-RU" dirty="0" err="1">
                <a:latin typeface="Cambria" pitchFamily="18" charset="0"/>
              </a:rPr>
              <a:t>зривом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масового</a:t>
            </a:r>
            <a:r>
              <a:rPr lang="ru-RU" dirty="0">
                <a:latin typeface="Cambria" pitchFamily="18" charset="0"/>
              </a:rPr>
              <a:t> заходу, </a:t>
            </a:r>
            <a:r>
              <a:rPr lang="ru-RU" dirty="0" err="1">
                <a:latin typeface="Cambria" pitchFamily="18" charset="0"/>
              </a:rPr>
              <a:t>тимчасовим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припиненням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нормальної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діяльності</a:t>
            </a:r>
            <a:r>
              <a:rPr lang="ru-RU" dirty="0">
                <a:latin typeface="Cambria" pitchFamily="18" charset="0"/>
              </a:rPr>
              <a:t> установи, </a:t>
            </a:r>
            <a:r>
              <a:rPr lang="ru-RU" dirty="0" err="1">
                <a:latin typeface="Cambria" pitchFamily="18" charset="0"/>
              </a:rPr>
              <a:t>підприємства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чи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організації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руху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громадського</a:t>
            </a:r>
            <a:r>
              <a:rPr lang="ru-RU" dirty="0">
                <a:latin typeface="Cambria" pitchFamily="18" charset="0"/>
              </a:rPr>
              <a:t> транспорту </a:t>
            </a:r>
            <a:r>
              <a:rPr lang="ru-RU" dirty="0" err="1">
                <a:latin typeface="Cambria" pitchFamily="18" charset="0"/>
              </a:rPr>
              <a:t>тощо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або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таке</a:t>
            </a:r>
            <a:r>
              <a:rPr lang="ru-RU" dirty="0">
                <a:latin typeface="Cambria" pitchFamily="18" charset="0"/>
              </a:rPr>
              <a:t>, яке особа </a:t>
            </a:r>
            <a:r>
              <a:rPr lang="ru-RU" dirty="0" err="1">
                <a:latin typeface="Cambria" pitchFamily="18" charset="0"/>
              </a:rPr>
              <a:t>тривалий</a:t>
            </a:r>
            <a:r>
              <a:rPr lang="ru-RU" dirty="0">
                <a:latin typeface="Cambria" pitchFamily="18" charset="0"/>
              </a:rPr>
              <a:t> час уперто не </a:t>
            </a:r>
            <a:r>
              <a:rPr lang="ru-RU" dirty="0" err="1">
                <a:latin typeface="Cambria" pitchFamily="18" charset="0"/>
              </a:rPr>
              <a:t>припиняла</a:t>
            </a:r>
            <a:endParaRPr lang="ru-RU" dirty="0">
              <a:latin typeface="Cambria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1A4EC64-7CEE-4745-AC83-56137B5444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4149080"/>
            <a:ext cx="4272136" cy="241226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33670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b="1" i="1" dirty="0" err="1">
                <a:latin typeface="Cambria" pitchFamily="18" charset="0"/>
              </a:rPr>
              <a:t>Суб’єктивна</a:t>
            </a:r>
            <a:r>
              <a:rPr lang="ru-RU" b="1" i="1" dirty="0">
                <a:latin typeface="Cambria" pitchFamily="18" charset="0"/>
              </a:rPr>
              <a:t> сторона</a:t>
            </a:r>
            <a:r>
              <a:rPr lang="ru-RU" b="1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характеризується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умисною</a:t>
            </a:r>
            <a:r>
              <a:rPr lang="ru-RU" dirty="0">
                <a:latin typeface="Cambria" pitchFamily="18" charset="0"/>
              </a:rPr>
              <a:t> формою вини у </a:t>
            </a:r>
            <a:r>
              <a:rPr lang="ru-RU" dirty="0" err="1">
                <a:latin typeface="Cambria" pitchFamily="18" charset="0"/>
              </a:rPr>
              <a:t>вигляді</a:t>
            </a:r>
            <a:r>
              <a:rPr lang="ru-RU" dirty="0">
                <a:latin typeface="Cambria" pitchFamily="18" charset="0"/>
              </a:rPr>
              <a:t> прямого </a:t>
            </a:r>
            <a:r>
              <a:rPr lang="ru-RU" dirty="0" err="1">
                <a:latin typeface="Cambria" pitchFamily="18" charset="0"/>
              </a:rPr>
              <a:t>умислу</a:t>
            </a:r>
            <a:r>
              <a:rPr lang="ru-RU" dirty="0">
                <a:latin typeface="Cambria" pitchFamily="18" charset="0"/>
              </a:rPr>
              <a:t>. </a:t>
            </a:r>
          </a:p>
          <a:p>
            <a:pPr marL="0" indent="447675" algn="just">
              <a:buNone/>
            </a:pPr>
            <a:r>
              <a:rPr lang="ru-RU" b="1" i="1" dirty="0" err="1">
                <a:latin typeface="Cambria" pitchFamily="18" charset="0"/>
              </a:rPr>
              <a:t>Обов’язковими</a:t>
            </a:r>
            <a:r>
              <a:rPr lang="ru-RU" b="1" i="1" dirty="0">
                <a:latin typeface="Cambria" pitchFamily="18" charset="0"/>
              </a:rPr>
              <a:t> </a:t>
            </a:r>
            <a:r>
              <a:rPr lang="ru-RU" b="1" i="1" dirty="0" err="1">
                <a:latin typeface="Cambria" pitchFamily="18" charset="0"/>
              </a:rPr>
              <a:t>ознаками</a:t>
            </a:r>
            <a:r>
              <a:rPr lang="ru-RU" b="1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суб</a:t>
            </a:r>
            <a:r>
              <a:rPr lang="uk-UA" dirty="0">
                <a:latin typeface="Cambria" pitchFamily="18" charset="0"/>
              </a:rPr>
              <a:t>’</a:t>
            </a:r>
            <a:r>
              <a:rPr lang="ru-RU" dirty="0" err="1">
                <a:latin typeface="Cambria" pitchFamily="18" charset="0"/>
              </a:rPr>
              <a:t>єктивної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сторони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хуліганства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b="1" dirty="0" err="1">
                <a:latin typeface="Cambria" pitchFamily="18" charset="0"/>
              </a:rPr>
              <a:t>є</a:t>
            </a:r>
            <a:r>
              <a:rPr lang="ru-RU" b="1" dirty="0">
                <a:latin typeface="Cambria" pitchFamily="18" charset="0"/>
              </a:rPr>
              <a:t> мотив і мета</a:t>
            </a:r>
            <a:endParaRPr lang="ru-RU" dirty="0">
              <a:latin typeface="Cambria" pitchFamily="18" charset="0"/>
            </a:endParaRPr>
          </a:p>
          <a:p>
            <a:pPr marL="0" indent="447675" algn="just">
              <a:buNone/>
            </a:pPr>
            <a:r>
              <a:rPr lang="ru-RU" b="1" dirty="0">
                <a:latin typeface="Cambria" pitchFamily="18" charset="0"/>
              </a:rPr>
              <a:t>Мотив </a:t>
            </a:r>
            <a:r>
              <a:rPr lang="ru-RU" dirty="0">
                <a:latin typeface="Cambria" pitchFamily="18" charset="0"/>
              </a:rPr>
              <a:t>– </a:t>
            </a:r>
            <a:r>
              <a:rPr lang="ru-RU" dirty="0" err="1">
                <a:latin typeface="Cambria" pitchFamily="18" charset="0"/>
              </a:rPr>
              <a:t>хуліганські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спонукання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тобто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усвідомлене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прагнення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виявити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явну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неповагу</a:t>
            </a:r>
            <a:r>
              <a:rPr lang="ru-RU" dirty="0">
                <a:latin typeface="Cambria" pitchFamily="18" charset="0"/>
              </a:rPr>
              <a:t> до </a:t>
            </a:r>
            <a:r>
              <a:rPr lang="ru-RU" dirty="0" err="1">
                <a:latin typeface="Cambria" pitchFamily="18" charset="0"/>
              </a:rPr>
              <a:t>суспільства</a:t>
            </a:r>
            <a:r>
              <a:rPr lang="ru-RU" dirty="0">
                <a:latin typeface="Cambria" pitchFamily="18" charset="0"/>
              </a:rPr>
              <a:t> шляхом </a:t>
            </a:r>
            <a:r>
              <a:rPr lang="ru-RU" dirty="0" err="1">
                <a:latin typeface="Cambria" pitchFamily="18" charset="0"/>
              </a:rPr>
              <a:t>вчинення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дій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що</a:t>
            </a:r>
            <a:r>
              <a:rPr lang="ru-RU" dirty="0">
                <a:latin typeface="Cambria" pitchFamily="18" charset="0"/>
              </a:rPr>
              <a:t> грубо </a:t>
            </a:r>
            <a:r>
              <a:rPr lang="ru-RU" dirty="0" err="1">
                <a:latin typeface="Cambria" pitchFamily="18" charset="0"/>
              </a:rPr>
              <a:t>порушують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громадський</a:t>
            </a:r>
            <a:r>
              <a:rPr lang="ru-RU" dirty="0">
                <a:latin typeface="Cambria" pitchFamily="18" charset="0"/>
              </a:rPr>
              <a:t> порядок.</a:t>
            </a:r>
          </a:p>
          <a:p>
            <a:pPr marL="0" indent="447675" algn="just">
              <a:buNone/>
            </a:pPr>
            <a:endParaRPr lang="ru-RU" dirty="0">
              <a:latin typeface="Cambria" pitchFamily="18" charset="0"/>
            </a:endParaRPr>
          </a:p>
          <a:p>
            <a:pPr marL="0" indent="447675">
              <a:buNone/>
            </a:pPr>
            <a:r>
              <a:rPr lang="ru-RU" b="1" dirty="0">
                <a:latin typeface="Cambria" pitchFamily="18" charset="0"/>
              </a:rPr>
              <a:t>Мета </a:t>
            </a:r>
            <a:r>
              <a:rPr lang="ru-RU" dirty="0">
                <a:latin typeface="Cambria" pitchFamily="18" charset="0"/>
              </a:rPr>
              <a:t>– </a:t>
            </a:r>
            <a:r>
              <a:rPr lang="ru-RU" dirty="0" err="1">
                <a:latin typeface="Cambria" pitchFamily="18" charset="0"/>
              </a:rPr>
              <a:t>полягає</a:t>
            </a:r>
            <a:r>
              <a:rPr lang="ru-RU" dirty="0">
                <a:latin typeface="Cambria" pitchFamily="18" charset="0"/>
              </a:rPr>
              <a:t> в </a:t>
            </a:r>
            <a:r>
              <a:rPr lang="ru-RU" dirty="0" err="1">
                <a:latin typeface="Cambria" pitchFamily="18" charset="0"/>
              </a:rPr>
              <a:t>прагненні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вчинити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дії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що</a:t>
            </a:r>
            <a:r>
              <a:rPr lang="ru-RU" dirty="0">
                <a:latin typeface="Cambria" pitchFamily="18" charset="0"/>
              </a:rPr>
              <a:t> грубо </a:t>
            </a:r>
            <a:r>
              <a:rPr lang="ru-RU" dirty="0" err="1">
                <a:latin typeface="Cambria" pitchFamily="18" charset="0"/>
              </a:rPr>
              <a:t>порушують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громадський</a:t>
            </a:r>
            <a:r>
              <a:rPr lang="ru-RU" dirty="0">
                <a:latin typeface="Cambria" pitchFamily="18" charset="0"/>
              </a:rPr>
              <a:t> порядок і </a:t>
            </a:r>
            <a:r>
              <a:rPr lang="ru-RU" dirty="0" err="1">
                <a:latin typeface="Cambria" pitchFamily="18" charset="0"/>
              </a:rPr>
              <a:t>виражають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явну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неповагу</a:t>
            </a:r>
            <a:r>
              <a:rPr lang="ru-RU" dirty="0">
                <a:latin typeface="Cambria" pitchFamily="18" charset="0"/>
              </a:rPr>
              <a:t> до </a:t>
            </a:r>
            <a:r>
              <a:rPr lang="ru-RU" dirty="0" err="1">
                <a:latin typeface="Cambria" pitchFamily="18" charset="0"/>
              </a:rPr>
              <a:t>суспільства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тобто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прагнення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протиставити</a:t>
            </a:r>
            <a:r>
              <a:rPr lang="ru-RU" dirty="0">
                <a:latin typeface="Cambria" pitchFamily="18" charset="0"/>
              </a:rPr>
              <a:t> себе </a:t>
            </a:r>
            <a:r>
              <a:rPr lang="ru-RU" dirty="0" err="1">
                <a:latin typeface="Cambria" pitchFamily="18" charset="0"/>
              </a:rPr>
              <a:t>суспільству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проявити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грубу</a:t>
            </a:r>
            <a:r>
              <a:rPr lang="ru-RU" dirty="0">
                <a:latin typeface="Cambria" pitchFamily="18" charset="0"/>
              </a:rPr>
              <a:t> силу, </a:t>
            </a:r>
            <a:r>
              <a:rPr lang="ru-RU" dirty="0" err="1">
                <a:latin typeface="Cambria" pitchFamily="18" charset="0"/>
              </a:rPr>
              <a:t>п</a:t>
            </a:r>
            <a:r>
              <a:rPr lang="uk-UA" dirty="0">
                <a:latin typeface="Cambria" pitchFamily="18" charset="0"/>
              </a:rPr>
              <a:t>’</a:t>
            </a:r>
            <a:r>
              <a:rPr lang="ru-RU" dirty="0" err="1">
                <a:latin typeface="Cambria" pitchFamily="18" charset="0"/>
              </a:rPr>
              <a:t>яну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хвацькість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тощо</a:t>
            </a:r>
            <a:r>
              <a:rPr lang="ru-RU" dirty="0">
                <a:latin typeface="Cambria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7466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err="1">
                <a:latin typeface="Cambria" pitchFamily="18" charset="0"/>
              </a:rPr>
              <a:t>Суб’єкт</a:t>
            </a:r>
            <a:r>
              <a:rPr lang="ru-RU" b="1" dirty="0">
                <a:latin typeface="Cambria" pitchFamily="18" charset="0"/>
              </a:rPr>
              <a:t> </a:t>
            </a:r>
            <a:r>
              <a:rPr lang="ru-RU" dirty="0">
                <a:latin typeface="Cambria" pitchFamily="18" charset="0"/>
              </a:rPr>
              <a:t>– </a:t>
            </a:r>
            <a:r>
              <a:rPr lang="ru-RU" dirty="0" err="1">
                <a:latin typeface="Cambria" pitchFamily="18" charset="0"/>
              </a:rPr>
              <a:t>фізична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осудна</a:t>
            </a:r>
            <a:r>
              <a:rPr lang="ru-RU" dirty="0">
                <a:latin typeface="Cambria" pitchFamily="18" charset="0"/>
              </a:rPr>
              <a:t> особа, яка </a:t>
            </a:r>
            <a:r>
              <a:rPr lang="ru-RU" dirty="0" err="1">
                <a:latin typeface="Cambria" pitchFamily="18" charset="0"/>
              </a:rPr>
              <a:t>досягла</a:t>
            </a:r>
            <a:r>
              <a:rPr lang="ru-RU" dirty="0">
                <a:latin typeface="Cambria" pitchFamily="18" charset="0"/>
              </a:rPr>
              <a:t> 14 </a:t>
            </a:r>
            <a:r>
              <a:rPr lang="ru-RU" dirty="0" err="1">
                <a:latin typeface="Cambria" pitchFamily="18" charset="0"/>
              </a:rPr>
              <a:t>річного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віку</a:t>
            </a:r>
            <a:r>
              <a:rPr lang="ru-RU" dirty="0">
                <a:latin typeface="Cambria" pitchFamily="18" charset="0"/>
              </a:rPr>
              <a:t>.</a:t>
            </a:r>
          </a:p>
          <a:p>
            <a:pPr>
              <a:buNone/>
            </a:pPr>
            <a:endParaRPr lang="ru-RU" dirty="0">
              <a:latin typeface="Cambria" pitchFamily="18" charset="0"/>
            </a:endParaRPr>
          </a:p>
          <a:p>
            <a:pPr>
              <a:buNone/>
            </a:pPr>
            <a:r>
              <a:rPr lang="ru-RU" b="1" dirty="0" err="1">
                <a:latin typeface="Cambria" pitchFamily="18" charset="0"/>
              </a:rPr>
              <a:t>Кваліфікуючі</a:t>
            </a:r>
            <a:r>
              <a:rPr lang="ru-RU" b="1" dirty="0">
                <a:latin typeface="Cambria" pitchFamily="18" charset="0"/>
              </a:rPr>
              <a:t> </a:t>
            </a:r>
            <a:r>
              <a:rPr lang="ru-RU" b="1" dirty="0" err="1">
                <a:latin typeface="Cambria" pitchFamily="18" charset="0"/>
              </a:rPr>
              <a:t>ознаки</a:t>
            </a:r>
            <a:r>
              <a:rPr lang="ru-RU" b="1" dirty="0">
                <a:latin typeface="Cambria" pitchFamily="18" charset="0"/>
              </a:rPr>
              <a:t> </a:t>
            </a:r>
            <a:r>
              <a:rPr lang="ru-RU" b="1" dirty="0" err="1">
                <a:latin typeface="Cambria" pitchFamily="18" charset="0"/>
              </a:rPr>
              <a:t>хуліганства</a:t>
            </a:r>
            <a:r>
              <a:rPr lang="uk-UA" b="1" dirty="0">
                <a:latin typeface="Cambria" pitchFamily="18" charset="0"/>
              </a:rPr>
              <a:t>:</a:t>
            </a:r>
            <a:endParaRPr lang="ru-RU" dirty="0">
              <a:latin typeface="Cambria" pitchFamily="18" charset="0"/>
            </a:endParaRPr>
          </a:p>
          <a:p>
            <a:pPr>
              <a:buNone/>
            </a:pPr>
            <a:r>
              <a:rPr lang="uk-UA" dirty="0">
                <a:latin typeface="Cambria" pitchFamily="18" charset="0"/>
              </a:rPr>
              <a:t>а) в</a:t>
            </a:r>
            <a:r>
              <a:rPr lang="ru-RU" dirty="0" err="1">
                <a:latin typeface="Cambria" pitchFamily="18" charset="0"/>
              </a:rPr>
              <a:t>чинення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хуліганства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групою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осіб</a:t>
            </a:r>
            <a:r>
              <a:rPr lang="uk-UA" dirty="0">
                <a:latin typeface="Cambria" pitchFamily="18" charset="0"/>
              </a:rPr>
              <a:t> (ч. 2 ст.296 );</a:t>
            </a:r>
            <a:endParaRPr lang="ru-RU" dirty="0">
              <a:latin typeface="Cambria" pitchFamily="18" charset="0"/>
            </a:endParaRPr>
          </a:p>
          <a:p>
            <a:pPr>
              <a:buNone/>
            </a:pPr>
            <a:r>
              <a:rPr lang="uk-UA" dirty="0">
                <a:latin typeface="Cambria" pitchFamily="18" charset="0"/>
              </a:rPr>
              <a:t>б) </a:t>
            </a:r>
            <a:r>
              <a:rPr lang="ru-RU" dirty="0" err="1">
                <a:latin typeface="Cambria" pitchFamily="18" charset="0"/>
              </a:rPr>
              <a:t>вчинення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хуліганства</a:t>
            </a:r>
            <a:r>
              <a:rPr lang="ru-RU" dirty="0">
                <a:latin typeface="Cambria" pitchFamily="18" charset="0"/>
              </a:rPr>
              <a:t> особою </a:t>
            </a:r>
            <a:r>
              <a:rPr lang="ru-RU" dirty="0" err="1">
                <a:latin typeface="Cambria" pitchFamily="18" charset="0"/>
              </a:rPr>
              <a:t>раніше</a:t>
            </a:r>
            <a:r>
              <a:rPr lang="ru-RU" dirty="0">
                <a:latin typeface="Cambria" pitchFamily="18" charset="0"/>
              </a:rPr>
              <a:t> судимою за </a:t>
            </a:r>
            <a:r>
              <a:rPr lang="ru-RU" dirty="0" err="1">
                <a:latin typeface="Cambria" pitchFamily="18" charset="0"/>
              </a:rPr>
              <a:t>хуліганство</a:t>
            </a:r>
            <a:r>
              <a:rPr lang="ru-RU" dirty="0">
                <a:latin typeface="Cambria" pitchFamily="18" charset="0"/>
              </a:rPr>
              <a:t>;</a:t>
            </a:r>
            <a:r>
              <a:rPr lang="uk-UA" dirty="0">
                <a:latin typeface="Cambria" pitchFamily="18" charset="0"/>
              </a:rPr>
              <a:t> (ч. 3 ст.296 )</a:t>
            </a:r>
            <a:endParaRPr lang="ru-RU" dirty="0">
              <a:latin typeface="Cambria" pitchFamily="18" charset="0"/>
            </a:endParaRPr>
          </a:p>
          <a:p>
            <a:pPr>
              <a:buNone/>
            </a:pPr>
            <a:r>
              <a:rPr lang="uk-UA" dirty="0">
                <a:latin typeface="Cambria" pitchFamily="18" charset="0"/>
              </a:rPr>
              <a:t>в) пов’язане з опором представникові влади або представникові громадськості, який виконує обов’язки з охорони громадського порядку чи іншим громадянам, які припиняли хуліганські дії. (ч. 3 ст.296 ).</a:t>
            </a:r>
            <a:endParaRPr lang="ru-RU" dirty="0">
              <a:latin typeface="Cambri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/>
          <a:lstStyle/>
          <a:p>
            <a:pPr algn="just">
              <a:buNone/>
            </a:pPr>
            <a:r>
              <a:rPr lang="uk-UA" b="1" dirty="0">
                <a:latin typeface="Cambria" pitchFamily="18" charset="0"/>
              </a:rPr>
              <a:t>Особливо кваліфікуючі ознаки хуліганства</a:t>
            </a:r>
            <a:r>
              <a:rPr lang="uk-UA" dirty="0">
                <a:latin typeface="Cambria" pitchFamily="18" charset="0"/>
              </a:rPr>
              <a:t> (ч. 4 ст. 296 КК) </a:t>
            </a:r>
            <a:endParaRPr lang="ru-RU" dirty="0">
              <a:latin typeface="Cambria" pitchFamily="18" charset="0"/>
            </a:endParaRPr>
          </a:p>
          <a:p>
            <a:pPr algn="just">
              <a:buNone/>
            </a:pPr>
            <a:r>
              <a:rPr lang="uk-UA" dirty="0">
                <a:latin typeface="Cambria" pitchFamily="18" charset="0"/>
              </a:rPr>
              <a:t>а) </a:t>
            </a:r>
            <a:r>
              <a:rPr lang="ru-RU" dirty="0" err="1">
                <a:latin typeface="Cambria" pitchFamily="18" charset="0"/>
              </a:rPr>
              <a:t>вчинення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хуліганста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із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застосуванням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вогнепальної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зброї</a:t>
            </a:r>
            <a:r>
              <a:rPr lang="ru-RU" dirty="0">
                <a:latin typeface="Cambria" pitchFamily="18" charset="0"/>
              </a:rPr>
              <a:t>; </a:t>
            </a:r>
          </a:p>
          <a:p>
            <a:pPr algn="just">
              <a:buNone/>
            </a:pPr>
            <a:r>
              <a:rPr lang="ru-RU" dirty="0">
                <a:latin typeface="Cambria" pitchFamily="18" charset="0"/>
              </a:rPr>
              <a:t>б) </a:t>
            </a:r>
            <a:r>
              <a:rPr lang="ru-RU" dirty="0" err="1">
                <a:latin typeface="Cambria" pitchFamily="18" charset="0"/>
              </a:rPr>
              <a:t>вчинення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хуліганста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із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застосуванням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холодної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зброї</a:t>
            </a:r>
            <a:r>
              <a:rPr lang="ru-RU" dirty="0">
                <a:latin typeface="Cambria" pitchFamily="18" charset="0"/>
              </a:rPr>
              <a:t>; </a:t>
            </a:r>
          </a:p>
          <a:p>
            <a:pPr algn="just">
              <a:buNone/>
            </a:pPr>
            <a:r>
              <a:rPr lang="ru-RU" dirty="0">
                <a:latin typeface="Cambria" pitchFamily="18" charset="0"/>
              </a:rPr>
              <a:t>в) </a:t>
            </a:r>
            <a:r>
              <a:rPr lang="ru-RU" dirty="0" err="1">
                <a:latin typeface="Cambria" pitchFamily="18" charset="0"/>
              </a:rPr>
              <a:t>вчинення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хуліганста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із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застосуванням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інших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предметів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спеціально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пристосованих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або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заздалегідь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заготовленого</a:t>
            </a:r>
            <a:r>
              <a:rPr lang="ru-RU" dirty="0">
                <a:latin typeface="Cambria" pitchFamily="18" charset="0"/>
              </a:rPr>
              <a:t> для </a:t>
            </a:r>
            <a:r>
              <a:rPr lang="ru-RU" dirty="0" err="1">
                <a:latin typeface="Cambria" pitchFamily="18" charset="0"/>
              </a:rPr>
              <a:t>нанесення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тілесних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ушкоджень</a:t>
            </a:r>
            <a:r>
              <a:rPr lang="ru-RU" dirty="0">
                <a:latin typeface="Cambria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C:\Users\lenvo\Desktop\preview-21747NOGxzlYV2Z_0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8892480" cy="63813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err="1">
                <a:solidFill>
                  <a:schemeClr val="bg1"/>
                </a:solidFill>
              </a:rPr>
              <a:t>Дякую</a:t>
            </a:r>
            <a:r>
              <a:rPr lang="ru-RU" sz="3600" b="1" dirty="0">
                <a:solidFill>
                  <a:schemeClr val="bg1"/>
                </a:solidFill>
              </a:rPr>
              <a:t> за </a:t>
            </a:r>
            <a:r>
              <a:rPr lang="ru-RU" sz="3600" b="1" dirty="0" err="1">
                <a:solidFill>
                  <a:schemeClr val="bg1"/>
                </a:solidFill>
              </a:rPr>
              <a:t>увагу</a:t>
            </a: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r">
              <a:buNone/>
            </a:pPr>
            <a:endParaRPr lang="ru-RU" sz="3600" b="1" dirty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ru-RU" sz="3600" b="1" dirty="0">
                <a:solidFill>
                  <a:schemeClr val="bg1"/>
                </a:solidFill>
              </a:rPr>
              <a:t>Лектор:</a:t>
            </a:r>
          </a:p>
          <a:p>
            <a:pPr algn="r">
              <a:buNone/>
            </a:pPr>
            <a:r>
              <a:rPr lang="ru-RU" sz="3600" b="1" dirty="0">
                <a:solidFill>
                  <a:schemeClr val="bg1"/>
                </a:solidFill>
              </a:rPr>
              <a:t>Плутицька К.М.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336704"/>
          </a:xfrm>
        </p:spPr>
        <p:txBody>
          <a:bodyPr>
            <a:normAutofit/>
          </a:bodyPr>
          <a:lstStyle/>
          <a:p>
            <a:pPr marL="0" lvl="0" indent="447675" algn="just">
              <a:buNone/>
            </a:pPr>
            <a:r>
              <a:rPr lang="uk-UA" sz="3200" b="1" dirty="0">
                <a:latin typeface="Cambria" pitchFamily="18" charset="0"/>
                <a:cs typeface="Times New Roman" pitchFamily="18" charset="0"/>
              </a:rPr>
              <a:t>План:</a:t>
            </a:r>
            <a:endParaRPr lang="ru-RU" sz="3200" b="1" dirty="0">
              <a:latin typeface="Cambria" pitchFamily="18" charset="0"/>
              <a:cs typeface="Times New Roman" pitchFamily="18" charset="0"/>
            </a:endParaRPr>
          </a:p>
          <a:p>
            <a:pPr marL="624078" lvl="0" indent="-514350">
              <a:buFont typeface="+mj-lt"/>
              <a:buAutoNum type="arabicPeriod"/>
            </a:pPr>
            <a:r>
              <a:rPr lang="uk-UA" sz="3200" dirty="0">
                <a:latin typeface="Cambria" pitchFamily="18" charset="0"/>
              </a:rPr>
              <a:t>Загальна характеристик </a:t>
            </a:r>
            <a:r>
              <a:rPr lang="uk-UA" sz="3200" dirty="0" err="1">
                <a:latin typeface="Cambria" pitchFamily="18" charset="0"/>
              </a:rPr>
              <a:t>кр</a:t>
            </a:r>
            <a:r>
              <a:rPr lang="uk-UA" sz="3200" dirty="0">
                <a:latin typeface="Cambria" pitchFamily="18" charset="0"/>
              </a:rPr>
              <a:t>. пр. </a:t>
            </a:r>
            <a:r>
              <a:rPr lang="ru-RU" sz="3200" dirty="0" err="1">
                <a:latin typeface="Cambria" pitchFamily="18" charset="0"/>
              </a:rPr>
              <a:t>проти</a:t>
            </a:r>
            <a:r>
              <a:rPr lang="ru-RU" sz="3200" dirty="0">
                <a:latin typeface="Cambria" pitchFamily="18" charset="0"/>
              </a:rPr>
              <a:t> </a:t>
            </a:r>
            <a:r>
              <a:rPr lang="ru-RU" sz="3200" dirty="0" err="1">
                <a:latin typeface="Cambria" pitchFamily="18" charset="0"/>
              </a:rPr>
              <a:t>громадського</a:t>
            </a:r>
            <a:r>
              <a:rPr lang="ru-RU" sz="3200" dirty="0">
                <a:latin typeface="Cambria" pitchFamily="18" charset="0"/>
              </a:rPr>
              <a:t> порядку та </a:t>
            </a:r>
            <a:r>
              <a:rPr lang="ru-RU" sz="3200" dirty="0" err="1">
                <a:latin typeface="Cambria" pitchFamily="18" charset="0"/>
              </a:rPr>
              <a:t>моральності</a:t>
            </a:r>
            <a:r>
              <a:rPr lang="uk-UA" sz="3200" dirty="0">
                <a:latin typeface="Cambria" pitchFamily="18" charset="0"/>
              </a:rPr>
              <a:t>.</a:t>
            </a:r>
            <a:endParaRPr lang="ru-RU" sz="3200" dirty="0">
              <a:latin typeface="Cambria" pitchFamily="18" charset="0"/>
            </a:endParaRPr>
          </a:p>
          <a:p>
            <a:pPr marL="624078" lvl="0" indent="-514350">
              <a:buFont typeface="+mj-lt"/>
              <a:buAutoNum type="arabicPeriod"/>
            </a:pPr>
            <a:r>
              <a:rPr lang="uk-UA" sz="3200" dirty="0">
                <a:latin typeface="Cambria" pitchFamily="18" charset="0"/>
              </a:rPr>
              <a:t>Хуліганство (ст. 296 КК України).</a:t>
            </a:r>
            <a:endParaRPr lang="ru-RU" sz="3200" dirty="0">
              <a:latin typeface="Cambria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21505" name="Picture 1" descr="C:\Users\lenvo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564904"/>
            <a:ext cx="3799309" cy="37993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51520" y="188640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latin typeface="Cambria" pitchFamily="18" charset="0"/>
              </a:rPr>
              <a:t>1. </a:t>
            </a:r>
            <a:r>
              <a:rPr lang="uk-UA" sz="2400" dirty="0">
                <a:latin typeface="Cambria" pitchFamily="18" charset="0"/>
              </a:rPr>
              <a:t>Загальна характеристика кримінальних правопорушень </a:t>
            </a:r>
            <a:r>
              <a:rPr lang="ru-RU" sz="2400" dirty="0" err="1">
                <a:latin typeface="Cambria" pitchFamily="18" charset="0"/>
              </a:rPr>
              <a:t>проти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громадського</a:t>
            </a:r>
            <a:r>
              <a:rPr lang="ru-RU" sz="2400" dirty="0">
                <a:latin typeface="Cambria" pitchFamily="18" charset="0"/>
              </a:rPr>
              <a:t> порядку та </a:t>
            </a:r>
            <a:r>
              <a:rPr lang="ru-RU" sz="2400" dirty="0" err="1">
                <a:latin typeface="Cambria" pitchFamily="18" charset="0"/>
              </a:rPr>
              <a:t>моральності</a:t>
            </a:r>
            <a:r>
              <a:rPr lang="uk-UA" sz="2400" dirty="0">
                <a:latin typeface="Cambria" pitchFamily="18" charset="0"/>
              </a:rPr>
              <a:t>.</a:t>
            </a:r>
            <a:endParaRPr lang="ru-RU" sz="2400" dirty="0">
              <a:latin typeface="Cambria" pitchFamily="18" charset="0"/>
            </a:endParaRPr>
          </a:p>
          <a:p>
            <a:endParaRPr lang="ru-RU" sz="2400" b="1" dirty="0">
              <a:latin typeface="Cambria" pitchFamily="18" charset="0"/>
            </a:endParaRPr>
          </a:p>
          <a:p>
            <a:pPr lvl="0"/>
            <a:endParaRPr lang="ru-RU" sz="2400" b="1" dirty="0">
              <a:latin typeface="Cambria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6698069"/>
              </p:ext>
            </p:extLst>
          </p:nvPr>
        </p:nvGraphicFramePr>
        <p:xfrm>
          <a:off x="251520" y="1124744"/>
          <a:ext cx="864096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ÐÐ°ÑÑÐ¸Ð½ÐºÐ¸ Ð¿Ð¾ Ð·Ð°Ð¿ÑÐ¾ÑÑ Ð¼Ð¾ÑÐ°Ð»Ñ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4869160"/>
            <a:ext cx="3810000" cy="1866528"/>
          </a:xfrm>
          <a:prstGeom prst="rect">
            <a:avLst/>
          </a:prstGeom>
          <a:noFill/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88641"/>
            <a:ext cx="8435280" cy="19442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>
                <a:latin typeface="Cambria" pitchFamily="18" charset="0"/>
              </a:rPr>
              <a:t>Громадський порядок – </a:t>
            </a:r>
            <a:r>
              <a:rPr lang="uk-UA" dirty="0">
                <a:latin typeface="Cambria" pitchFamily="18" charset="0"/>
              </a:rPr>
              <a:t>сукупність суспільних відносин, що забезпечують нормальні умови життєдіяльності людини, діяльності підприємств, установ і організацій</a:t>
            </a:r>
            <a:endParaRPr lang="ru-RU" dirty="0">
              <a:latin typeface="Cambria" pitchFamily="18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51520" y="1917413"/>
            <a:ext cx="8640960" cy="306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Суспільна мораль</a:t>
            </a:r>
            <a:r>
              <a:rPr kumimoji="0" lang="uk-UA" sz="2800" b="1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система етичних норм, правил поведінки, що склалися у суспільстві на основі традиційних духовних і культурних цінностей, уявлень про добро, честь, гідність, громадський обов'язок, совість, справедливість (ЗУ «Про захист суспільної моралі» № 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Times New Roman" pitchFamily="18" charset="0"/>
                <a:cs typeface="Courier New" pitchFamily="49" charset="0"/>
              </a:rPr>
              <a:t>1296-</a:t>
            </a:r>
            <a:r>
              <a:rPr kumimoji="0" 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Times New Roman" pitchFamily="18" charset="0"/>
                <a:cs typeface="Courier New" pitchFamily="49" charset="0"/>
              </a:rPr>
              <a:t>IV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Times New Roman" pitchFamily="18" charset="0"/>
                <a:cs typeface="Courier New" pitchFamily="49" charset="0"/>
              </a:rPr>
              <a:t> від 20.11.2003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Times New Roman" pitchFamily="18" charset="0"/>
                <a:cs typeface="Courier New" pitchFamily="49" charset="0"/>
              </a:rPr>
              <a:t> – 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Times New Roman" pitchFamily="18" charset="0"/>
                <a:cs typeface="Courier New" pitchFamily="49" charset="0"/>
              </a:rPr>
              <a:t>втрата чинності</a:t>
            </a: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rgbClr val="292B2C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1520" y="620688"/>
            <a:ext cx="8640960" cy="12241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uk-UA" sz="2400" b="1" i="1" dirty="0">
              <a:latin typeface="Cambria" pitchFamily="18" charset="0"/>
            </a:endParaRPr>
          </a:p>
          <a:p>
            <a:pPr algn="just"/>
            <a:endParaRPr lang="uk-UA" sz="2400" b="1" i="1" dirty="0">
              <a:latin typeface="Cambria" pitchFamily="18" charset="0"/>
            </a:endParaRPr>
          </a:p>
          <a:p>
            <a:pPr algn="just"/>
            <a:r>
              <a:rPr lang="ru-RU" sz="2400" b="1" i="1" dirty="0">
                <a:latin typeface="Cambria" pitchFamily="18" charset="0"/>
              </a:rPr>
              <a:t>Р</a:t>
            </a:r>
            <a:r>
              <a:rPr lang="uk-UA" sz="2400" b="1" i="1" dirty="0" err="1">
                <a:latin typeface="Cambria" pitchFamily="18" charset="0"/>
              </a:rPr>
              <a:t>одовий</a:t>
            </a:r>
            <a:r>
              <a:rPr lang="uk-UA" sz="2400" b="1" i="1" dirty="0">
                <a:latin typeface="Cambria" pitchFamily="18" charset="0"/>
              </a:rPr>
              <a:t> об’єкт</a:t>
            </a:r>
            <a:r>
              <a:rPr lang="uk-UA" sz="2400" b="1" dirty="0">
                <a:latin typeface="Cambria" pitchFamily="18" charset="0"/>
              </a:rPr>
              <a:t> </a:t>
            </a:r>
            <a:r>
              <a:rPr lang="uk-UA" sz="2400" dirty="0">
                <a:latin typeface="Cambria" pitchFamily="18" charset="0"/>
              </a:rPr>
              <a:t>- </a:t>
            </a:r>
            <a:r>
              <a:rPr lang="ru-RU" sz="2400" dirty="0" err="1">
                <a:latin typeface="Cambria" pitchFamily="18" charset="0"/>
              </a:rPr>
              <a:t>суспільні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відносини</a:t>
            </a:r>
            <a:r>
              <a:rPr lang="ru-RU" sz="2400" dirty="0">
                <a:latin typeface="Cambria" pitchFamily="18" charset="0"/>
              </a:rPr>
              <a:t>, </a:t>
            </a:r>
            <a:r>
              <a:rPr lang="ru-RU" sz="2400" dirty="0" err="1">
                <a:latin typeface="Cambria" pitchFamily="18" charset="0"/>
              </a:rPr>
              <a:t>що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забезпечують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громадський</a:t>
            </a:r>
            <a:r>
              <a:rPr lang="ru-RU" sz="2400" dirty="0">
                <a:latin typeface="Cambria" pitchFamily="18" charset="0"/>
              </a:rPr>
              <a:t> порядок та </a:t>
            </a:r>
            <a:r>
              <a:rPr lang="ru-RU" sz="2400" dirty="0" err="1">
                <a:latin typeface="Cambria" pitchFamily="18" charset="0"/>
              </a:rPr>
              <a:t>суспільну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моральність</a:t>
            </a:r>
            <a:endParaRPr lang="uk-UA" sz="2800" dirty="0">
              <a:latin typeface="Cambria" pitchFamily="18" charset="0"/>
            </a:endParaRPr>
          </a:p>
          <a:p>
            <a:pPr algn="just"/>
            <a:endParaRPr lang="uk-UA" sz="2800" dirty="0">
              <a:latin typeface="Cambria" pitchFamily="18" charset="0"/>
            </a:endParaRPr>
          </a:p>
          <a:p>
            <a:pPr algn="just"/>
            <a:endParaRPr lang="ru-RU" sz="2800" dirty="0">
              <a:latin typeface="Cambria" pitchFamily="18" charset="0"/>
            </a:endParaRPr>
          </a:p>
        </p:txBody>
      </p:sp>
      <p:sp>
        <p:nvSpPr>
          <p:cNvPr id="24578" name="AutoShape 2" descr="ÐÐ°ÑÑÐ¸Ð½ÐºÐ¸ Ð¿Ð¾ Ð·Ð°Ð¿ÑÐ¾ÑÑ Ð³Ð¾ÑÐ¿Ð¾Ð´Ð°ÑÑÑÐºÐ° Ð´ÑÑÐ»ÑÐ½ÑÑÑÑ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2060848"/>
            <a:ext cx="5112568" cy="42484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uk-UA" sz="2400" b="1" i="1" dirty="0">
              <a:latin typeface="Cambria" pitchFamily="18" charset="0"/>
            </a:endParaRPr>
          </a:p>
          <a:p>
            <a:pPr algn="just"/>
            <a:endParaRPr lang="uk-UA" sz="2400" b="1" i="1" dirty="0">
              <a:latin typeface="Cambria" pitchFamily="18" charset="0"/>
            </a:endParaRPr>
          </a:p>
          <a:p>
            <a:pPr algn="just"/>
            <a:endParaRPr lang="uk-UA" sz="2800" dirty="0">
              <a:latin typeface="Cambria" pitchFamily="18" charset="0"/>
            </a:endParaRPr>
          </a:p>
          <a:p>
            <a:pPr algn="just"/>
            <a:endParaRPr lang="uk-UA" sz="2800" dirty="0">
              <a:latin typeface="Cambria" pitchFamily="18" charset="0"/>
            </a:endParaRPr>
          </a:p>
          <a:p>
            <a:pPr algn="just"/>
            <a:endParaRPr lang="ru-RU" sz="2800" dirty="0">
              <a:latin typeface="Cambria" pitchFamily="18" charset="0"/>
            </a:endParaRPr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211960" y="374316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2204864"/>
            <a:ext cx="482453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i="1" dirty="0">
                <a:latin typeface="Cambria" pitchFamily="18" charset="0"/>
              </a:rPr>
              <a:t>Б</a:t>
            </a:r>
            <a:r>
              <a:rPr lang="uk-UA" sz="2400" b="1" i="1" dirty="0" err="1">
                <a:latin typeface="Cambria" pitchFamily="18" charset="0"/>
              </a:rPr>
              <a:t>езпосередній</a:t>
            </a:r>
            <a:r>
              <a:rPr lang="uk-UA" sz="2400" b="1" i="1" dirty="0">
                <a:latin typeface="Cambria" pitchFamily="18" charset="0"/>
              </a:rPr>
              <a:t> основний об’єкт</a:t>
            </a:r>
            <a:r>
              <a:rPr lang="ru-RU" sz="2400" dirty="0">
                <a:latin typeface="Cambria" pitchFamily="18" charset="0"/>
              </a:rPr>
              <a:t>: 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400" dirty="0" err="1">
                <a:latin typeface="Cambria" pitchFamily="18" charset="0"/>
              </a:rPr>
              <a:t>громадський</a:t>
            </a:r>
            <a:r>
              <a:rPr lang="ru-RU" sz="2400" dirty="0">
                <a:latin typeface="Cambria" pitchFamily="18" charset="0"/>
              </a:rPr>
              <a:t> порядок в </a:t>
            </a:r>
            <a:r>
              <a:rPr lang="ru-RU" sz="2400" dirty="0" err="1">
                <a:latin typeface="Cambria" pitchFamily="18" charset="0"/>
              </a:rPr>
              <a:t>різних</a:t>
            </a:r>
            <a:r>
              <a:rPr lang="ru-RU" sz="2400" dirty="0">
                <a:latin typeface="Cambria" pitchFamily="18" charset="0"/>
              </a:rPr>
              <a:t> сферах </a:t>
            </a:r>
            <a:r>
              <a:rPr lang="ru-RU" sz="2400" dirty="0" err="1">
                <a:latin typeface="Cambria" pitchFamily="18" charset="0"/>
              </a:rPr>
              <a:t>життєдіяльності</a:t>
            </a:r>
            <a:r>
              <a:rPr lang="ru-RU" sz="2400" dirty="0">
                <a:latin typeface="Cambria" pitchFamily="18" charset="0"/>
              </a:rPr>
              <a:t> людей, </a:t>
            </a:r>
            <a:r>
              <a:rPr lang="ru-RU" sz="2400" dirty="0" err="1">
                <a:latin typeface="Cambria" pitchFamily="18" charset="0"/>
              </a:rPr>
              <a:t>суспільства</a:t>
            </a:r>
            <a:r>
              <a:rPr lang="ru-RU" sz="2400" dirty="0">
                <a:latin typeface="Cambria" pitchFamily="18" charset="0"/>
              </a:rPr>
              <a:t>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400" dirty="0" err="1">
                <a:latin typeface="Cambria" pitchFamily="18" charset="0"/>
              </a:rPr>
              <a:t>суспільна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моральність</a:t>
            </a:r>
            <a:r>
              <a:rPr lang="ru-RU" sz="2400" dirty="0">
                <a:latin typeface="Cambria" pitchFamily="18" charset="0"/>
              </a:rPr>
              <a:t> у </a:t>
            </a:r>
            <a:r>
              <a:rPr lang="ru-RU" sz="2400" dirty="0" err="1">
                <a:latin typeface="Cambria" pitchFamily="18" charset="0"/>
              </a:rPr>
              <a:t>сфері</a:t>
            </a:r>
            <a:r>
              <a:rPr lang="ru-RU" sz="2400" dirty="0">
                <a:latin typeface="Cambria" pitchFamily="18" charset="0"/>
              </a:rPr>
              <a:t>: </a:t>
            </a:r>
          </a:p>
          <a:p>
            <a:pPr marL="182563" lvl="0" algn="just">
              <a:buFont typeface="Wingdings" pitchFamily="2" charset="2"/>
              <a:buChar char="ü"/>
            </a:pPr>
            <a:r>
              <a:rPr lang="ru-RU" sz="2400" dirty="0">
                <a:latin typeface="Cambria" pitchFamily="18" charset="0"/>
              </a:rPr>
              <a:t>духовного і культурного </a:t>
            </a:r>
            <a:r>
              <a:rPr lang="ru-RU" sz="2400" dirty="0" err="1">
                <a:latin typeface="Cambria" pitchFamily="18" charset="0"/>
              </a:rPr>
              <a:t>життя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суспільства</a:t>
            </a:r>
            <a:r>
              <a:rPr lang="ru-RU" sz="2400" dirty="0">
                <a:latin typeface="Cambria" pitchFamily="18" charset="0"/>
              </a:rPr>
              <a:t>; </a:t>
            </a:r>
          </a:p>
          <a:p>
            <a:pPr marL="182563" lvl="0" algn="just">
              <a:buFont typeface="Wingdings" pitchFamily="2" charset="2"/>
              <a:buChar char="ü"/>
            </a:pPr>
            <a:r>
              <a:rPr lang="ru-RU" sz="2400" dirty="0" err="1">
                <a:latin typeface="Cambria" pitchFamily="18" charset="0"/>
              </a:rPr>
              <a:t>статевих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відносин</a:t>
            </a:r>
            <a:r>
              <a:rPr lang="ru-RU" sz="2400" dirty="0">
                <a:latin typeface="Cambria" pitchFamily="18" charset="0"/>
              </a:rPr>
              <a:t>; </a:t>
            </a:r>
          </a:p>
          <a:p>
            <a:pPr marL="182563" lvl="0" algn="just">
              <a:buFont typeface="Wingdings" pitchFamily="2" charset="2"/>
              <a:buChar char="ü"/>
            </a:pPr>
            <a:r>
              <a:rPr lang="ru-RU" sz="2400" dirty="0">
                <a:latin typeface="Cambria" pitchFamily="18" charset="0"/>
              </a:rPr>
              <a:t>морального і </a:t>
            </a:r>
            <a:r>
              <a:rPr lang="ru-RU" sz="2400" dirty="0" err="1">
                <a:latin typeface="Cambria" pitchFamily="18" charset="0"/>
              </a:rPr>
              <a:t>фізичного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розвитку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неповнолітніх</a:t>
            </a:r>
            <a:r>
              <a:rPr lang="ru-RU" sz="2400" dirty="0">
                <a:latin typeface="Cambria" pitchFamily="18" charset="0"/>
              </a:rPr>
              <a:t>.</a:t>
            </a:r>
          </a:p>
          <a:p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868144" y="2132856"/>
            <a:ext cx="3024336" cy="417646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latin typeface="Cambria" pitchFamily="18" charset="0"/>
              </a:rPr>
              <a:t>Б</a:t>
            </a:r>
            <a:r>
              <a:rPr lang="uk-UA" sz="2400" b="1" i="1" dirty="0" err="1">
                <a:latin typeface="Cambria" pitchFamily="18" charset="0"/>
              </a:rPr>
              <a:t>езпосередній</a:t>
            </a:r>
            <a:r>
              <a:rPr lang="uk-UA" sz="2400" b="1" i="1" dirty="0">
                <a:latin typeface="Cambria" pitchFamily="18" charset="0"/>
              </a:rPr>
              <a:t> додатковий об’єкт</a:t>
            </a:r>
            <a:r>
              <a:rPr lang="ru-RU" sz="2400" dirty="0">
                <a:latin typeface="Cambria" pitchFamily="18" charset="0"/>
              </a:rPr>
              <a:t>: </a:t>
            </a:r>
            <a:r>
              <a:rPr lang="ru-RU" sz="2400" dirty="0" err="1">
                <a:latin typeface="Cambria" pitchFamily="18" charset="0"/>
              </a:rPr>
              <a:t>громадська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безпека</a:t>
            </a:r>
            <a:r>
              <a:rPr lang="ru-RU" sz="2400" dirty="0">
                <a:latin typeface="Cambria" pitchFamily="18" charset="0"/>
              </a:rPr>
              <a:t>; </a:t>
            </a:r>
          </a:p>
          <a:p>
            <a:pPr algn="ctr"/>
            <a:r>
              <a:rPr lang="ru-RU" sz="2400" dirty="0" err="1">
                <a:latin typeface="Cambria" pitchFamily="18" charset="0"/>
              </a:rPr>
              <a:t>життя</a:t>
            </a:r>
            <a:r>
              <a:rPr lang="ru-RU" sz="2400" dirty="0">
                <a:latin typeface="Cambria" pitchFamily="18" charset="0"/>
              </a:rPr>
              <a:t>, здоров</a:t>
            </a:r>
            <a:r>
              <a:rPr lang="uk-UA" sz="2400" dirty="0">
                <a:latin typeface="Cambria" pitchFamily="18" charset="0"/>
              </a:rPr>
              <a:t>'</a:t>
            </a:r>
            <a:r>
              <a:rPr lang="ru-RU" sz="2400" dirty="0">
                <a:latin typeface="Cambria" pitchFamily="18" charset="0"/>
              </a:rPr>
              <a:t>я, честь і </a:t>
            </a:r>
            <a:r>
              <a:rPr lang="ru-RU" sz="2400" dirty="0" err="1">
                <a:latin typeface="Cambria" pitchFamily="18" charset="0"/>
              </a:rPr>
              <a:t>гідність</a:t>
            </a:r>
            <a:r>
              <a:rPr lang="ru-RU" sz="2400" dirty="0">
                <a:latin typeface="Cambria" pitchFamily="18" charset="0"/>
              </a:rPr>
              <a:t> особи; </a:t>
            </a:r>
            <a:r>
              <a:rPr lang="ru-RU" sz="2400" dirty="0" err="1">
                <a:latin typeface="Cambria" pitchFamily="18" charset="0"/>
              </a:rPr>
              <a:t>власність</a:t>
            </a:r>
            <a:r>
              <a:rPr lang="ru-RU" sz="2400" dirty="0">
                <a:latin typeface="Cambria" pitchFamily="18" charset="0"/>
              </a:rPr>
              <a:t>; авторитет </a:t>
            </a:r>
            <a:r>
              <a:rPr lang="ru-RU" sz="2400" dirty="0" err="1">
                <a:latin typeface="Cambria" pitchFamily="18" charset="0"/>
              </a:rPr>
              <a:t>державної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влади</a:t>
            </a:r>
            <a:r>
              <a:rPr lang="ru-RU" sz="2400" dirty="0">
                <a:latin typeface="Cambria" pitchFamily="18" charset="0"/>
              </a:rPr>
              <a:t> </a:t>
            </a:r>
            <a:r>
              <a:rPr lang="ru-RU" sz="2400" dirty="0" err="1">
                <a:latin typeface="Cambria" pitchFamily="18" charset="0"/>
              </a:rPr>
              <a:t>тощо</a:t>
            </a:r>
            <a:endParaRPr lang="ru-RU" sz="24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087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err="1">
                <a:latin typeface="Cambria" pitchFamily="18" charset="0"/>
              </a:rPr>
              <a:t>Предмети</a:t>
            </a:r>
            <a:r>
              <a:rPr lang="ru-RU" b="1" dirty="0">
                <a:latin typeface="Cambria" pitchFamily="18" charset="0"/>
              </a:rPr>
              <a:t>:</a:t>
            </a:r>
          </a:p>
          <a:p>
            <a:pPr marL="0" indent="0" algn="just"/>
            <a:r>
              <a:rPr lang="ru-RU" dirty="0" err="1">
                <a:latin typeface="Cambria" pitchFamily="18" charset="0"/>
              </a:rPr>
              <a:t>майно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будівлі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споруди</a:t>
            </a:r>
            <a:r>
              <a:rPr lang="ru-RU" dirty="0">
                <a:latin typeface="Cambria" pitchFamily="18" charset="0"/>
              </a:rPr>
              <a:t> (ст. </a:t>
            </a:r>
            <a:r>
              <a:rPr lang="uk-UA" dirty="0">
                <a:latin typeface="Cambria" pitchFamily="18" charset="0"/>
              </a:rPr>
              <a:t>ст. 2</a:t>
            </a:r>
            <a:r>
              <a:rPr lang="ru-RU" dirty="0">
                <a:latin typeface="Cambria" pitchFamily="18" charset="0"/>
              </a:rPr>
              <a:t>94, 295 КК </a:t>
            </a:r>
            <a:r>
              <a:rPr lang="uk-UA" dirty="0">
                <a:latin typeface="Cambria" pitchFamily="18" charset="0"/>
              </a:rPr>
              <a:t>України</a:t>
            </a:r>
            <a:r>
              <a:rPr lang="ru-RU" dirty="0">
                <a:latin typeface="Cambria" pitchFamily="18" charset="0"/>
              </a:rPr>
              <a:t>); могила, </a:t>
            </a:r>
            <a:r>
              <a:rPr lang="ru-RU" dirty="0" err="1">
                <a:latin typeface="Cambria" pitchFamily="18" charset="0"/>
              </a:rPr>
              <a:t>місце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поховання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тіло</a:t>
            </a:r>
            <a:r>
              <a:rPr lang="ru-RU" dirty="0">
                <a:latin typeface="Cambria" pitchFamily="18" charset="0"/>
              </a:rPr>
              <a:t> (</a:t>
            </a:r>
            <a:r>
              <a:rPr lang="ru-RU" dirty="0" err="1">
                <a:latin typeface="Cambria" pitchFamily="18" charset="0"/>
              </a:rPr>
              <a:t>остани</a:t>
            </a:r>
            <a:r>
              <a:rPr lang="ru-RU" dirty="0">
                <a:latin typeface="Cambria" pitchFamily="18" charset="0"/>
              </a:rPr>
              <a:t>, прах) </a:t>
            </a:r>
            <a:r>
              <a:rPr lang="ru-RU" dirty="0" err="1">
                <a:latin typeface="Cambria" pitchFamily="18" charset="0"/>
              </a:rPr>
              <a:t>померлого</a:t>
            </a:r>
            <a:r>
              <a:rPr lang="ru-RU" dirty="0">
                <a:latin typeface="Cambria" pitchFamily="18" charset="0"/>
              </a:rPr>
              <a:t>, урна </a:t>
            </a:r>
            <a:r>
              <a:rPr lang="ru-RU" dirty="0" err="1">
                <a:latin typeface="Cambria" pitchFamily="18" charset="0"/>
              </a:rPr>
              <a:t>з</a:t>
            </a:r>
            <a:r>
              <a:rPr lang="ru-RU" dirty="0">
                <a:latin typeface="Cambria" pitchFamily="18" charset="0"/>
              </a:rPr>
              <a:t> прахом </a:t>
            </a:r>
            <a:r>
              <a:rPr lang="ru-RU" dirty="0" err="1">
                <a:latin typeface="Cambria" pitchFamily="18" charset="0"/>
              </a:rPr>
              <a:t>померлого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предмети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що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знаходяться</a:t>
            </a:r>
            <a:r>
              <a:rPr lang="ru-RU" dirty="0">
                <a:latin typeface="Cambria" pitchFamily="18" charset="0"/>
              </a:rPr>
              <a:t> на (в) </a:t>
            </a:r>
            <a:r>
              <a:rPr lang="ru-RU" dirty="0" err="1">
                <a:latin typeface="Cambria" pitchFamily="18" charset="0"/>
              </a:rPr>
              <a:t>могилі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в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іншому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місці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поховання</a:t>
            </a:r>
            <a:r>
              <a:rPr lang="ru-RU" dirty="0">
                <a:latin typeface="Cambria" pitchFamily="18" charset="0"/>
              </a:rPr>
              <a:t>, на </a:t>
            </a:r>
            <a:r>
              <a:rPr lang="ru-RU" dirty="0" err="1">
                <a:latin typeface="Cambria" pitchFamily="18" charset="0"/>
              </a:rPr>
              <a:t>тілі</a:t>
            </a:r>
            <a:r>
              <a:rPr lang="ru-RU" dirty="0">
                <a:latin typeface="Cambria" pitchFamily="18" charset="0"/>
              </a:rPr>
              <a:t> (останках, </a:t>
            </a:r>
            <a:r>
              <a:rPr lang="ru-RU" dirty="0" err="1">
                <a:latin typeface="Cambria" pitchFamily="18" charset="0"/>
              </a:rPr>
              <a:t>прахові</a:t>
            </a:r>
            <a:r>
              <a:rPr lang="ru-RU" dirty="0">
                <a:latin typeface="Cambria" pitchFamily="18" charset="0"/>
              </a:rPr>
              <a:t>) </a:t>
            </a:r>
            <a:r>
              <a:rPr lang="ru-RU" dirty="0" err="1">
                <a:latin typeface="Cambria" pitchFamily="18" charset="0"/>
              </a:rPr>
              <a:t>померлого</a:t>
            </a:r>
            <a:r>
              <a:rPr lang="ru-RU" dirty="0">
                <a:latin typeface="Cambria" pitchFamily="18" charset="0"/>
              </a:rPr>
              <a:t>, -(ст. 297 КК </a:t>
            </a:r>
            <a:r>
              <a:rPr lang="uk-UA" dirty="0">
                <a:latin typeface="Cambria" pitchFamily="18" charset="0"/>
              </a:rPr>
              <a:t>України</a:t>
            </a:r>
            <a:r>
              <a:rPr lang="ru-RU" dirty="0">
                <a:latin typeface="Cambria" pitchFamily="18" charset="0"/>
              </a:rPr>
              <a:t>); </a:t>
            </a:r>
          </a:p>
          <a:p>
            <a:pPr marL="0" indent="0" algn="just"/>
            <a:r>
              <a:rPr lang="ru-RU" dirty="0" err="1">
                <a:latin typeface="Cambria" pitchFamily="18" charset="0"/>
              </a:rPr>
              <a:t>об'єкти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археологічної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культурної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спадщини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пам'ятки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національного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значення</a:t>
            </a:r>
            <a:r>
              <a:rPr lang="ru-RU" dirty="0">
                <a:latin typeface="Cambria" pitchFamily="18" charset="0"/>
              </a:rPr>
              <a:t> (ст. 298 КК </a:t>
            </a:r>
            <a:r>
              <a:rPr lang="uk-UA" dirty="0">
                <a:latin typeface="Cambria" pitchFamily="18" charset="0"/>
              </a:rPr>
              <a:t>України</a:t>
            </a:r>
            <a:r>
              <a:rPr lang="ru-RU" dirty="0">
                <a:latin typeface="Cambria" pitchFamily="18" charset="0"/>
              </a:rPr>
              <a:t>); </a:t>
            </a:r>
          </a:p>
          <a:p>
            <a:pPr marL="0" indent="0" algn="just"/>
            <a:r>
              <a:rPr lang="ru-RU" dirty="0" err="1">
                <a:latin typeface="Cambria" pitchFamily="18" charset="0"/>
              </a:rPr>
              <a:t>тварини</a:t>
            </a:r>
            <a:r>
              <a:rPr lang="ru-RU" dirty="0">
                <a:latin typeface="Cambria" pitchFamily="18" charset="0"/>
              </a:rPr>
              <a:t> (ст. 299 КК </a:t>
            </a:r>
            <a:r>
              <a:rPr lang="uk-UA" dirty="0">
                <a:latin typeface="Cambria" pitchFamily="18" charset="0"/>
              </a:rPr>
              <a:t>України</a:t>
            </a:r>
            <a:r>
              <a:rPr lang="ru-RU" dirty="0">
                <a:latin typeface="Cambria" pitchFamily="18" charset="0"/>
              </a:rPr>
              <a:t>); </a:t>
            </a:r>
          </a:p>
          <a:p>
            <a:pPr marL="0" indent="0" algn="just"/>
            <a:r>
              <a:rPr lang="ru-RU" dirty="0" err="1">
                <a:latin typeface="Cambria" pitchFamily="18" charset="0"/>
              </a:rPr>
              <a:t>предмети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що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пропагують</a:t>
            </a:r>
            <a:r>
              <a:rPr lang="ru-RU" dirty="0">
                <a:latin typeface="Cambria" pitchFamily="18" charset="0"/>
              </a:rPr>
              <a:t> культ </a:t>
            </a:r>
            <a:r>
              <a:rPr lang="ru-RU" dirty="0" err="1">
                <a:latin typeface="Cambria" pitchFamily="18" charset="0"/>
              </a:rPr>
              <a:t>насильства</a:t>
            </a:r>
            <a:r>
              <a:rPr lang="ru-RU" dirty="0">
                <a:latin typeface="Cambria" pitchFamily="18" charset="0"/>
              </a:rPr>
              <a:t> і </a:t>
            </a:r>
            <a:r>
              <a:rPr lang="ru-RU" dirty="0" err="1">
                <a:latin typeface="Cambria" pitchFamily="18" charset="0"/>
              </a:rPr>
              <a:t>жорстокості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расову</a:t>
            </a:r>
            <a:r>
              <a:rPr lang="ru-RU" dirty="0">
                <a:latin typeface="Cambria" pitchFamily="18" charset="0"/>
              </a:rPr>
              <a:t>, </a:t>
            </a:r>
            <a:r>
              <a:rPr lang="ru-RU" dirty="0" err="1">
                <a:latin typeface="Cambria" pitchFamily="18" charset="0"/>
              </a:rPr>
              <a:t>національну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чи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релігійну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нетерпимість</a:t>
            </a:r>
            <a:r>
              <a:rPr lang="ru-RU" dirty="0">
                <a:latin typeface="Cambria" pitchFamily="18" charset="0"/>
              </a:rPr>
              <a:t> та </a:t>
            </a:r>
            <a:r>
              <a:rPr lang="ru-RU" dirty="0" err="1">
                <a:latin typeface="Cambria" pitchFamily="18" charset="0"/>
              </a:rPr>
              <a:t>дискримінацію</a:t>
            </a:r>
            <a:r>
              <a:rPr lang="ru-RU" dirty="0">
                <a:latin typeface="Cambria" pitchFamily="18" charset="0"/>
              </a:rPr>
              <a:t> (ст.300 КК </a:t>
            </a:r>
            <a:r>
              <a:rPr lang="uk-UA" dirty="0">
                <a:latin typeface="Cambria" pitchFamily="18" charset="0"/>
              </a:rPr>
              <a:t>України</a:t>
            </a:r>
            <a:r>
              <a:rPr lang="ru-RU" dirty="0">
                <a:latin typeface="Cambria" pitchFamily="18" charset="0"/>
              </a:rPr>
              <a:t>); </a:t>
            </a:r>
          </a:p>
          <a:p>
            <a:pPr marL="0" indent="0" algn="just"/>
            <a:r>
              <a:rPr lang="ru-RU" dirty="0" err="1">
                <a:latin typeface="Cambria" pitchFamily="18" charset="0"/>
              </a:rPr>
              <a:t>порнографічні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предмети</a:t>
            </a:r>
            <a:r>
              <a:rPr lang="ru-RU" dirty="0">
                <a:latin typeface="Cambria" pitchFamily="18" charset="0"/>
              </a:rPr>
              <a:t> (ст. 301 КК </a:t>
            </a:r>
            <a:r>
              <a:rPr lang="uk-UA" dirty="0">
                <a:latin typeface="Cambria" pitchFamily="18" charset="0"/>
              </a:rPr>
              <a:t>України</a:t>
            </a:r>
            <a:r>
              <a:rPr lang="ru-RU" dirty="0">
                <a:latin typeface="Cambria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548680"/>
            <a:ext cx="4680520" cy="259228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ru-RU" b="1" i="1" dirty="0" err="1">
                <a:latin typeface="Cambria" pitchFamily="18" charset="0"/>
              </a:rPr>
              <a:t>Об’єктивна</a:t>
            </a:r>
            <a:r>
              <a:rPr lang="ru-RU" b="1" i="1" dirty="0">
                <a:latin typeface="Cambria" pitchFamily="18" charset="0"/>
              </a:rPr>
              <a:t> сторона</a:t>
            </a:r>
            <a:r>
              <a:rPr lang="ru-RU" b="1" dirty="0">
                <a:latin typeface="Cambria" pitchFamily="18" charset="0"/>
              </a:rPr>
              <a:t>  </a:t>
            </a:r>
            <a:r>
              <a:rPr lang="ru-RU" dirty="0" err="1">
                <a:latin typeface="Cambria" pitchFamily="18" charset="0"/>
              </a:rPr>
              <a:t>усіх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злочинів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характеризується</a:t>
            </a:r>
            <a:r>
              <a:rPr lang="ru-RU" dirty="0">
                <a:latin typeface="Cambria" pitchFamily="18" charset="0"/>
              </a:rPr>
              <a:t> активною </a:t>
            </a:r>
            <a:r>
              <a:rPr lang="ru-RU" dirty="0" err="1">
                <a:latin typeface="Cambria" pitchFamily="18" charset="0"/>
              </a:rPr>
              <a:t>поведінкою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суб</a:t>
            </a:r>
            <a:r>
              <a:rPr lang="uk-UA" dirty="0">
                <a:latin typeface="Cambria" pitchFamily="18" charset="0"/>
              </a:rPr>
              <a:t>’</a:t>
            </a:r>
            <a:r>
              <a:rPr lang="ru-RU" dirty="0" err="1">
                <a:latin typeface="Cambria" pitchFamily="18" charset="0"/>
              </a:rPr>
              <a:t>єкта</a:t>
            </a:r>
            <a:r>
              <a:rPr lang="ru-RU" dirty="0">
                <a:latin typeface="Cambria" pitchFamily="18" charset="0"/>
              </a:rPr>
              <a:t> </a:t>
            </a:r>
            <a:r>
              <a:rPr lang="ru-RU" dirty="0" err="1">
                <a:latin typeface="Cambria" pitchFamily="18" charset="0"/>
              </a:rPr>
              <a:t>злочину</a:t>
            </a:r>
            <a:r>
              <a:rPr lang="ru-RU" dirty="0">
                <a:latin typeface="Cambria" pitchFamily="18" charset="0"/>
              </a:rPr>
              <a:t>. </a:t>
            </a:r>
            <a:r>
              <a:rPr lang="ru-RU" dirty="0" err="1">
                <a:latin typeface="Cambria" pitchFamily="18" charset="0"/>
              </a:rPr>
              <a:t>Склади</a:t>
            </a:r>
            <a:r>
              <a:rPr lang="ru-RU" dirty="0">
                <a:latin typeface="Cambria" pitchFamily="18" charset="0"/>
              </a:rPr>
              <a:t>: </a:t>
            </a:r>
            <a:r>
              <a:rPr lang="ru-RU" i="1" dirty="0" err="1">
                <a:latin typeface="Cambria" pitchFamily="18" charset="0"/>
              </a:rPr>
              <a:t>формальні</a:t>
            </a:r>
            <a:r>
              <a:rPr lang="ru-RU" i="1" dirty="0">
                <a:latin typeface="Cambria" pitchFamily="18" charset="0"/>
              </a:rPr>
              <a:t>, </a:t>
            </a:r>
            <a:r>
              <a:rPr lang="ru-RU" i="1" dirty="0" err="1">
                <a:latin typeface="Cambria" pitchFamily="18" charset="0"/>
              </a:rPr>
              <a:t>матеріальні</a:t>
            </a:r>
            <a:r>
              <a:rPr lang="ru-RU" i="1" dirty="0">
                <a:latin typeface="Cambria" pitchFamily="18" charset="0"/>
              </a:rPr>
              <a:t>, </a:t>
            </a:r>
            <a:r>
              <a:rPr lang="ru-RU" i="1" dirty="0" err="1">
                <a:latin typeface="Cambria" pitchFamily="18" charset="0"/>
              </a:rPr>
              <a:t>формально-матеріальні</a:t>
            </a:r>
            <a:endParaRPr lang="ru-RU" i="1" dirty="0">
              <a:latin typeface="Cambria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4048" y="908720"/>
            <a:ext cx="3888432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i="1" dirty="0" err="1">
                <a:latin typeface="Cambria" pitchFamily="18" charset="0"/>
              </a:rPr>
              <a:t>Суб’єктивна</a:t>
            </a:r>
            <a:r>
              <a:rPr lang="ru-RU" sz="2800" b="1" i="1" dirty="0">
                <a:latin typeface="Cambria" pitchFamily="18" charset="0"/>
              </a:rPr>
              <a:t> сторона</a:t>
            </a:r>
            <a:r>
              <a:rPr lang="ru-RU" sz="2800" b="1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характеризується</a:t>
            </a:r>
            <a:r>
              <a:rPr lang="ru-RU" sz="2800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тільки</a:t>
            </a:r>
            <a:r>
              <a:rPr lang="ru-RU" sz="2800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умисною</a:t>
            </a:r>
            <a:r>
              <a:rPr lang="ru-RU" sz="2800" dirty="0">
                <a:latin typeface="Cambria" pitchFamily="18" charset="0"/>
              </a:rPr>
              <a:t> формою вини у </a:t>
            </a:r>
            <a:r>
              <a:rPr lang="ru-RU" sz="2800" dirty="0" err="1">
                <a:latin typeface="Cambria" pitchFamily="18" charset="0"/>
              </a:rPr>
              <a:t>вигляді</a:t>
            </a:r>
            <a:r>
              <a:rPr lang="ru-RU" sz="2800" dirty="0">
                <a:latin typeface="Cambria" pitchFamily="18" charset="0"/>
              </a:rPr>
              <a:t> прямого </a:t>
            </a:r>
            <a:r>
              <a:rPr lang="ru-RU" sz="2800" dirty="0" err="1">
                <a:latin typeface="Cambria" pitchFamily="18" charset="0"/>
              </a:rPr>
              <a:t>умислу</a:t>
            </a:r>
            <a:r>
              <a:rPr lang="ru-RU" sz="2800" dirty="0">
                <a:latin typeface="Cambria" pitchFamily="18" charset="0"/>
              </a:rPr>
              <a:t>. </a:t>
            </a:r>
            <a:r>
              <a:rPr lang="ru-RU" sz="2800" dirty="0" err="1">
                <a:latin typeface="Cambria" pitchFamily="18" charset="0"/>
              </a:rPr>
              <a:t>Кр</a:t>
            </a:r>
            <a:r>
              <a:rPr lang="ru-RU" sz="2800" dirty="0">
                <a:latin typeface="Cambria" pitchFamily="18" charset="0"/>
              </a:rPr>
              <a:t>. Пр., </a:t>
            </a:r>
            <a:r>
              <a:rPr lang="ru-RU" sz="2800" dirty="0" err="1">
                <a:latin typeface="Cambria" pitchFamily="18" charset="0"/>
              </a:rPr>
              <a:t>передбачені</a:t>
            </a:r>
            <a:r>
              <a:rPr lang="ru-RU" sz="2800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статтею</a:t>
            </a:r>
            <a:r>
              <a:rPr lang="ru-RU" sz="2800" dirty="0">
                <a:latin typeface="Cambria" pitchFamily="18" charset="0"/>
              </a:rPr>
              <a:t> 298 КК </a:t>
            </a:r>
            <a:r>
              <a:rPr lang="ru-RU" sz="2800" dirty="0" err="1">
                <a:latin typeface="Cambria" pitchFamily="18" charset="0"/>
              </a:rPr>
              <a:t>може</a:t>
            </a:r>
            <a:r>
              <a:rPr lang="ru-RU" sz="2800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вчинятись</a:t>
            </a:r>
            <a:r>
              <a:rPr lang="ru-RU" sz="2800" dirty="0">
                <a:latin typeface="Cambria" pitchFamily="18" charset="0"/>
              </a:rPr>
              <a:t> як з прямим так і </a:t>
            </a:r>
            <a:r>
              <a:rPr lang="ru-RU" sz="2800" dirty="0" err="1">
                <a:latin typeface="Cambria" pitchFamily="18" charset="0"/>
              </a:rPr>
              <a:t>непрямим</a:t>
            </a:r>
            <a:r>
              <a:rPr lang="ru-RU" sz="2800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умислом</a:t>
            </a:r>
            <a:endParaRPr lang="ru-RU" sz="2800" dirty="0">
              <a:latin typeface="Cambr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356992"/>
            <a:ext cx="4680520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800" b="1" i="1" dirty="0" err="1">
                <a:latin typeface="Cambria" pitchFamily="18" charset="0"/>
              </a:rPr>
              <a:t>Суб’єкт</a:t>
            </a:r>
            <a:r>
              <a:rPr lang="ru-RU" sz="2800" b="1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кр</a:t>
            </a:r>
            <a:r>
              <a:rPr lang="ru-RU" sz="2800" dirty="0">
                <a:latin typeface="Cambria" pitchFamily="18" charset="0"/>
              </a:rPr>
              <a:t>. Пр. </a:t>
            </a:r>
            <a:r>
              <a:rPr lang="ru-RU" sz="2800" dirty="0" err="1">
                <a:latin typeface="Cambria" pitchFamily="18" charset="0"/>
              </a:rPr>
              <a:t>проти</a:t>
            </a:r>
            <a:r>
              <a:rPr lang="ru-RU" sz="2800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громадського</a:t>
            </a:r>
            <a:r>
              <a:rPr lang="ru-RU" sz="2800" dirty="0">
                <a:latin typeface="Cambria" pitchFamily="18" charset="0"/>
              </a:rPr>
              <a:t> порядку та </a:t>
            </a:r>
            <a:r>
              <a:rPr lang="ru-RU" sz="2800" dirty="0" err="1">
                <a:latin typeface="Cambria" pitchFamily="18" charset="0"/>
              </a:rPr>
              <a:t>моральності</a:t>
            </a:r>
            <a:r>
              <a:rPr lang="ru-RU" sz="2800" dirty="0">
                <a:latin typeface="Cambria" pitchFamily="18" charset="0"/>
              </a:rPr>
              <a:t>, </a:t>
            </a:r>
            <a:r>
              <a:rPr lang="ru-RU" sz="2800" dirty="0" err="1">
                <a:latin typeface="Cambria" pitchFamily="18" charset="0"/>
              </a:rPr>
              <a:t>зазвичай</a:t>
            </a:r>
            <a:r>
              <a:rPr lang="ru-RU" sz="2800" dirty="0">
                <a:latin typeface="Cambria" pitchFamily="18" charset="0"/>
              </a:rPr>
              <a:t>, - </a:t>
            </a:r>
            <a:r>
              <a:rPr lang="ru-RU" sz="2800" dirty="0" err="1">
                <a:latin typeface="Cambria" pitchFamily="18" charset="0"/>
              </a:rPr>
              <a:t>це</a:t>
            </a:r>
            <a:r>
              <a:rPr lang="ru-RU" sz="2800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фізична</a:t>
            </a:r>
            <a:r>
              <a:rPr lang="ru-RU" sz="2800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осудна</a:t>
            </a:r>
            <a:r>
              <a:rPr lang="ru-RU" sz="2800" dirty="0">
                <a:latin typeface="Cambria" pitchFamily="18" charset="0"/>
              </a:rPr>
              <a:t> особа, яка </a:t>
            </a:r>
            <a:r>
              <a:rPr lang="ru-RU" sz="2800" dirty="0" err="1">
                <a:latin typeface="Cambria" pitchFamily="18" charset="0"/>
              </a:rPr>
              <a:t>досягла</a:t>
            </a:r>
            <a:r>
              <a:rPr lang="ru-RU" sz="2800" dirty="0">
                <a:latin typeface="Cambria" pitchFamily="18" charset="0"/>
              </a:rPr>
              <a:t> 16 </a:t>
            </a:r>
            <a:r>
              <a:rPr lang="ru-RU" sz="2800" dirty="0" err="1">
                <a:latin typeface="Cambria" pitchFamily="18" charset="0"/>
              </a:rPr>
              <a:t>річного</a:t>
            </a:r>
            <a:r>
              <a:rPr lang="ru-RU" sz="2800" dirty="0">
                <a:latin typeface="Cambria" pitchFamily="18" charset="0"/>
              </a:rPr>
              <a:t> </a:t>
            </a:r>
            <a:r>
              <a:rPr lang="ru-RU" sz="2800" dirty="0" err="1">
                <a:latin typeface="Cambria" pitchFamily="18" charset="0"/>
              </a:rPr>
              <a:t>віку</a:t>
            </a:r>
            <a:r>
              <a:rPr lang="ru-RU" sz="2800" dirty="0">
                <a:latin typeface="Cambria" pitchFamily="18" charset="0"/>
              </a:rPr>
              <a:t> (</a:t>
            </a:r>
            <a:r>
              <a:rPr lang="ru-RU" sz="2800" dirty="0" err="1">
                <a:latin typeface="Cambria" pitchFamily="18" charset="0"/>
              </a:rPr>
              <a:t>загальний</a:t>
            </a:r>
            <a:r>
              <a:rPr lang="ru-RU" sz="2800" dirty="0">
                <a:latin typeface="Cambria" pitchFamily="18" charset="0"/>
              </a:rPr>
              <a:t>).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116632"/>
            <a:ext cx="8229600" cy="381642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i="1" dirty="0">
                <a:latin typeface="Cambria" pitchFamily="18" charset="0"/>
              </a:rPr>
              <a:t>Кримінальні правопорушення проти громадського порядку та моральності</a:t>
            </a:r>
            <a:r>
              <a:rPr lang="uk-UA" sz="2800" b="1" dirty="0">
                <a:latin typeface="Cambria" pitchFamily="18" charset="0"/>
              </a:rPr>
              <a:t> </a:t>
            </a:r>
            <a:r>
              <a:rPr lang="uk-UA" sz="2800" dirty="0">
                <a:latin typeface="Cambria" pitchFamily="18" charset="0"/>
              </a:rPr>
              <a:t>– це умисні суспільно небезпечні посягання на громадський порядок у різних сферах життєдіяльності людей і моральні основи життя суспільства, взяті під охорону законом про кримінальну відповідальність</a:t>
            </a:r>
            <a:endParaRPr lang="ru-RU" sz="2800" dirty="0">
              <a:latin typeface="Cambria" pitchFamily="18" charset="0"/>
            </a:endParaRPr>
          </a:p>
        </p:txBody>
      </p:sp>
      <p:pic>
        <p:nvPicPr>
          <p:cNvPr id="16386" name="Picture 2" descr="ÐÐ°ÑÑÐ¸Ð½ÐºÐ¸ Ð¿Ð¾ Ð·Ð°Ð¿ÑÐ¾ÑÑ ÑÑÐ»Ð¸Ð³Ð°Ð½ÑÑÐ²Ð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3284984"/>
            <a:ext cx="5004497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60486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  <a:tabLst>
                <a:tab pos="0" algn="l"/>
                <a:tab pos="88900" algn="l"/>
              </a:tabLst>
            </a:pPr>
            <a:r>
              <a:rPr lang="ru-RU" sz="2400" i="1" dirty="0">
                <a:latin typeface="Cambria" pitchFamily="18" charset="0"/>
              </a:rPr>
              <a:t>1. </a:t>
            </a:r>
            <a:r>
              <a:rPr lang="ru-RU" sz="2400" i="1" dirty="0" err="1">
                <a:latin typeface="Cambria" pitchFamily="18" charset="0"/>
              </a:rPr>
              <a:t>Хуліганство</a:t>
            </a:r>
            <a:r>
              <a:rPr lang="ru-RU" sz="2400" i="1" dirty="0">
                <a:latin typeface="Cambria" pitchFamily="18" charset="0"/>
              </a:rPr>
              <a:t>, </a:t>
            </a:r>
            <a:r>
              <a:rPr lang="ru-RU" sz="2400" i="1" dirty="0" err="1">
                <a:latin typeface="Cambria" pitchFamily="18" charset="0"/>
              </a:rPr>
              <a:t>тобто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грубе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порушення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громадського</a:t>
            </a:r>
            <a:r>
              <a:rPr lang="ru-RU" sz="2400" i="1" dirty="0">
                <a:latin typeface="Cambria" pitchFamily="18" charset="0"/>
              </a:rPr>
              <a:t> порядку з </a:t>
            </a:r>
            <a:r>
              <a:rPr lang="ru-RU" sz="2400" i="1" dirty="0" err="1">
                <a:latin typeface="Cambria" pitchFamily="18" charset="0"/>
              </a:rPr>
              <a:t>мотивів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явної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неповаги</a:t>
            </a:r>
            <a:r>
              <a:rPr lang="ru-RU" sz="2400" i="1" dirty="0">
                <a:latin typeface="Cambria" pitchFamily="18" charset="0"/>
              </a:rPr>
              <a:t> до </a:t>
            </a:r>
            <a:r>
              <a:rPr lang="ru-RU" sz="2400" i="1" dirty="0" err="1">
                <a:latin typeface="Cambria" pitchFamily="18" charset="0"/>
              </a:rPr>
              <a:t>суспільства</a:t>
            </a:r>
            <a:r>
              <a:rPr lang="ru-RU" sz="2400" i="1" dirty="0">
                <a:latin typeface="Cambria" pitchFamily="18" charset="0"/>
              </a:rPr>
              <a:t>, </a:t>
            </a:r>
            <a:r>
              <a:rPr lang="ru-RU" sz="2400" i="1" dirty="0" err="1">
                <a:latin typeface="Cambria" pitchFamily="18" charset="0"/>
              </a:rPr>
              <a:t>що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супроводжується</a:t>
            </a:r>
            <a:r>
              <a:rPr lang="ru-RU" sz="2400" i="1" dirty="0">
                <a:latin typeface="Cambria" pitchFamily="18" charset="0"/>
              </a:rPr>
              <a:t> особливою </a:t>
            </a:r>
            <a:r>
              <a:rPr lang="ru-RU" sz="2400" i="1" dirty="0" err="1">
                <a:latin typeface="Cambria" pitchFamily="18" charset="0"/>
              </a:rPr>
              <a:t>зухвалістю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чи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винятковим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цинізмом</a:t>
            </a:r>
            <a:r>
              <a:rPr lang="ru-RU" sz="2400" i="1" dirty="0">
                <a:latin typeface="Cambria" pitchFamily="18" charset="0"/>
              </a:rPr>
              <a:t>, -</a:t>
            </a:r>
          </a:p>
          <a:p>
            <a:pPr marL="0" indent="0">
              <a:buNone/>
              <a:tabLst>
                <a:tab pos="0" algn="l"/>
                <a:tab pos="88900" algn="l"/>
              </a:tabLst>
            </a:pPr>
            <a:r>
              <a:rPr lang="ru-RU" sz="2400" i="1" dirty="0">
                <a:latin typeface="Cambria" pitchFamily="18" charset="0"/>
              </a:rPr>
              <a:t>2. </a:t>
            </a:r>
            <a:r>
              <a:rPr lang="ru-RU" sz="2400" i="1" dirty="0" err="1">
                <a:latin typeface="Cambria" pitchFamily="18" charset="0"/>
              </a:rPr>
              <a:t>Ті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самі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дії</a:t>
            </a:r>
            <a:r>
              <a:rPr lang="ru-RU" sz="2400" i="1" dirty="0">
                <a:latin typeface="Cambria" pitchFamily="18" charset="0"/>
              </a:rPr>
              <a:t>, </a:t>
            </a:r>
            <a:r>
              <a:rPr lang="ru-RU" sz="2400" i="1" dirty="0" err="1">
                <a:latin typeface="Cambria" pitchFamily="18" charset="0"/>
              </a:rPr>
              <a:t>вчинені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групою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осіб</a:t>
            </a:r>
            <a:r>
              <a:rPr lang="ru-RU" sz="2400" i="1" dirty="0">
                <a:latin typeface="Cambria" pitchFamily="18" charset="0"/>
              </a:rPr>
              <a:t>, -</a:t>
            </a:r>
          </a:p>
          <a:p>
            <a:pPr marL="0" indent="0">
              <a:buNone/>
              <a:tabLst>
                <a:tab pos="0" algn="l"/>
                <a:tab pos="88900" algn="l"/>
              </a:tabLst>
            </a:pPr>
            <a:r>
              <a:rPr lang="ru-RU" sz="2400" i="1" dirty="0">
                <a:latin typeface="Cambria" pitchFamily="18" charset="0"/>
              </a:rPr>
              <a:t>3. </a:t>
            </a:r>
            <a:r>
              <a:rPr lang="ru-RU" sz="2400" i="1" dirty="0" err="1">
                <a:latin typeface="Cambria" pitchFamily="18" charset="0"/>
              </a:rPr>
              <a:t>Дії</a:t>
            </a:r>
            <a:r>
              <a:rPr lang="ru-RU" sz="2400" i="1" dirty="0">
                <a:latin typeface="Cambria" pitchFamily="18" charset="0"/>
              </a:rPr>
              <a:t>, </a:t>
            </a:r>
            <a:r>
              <a:rPr lang="ru-RU" sz="2400" i="1" dirty="0" err="1">
                <a:latin typeface="Cambria" pitchFamily="18" charset="0"/>
              </a:rPr>
              <a:t>передбачені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частинами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першою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або</a:t>
            </a:r>
            <a:r>
              <a:rPr lang="ru-RU" sz="2400" i="1" dirty="0">
                <a:latin typeface="Cambria" pitchFamily="18" charset="0"/>
              </a:rPr>
              <a:t> другою </a:t>
            </a:r>
            <a:r>
              <a:rPr lang="ru-RU" sz="2400" i="1" dirty="0" err="1">
                <a:latin typeface="Cambria" pitchFamily="18" charset="0"/>
              </a:rPr>
              <a:t>цієї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статті</a:t>
            </a:r>
            <a:r>
              <a:rPr lang="ru-RU" sz="2400" i="1" dirty="0">
                <a:latin typeface="Cambria" pitchFamily="18" charset="0"/>
              </a:rPr>
              <a:t>, </a:t>
            </a:r>
            <a:r>
              <a:rPr lang="ru-RU" sz="2400" i="1" dirty="0" err="1">
                <a:latin typeface="Cambria" pitchFamily="18" charset="0"/>
              </a:rPr>
              <a:t>якщо</a:t>
            </a:r>
            <a:r>
              <a:rPr lang="ru-RU" sz="2400" i="1" dirty="0">
                <a:latin typeface="Cambria" pitchFamily="18" charset="0"/>
              </a:rPr>
              <a:t> вони </a:t>
            </a:r>
            <a:r>
              <a:rPr lang="ru-RU" sz="2400" i="1" dirty="0" err="1">
                <a:latin typeface="Cambria" pitchFamily="18" charset="0"/>
              </a:rPr>
              <a:t>були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вчинені</a:t>
            </a:r>
            <a:r>
              <a:rPr lang="ru-RU" sz="2400" i="1" dirty="0">
                <a:latin typeface="Cambria" pitchFamily="18" charset="0"/>
              </a:rPr>
              <a:t> особою, </a:t>
            </a:r>
            <a:r>
              <a:rPr lang="ru-RU" sz="2400" i="1" dirty="0" err="1">
                <a:latin typeface="Cambria" pitchFamily="18" charset="0"/>
              </a:rPr>
              <a:t>раніше</a:t>
            </a:r>
            <a:r>
              <a:rPr lang="ru-RU" sz="2400" i="1" dirty="0">
                <a:latin typeface="Cambria" pitchFamily="18" charset="0"/>
              </a:rPr>
              <a:t> судимою за </a:t>
            </a:r>
            <a:r>
              <a:rPr lang="ru-RU" sz="2400" i="1" dirty="0" err="1">
                <a:latin typeface="Cambria" pitchFamily="18" charset="0"/>
              </a:rPr>
              <a:t>хуліганство</a:t>
            </a:r>
            <a:r>
              <a:rPr lang="ru-RU" sz="2400" i="1" dirty="0">
                <a:latin typeface="Cambria" pitchFamily="18" charset="0"/>
              </a:rPr>
              <a:t>, </a:t>
            </a:r>
            <a:r>
              <a:rPr lang="ru-RU" sz="2400" i="1" dirty="0" err="1">
                <a:latin typeface="Cambria" pitchFamily="18" charset="0"/>
              </a:rPr>
              <a:t>чи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пов’язані</a:t>
            </a:r>
            <a:r>
              <a:rPr lang="ru-RU" sz="2400" i="1" dirty="0">
                <a:latin typeface="Cambria" pitchFamily="18" charset="0"/>
              </a:rPr>
              <a:t> з опором </a:t>
            </a:r>
            <a:r>
              <a:rPr lang="ru-RU" sz="2400" i="1" dirty="0" err="1">
                <a:latin typeface="Cambria" pitchFamily="18" charset="0"/>
              </a:rPr>
              <a:t>представникові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влади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або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представникові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громадськості</a:t>
            </a:r>
            <a:r>
              <a:rPr lang="ru-RU" sz="2400" i="1" dirty="0">
                <a:latin typeface="Cambria" pitchFamily="18" charset="0"/>
              </a:rPr>
              <a:t>, </a:t>
            </a:r>
            <a:r>
              <a:rPr lang="ru-RU" sz="2400" i="1" dirty="0" err="1">
                <a:latin typeface="Cambria" pitchFamily="18" charset="0"/>
              </a:rPr>
              <a:t>який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виконує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обов’язки</a:t>
            </a:r>
            <a:r>
              <a:rPr lang="ru-RU" sz="2400" i="1" dirty="0">
                <a:latin typeface="Cambria" pitchFamily="18" charset="0"/>
              </a:rPr>
              <a:t> з </a:t>
            </a:r>
            <a:r>
              <a:rPr lang="ru-RU" sz="2400" i="1" dirty="0" err="1">
                <a:latin typeface="Cambria" pitchFamily="18" charset="0"/>
              </a:rPr>
              <a:t>охорони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громадського</a:t>
            </a:r>
            <a:r>
              <a:rPr lang="ru-RU" sz="2400" i="1" dirty="0">
                <a:latin typeface="Cambria" pitchFamily="18" charset="0"/>
              </a:rPr>
              <a:t> порядку, </a:t>
            </a:r>
            <a:r>
              <a:rPr lang="ru-RU" sz="2400" i="1" dirty="0" err="1">
                <a:latin typeface="Cambria" pitchFamily="18" charset="0"/>
              </a:rPr>
              <a:t>чи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іншим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громадянам</a:t>
            </a:r>
            <a:r>
              <a:rPr lang="ru-RU" sz="2400" i="1" dirty="0">
                <a:latin typeface="Cambria" pitchFamily="18" charset="0"/>
              </a:rPr>
              <a:t>, </a:t>
            </a:r>
            <a:r>
              <a:rPr lang="ru-RU" sz="2400" i="1" dirty="0" err="1">
                <a:latin typeface="Cambria" pitchFamily="18" charset="0"/>
              </a:rPr>
              <a:t>які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припиняли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хуліганські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дії</a:t>
            </a:r>
            <a:r>
              <a:rPr lang="ru-RU" sz="2400" i="1" dirty="0">
                <a:latin typeface="Cambria" pitchFamily="18" charset="0"/>
              </a:rPr>
              <a:t>, -</a:t>
            </a:r>
          </a:p>
          <a:p>
            <a:pPr marL="0" indent="0">
              <a:buNone/>
              <a:tabLst>
                <a:tab pos="0" algn="l"/>
                <a:tab pos="88900" algn="l"/>
              </a:tabLst>
            </a:pPr>
            <a:r>
              <a:rPr lang="ru-RU" sz="2400" i="1" dirty="0">
                <a:latin typeface="Cambria" pitchFamily="18" charset="0"/>
              </a:rPr>
              <a:t>4. </a:t>
            </a:r>
            <a:r>
              <a:rPr lang="ru-RU" sz="2400" i="1" dirty="0" err="1">
                <a:latin typeface="Cambria" pitchFamily="18" charset="0"/>
              </a:rPr>
              <a:t>Дії</a:t>
            </a:r>
            <a:r>
              <a:rPr lang="ru-RU" sz="2400" i="1" dirty="0">
                <a:latin typeface="Cambria" pitchFamily="18" charset="0"/>
              </a:rPr>
              <a:t>, </a:t>
            </a:r>
            <a:r>
              <a:rPr lang="ru-RU" sz="2400" i="1" dirty="0" err="1">
                <a:latin typeface="Cambria" pitchFamily="18" charset="0"/>
              </a:rPr>
              <a:t>передбачені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частинами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першою</a:t>
            </a:r>
            <a:r>
              <a:rPr lang="ru-RU" sz="2400" i="1" dirty="0">
                <a:latin typeface="Cambria" pitchFamily="18" charset="0"/>
              </a:rPr>
              <a:t>, другою </a:t>
            </a:r>
            <a:r>
              <a:rPr lang="ru-RU" sz="2400" i="1" dirty="0" err="1">
                <a:latin typeface="Cambria" pitchFamily="18" charset="0"/>
              </a:rPr>
              <a:t>або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третьою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цієї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статті</a:t>
            </a:r>
            <a:r>
              <a:rPr lang="ru-RU" sz="2400" i="1" dirty="0">
                <a:latin typeface="Cambria" pitchFamily="18" charset="0"/>
              </a:rPr>
              <a:t>, </a:t>
            </a:r>
            <a:r>
              <a:rPr lang="ru-RU" sz="2400" i="1" dirty="0" err="1">
                <a:latin typeface="Cambria" pitchFamily="18" charset="0"/>
              </a:rPr>
              <a:t>якщо</a:t>
            </a:r>
            <a:r>
              <a:rPr lang="ru-RU" sz="2400" i="1" dirty="0">
                <a:latin typeface="Cambria" pitchFamily="18" charset="0"/>
              </a:rPr>
              <a:t> вони </a:t>
            </a:r>
            <a:r>
              <a:rPr lang="ru-RU" sz="2400" i="1" dirty="0" err="1">
                <a:latin typeface="Cambria" pitchFamily="18" charset="0"/>
              </a:rPr>
              <a:t>вчинені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із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застосуванням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вогнепальної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або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холодної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зброї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чи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іншого</a:t>
            </a:r>
            <a:r>
              <a:rPr lang="ru-RU" sz="2400" i="1" dirty="0">
                <a:latin typeface="Cambria" pitchFamily="18" charset="0"/>
              </a:rPr>
              <a:t> предмета, </a:t>
            </a:r>
            <a:r>
              <a:rPr lang="ru-RU" sz="2400" i="1" dirty="0" err="1">
                <a:latin typeface="Cambria" pitchFamily="18" charset="0"/>
              </a:rPr>
              <a:t>спеціально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пристосованого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або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заздалегідь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заготовленого</a:t>
            </a:r>
            <a:r>
              <a:rPr lang="ru-RU" sz="2400" i="1" dirty="0">
                <a:latin typeface="Cambria" pitchFamily="18" charset="0"/>
              </a:rPr>
              <a:t> для </a:t>
            </a:r>
            <a:r>
              <a:rPr lang="ru-RU" sz="2400" i="1" dirty="0" err="1">
                <a:latin typeface="Cambria" pitchFamily="18" charset="0"/>
              </a:rPr>
              <a:t>нанесення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тілесних</a:t>
            </a:r>
            <a:r>
              <a:rPr lang="ru-RU" sz="2400" i="1" dirty="0">
                <a:latin typeface="Cambria" pitchFamily="18" charset="0"/>
              </a:rPr>
              <a:t> </a:t>
            </a:r>
            <a:r>
              <a:rPr lang="ru-RU" sz="2400" i="1" dirty="0" err="1">
                <a:latin typeface="Cambria" pitchFamily="18" charset="0"/>
              </a:rPr>
              <a:t>ушкоджень</a:t>
            </a:r>
            <a:r>
              <a:rPr lang="ru-RU" sz="2400" i="1" dirty="0">
                <a:latin typeface="Cambria" pitchFamily="18" charset="0"/>
              </a:rPr>
              <a:t>, -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504056"/>
          </a:xfrm>
        </p:spPr>
        <p:txBody>
          <a:bodyPr>
            <a:normAutofit fontScale="90000"/>
          </a:bodyPr>
          <a:lstStyle/>
          <a:p>
            <a:pPr lvl="0"/>
            <a:br>
              <a:rPr lang="ru-RU" sz="2700" dirty="0">
                <a:latin typeface="Cambria" pitchFamily="18" charset="0"/>
              </a:rPr>
            </a:br>
            <a:r>
              <a:rPr lang="ru-RU" sz="2700" dirty="0">
                <a:latin typeface="Cambria" pitchFamily="18" charset="0"/>
              </a:rPr>
              <a:t>2. </a:t>
            </a:r>
            <a:r>
              <a:rPr lang="uk-UA" sz="2700" dirty="0">
                <a:latin typeface="Cambria" pitchFamily="18" charset="0"/>
              </a:rPr>
              <a:t>Хуліганство (ст. 296 КК України). </a:t>
            </a:r>
            <a:br>
              <a:rPr lang="ru-RU" sz="2700" dirty="0">
                <a:latin typeface="Cambria" pitchFamily="18" charset="0"/>
              </a:rPr>
            </a:br>
            <a:endParaRPr lang="ru-RU" sz="27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4404</TotalTime>
  <Words>1059</Words>
  <Application>Microsoft Office PowerPoint</Application>
  <PresentationFormat>Экран (4:3)</PresentationFormat>
  <Paragraphs>72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</vt:lpstr>
      <vt:lpstr>Cambria</vt:lpstr>
      <vt:lpstr>Lucida Sans Unicode</vt:lpstr>
      <vt:lpstr>Times New Roman</vt:lpstr>
      <vt:lpstr>Verdana</vt:lpstr>
      <vt:lpstr>Wingdings</vt:lpstr>
      <vt:lpstr>Wingdings 2</vt:lpstr>
      <vt:lpstr>Wingdings 3</vt:lpstr>
      <vt:lpstr>Открытая</vt:lpstr>
      <vt:lpstr>   ТЕМА 13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2. Хуліганство (ст. 296 КК України).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</dc:title>
  <dc:creator>lenvo</dc:creator>
  <cp:lastModifiedBy>Пользователь</cp:lastModifiedBy>
  <cp:revision>393</cp:revision>
  <dcterms:created xsi:type="dcterms:W3CDTF">2018-09-05T14:57:47Z</dcterms:created>
  <dcterms:modified xsi:type="dcterms:W3CDTF">2024-03-04T17:29:52Z</dcterms:modified>
</cp:coreProperties>
</file>