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4" r:id="rId11"/>
    <p:sldId id="270" r:id="rId12"/>
    <p:sldId id="269" r:id="rId13"/>
    <p:sldId id="268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8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1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438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6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7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21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5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5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9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9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3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09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7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6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7E0FE-3483-4163-99F3-B8FD0457F7C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11DF-83B2-46A1-B87C-3992D2AAA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55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ain.press/news/verhovna-rada-uhvalyla-zakon-pro-movu-shho-zminytsya-102808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view/t091767?ed=2016_09_07" TargetMode="External"/><Relationship Id="rId7" Type="http://schemas.openxmlformats.org/officeDocument/2006/relationships/hyperlink" Target="https://ips.ligazakon.net/document/view/t172145?ed=2019_08_09" TargetMode="External"/><Relationship Id="rId2" Type="http://schemas.openxmlformats.org/officeDocument/2006/relationships/hyperlink" Target="https://ips.ligazakon.net/document/view/z960254k?ed=2019_02_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ps.ligazakon.net/document/view/t192704?ed=2019_04_25" TargetMode="External"/><Relationship Id="rId5" Type="http://schemas.openxmlformats.org/officeDocument/2006/relationships/hyperlink" Target="https://ips.ligazakon.net/document/view/t052961?ed=2019_06_06" TargetMode="External"/><Relationship Id="rId4" Type="http://schemas.openxmlformats.org/officeDocument/2006/relationships/hyperlink" Target="https://ips.ligazakon.net/document/view/t087500?ed=2019_06_0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2400" y="469900"/>
            <a:ext cx="10210800" cy="762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Нормативно-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правовий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статус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національних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Укра</a:t>
            </a:r>
            <a:r>
              <a:rPr lang="uk-UA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їні</a:t>
            </a:r>
            <a:r>
              <a:rPr lang="uk-UA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світі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Створення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жестової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мови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0800" y="1993900"/>
            <a:ext cx="10312400" cy="4432300"/>
          </a:xfrm>
        </p:spPr>
        <p:txBody>
          <a:bodyPr/>
          <a:lstStyle/>
          <a:p>
            <a:r>
              <a:rPr lang="ru-RU" sz="16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документи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значущими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популяризації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національних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жестових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мов</a:t>
            </a: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Європейська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хартія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регіональним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(1992);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резолюції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Європейського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парламенту (1988, 1998);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права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(2001)»;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Рекомендації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парламентської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Асамблеї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Ради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права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державах – членах ради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(2003).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604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23900"/>
            <a:ext cx="10247311" cy="1136600"/>
          </a:xfrm>
        </p:spPr>
        <p:txBody>
          <a:bodyPr>
            <a:normAutofit/>
          </a:bodyPr>
          <a:lstStyle/>
          <a:p>
            <a:pPr>
              <a:lnSpc>
                <a:spcPts val="1950"/>
              </a:lnSpc>
              <a:spcAft>
                <a:spcPts val="195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 мова в Україні за новим Законом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066800"/>
            <a:ext cx="10566400" cy="5094157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Законі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 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забезпечення функціонування української мови як єдиної державної виокремлена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стаття, присвячена жестовій мові, що має назву “Статус української жестової мови та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мовні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жестомовних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осіб</a:t>
            </a:r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кожному українцю гарантується право вільно використовувати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українську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жестову мову в суспільному житті, вивчати та підтримувати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її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навчатися українською жестовою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мовою;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жестомовних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засіб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один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одним, але не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завжди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зручна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контакту з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слуху є шанс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усне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й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хапатися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шанс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бажання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жести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зробіть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пунктом для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резюме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94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279400"/>
            <a:ext cx="10463211" cy="1193800"/>
          </a:xfrm>
        </p:spPr>
        <p:txBody>
          <a:bodyPr/>
          <a:lstStyle/>
          <a:p>
            <a:pPr>
              <a:lnSpc>
                <a:spcPts val="1950"/>
              </a:lnSpc>
              <a:spcAft>
                <a:spcPts val="1950"/>
              </a:spcAft>
            </a:pPr>
            <a:r>
              <a:rPr lang="ru-RU" sz="2800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</a:t>
            </a:r>
            <a:r>
              <a:rPr lang="uk-UA" sz="2800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800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жестову</a:t>
            </a:r>
            <a:r>
              <a:rPr lang="ru-RU" sz="2800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800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181100"/>
            <a:ext cx="10782300" cy="5156200"/>
          </a:xfrm>
        </p:spPr>
        <p:txBody>
          <a:bodyPr/>
          <a:lstStyle/>
          <a:p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Верховна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Рада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прийняла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Закон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статус, засади та порядок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української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жестової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умов,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жестомовним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особам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нарівні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реалізовувати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й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основоположні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громадянина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47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00" y="330200"/>
            <a:ext cx="10196511" cy="939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47800"/>
            <a:ext cx="10807700" cy="47879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жестову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українську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жестову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мову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 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Конституції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України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Закону, 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законів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України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"Про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ратифікацію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Конвенції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про права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осіб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з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інвалідністю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і Факультативного протоколу до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неї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"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"Про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основи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соціальної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захищеності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осіб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з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інвалідністю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в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Україні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"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"Про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реабілітацію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осіб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 з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інвалідністю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 в </a:t>
            </a:r>
            <a:r>
              <a:rPr lang="ru-RU" dirty="0" err="1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Україні</a:t>
            </a:r>
            <a:r>
              <a:rPr lang="ru-RU" dirty="0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«</a:t>
            </a:r>
            <a:r>
              <a:rPr lang="ru-RU" dirty="0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"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Про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забезпечення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функціонування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української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мови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як </a:t>
            </a:r>
            <a:r>
              <a:rPr lang="ru-RU" dirty="0" err="1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державної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"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"Про </a:t>
            </a:r>
            <a:r>
              <a:rPr lang="ru-RU" dirty="0" err="1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освіту«</a:t>
            </a:r>
            <a:r>
              <a:rPr lang="ru-RU" dirty="0" err="1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dirty="0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dirty="0" smtClean="0">
                <a:solidFill>
                  <a:srgbClr val="00ADF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29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00" y="381000"/>
            <a:ext cx="10680700" cy="5461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054100"/>
            <a:ext cx="10820400" cy="54483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Сфера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 не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сферу приватного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релігійних</a:t>
            </a:r>
            <a:r>
              <a:rPr lang="ru-RU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обрядів</a:t>
            </a:r>
            <a:r>
              <a:rPr lang="ru-RU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 Статус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жестомовних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endParaRPr lang="ru-RU" b="1" dirty="0" smtClean="0">
              <a:solidFill>
                <a:srgbClr val="293A5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органах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органах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uk-U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388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8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800" y="977900"/>
            <a:ext cx="10680700" cy="52959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12.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екстреної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населенню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err="1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 smtClean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93A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85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76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65287"/>
            <a:ext cx="9905999" cy="3541714"/>
          </a:xfrm>
        </p:spPr>
        <p:txBody>
          <a:bodyPr/>
          <a:lstStyle/>
          <a:p>
            <a:r>
              <a:rPr lang="uk-UA" dirty="0" smtClean="0"/>
              <a:t>                            </a:t>
            </a:r>
            <a:r>
              <a:rPr lang="uk-UA" sz="3600" dirty="0" smtClean="0">
                <a:latin typeface="Bahnschrift SemiBold" panose="020B0502040204020203" pitchFamily="34" charset="0"/>
              </a:rPr>
              <a:t>Дякую за увагу!</a:t>
            </a:r>
            <a:endParaRPr lang="ru-RU" sz="36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480" y="284813"/>
            <a:ext cx="10252931" cy="125917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Асамблея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Ради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Європи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4480" y="1543986"/>
            <a:ext cx="10867868" cy="48418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19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людям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правосуддя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працевлаштування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19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підтверджує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детального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обов’язковому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глухих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01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626" y="254832"/>
            <a:ext cx="10449963" cy="974361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spcAft>
                <a:spcPts val="1950"/>
              </a:spcAft>
            </a:pPr>
            <a:r>
              <a:rPr lang="ru-RU" sz="1100" cap="none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cap="none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626" y="1229193"/>
            <a:ext cx="10477785" cy="4562008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1950"/>
              </a:spcAft>
            </a:pPr>
            <a:endParaRPr lang="ru-RU" sz="1500" dirty="0" smtClean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1950"/>
              </a:spcAft>
            </a:pPr>
            <a:r>
              <a:rPr lang="ru-RU" sz="150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відмічає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низка держав-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членів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Ради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глухих, а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підкреслює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відчувають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дефіцит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перекладачів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ЖМ,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засвідчує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високу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потребу в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останніх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позитивний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lnSpc>
                <a:spcPct val="107000"/>
              </a:lnSpc>
              <a:spcAft>
                <a:spcPts val="1950"/>
              </a:spcAft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0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зауважує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офіційне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глухих буде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навчанню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прийому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роботу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використанню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більшої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перекладачів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жестової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47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Ситуація національних жестових 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варто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плутати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жестикулюванням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пантомімою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особливі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мають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чіткі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правила, свою лексику і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граматичну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структуру. ЖМ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визначається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виражає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зміст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понять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засобами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рухів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рук і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тіла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виразів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обличчя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позицій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рук.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здійснюють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ж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функції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як і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словесні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спілкування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вираження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соціальних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взаємостосунків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культурна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ідентифікація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естетична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виразність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Зазначається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ЖМ не є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універсальною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мовою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не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залежать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словесної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країни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38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Кожна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країна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свою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власну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національну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ЖМ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глухі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Бельгії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послуговуються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аж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трьома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ЖМ, 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Швейцарії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швейцарсько-німецька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швейцарсько-французька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Іспанії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каталонська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андалузька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84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54000"/>
            <a:ext cx="9905998" cy="825500"/>
          </a:xfrm>
        </p:spPr>
        <p:txBody>
          <a:bodyPr>
            <a:normAutofit/>
          </a:bodyPr>
          <a:lstStyle/>
          <a:p>
            <a:r>
              <a:rPr lang="uk-UA" dirty="0" smtClean="0"/>
              <a:t>Найпоширеніші жестові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079500"/>
            <a:ext cx="9905999" cy="4711701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найпоширеніших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є АЖМ,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користуються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окрім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США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й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Беніні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Буркіна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Фасо,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Габоні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Гватемалі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Гонг-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Зімбабве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Канаді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Конго, Кот-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д’Івуарі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Мавританії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Магадаскарі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Нігерії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Сінгапурі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Того,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Філіппінах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Чаді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500 000 до 2 000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000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Друге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поширеністю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обіймає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британська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(БЖМ),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користуються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нею - 50 000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Французька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(ФЖМ)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займає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третє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нею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користуються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80 000 до 300 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осіб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28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292100"/>
            <a:ext cx="10031411" cy="698500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Визнання жестової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100" y="1206500"/>
            <a:ext cx="10744200" cy="502920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 перших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визнала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конституції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1995 р.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рідну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5000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стала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Фінляндія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10 000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людей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вивчають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фінську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фінсько-швецьку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ЖМ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іноземні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195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взяли приклад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Фінляндії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стали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(1981),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(1991),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Словакія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(1995),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Норвегія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(1997),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Ірландія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Чехія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(1998),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Італія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(1999),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Словенія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(2002),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Бельгія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Великобританія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Іспанія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(2003),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(2005),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Угорщина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(2009).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5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54000"/>
            <a:ext cx="9905998" cy="8255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300" y="1282700"/>
            <a:ext cx="10604500" cy="5168900"/>
          </a:xfrm>
        </p:spPr>
        <p:txBody>
          <a:bodyPr>
            <a:norm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вересня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відзначає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день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проголошено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Резолюцією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Генасамблеї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ООН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2017 року,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привернути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 людей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свою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Вона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тисяч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них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40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тисяч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єдиною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взаємодіяти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3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4" y="254001"/>
            <a:ext cx="9905998" cy="749300"/>
          </a:xfrm>
        </p:spPr>
        <p:txBody>
          <a:bodyPr/>
          <a:lstStyle/>
          <a:p>
            <a:r>
              <a:rPr lang="uk-UA" dirty="0" smtClean="0"/>
              <a:t>         УЖМ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1" y="1219200"/>
            <a:ext cx="10795000" cy="50673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травня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2021 року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заходи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Президента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супроводжуються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перекладом жестовою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мовою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безбар’єрного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простору на сайтах низки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держорганів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Міністерства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охорони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здоров’я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Міністерства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соціальної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поліції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з’явилася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вкладка «Почуй мене». Вона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скористатися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послугами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перекладача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жестової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режимі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онлайн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отримати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запити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форматі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відеолиста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виставка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фотомистецтва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PHOTO KYIV та фестиваль ZOUND-2021,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проходив у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безбар’єрному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культурному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Хортиці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Козацьке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коло».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87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132</TotalTime>
  <Words>943</Words>
  <Application>Microsoft Office PowerPoint</Application>
  <PresentationFormat>Широкоэкранный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Bahnschrift SemiBold</vt:lpstr>
      <vt:lpstr>Calibri</vt:lpstr>
      <vt:lpstr>Symbol</vt:lpstr>
      <vt:lpstr>Times New Roman</vt:lpstr>
      <vt:lpstr>Trebuchet MS</vt:lpstr>
      <vt:lpstr>Tw Cen MT</vt:lpstr>
      <vt:lpstr>Контур</vt:lpstr>
      <vt:lpstr>Нормативно-правовий статус національних жестових мов в Україні та світі.                  Створення та розвиток української жестової мови</vt:lpstr>
      <vt:lpstr>                 Асамблея  Ради  Європи</vt:lpstr>
      <vt:lpstr> </vt:lpstr>
      <vt:lpstr>Ситуація національних жестових мов</vt:lpstr>
      <vt:lpstr>Кожна країна має свою власну національну ЖМ</vt:lpstr>
      <vt:lpstr>Найпоширеніші жестові мови</vt:lpstr>
      <vt:lpstr>              Визнання жестової мови</vt:lpstr>
      <vt:lpstr>Презентация PowerPoint</vt:lpstr>
      <vt:lpstr>         УЖМ</vt:lpstr>
      <vt:lpstr>Жестова мова в Україні за новим Законом. </vt:lpstr>
      <vt:lpstr>Закон УКРАЇНИ «Про українську жестову мову»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Нормативно-правовий статус національних жестових мов в Україні та світі. Створення та розвиток української жестової мови</dc:title>
  <dc:creator>Пользователь Windows</dc:creator>
  <cp:lastModifiedBy>Пользователь Windows</cp:lastModifiedBy>
  <cp:revision>10</cp:revision>
  <dcterms:created xsi:type="dcterms:W3CDTF">2024-03-04T21:40:47Z</dcterms:created>
  <dcterms:modified xsi:type="dcterms:W3CDTF">2024-03-05T09:09:18Z</dcterms:modified>
</cp:coreProperties>
</file>