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rmorant Garamond" panose="020B0604020202020204" charset="-52"/>
      <p:regular r:id="rId31"/>
      <p:bold r:id="rId32"/>
      <p:italic r:id="rId33"/>
      <p:boldItalic r:id="rId34"/>
    </p:embeddedFont>
    <p:embeddedFont>
      <p:font typeface="Cormorant Garamond Medium" panose="020B0604020202020204" charset="-52"/>
      <p:regular r:id="rId35"/>
      <p:bold r:id="rId36"/>
      <p:italic r:id="rId37"/>
      <p:boldItalic r:id="rId38"/>
    </p:embeddedFont>
    <p:embeddedFont>
      <p:font typeface="Lato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hDbmzqiTdhfy0Ib2qIR9X3+FpS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71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c1439504ed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c1439504ed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1" name="Google Shape;2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c1439504ed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3" name="Google Shape;243;g1c1439504ed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d0671355e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6" name="Google Shape;256;g32d0671355e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c1439504ed_2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5" name="Google Shape;265;g1c1439504ed_2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c1439504ed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3" name="Google Shape;273;g1c1439504ed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c1439504ed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3" name="Google Shape;303;g1c1439504ed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c1439504ed_2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9" name="Google Shape;319;g1c1439504ed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c1439504ed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8" name="Google Shape;338;g1c1439504ed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c1439504ed_0_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9" name="Google Shape;349;g1c1439504ed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2d1f4598b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2" name="Google Shape;372;g32d1f4598b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c1439504ed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9" name="Google Shape;379;g1c1439504ed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2d1f4598ba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3" name="Google Shape;393;g32d1f4598ba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2d1f4598ba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2" name="Google Shape;412;g32d1f4598ba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2d1f4598b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1" name="Google Shape;421;g32d1f4598b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c1439504ed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0" name="Google Shape;430;g1c1439504ed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c1439504ed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7" name="Google Shape;167;g1c1439504ed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" name="Google Shape;1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7" name="Google Shape;1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7" name="Google Shape;1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c1439504ed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3" name="Google Shape;213;g1c1439504ed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1c1439504ed_1_1"/>
          <p:cNvPicPr preferRelativeResize="0"/>
          <p:nvPr/>
        </p:nvPicPr>
        <p:blipFill rotWithShape="1">
          <a:blip r:embed="rId3">
            <a:alphaModFix/>
          </a:blip>
          <a:srcRect l="18503" t="30075" r="1706" b="16663"/>
          <a:stretch/>
        </p:blipFill>
        <p:spPr>
          <a:xfrm>
            <a:off x="9626825" y="595375"/>
            <a:ext cx="9096300" cy="90963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85" name="Google Shape;85;g1c1439504ed_1_1"/>
          <p:cNvGrpSpPr/>
          <p:nvPr/>
        </p:nvGrpSpPr>
        <p:grpSpPr>
          <a:xfrm>
            <a:off x="14855098" y="1695215"/>
            <a:ext cx="6865833" cy="6896608"/>
            <a:chOff x="1813" y="0"/>
            <a:chExt cx="809173" cy="812800"/>
          </a:xfrm>
        </p:grpSpPr>
        <p:sp>
          <p:nvSpPr>
            <p:cNvPr id="86" name="Google Shape;86;g1c1439504ed_1_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8DE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g1c1439504ed_1_1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g1c1439504ed_1_1"/>
          <p:cNvGrpSpPr/>
          <p:nvPr/>
        </p:nvGrpSpPr>
        <p:grpSpPr>
          <a:xfrm>
            <a:off x="-3735219" y="1695215"/>
            <a:ext cx="6865833" cy="6896608"/>
            <a:chOff x="1813" y="0"/>
            <a:chExt cx="809173" cy="812800"/>
          </a:xfrm>
        </p:grpSpPr>
        <p:sp>
          <p:nvSpPr>
            <p:cNvPr id="89" name="Google Shape;89;g1c1439504ed_1_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g1c1439504ed_1_1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g1c1439504ed_1_1"/>
          <p:cNvGrpSpPr/>
          <p:nvPr/>
        </p:nvGrpSpPr>
        <p:grpSpPr>
          <a:xfrm>
            <a:off x="17440921" y="4057616"/>
            <a:ext cx="1798382" cy="5575436"/>
            <a:chOff x="-10000" y="0"/>
            <a:chExt cx="2397843" cy="7433915"/>
          </a:xfrm>
        </p:grpSpPr>
        <p:sp>
          <p:nvSpPr>
            <p:cNvPr id="92" name="Google Shape;92;g1c1439504ed_1_1"/>
            <p:cNvSpPr txBox="1"/>
            <p:nvPr/>
          </p:nvSpPr>
          <p:spPr>
            <a:xfrm rot="5400000">
              <a:off x="-3238000" y="3713315"/>
              <a:ext cx="6948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995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Кліматолікування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3" name="Google Shape;93;g1c1439504ed_1_1"/>
            <p:cNvGrpSpPr/>
            <p:nvPr/>
          </p:nvGrpSpPr>
          <p:grpSpPr>
            <a:xfrm>
              <a:off x="209555" y="0"/>
              <a:ext cx="2178288" cy="2279479"/>
              <a:chOff x="32623" y="0"/>
              <a:chExt cx="703877" cy="736575"/>
            </a:xfrm>
          </p:grpSpPr>
          <p:sp>
            <p:nvSpPr>
              <p:cNvPr id="94" name="Google Shape;94;g1c1439504ed_1_1"/>
              <p:cNvSpPr/>
              <p:nvPr/>
            </p:nvSpPr>
            <p:spPr>
              <a:xfrm>
                <a:off x="32623" y="0"/>
                <a:ext cx="4101" cy="70642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70642" extrusionOk="0">
                    <a:moveTo>
                      <a:pt x="2050" y="0"/>
                    </a:moveTo>
                    <a:lnTo>
                      <a:pt x="2050" y="0"/>
                    </a:lnTo>
                    <a:cubicBezTo>
                      <a:pt x="4101" y="23503"/>
                      <a:pt x="4101" y="47139"/>
                      <a:pt x="2050" y="70642"/>
                    </a:cubicBezTo>
                    <a:cubicBezTo>
                      <a:pt x="0" y="47139"/>
                      <a:pt x="0" y="23503"/>
                      <a:pt x="2050" y="0"/>
                    </a:cubicBezTo>
                    <a:close/>
                  </a:path>
                </a:pathLst>
              </a:custGeom>
              <a:solidFill>
                <a:srgbClr val="D8DEDF"/>
              </a:solidFill>
              <a:ln w="28575" cap="flat" cmpd="sng">
                <a:solidFill>
                  <a:srgbClr val="2E3F4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g1c1439504ed_1_1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6" name="Google Shape;96;g1c1439504ed_1_1"/>
          <p:cNvGrpSpPr/>
          <p:nvPr/>
        </p:nvGrpSpPr>
        <p:grpSpPr>
          <a:xfrm>
            <a:off x="411975" y="4241354"/>
            <a:ext cx="12359396" cy="4989321"/>
            <a:chOff x="-389364" y="1922039"/>
            <a:chExt cx="15437667" cy="6652427"/>
          </a:xfrm>
        </p:grpSpPr>
        <p:sp>
          <p:nvSpPr>
            <p:cNvPr id="97" name="Google Shape;97;g1c1439504ed_1_1"/>
            <p:cNvSpPr txBox="1"/>
            <p:nvPr/>
          </p:nvSpPr>
          <p:spPr>
            <a:xfrm>
              <a:off x="-389364" y="1922039"/>
              <a:ext cx="14960400" cy="240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25"/>
                <a:buFont typeface="Arial"/>
                <a:buNone/>
              </a:pPr>
              <a:r>
                <a:rPr lang="en-US" sz="13025" b="1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Кліматолікування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g1c1439504ed_1_1"/>
            <p:cNvSpPr txBox="1"/>
            <p:nvPr/>
          </p:nvSpPr>
          <p:spPr>
            <a:xfrm>
              <a:off x="87903" y="7897067"/>
              <a:ext cx="149604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lang="en-US" sz="330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підготувала: Бородіна Катерина, група 6.0172 с-з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0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4" name="Google Shape;234;p10"/>
          <p:cNvGrpSpPr/>
          <p:nvPr/>
        </p:nvGrpSpPr>
        <p:grpSpPr>
          <a:xfrm>
            <a:off x="3747361" y="-277322"/>
            <a:ext cx="10793266" cy="10841645"/>
            <a:chOff x="1813" y="0"/>
            <a:chExt cx="809173" cy="812800"/>
          </a:xfrm>
        </p:grpSpPr>
        <p:sp>
          <p:nvSpPr>
            <p:cNvPr id="235" name="Google Shape;235;p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8DEDF"/>
            </a:solidFill>
            <a:ln w="47625" cap="flat" cmpd="sng">
              <a:solidFill>
                <a:srgbClr val="2E3F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10"/>
          <p:cNvGrpSpPr/>
          <p:nvPr/>
        </p:nvGrpSpPr>
        <p:grpSpPr>
          <a:xfrm>
            <a:off x="4549455" y="2182496"/>
            <a:ext cx="9189000" cy="3220215"/>
            <a:chOff x="4549455" y="2182496"/>
            <a:chExt cx="9189000" cy="3220215"/>
          </a:xfrm>
        </p:grpSpPr>
        <p:sp>
          <p:nvSpPr>
            <p:cNvPr id="238" name="Google Shape;238;p10"/>
            <p:cNvSpPr txBox="1"/>
            <p:nvPr/>
          </p:nvSpPr>
          <p:spPr>
            <a:xfrm>
              <a:off x="4549455" y="2182496"/>
              <a:ext cx="9189000" cy="12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998"/>
                <a:buFont typeface="Arial"/>
                <a:buNone/>
              </a:pPr>
              <a:r>
                <a:rPr lang="en-US" sz="8998">
                  <a:solidFill>
                    <a:srgbClr val="2E3F42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Повітряні ванни -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0"/>
            <p:cNvSpPr txBox="1"/>
            <p:nvPr/>
          </p:nvSpPr>
          <p:spPr>
            <a:xfrm>
              <a:off x="4701998" y="4071611"/>
              <a:ext cx="8883900" cy="13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ctr" rtl="0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30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дозована дія свіжого повітря на організм </a:t>
              </a:r>
              <a:endParaRPr sz="23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marR="0" lvl="1" indent="0" algn="ctr" rtl="0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30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повністю або частково голої людини.</a:t>
              </a:r>
              <a:endParaRPr sz="23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marR="0" lvl="1" indent="0" algn="l" rtl="0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endParaRPr sz="23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40" name="Google Shape;240;p10"/>
          <p:cNvSpPr txBox="1"/>
          <p:nvPr/>
        </p:nvSpPr>
        <p:spPr>
          <a:xfrm>
            <a:off x="4702048" y="6428236"/>
            <a:ext cx="8883900" cy="20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Охолодження повітрям шкірних рецепторів відкритих ділянок </a:t>
            </a:r>
            <a:endParaRPr sz="20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тіла і нервових закінчень слизистих оболонок верхніх дихальних </a:t>
            </a:r>
            <a:endParaRPr sz="20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шляхів підвищує поріг чутливості рецепторів і тренує механізми </a:t>
            </a:r>
            <a:endParaRPr sz="20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терморегуляції, що сприяє гартуванню організму. </a:t>
            </a:r>
            <a:endParaRPr sz="20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g1c1439504ed_0_338"/>
          <p:cNvPicPr preferRelativeResize="0"/>
          <p:nvPr/>
        </p:nvPicPr>
        <p:blipFill rotWithShape="1">
          <a:blip r:embed="rId3">
            <a:alphaModFix/>
          </a:blip>
          <a:srcRect t="14674" b="14674"/>
          <a:stretch/>
        </p:blipFill>
        <p:spPr>
          <a:xfrm>
            <a:off x="0" y="354073"/>
            <a:ext cx="11965068" cy="56371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6" name="Google Shape;246;g1c1439504ed_0_338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7" name="Google Shape;247;g1c1439504ed_0_338"/>
          <p:cNvCxnSpPr/>
          <p:nvPr/>
        </p:nvCxnSpPr>
        <p:spPr>
          <a:xfrm>
            <a:off x="0" y="5953169"/>
            <a:ext cx="120033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8" name="Google Shape;248;g1c1439504ed_0_338"/>
          <p:cNvCxnSpPr/>
          <p:nvPr/>
        </p:nvCxnSpPr>
        <p:spPr>
          <a:xfrm rot="5400000">
            <a:off x="6840621" y="5124450"/>
            <a:ext cx="10287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9" name="Google Shape;249;g1c1439504ed_0_338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50" name="Google Shape;250;g1c1439504ed_0_338"/>
          <p:cNvGrpSpPr/>
          <p:nvPr/>
        </p:nvGrpSpPr>
        <p:grpSpPr>
          <a:xfrm>
            <a:off x="917066" y="6465974"/>
            <a:ext cx="9144000" cy="2992275"/>
            <a:chOff x="0" y="-517683"/>
            <a:chExt cx="12192000" cy="3989700"/>
          </a:xfrm>
        </p:grpSpPr>
        <p:sp>
          <p:nvSpPr>
            <p:cNvPr id="251" name="Google Shape;251;g1c1439504ed_0_338"/>
            <p:cNvSpPr txBox="1"/>
            <p:nvPr/>
          </p:nvSpPr>
          <p:spPr>
            <a:xfrm>
              <a:off x="0" y="-517683"/>
              <a:ext cx="12192000" cy="39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0"/>
                <a:buFont typeface="Arial"/>
                <a:buNone/>
              </a:pPr>
              <a:r>
                <a:rPr lang="en-US" sz="9000">
                  <a:solidFill>
                    <a:srgbClr val="2E3F42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Фази охолодження організму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g1c1439504ed_0_338"/>
            <p:cNvSpPr txBox="1"/>
            <p:nvPr/>
          </p:nvSpPr>
          <p:spPr>
            <a:xfrm>
              <a:off x="0" y="1792561"/>
              <a:ext cx="121920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l" rtl="0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3" name="Google Shape;253;g1c1439504ed_0_338"/>
          <p:cNvSpPr txBox="1"/>
          <p:nvPr/>
        </p:nvSpPr>
        <p:spPr>
          <a:xfrm>
            <a:off x="12124925" y="1571850"/>
            <a:ext cx="5943600" cy="7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Перша фаза – нервово- рефлекторна (первинного ознобу), характеризується відчуттям холоду, зниженням шкірної температури, почастішанням </a:t>
            </a:r>
            <a:endParaRPr sz="20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дихання, «завмиранням серця» і т. д., триваліша у осіб незагартованих і не звиклих до холоду;</a:t>
            </a:r>
            <a:endParaRPr sz="20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Друга фаза – реактивна, така, що виявляється відчуттям тепла; у основі її лежить підвищення теплопродукції організму у наслідок хімічної терморегуляції. </a:t>
            </a:r>
            <a:endParaRPr sz="20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При хибному проведенні повітряної ванни і переохолодженні настає третя фаза (вторинного </a:t>
            </a:r>
            <a:endParaRPr sz="20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ознобу), що призводить до парезу шкірних судин, ціанозу, вираженого піломоторного рефлексу («гусяча шкіра»). </a:t>
            </a:r>
            <a:endParaRPr sz="20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8" name="Google Shape;258;g32d0671355e_2_6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9" name="Google Shape;259;g32d0671355e_2_6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0" name="Google Shape;260;g32d0671355e_2_6"/>
          <p:cNvSpPr txBox="1"/>
          <p:nvPr/>
        </p:nvSpPr>
        <p:spPr>
          <a:xfrm>
            <a:off x="1028700" y="1162050"/>
            <a:ext cx="111408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9000" b="1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Повітряні ванни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32d0671355e_2_6"/>
          <p:cNvSpPr txBox="1"/>
          <p:nvPr/>
        </p:nvSpPr>
        <p:spPr>
          <a:xfrm>
            <a:off x="1028688" y="3393513"/>
            <a:ext cx="9065700" cy="55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900" b="1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Лікувальні ефекти</a:t>
            </a:r>
            <a:r>
              <a:rPr lang="en-US" sz="19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: загартувальний, імуностимулюючий, актопротекторний, вентиляційно-перфузійний, нейроміостимулюючий, вазоактивний, метаболічний.</a:t>
            </a:r>
            <a:endParaRPr sz="19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9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900" b="1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Показання</a:t>
            </a:r>
            <a:r>
              <a:rPr lang="en-US" sz="19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: захворювання міокарду і клапанного апарату серця без порушення ритму; ІХС, стенокардія напруги I-II ФК, ГХ I-II стадії, неврастенія. Хронічні бронхо-легеневі хвороби у фазі ремісії; хронічні форми туберкульозу легенів; бронхіальна астма з рідкими нападами; тиреотоксикоз, легка форма; анемія; гастрит, виразкова хвороба шлунку поза фазою загострення; хронічний пієлонефрит і гломерулонефрит; захворювання шкіри і ЛОР-органів.</a:t>
            </a:r>
            <a:endParaRPr sz="19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9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900" b="1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Протипоказання</a:t>
            </a:r>
            <a:r>
              <a:rPr lang="en-US" sz="19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: гострі респіраторні захворювання, бронхіальна астма з частими нападами, загострення хронічних захворювань внутрішніх органів, опорно-рухового апарату і периферичної нервової системи, легенево-серцева недостатність вища за II стадію.</a:t>
            </a:r>
            <a:endParaRPr sz="23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2" name="Google Shape;262;g32d0671355e_2_6" descr="Fresh Air | Creative Ignition | Flickr"/>
          <p:cNvPicPr preferRelativeResize="0"/>
          <p:nvPr/>
        </p:nvPicPr>
        <p:blipFill rotWithShape="1">
          <a:blip r:embed="rId3">
            <a:alphaModFix/>
          </a:blip>
          <a:srcRect l="47078"/>
          <a:stretch/>
        </p:blipFill>
        <p:spPr>
          <a:xfrm>
            <a:off x="10680200" y="315975"/>
            <a:ext cx="7607800" cy="961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6C6D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g1c1439504ed_2_53"/>
          <p:cNvPicPr preferRelativeResize="0"/>
          <p:nvPr/>
        </p:nvPicPr>
        <p:blipFill rotWithShape="1">
          <a:blip r:embed="rId3">
            <a:alphaModFix/>
          </a:blip>
          <a:srcRect l="9301" t="31129" r="8386"/>
          <a:stretch/>
        </p:blipFill>
        <p:spPr>
          <a:xfrm>
            <a:off x="0" y="0"/>
            <a:ext cx="820685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1c1439504ed_2_53"/>
          <p:cNvSpPr txBox="1"/>
          <p:nvPr/>
        </p:nvSpPr>
        <p:spPr>
          <a:xfrm>
            <a:off x="651274" y="526987"/>
            <a:ext cx="69042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9000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Геліотерапія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1c1439504ed_2_53"/>
          <p:cNvSpPr txBox="1"/>
          <p:nvPr/>
        </p:nvSpPr>
        <p:spPr>
          <a:xfrm>
            <a:off x="651274" y="7806055"/>
            <a:ext cx="6904200" cy="18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Геліотерапія – застосування сонячного ипромінювання з лікувальною і профілактичною метою (загальні і місцеві сонячні ванни).</a:t>
            </a:r>
            <a:endParaRPr sz="23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0" name="Google Shape;270;g1c1439504ed_2_53"/>
          <p:cNvSpPr txBox="1"/>
          <p:nvPr/>
        </p:nvSpPr>
        <p:spPr>
          <a:xfrm>
            <a:off x="9978149" y="2846405"/>
            <a:ext cx="6904200" cy="4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8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Види сумарного сонячного випромінювання:</a:t>
            </a:r>
            <a:endParaRPr sz="28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8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4064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2E3F42"/>
              </a:buClr>
              <a:buSzPts val="2800"/>
              <a:buFont typeface="Lato"/>
              <a:buChar char="●"/>
            </a:pPr>
            <a:r>
              <a:rPr lang="en-US" sz="28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пряме;</a:t>
            </a:r>
            <a:endParaRPr sz="28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4064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2E3F42"/>
              </a:buClr>
              <a:buSzPts val="2800"/>
              <a:buFont typeface="Lato"/>
              <a:buChar char="●"/>
            </a:pPr>
            <a:r>
              <a:rPr lang="en-US" sz="28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витікаюче безпосередньо від Сонця;</a:t>
            </a:r>
            <a:endParaRPr sz="28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4064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2E3F42"/>
              </a:buClr>
              <a:buSzPts val="2800"/>
              <a:buFont typeface="Lato"/>
              <a:buChar char="●"/>
            </a:pPr>
            <a:r>
              <a:rPr lang="en-US" sz="28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розсіяне від небосхилу і відбите від поверхні землі і різних предметів</a:t>
            </a:r>
            <a:endParaRPr sz="28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8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8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g1c1439504ed_0_367"/>
          <p:cNvGrpSpPr/>
          <p:nvPr/>
        </p:nvGrpSpPr>
        <p:grpSpPr>
          <a:xfrm>
            <a:off x="709875" y="2209500"/>
            <a:ext cx="3843329" cy="3860556"/>
            <a:chOff x="1813" y="0"/>
            <a:chExt cx="809173" cy="812800"/>
          </a:xfrm>
        </p:grpSpPr>
        <p:sp>
          <p:nvSpPr>
            <p:cNvPr id="276" name="Google Shape;276;g1c1439504ed_0_36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flat" cmpd="sng">
              <a:solidFill>
                <a:srgbClr val="2E3F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g1c1439504ed_0_367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g1c1439504ed_0_367"/>
          <p:cNvGrpSpPr/>
          <p:nvPr/>
        </p:nvGrpSpPr>
        <p:grpSpPr>
          <a:xfrm>
            <a:off x="3966137" y="2209500"/>
            <a:ext cx="3843329" cy="3860556"/>
            <a:chOff x="1813" y="0"/>
            <a:chExt cx="809173" cy="812800"/>
          </a:xfrm>
        </p:grpSpPr>
        <p:sp>
          <p:nvSpPr>
            <p:cNvPr id="279" name="Google Shape;279;g1c1439504ed_0_36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flat" cmpd="sng">
              <a:solidFill>
                <a:srgbClr val="2E3F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g1c1439504ed_0_367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" name="Google Shape;281;g1c1439504ed_0_367"/>
          <p:cNvGrpSpPr/>
          <p:nvPr/>
        </p:nvGrpSpPr>
        <p:grpSpPr>
          <a:xfrm>
            <a:off x="7222346" y="2209500"/>
            <a:ext cx="3843329" cy="3860556"/>
            <a:chOff x="1813" y="0"/>
            <a:chExt cx="809173" cy="812800"/>
          </a:xfrm>
        </p:grpSpPr>
        <p:sp>
          <p:nvSpPr>
            <p:cNvPr id="282" name="Google Shape;282;g1c1439504ed_0_36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flat" cmpd="sng">
              <a:solidFill>
                <a:srgbClr val="2E3F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g1c1439504ed_0_367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4" name="Google Shape;284;g1c1439504ed_0_367"/>
          <p:cNvSpPr txBox="1"/>
          <p:nvPr/>
        </p:nvSpPr>
        <p:spPr>
          <a:xfrm>
            <a:off x="1028700" y="722787"/>
            <a:ext cx="162306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5300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Сонячні ванни у повністю або частково оголеної людини</a:t>
            </a:r>
            <a:endParaRPr sz="5300">
              <a:solidFill>
                <a:srgbClr val="2E3F42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285" name="Google Shape;285;g1c1439504ed_0_367"/>
          <p:cNvSpPr txBox="1"/>
          <p:nvPr/>
        </p:nvSpPr>
        <p:spPr>
          <a:xfrm>
            <a:off x="4669163" y="3343740"/>
            <a:ext cx="2436900" cy="14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6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99"/>
              <a:buFont typeface="Arial"/>
              <a:buNone/>
            </a:pPr>
            <a:r>
              <a:rPr lang="en-US" sz="4300" b="1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Сумарні радіації</a:t>
            </a:r>
            <a:endParaRPr sz="4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1c1439504ed_0_367"/>
          <p:cNvSpPr txBox="1"/>
          <p:nvPr/>
        </p:nvSpPr>
        <p:spPr>
          <a:xfrm>
            <a:off x="4453802" y="6262225"/>
            <a:ext cx="2868000" cy="32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проводяться під відкритим сонцем, людина опромінюється прямим світлом всіх ділянок сонячного спектру.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g1c1439504ed_0_367"/>
          <p:cNvSpPr txBox="1"/>
          <p:nvPr/>
        </p:nvSpPr>
        <p:spPr>
          <a:xfrm>
            <a:off x="1094280" y="3343744"/>
            <a:ext cx="3091800" cy="20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6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99"/>
              <a:buFont typeface="Arial"/>
              <a:buNone/>
            </a:pPr>
            <a:r>
              <a:rPr lang="en-US" sz="4399" b="1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Місцеві </a:t>
            </a:r>
            <a:endParaRPr sz="4399" b="1">
              <a:solidFill>
                <a:srgbClr val="2E3F42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0" marR="0" lvl="0" indent="0" algn="ctr" rtl="0">
              <a:lnSpc>
                <a:spcPct val="116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99"/>
              <a:buFont typeface="Arial"/>
              <a:buNone/>
            </a:pPr>
            <a:r>
              <a:rPr lang="en-US" sz="4399" b="1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ванни</a:t>
            </a:r>
            <a:endParaRPr sz="4399" b="1">
              <a:solidFill>
                <a:srgbClr val="2E3F42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0" marR="0" lvl="0" indent="0" algn="ctr" rtl="0">
              <a:lnSpc>
                <a:spcPct val="116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99"/>
              <a:buFont typeface="Arial"/>
              <a:buNone/>
            </a:pPr>
            <a:endParaRPr sz="3299" b="1">
              <a:solidFill>
                <a:srgbClr val="2E3F42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288" name="Google Shape;288;g1c1439504ed_0_367"/>
          <p:cNvSpPr txBox="1"/>
          <p:nvPr/>
        </p:nvSpPr>
        <p:spPr>
          <a:xfrm>
            <a:off x="607000" y="6262225"/>
            <a:ext cx="3715800" cy="32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проводять при різних значеннях температури і вологості </a:t>
            </a:r>
            <a:endParaRPr sz="23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повітря, швидкості вітру і щільності сумарного сонячного </a:t>
            </a:r>
            <a:endParaRPr sz="23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випромінювання. </a:t>
            </a:r>
            <a:endParaRPr sz="23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9" name="Google Shape;289;g1c1439504ed_0_367"/>
          <p:cNvSpPr txBox="1"/>
          <p:nvPr/>
        </p:nvSpPr>
        <p:spPr>
          <a:xfrm>
            <a:off x="7925372" y="3343740"/>
            <a:ext cx="2436900" cy="14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6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99"/>
              <a:buFont typeface="Arial"/>
              <a:buNone/>
            </a:pPr>
            <a:r>
              <a:rPr lang="en-US" sz="4300" b="1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Розсіяні радіації</a:t>
            </a:r>
            <a:endParaRPr sz="4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1c1439504ed_0_367"/>
          <p:cNvSpPr txBox="1"/>
          <p:nvPr/>
        </p:nvSpPr>
        <p:spPr>
          <a:xfrm>
            <a:off x="7809475" y="6364675"/>
            <a:ext cx="2802300" cy="27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з виключенням прямих сонячних променів </a:t>
            </a:r>
            <a:endParaRPr sz="23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для більш м’якої і щадної дії. </a:t>
            </a:r>
            <a:endParaRPr sz="23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91" name="Google Shape;291;g1c1439504ed_0_367"/>
          <p:cNvGrpSpPr/>
          <p:nvPr/>
        </p:nvGrpSpPr>
        <p:grpSpPr>
          <a:xfrm>
            <a:off x="10478380" y="2209495"/>
            <a:ext cx="3843329" cy="3860556"/>
            <a:chOff x="1813" y="0"/>
            <a:chExt cx="809173" cy="812800"/>
          </a:xfrm>
        </p:grpSpPr>
        <p:sp>
          <p:nvSpPr>
            <p:cNvPr id="292" name="Google Shape;292;g1c1439504ed_0_36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flat" cmpd="sng">
              <a:solidFill>
                <a:srgbClr val="2E3F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g1c1439504ed_0_367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4" name="Google Shape;294;g1c1439504ed_0_367"/>
          <p:cNvSpPr txBox="1"/>
          <p:nvPr/>
        </p:nvSpPr>
        <p:spPr>
          <a:xfrm>
            <a:off x="11181782" y="3549973"/>
            <a:ext cx="2436900" cy="11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6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99"/>
              <a:buFont typeface="Arial"/>
              <a:buNone/>
            </a:pPr>
            <a:r>
              <a:rPr lang="en-US" sz="2900" b="1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Концентровані </a:t>
            </a:r>
            <a:r>
              <a:rPr lang="en-US" sz="4300" b="1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радіації</a:t>
            </a:r>
            <a:endParaRPr sz="4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1c1439504ed_0_367"/>
          <p:cNvSpPr txBox="1"/>
          <p:nvPr/>
        </p:nvSpPr>
        <p:spPr>
          <a:xfrm>
            <a:off x="11123651" y="6364675"/>
            <a:ext cx="2754000" cy="23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за допомогою спеціальних дзеркальних рефлекторів різної конструкції.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6" name="Google Shape;296;g1c1439504ed_0_367"/>
          <p:cNvGrpSpPr/>
          <p:nvPr/>
        </p:nvGrpSpPr>
        <p:grpSpPr>
          <a:xfrm>
            <a:off x="13734800" y="2311958"/>
            <a:ext cx="3843329" cy="3860556"/>
            <a:chOff x="1813" y="0"/>
            <a:chExt cx="809173" cy="812800"/>
          </a:xfrm>
        </p:grpSpPr>
        <p:sp>
          <p:nvSpPr>
            <p:cNvPr id="297" name="Google Shape;297;g1c1439504ed_0_36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flat" cmpd="sng">
              <a:solidFill>
                <a:srgbClr val="2E3F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g1c1439504ed_0_367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g1c1439504ed_0_367"/>
          <p:cNvSpPr txBox="1"/>
          <p:nvPr/>
        </p:nvSpPr>
        <p:spPr>
          <a:xfrm>
            <a:off x="14437825" y="3446200"/>
            <a:ext cx="2542200" cy="14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6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99"/>
              <a:buFont typeface="Arial"/>
              <a:buNone/>
            </a:pPr>
            <a:r>
              <a:rPr lang="en-US" sz="4300" b="1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Селективні радіації</a:t>
            </a:r>
            <a:endParaRPr sz="4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1c1439504ed_0_367"/>
          <p:cNvSpPr txBox="1"/>
          <p:nvPr/>
        </p:nvSpPr>
        <p:spPr>
          <a:xfrm>
            <a:off x="14437826" y="6364682"/>
            <a:ext cx="24369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зі світлофільтрами різного кольору.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6C6D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1c1439504ed_0_389"/>
          <p:cNvPicPr preferRelativeResize="0"/>
          <p:nvPr/>
        </p:nvPicPr>
        <p:blipFill rotWithShape="1">
          <a:blip r:embed="rId3">
            <a:alphaModFix/>
          </a:blip>
          <a:srcRect l="14685" r="14677"/>
          <a:stretch/>
        </p:blipFill>
        <p:spPr>
          <a:xfrm>
            <a:off x="13443955" y="0"/>
            <a:ext cx="4844045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1c1439504ed_0_389"/>
          <p:cNvSpPr txBox="1"/>
          <p:nvPr/>
        </p:nvSpPr>
        <p:spPr>
          <a:xfrm>
            <a:off x="1028700" y="1164908"/>
            <a:ext cx="11516400" cy="42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9000">
                <a:solidFill>
                  <a:srgbClr val="D8DEDF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Геліотерапія не поєднується з іншими видами світлолікування.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7" name="Google Shape;307;g1c1439504ed_0_389"/>
          <p:cNvGrpSpPr/>
          <p:nvPr/>
        </p:nvGrpSpPr>
        <p:grpSpPr>
          <a:xfrm>
            <a:off x="1028667" y="7427076"/>
            <a:ext cx="3870708" cy="669975"/>
            <a:chOff x="-44" y="0"/>
            <a:chExt cx="5160944" cy="893300"/>
          </a:xfrm>
        </p:grpSpPr>
        <p:sp>
          <p:nvSpPr>
            <p:cNvPr id="308" name="Google Shape;308;g1c1439504ed_0_389"/>
            <p:cNvSpPr txBox="1"/>
            <p:nvPr/>
          </p:nvSpPr>
          <p:spPr>
            <a:xfrm>
              <a:off x="0" y="215900"/>
              <a:ext cx="51609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lang="en-US" sz="3300" b="1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аєротераією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9" name="Google Shape;309;g1c1439504ed_0_389"/>
            <p:cNvCxnSpPr/>
            <p:nvPr/>
          </p:nvCxnSpPr>
          <p:spPr>
            <a:xfrm rot="10800000">
              <a:off x="-44" y="0"/>
              <a:ext cx="526500" cy="0"/>
            </a:xfrm>
            <a:prstGeom prst="straightConnector1">
              <a:avLst/>
            </a:prstGeom>
            <a:noFill/>
            <a:ln w="50800" cap="flat" cmpd="sng">
              <a:solidFill>
                <a:srgbClr val="D8DED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10" name="Google Shape;310;g1c1439504ed_0_389"/>
          <p:cNvGrpSpPr/>
          <p:nvPr/>
        </p:nvGrpSpPr>
        <p:grpSpPr>
          <a:xfrm>
            <a:off x="3921392" y="7427076"/>
            <a:ext cx="4032708" cy="669975"/>
            <a:chOff x="-4029844" y="0"/>
            <a:chExt cx="5376944" cy="893300"/>
          </a:xfrm>
        </p:grpSpPr>
        <p:sp>
          <p:nvSpPr>
            <p:cNvPr id="311" name="Google Shape;311;g1c1439504ed_0_389"/>
            <p:cNvSpPr txBox="1"/>
            <p:nvPr/>
          </p:nvSpPr>
          <p:spPr>
            <a:xfrm>
              <a:off x="-4029800" y="215900"/>
              <a:ext cx="53769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lang="en-US" sz="3300" b="1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таласотерапією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2" name="Google Shape;312;g1c1439504ed_0_389"/>
            <p:cNvCxnSpPr/>
            <p:nvPr/>
          </p:nvCxnSpPr>
          <p:spPr>
            <a:xfrm rot="10800000">
              <a:off x="-4029844" y="0"/>
              <a:ext cx="526500" cy="0"/>
            </a:xfrm>
            <a:prstGeom prst="straightConnector1">
              <a:avLst/>
            </a:prstGeom>
            <a:noFill/>
            <a:ln w="50800" cap="flat" cmpd="sng">
              <a:solidFill>
                <a:srgbClr val="D8DED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13" name="Google Shape;313;g1c1439504ed_0_389"/>
          <p:cNvSpPr txBox="1"/>
          <p:nvPr/>
        </p:nvSpPr>
        <p:spPr>
          <a:xfrm>
            <a:off x="1028700" y="6104296"/>
            <a:ext cx="11516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5000">
                <a:solidFill>
                  <a:srgbClr val="D8DEDF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Але поєднується з: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4" name="Google Shape;314;g1c1439504ed_0_389"/>
          <p:cNvGrpSpPr/>
          <p:nvPr/>
        </p:nvGrpSpPr>
        <p:grpSpPr>
          <a:xfrm>
            <a:off x="7155304" y="7427076"/>
            <a:ext cx="4032708" cy="669975"/>
            <a:chOff x="-4029844" y="0"/>
            <a:chExt cx="5376944" cy="893300"/>
          </a:xfrm>
        </p:grpSpPr>
        <p:sp>
          <p:nvSpPr>
            <p:cNvPr id="315" name="Google Shape;315;g1c1439504ed_0_389"/>
            <p:cNvSpPr txBox="1"/>
            <p:nvPr/>
          </p:nvSpPr>
          <p:spPr>
            <a:xfrm>
              <a:off x="-4029800" y="215900"/>
              <a:ext cx="53769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lang="en-US" sz="3300" b="1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ЛФК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6" name="Google Shape;316;g1c1439504ed_0_389"/>
            <p:cNvCxnSpPr/>
            <p:nvPr/>
          </p:nvCxnSpPr>
          <p:spPr>
            <a:xfrm rot="10800000">
              <a:off x="-4029844" y="0"/>
              <a:ext cx="526500" cy="0"/>
            </a:xfrm>
            <a:prstGeom prst="straightConnector1">
              <a:avLst/>
            </a:prstGeom>
            <a:noFill/>
            <a:ln w="50800" cap="flat" cmpd="sng">
              <a:solidFill>
                <a:srgbClr val="D8DED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c1439504ed_2_96"/>
          <p:cNvSpPr txBox="1"/>
          <p:nvPr/>
        </p:nvSpPr>
        <p:spPr>
          <a:xfrm>
            <a:off x="614092" y="978176"/>
            <a:ext cx="170598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9000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Геліотерапія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2" name="Google Shape;322;g1c1439504ed_2_96"/>
          <p:cNvGrpSpPr/>
          <p:nvPr/>
        </p:nvGrpSpPr>
        <p:grpSpPr>
          <a:xfrm>
            <a:off x="628161" y="2946192"/>
            <a:ext cx="17031684" cy="6307165"/>
            <a:chOff x="18758" y="0"/>
            <a:chExt cx="22708913" cy="8409554"/>
          </a:xfrm>
        </p:grpSpPr>
        <p:grpSp>
          <p:nvGrpSpPr>
            <p:cNvPr id="323" name="Google Shape;323;g1c1439504ed_2_96"/>
            <p:cNvGrpSpPr/>
            <p:nvPr/>
          </p:nvGrpSpPr>
          <p:grpSpPr>
            <a:xfrm>
              <a:off x="18758" y="0"/>
              <a:ext cx="8372028" cy="8409554"/>
              <a:chOff x="1813" y="0"/>
              <a:chExt cx="809173" cy="812800"/>
            </a:xfrm>
          </p:grpSpPr>
          <p:sp>
            <p:nvSpPr>
              <p:cNvPr id="324" name="Google Shape;324;g1c1439504ed_2_9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g1c1439504ed_2_96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6" name="Google Shape;326;g1c1439504ed_2_96"/>
            <p:cNvGrpSpPr/>
            <p:nvPr/>
          </p:nvGrpSpPr>
          <p:grpSpPr>
            <a:xfrm>
              <a:off x="7187200" y="0"/>
              <a:ext cx="8372028" cy="8409554"/>
              <a:chOff x="1813" y="0"/>
              <a:chExt cx="809173" cy="812800"/>
            </a:xfrm>
          </p:grpSpPr>
          <p:sp>
            <p:nvSpPr>
              <p:cNvPr id="327" name="Google Shape;327;g1c1439504ed_2_9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g1c1439504ed_2_96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9" name="Google Shape;329;g1c1439504ed_2_96"/>
            <p:cNvGrpSpPr/>
            <p:nvPr/>
          </p:nvGrpSpPr>
          <p:grpSpPr>
            <a:xfrm>
              <a:off x="14355643" y="0"/>
              <a:ext cx="8372028" cy="8409554"/>
              <a:chOff x="1813" y="0"/>
              <a:chExt cx="809173" cy="812800"/>
            </a:xfrm>
          </p:grpSpPr>
          <p:sp>
            <p:nvSpPr>
              <p:cNvPr id="330" name="Google Shape;330;g1c1439504ed_2_9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g1c1439504ed_2_96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2" name="Google Shape;332;g1c1439504ed_2_96"/>
          <p:cNvSpPr txBox="1"/>
          <p:nvPr/>
        </p:nvSpPr>
        <p:spPr>
          <a:xfrm>
            <a:off x="946624" y="4302850"/>
            <a:ext cx="5449500" cy="39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900" b="1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Показання</a:t>
            </a:r>
            <a:r>
              <a:rPr lang="en-US" sz="19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: гіповітаміноз вітаміну D; початкові прояви атеросклерозу; артеріальна гіпертензія I-II стадії; ревматизм в неактивній стадії; запальні захворювання легенів, шлунковокишкового тракту, нирок, суглобів і нервової системи поза загостренням; подагра; ожиріння; депресії і сезонні афективні розлади; дерматологічні захворювання; місцева геліотерапія області попереку, показана при хронічної люмбалгії, залишкових явищах неускладненого гломерулонефриту.</a:t>
            </a:r>
            <a:endParaRPr sz="19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3" name="Google Shape;333;g1c1439504ed_2_96"/>
          <p:cNvSpPr txBox="1"/>
          <p:nvPr/>
        </p:nvSpPr>
        <p:spPr>
          <a:xfrm>
            <a:off x="11982450" y="4742204"/>
            <a:ext cx="5449500" cy="27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900" b="1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Протипоказання</a:t>
            </a:r>
            <a:r>
              <a:rPr lang="en-US" sz="19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: захворювання в гострій стадії і періоді загострення, прогресуючий туберкульоз легенів і інших органів, серцево-судинна недостатність II-III ступеня, колагенози, органічні захворювання НС, кахексія, кровотечі, тиреотоксикоз, підвищена чутливість до УФ-опромінення.</a:t>
            </a:r>
            <a:endParaRPr sz="23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4" name="Google Shape;334;g1c1439504ed_2_96"/>
          <p:cNvSpPr/>
          <p:nvPr/>
        </p:nvSpPr>
        <p:spPr>
          <a:xfrm>
            <a:off x="6492375" y="3448154"/>
            <a:ext cx="5302250" cy="5302228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5045" b="-25034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g1c1439504ed_2_96"/>
          <p:cNvPicPr preferRelativeResize="0"/>
          <p:nvPr/>
        </p:nvPicPr>
        <p:blipFill rotWithShape="1">
          <a:blip r:embed="rId4">
            <a:alphaModFix/>
          </a:blip>
          <a:srcRect r="33333"/>
          <a:stretch/>
        </p:blipFill>
        <p:spPr>
          <a:xfrm>
            <a:off x="6492375" y="3448150"/>
            <a:ext cx="5302200" cy="5302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6C6D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g1c1439504ed_0_427"/>
          <p:cNvPicPr preferRelativeResize="0"/>
          <p:nvPr/>
        </p:nvPicPr>
        <p:blipFill rotWithShape="1">
          <a:blip r:embed="rId3">
            <a:alphaModFix/>
          </a:blip>
          <a:srcRect l="18430" r="18430"/>
          <a:stretch/>
        </p:blipFill>
        <p:spPr>
          <a:xfrm>
            <a:off x="0" y="315973"/>
            <a:ext cx="9144001" cy="9655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1" name="Google Shape;341;g1c1439504ed_0_427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2" name="Google Shape;342;g1c1439504ed_0_427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43" name="Google Shape;343;g1c1439504ed_0_427"/>
          <p:cNvGrpSpPr/>
          <p:nvPr/>
        </p:nvGrpSpPr>
        <p:grpSpPr>
          <a:xfrm>
            <a:off x="9438057" y="1755410"/>
            <a:ext cx="8555850" cy="5659537"/>
            <a:chOff x="0" y="-3252833"/>
            <a:chExt cx="11407800" cy="7546048"/>
          </a:xfrm>
        </p:grpSpPr>
        <p:sp>
          <p:nvSpPr>
            <p:cNvPr id="344" name="Google Shape;344;g1c1439504ed_0_427"/>
            <p:cNvSpPr txBox="1"/>
            <p:nvPr/>
          </p:nvSpPr>
          <p:spPr>
            <a:xfrm>
              <a:off x="0" y="-3252833"/>
              <a:ext cx="114078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0"/>
                <a:buFont typeface="Arial"/>
                <a:buNone/>
              </a:pPr>
              <a:r>
                <a:rPr lang="en-US" sz="9000">
                  <a:solidFill>
                    <a:srgbClr val="D8DEDF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Таласотерапія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g1c1439504ed_0_427"/>
            <p:cNvSpPr txBox="1"/>
            <p:nvPr/>
          </p:nvSpPr>
          <p:spPr>
            <a:xfrm>
              <a:off x="0" y="1215514"/>
              <a:ext cx="11407800" cy="30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ctr" rtl="0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300" b="1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Види таласотерапії:</a:t>
              </a:r>
              <a:endParaRPr sz="2300" b="1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marR="0" lvl="0" indent="-374650" algn="l" rtl="0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EDF"/>
                </a:buClr>
                <a:buSzPts val="2300"/>
                <a:buFont typeface="Lato"/>
                <a:buChar char="●"/>
              </a:pPr>
              <a:r>
                <a:rPr lang="en-US" sz="2300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обтирання морською водою, обливання водою заданої температури, занурення (перебування у воді менше 1 хвилини)</a:t>
              </a:r>
              <a:endParaRPr sz="2300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marR="0" lvl="0" indent="-374650" algn="l" rtl="0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EDF"/>
                </a:buClr>
                <a:buSzPts val="2300"/>
                <a:buFont typeface="Lato"/>
                <a:buChar char="●"/>
              </a:pPr>
              <a:r>
                <a:rPr lang="en-US" sz="2300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морські купання</a:t>
              </a:r>
              <a:endParaRPr sz="2300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marR="0" lvl="0" indent="-374650" algn="l" rtl="0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EDF"/>
                </a:buClr>
                <a:buSzPts val="2300"/>
                <a:buFont typeface="Lato"/>
                <a:buChar char="●"/>
              </a:pPr>
              <a:r>
                <a:rPr lang="en-US" sz="2300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плавання в морі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g1c1439504ed_0_427"/>
          <p:cNvSpPr txBox="1"/>
          <p:nvPr/>
        </p:nvSpPr>
        <p:spPr>
          <a:xfrm>
            <a:off x="9437982" y="3227496"/>
            <a:ext cx="85560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rPr>
              <a:t>лікувальне використання клімату морського узбережжя і морських купань.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c1439504ed_0_441"/>
          <p:cNvSpPr txBox="1"/>
          <p:nvPr/>
        </p:nvSpPr>
        <p:spPr>
          <a:xfrm>
            <a:off x="10363235" y="6500675"/>
            <a:ext cx="27213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99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відбувається під дією осмотичного тиску</a:t>
            </a:r>
            <a:endParaRPr sz="2299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2" name="Google Shape;352;g1c1439504ed_0_441"/>
          <p:cNvSpPr txBox="1"/>
          <p:nvPr/>
        </p:nvSpPr>
        <p:spPr>
          <a:xfrm>
            <a:off x="5252411" y="6500675"/>
            <a:ext cx="29034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99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полягає в природному гідромасажі тіла під дією хвиль</a:t>
            </a:r>
            <a:endParaRPr sz="2299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3" name="Google Shape;353;g1c1439504ed_0_441"/>
          <p:cNvSpPr txBox="1"/>
          <p:nvPr/>
        </p:nvSpPr>
        <p:spPr>
          <a:xfrm>
            <a:off x="962198" y="1013926"/>
            <a:ext cx="165468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9000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Вплив таласкопії на організм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4" name="Google Shape;354;g1c1439504ed_0_441"/>
          <p:cNvGrpSpPr/>
          <p:nvPr/>
        </p:nvGrpSpPr>
        <p:grpSpPr>
          <a:xfrm>
            <a:off x="5021379" y="2850207"/>
            <a:ext cx="3365452" cy="3380537"/>
            <a:chOff x="10054" y="0"/>
            <a:chExt cx="4487269" cy="4507382"/>
          </a:xfrm>
        </p:grpSpPr>
        <p:grpSp>
          <p:nvGrpSpPr>
            <p:cNvPr id="355" name="Google Shape;355;g1c1439504ed_0_441"/>
            <p:cNvGrpSpPr/>
            <p:nvPr/>
          </p:nvGrpSpPr>
          <p:grpSpPr>
            <a:xfrm>
              <a:off x="10054" y="0"/>
              <a:ext cx="4487269" cy="4507382"/>
              <a:chOff x="1813" y="0"/>
              <a:chExt cx="809173" cy="812800"/>
            </a:xfrm>
          </p:grpSpPr>
          <p:sp>
            <p:nvSpPr>
              <p:cNvPr id="356" name="Google Shape;356;g1c1439504ed_0_44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flat" cmpd="sng">
                <a:solidFill>
                  <a:srgbClr val="C8D3D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g1c1439504ed_0_441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8" name="Google Shape;358;g1c1439504ed_0_441"/>
            <p:cNvGrpSpPr/>
            <p:nvPr/>
          </p:nvGrpSpPr>
          <p:grpSpPr>
            <a:xfrm>
              <a:off x="205469" y="196291"/>
              <a:ext cx="4096438" cy="4114800"/>
              <a:chOff x="1813" y="0"/>
              <a:chExt cx="809173" cy="812800"/>
            </a:xfrm>
          </p:grpSpPr>
          <p:sp>
            <p:nvSpPr>
              <p:cNvPr id="359" name="Google Shape;359;g1c1439504ed_0_44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g1c1439504ed_0_441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61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1" name="Google Shape;361;g1c1439504ed_0_441"/>
            <p:cNvSpPr txBox="1"/>
            <p:nvPr/>
          </p:nvSpPr>
          <p:spPr>
            <a:xfrm>
              <a:off x="753169" y="1193617"/>
              <a:ext cx="3000900" cy="179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3500" b="1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механічна дія</a:t>
              </a:r>
              <a:endPara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" name="Google Shape;362;g1c1439504ed_0_441"/>
          <p:cNvGrpSpPr/>
          <p:nvPr/>
        </p:nvGrpSpPr>
        <p:grpSpPr>
          <a:xfrm>
            <a:off x="9901160" y="2850207"/>
            <a:ext cx="3365452" cy="3380537"/>
            <a:chOff x="10054" y="0"/>
            <a:chExt cx="4487269" cy="4507382"/>
          </a:xfrm>
        </p:grpSpPr>
        <p:grpSp>
          <p:nvGrpSpPr>
            <p:cNvPr id="363" name="Google Shape;363;g1c1439504ed_0_441"/>
            <p:cNvGrpSpPr/>
            <p:nvPr/>
          </p:nvGrpSpPr>
          <p:grpSpPr>
            <a:xfrm>
              <a:off x="10054" y="0"/>
              <a:ext cx="4487269" cy="4507382"/>
              <a:chOff x="1813" y="0"/>
              <a:chExt cx="809173" cy="812800"/>
            </a:xfrm>
          </p:grpSpPr>
          <p:sp>
            <p:nvSpPr>
              <p:cNvPr id="364" name="Google Shape;364;g1c1439504ed_0_44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flat" cmpd="sng">
                <a:solidFill>
                  <a:srgbClr val="C8D3D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g1c1439504ed_0_441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" name="Google Shape;366;g1c1439504ed_0_441"/>
            <p:cNvGrpSpPr/>
            <p:nvPr/>
          </p:nvGrpSpPr>
          <p:grpSpPr>
            <a:xfrm>
              <a:off x="205469" y="196291"/>
              <a:ext cx="4096438" cy="4114800"/>
              <a:chOff x="1813" y="0"/>
              <a:chExt cx="809173" cy="812800"/>
            </a:xfrm>
          </p:grpSpPr>
          <p:sp>
            <p:nvSpPr>
              <p:cNvPr id="367" name="Google Shape;367;g1c1439504ed_0_44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g1c1439504ed_0_441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61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9" name="Google Shape;369;g1c1439504ed_0_441"/>
          <p:cNvSpPr txBox="1"/>
          <p:nvPr/>
        </p:nvSpPr>
        <p:spPr>
          <a:xfrm>
            <a:off x="10456641" y="3785795"/>
            <a:ext cx="2250600" cy="13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3500" b="1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хімічний вплив</a:t>
            </a:r>
            <a:endParaRPr sz="2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6C6D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g32d1f4598ba_0_16"/>
          <p:cNvPicPr preferRelativeResize="0"/>
          <p:nvPr/>
        </p:nvPicPr>
        <p:blipFill rotWithShape="1">
          <a:blip r:embed="rId3">
            <a:alphaModFix/>
          </a:blip>
          <a:srcRect l="18609" r="18603"/>
          <a:stretch/>
        </p:blipFill>
        <p:spPr>
          <a:xfrm>
            <a:off x="13443955" y="0"/>
            <a:ext cx="4844045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32d1f4598ba_0_16"/>
          <p:cNvSpPr txBox="1"/>
          <p:nvPr/>
        </p:nvSpPr>
        <p:spPr>
          <a:xfrm>
            <a:off x="1028700" y="1164908"/>
            <a:ext cx="11516400" cy="39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6200">
                <a:solidFill>
                  <a:srgbClr val="D8DEDF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Методики таласотерапії сумісні з багатьма фізичними лікувальними чинниками, в першу чергу з іншими методами кліматотерапії і ЛФК.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32d1f4598ba_0_16"/>
          <p:cNvSpPr txBox="1"/>
          <p:nvPr/>
        </p:nvSpPr>
        <p:spPr>
          <a:xfrm>
            <a:off x="1028700" y="6104296"/>
            <a:ext cx="11516400" cy="18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4000">
                <a:solidFill>
                  <a:srgbClr val="D8DEDF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Слід уникати морських купань в дні призначення бальнеологічних процедур, загальних грязьових аплікацій і чергувати їх по днях в курсовому лікуванні.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Google Shape;103;p2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" name="Google Shape;104;p2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05" name="Google Shape;105;p2"/>
          <p:cNvGrpSpPr/>
          <p:nvPr/>
        </p:nvGrpSpPr>
        <p:grpSpPr>
          <a:xfrm>
            <a:off x="14855098" y="1695215"/>
            <a:ext cx="6865795" cy="6896570"/>
            <a:chOff x="1813" y="0"/>
            <a:chExt cx="809173" cy="812800"/>
          </a:xfrm>
        </p:grpSpPr>
        <p:sp>
          <p:nvSpPr>
            <p:cNvPr id="106" name="Google Shape;106;p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-3735219" y="1695215"/>
            <a:ext cx="6865795" cy="6896570"/>
            <a:chOff x="1813" y="0"/>
            <a:chExt cx="809173" cy="812800"/>
          </a:xfrm>
        </p:grpSpPr>
        <p:sp>
          <p:nvSpPr>
            <p:cNvPr id="109" name="Google Shape;109;p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2"/>
          <p:cNvSpPr txBox="1"/>
          <p:nvPr/>
        </p:nvSpPr>
        <p:spPr>
          <a:xfrm>
            <a:off x="4310252" y="3226250"/>
            <a:ext cx="9667500" cy="4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9000" b="1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Кліматолікування –</a:t>
            </a:r>
            <a:endParaRPr sz="9000" b="1">
              <a:solidFill>
                <a:srgbClr val="2E3F42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6000" b="1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використання особливостей клімату різної місцевості для лікування хворих.</a:t>
            </a:r>
            <a:endParaRPr sz="9000" b="1">
              <a:solidFill>
                <a:srgbClr val="2E3F42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pic>
        <p:nvPicPr>
          <p:cNvPr id="112" name="Google Shape;112;p2" descr="природа, пальмовые деревья, растения, небо, дерево, тропический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" y="7263975"/>
            <a:ext cx="2983715" cy="26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descr="бесплатное фото: Рассвет, Завтра, Закат, тени, красный, черный ..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" y="315975"/>
            <a:ext cx="3598140" cy="26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 descr="Новости - Дикая природа России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43204" y="315975"/>
            <a:ext cx="4744801" cy="266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 descr="кактус, несколько рук, цереуса, Аризона, Сонора, пустыня, к юго ...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26614" y="7263975"/>
            <a:ext cx="3561381" cy="266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6C6D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g1c1439504ed_2_114"/>
          <p:cNvGrpSpPr/>
          <p:nvPr/>
        </p:nvGrpSpPr>
        <p:grpSpPr>
          <a:xfrm>
            <a:off x="539266" y="-3499793"/>
            <a:ext cx="17209410" cy="17286549"/>
            <a:chOff x="1813" y="0"/>
            <a:chExt cx="809173" cy="812800"/>
          </a:xfrm>
        </p:grpSpPr>
        <p:sp>
          <p:nvSpPr>
            <p:cNvPr id="382" name="Google Shape;382;g1c1439504ed_2_1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flat" cmpd="sng">
              <a:solidFill>
                <a:srgbClr val="2E3F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g1c1439504ed_2_114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4" name="Google Shape;384;g1c1439504ed_2_114"/>
          <p:cNvGrpSpPr/>
          <p:nvPr/>
        </p:nvGrpSpPr>
        <p:grpSpPr>
          <a:xfrm>
            <a:off x="1682669" y="-2351266"/>
            <a:ext cx="14922607" cy="14989495"/>
            <a:chOff x="1813" y="0"/>
            <a:chExt cx="809173" cy="812800"/>
          </a:xfrm>
        </p:grpSpPr>
        <p:sp>
          <p:nvSpPr>
            <p:cNvPr id="385" name="Google Shape;385;g1c1439504ed_2_1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E3F42">
                <a:alpha val="6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g1c1439504ed_2_114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87" name="Google Shape;387;g1c1439504ed_2_114"/>
          <p:cNvPicPr preferRelativeResize="0"/>
          <p:nvPr/>
        </p:nvPicPr>
        <p:blipFill rotWithShape="1">
          <a:blip r:embed="rId3">
            <a:alphaModFix/>
          </a:blip>
          <a:srcRect l="21901" r="21896"/>
          <a:stretch/>
        </p:blipFill>
        <p:spPr>
          <a:xfrm>
            <a:off x="1031850" y="-2971775"/>
            <a:ext cx="16224300" cy="162243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88" name="Google Shape;388;g1c1439504ed_2_114"/>
          <p:cNvGrpSpPr/>
          <p:nvPr/>
        </p:nvGrpSpPr>
        <p:grpSpPr>
          <a:xfrm>
            <a:off x="1649234" y="3422666"/>
            <a:ext cx="14989500" cy="3284626"/>
            <a:chOff x="0" y="285750"/>
            <a:chExt cx="19986000" cy="4379501"/>
          </a:xfrm>
        </p:grpSpPr>
        <p:sp>
          <p:nvSpPr>
            <p:cNvPr id="389" name="Google Shape;389;g1c1439504ed_2_114"/>
            <p:cNvSpPr txBox="1"/>
            <p:nvPr/>
          </p:nvSpPr>
          <p:spPr>
            <a:xfrm>
              <a:off x="0" y="4193351"/>
              <a:ext cx="199860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ctr" rtl="0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3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застосування з лікувальною метою особливих кліматичних чинників, характерних тільки для окремої місцевості.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g1c1439504ed_2_114"/>
            <p:cNvSpPr txBox="1"/>
            <p:nvPr/>
          </p:nvSpPr>
          <p:spPr>
            <a:xfrm>
              <a:off x="832138" y="285750"/>
              <a:ext cx="19153800" cy="36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963"/>
                <a:buFont typeface="Arial"/>
                <a:buNone/>
              </a:pPr>
              <a:r>
                <a:rPr lang="en-US" sz="17963">
                  <a:solidFill>
                    <a:srgbClr val="FFFFFF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Мікротерапія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2d1f4598ba_0_31"/>
          <p:cNvSpPr txBox="1"/>
          <p:nvPr/>
        </p:nvSpPr>
        <p:spPr>
          <a:xfrm>
            <a:off x="614092" y="978176"/>
            <a:ext cx="170598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9000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Геліотерапія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6" name="Google Shape;396;g32d1f4598ba_0_31"/>
          <p:cNvGrpSpPr/>
          <p:nvPr/>
        </p:nvGrpSpPr>
        <p:grpSpPr>
          <a:xfrm>
            <a:off x="628161" y="2946192"/>
            <a:ext cx="17031684" cy="6307165"/>
            <a:chOff x="18758" y="0"/>
            <a:chExt cx="22708913" cy="8409554"/>
          </a:xfrm>
        </p:grpSpPr>
        <p:grpSp>
          <p:nvGrpSpPr>
            <p:cNvPr id="397" name="Google Shape;397;g32d1f4598ba_0_31"/>
            <p:cNvGrpSpPr/>
            <p:nvPr/>
          </p:nvGrpSpPr>
          <p:grpSpPr>
            <a:xfrm>
              <a:off x="18758" y="0"/>
              <a:ext cx="8372028" cy="8409554"/>
              <a:chOff x="1813" y="0"/>
              <a:chExt cx="809173" cy="812800"/>
            </a:xfrm>
          </p:grpSpPr>
          <p:sp>
            <p:nvSpPr>
              <p:cNvPr id="398" name="Google Shape;398;g32d1f4598ba_0_3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g32d1f4598ba_0_31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0" name="Google Shape;400;g32d1f4598ba_0_31"/>
            <p:cNvGrpSpPr/>
            <p:nvPr/>
          </p:nvGrpSpPr>
          <p:grpSpPr>
            <a:xfrm>
              <a:off x="7187200" y="0"/>
              <a:ext cx="8372028" cy="8409554"/>
              <a:chOff x="1813" y="0"/>
              <a:chExt cx="809173" cy="812800"/>
            </a:xfrm>
          </p:grpSpPr>
          <p:sp>
            <p:nvSpPr>
              <p:cNvPr id="401" name="Google Shape;401;g32d1f4598ba_0_3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g32d1f4598ba_0_31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3" name="Google Shape;403;g32d1f4598ba_0_31"/>
            <p:cNvGrpSpPr/>
            <p:nvPr/>
          </p:nvGrpSpPr>
          <p:grpSpPr>
            <a:xfrm>
              <a:off x="14355643" y="0"/>
              <a:ext cx="8372028" cy="8409554"/>
              <a:chOff x="1813" y="0"/>
              <a:chExt cx="809173" cy="812800"/>
            </a:xfrm>
          </p:grpSpPr>
          <p:sp>
            <p:nvSpPr>
              <p:cNvPr id="404" name="Google Shape;404;g32d1f4598ba_0_3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g32d1f4598ba_0_31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06" name="Google Shape;406;g32d1f4598ba_0_31"/>
          <p:cNvSpPr txBox="1"/>
          <p:nvPr/>
        </p:nvSpPr>
        <p:spPr>
          <a:xfrm>
            <a:off x="855049" y="4211250"/>
            <a:ext cx="5449500" cy="4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900" b="1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Аероіонотерапія – </a:t>
            </a:r>
            <a:r>
              <a:rPr lang="en-US" sz="19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вдихання повітря, що містить електричні негативно заряджені газові молекули (аероіони)</a:t>
            </a:r>
            <a:endParaRPr sz="19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900" b="1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Морська цілодобова аеротерапія</a:t>
            </a:r>
            <a:r>
              <a:rPr lang="en-US" sz="19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 – проводиться на </a:t>
            </a:r>
            <a:endParaRPr sz="19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9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чорноморських і азовських приморських курортах у вигляді денного перебування і нічного сну в безпосередній близькості від моря на прибережній пляжній смузі в кліматопавільйонах або у відкритому морі на відповідних плавзасобах (човнах, плотах, парусних яхтах).</a:t>
            </a:r>
            <a:endParaRPr sz="19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900" b="1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7" name="Google Shape;407;g32d1f4598ba_0_31"/>
          <p:cNvSpPr txBox="1"/>
          <p:nvPr/>
        </p:nvSpPr>
        <p:spPr>
          <a:xfrm>
            <a:off x="11982400" y="4413004"/>
            <a:ext cx="5449500" cy="39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900" b="1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Аерофітотерапія –</a:t>
            </a:r>
            <a:r>
              <a:rPr lang="en-US" sz="19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 вдихання повітря, насиченого летючими ароматичними речовинами (фітонциди, терпени, ефірні масла), що виділяються рослинами.</a:t>
            </a:r>
            <a:endParaRPr sz="19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9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900" b="1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Цілодобова спелеотерапія </a:t>
            </a:r>
            <a:r>
              <a:rPr lang="en-US" sz="19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– лікування захворювань бронхолегеневої системи в природних умовах соляних копалень і підземних шахт (Солотвин Ужгородської обл. та Артемівськ Донецької обл.), а </a:t>
            </a:r>
            <a:endParaRPr sz="19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9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також ряду карстових печер.</a:t>
            </a:r>
            <a:endParaRPr sz="19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9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8" name="Google Shape;408;g32d1f4598ba_0_31"/>
          <p:cNvSpPr/>
          <p:nvPr/>
        </p:nvSpPr>
        <p:spPr>
          <a:xfrm>
            <a:off x="6492375" y="3448154"/>
            <a:ext cx="5302250" cy="5302228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5049" b="-25028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" name="Google Shape;409;g32d1f4598ba_0_31"/>
          <p:cNvPicPr preferRelativeResize="0"/>
          <p:nvPr/>
        </p:nvPicPr>
        <p:blipFill rotWithShape="1">
          <a:blip r:embed="rId4">
            <a:alphaModFix/>
          </a:blip>
          <a:srcRect l="21901" r="21896"/>
          <a:stretch/>
        </p:blipFill>
        <p:spPr>
          <a:xfrm>
            <a:off x="6492375" y="3448150"/>
            <a:ext cx="5302200" cy="5302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6C6D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g32d1f4598ba_0_49"/>
          <p:cNvPicPr preferRelativeResize="0"/>
          <p:nvPr/>
        </p:nvPicPr>
        <p:blipFill rotWithShape="1">
          <a:blip r:embed="rId3">
            <a:alphaModFix/>
          </a:blip>
          <a:srcRect l="18430" r="18430"/>
          <a:stretch/>
        </p:blipFill>
        <p:spPr>
          <a:xfrm>
            <a:off x="0" y="315973"/>
            <a:ext cx="9144001" cy="9655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5" name="Google Shape;415;g32d1f4598ba_0_49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6" name="Google Shape;416;g32d1f4598ba_0_49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7" name="Google Shape;417;g32d1f4598ba_0_49"/>
          <p:cNvSpPr txBox="1"/>
          <p:nvPr/>
        </p:nvSpPr>
        <p:spPr>
          <a:xfrm>
            <a:off x="9438057" y="1129397"/>
            <a:ext cx="8556000" cy="28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8500">
                <a:solidFill>
                  <a:srgbClr val="D8DEDF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Лікувальні ефекти типів клімату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g32d1f4598ba_0_49"/>
          <p:cNvSpPr txBox="1"/>
          <p:nvPr/>
        </p:nvSpPr>
        <p:spPr>
          <a:xfrm>
            <a:off x="9309757" y="4601271"/>
            <a:ext cx="8556000" cy="18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rPr>
              <a:t>Континентальний клімат степів</a:t>
            </a:r>
            <a:endParaRPr sz="2300" b="1">
              <a:solidFill>
                <a:srgbClr val="D8DED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rPr>
              <a:t>Континентальний клімат лісів</a:t>
            </a:r>
            <a:endParaRPr sz="2300" b="1">
              <a:solidFill>
                <a:srgbClr val="D8DED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rPr>
              <a:t>Приморський клімат</a:t>
            </a:r>
            <a:endParaRPr sz="2300" b="1">
              <a:solidFill>
                <a:srgbClr val="D8DED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rPr>
              <a:t>Середньо- (400-1000 м) і високогірний (1000-2500 м) клімат</a:t>
            </a:r>
            <a:endParaRPr sz="2300" b="1">
              <a:solidFill>
                <a:srgbClr val="D8DED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2d1f4598ba_0_59"/>
          <p:cNvSpPr txBox="1"/>
          <p:nvPr/>
        </p:nvSpPr>
        <p:spPr>
          <a:xfrm>
            <a:off x="3344190" y="3429000"/>
            <a:ext cx="11782800" cy="29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99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Всі види кліматотерапії сприяють тренуванню механізмів адаптації, що лежать в основі гартування, здійснюють на організм неспецифічну, загальнозміцнюючу дію, що підвищує його захисні сили, стійкість до несприятливих умов зовнішнього середовища, кліматотерапія є невід’ємною складовою ефективного санаторнокурортного лікування.</a:t>
            </a:r>
            <a:endParaRPr sz="2699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4" name="Google Shape;424;g32d1f4598ba_0_59"/>
          <p:cNvSpPr txBox="1"/>
          <p:nvPr/>
        </p:nvSpPr>
        <p:spPr>
          <a:xfrm>
            <a:off x="962198" y="1013926"/>
            <a:ext cx="165468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9000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Лікувальні ефекти типів клімату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g32d1f4598ba_0_59" descr="Бесплатное изображение: Гора, нагорье, дерево, Природа, горы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950" y="6923600"/>
            <a:ext cx="5708447" cy="321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32d1f4598ba_0_59" descr="картинки : пейзаж, трава, пустыня, луг, прерия, Дикая природа ..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5697" y="6923600"/>
            <a:ext cx="4815322" cy="321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32d1f4598ba_0_59" descr="картинки : дерево, природа, дорожка, пустыня, филиал, пеший туризм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91319" y="6923600"/>
            <a:ext cx="4817674" cy="3210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6C6D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g1c1439504ed_2_158"/>
          <p:cNvGrpSpPr/>
          <p:nvPr/>
        </p:nvGrpSpPr>
        <p:grpSpPr>
          <a:xfrm>
            <a:off x="8913397" y="988662"/>
            <a:ext cx="8272580" cy="8309661"/>
            <a:chOff x="1813" y="0"/>
            <a:chExt cx="809173" cy="812800"/>
          </a:xfrm>
        </p:grpSpPr>
        <p:sp>
          <p:nvSpPr>
            <p:cNvPr id="433" name="Google Shape;433;g1c1439504ed_2_15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2E3F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g1c1439504ed_2_158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5" name="Google Shape;435;g1c1439504ed_2_158"/>
          <p:cNvGrpSpPr/>
          <p:nvPr/>
        </p:nvGrpSpPr>
        <p:grpSpPr>
          <a:xfrm>
            <a:off x="1230993" y="4100874"/>
            <a:ext cx="7333200" cy="1789836"/>
            <a:chOff x="0" y="161925"/>
            <a:chExt cx="9777600" cy="2386448"/>
          </a:xfrm>
        </p:grpSpPr>
        <p:sp>
          <p:nvSpPr>
            <p:cNvPr id="436" name="Google Shape;436;g1c1439504ed_2_158"/>
            <p:cNvSpPr txBox="1"/>
            <p:nvPr/>
          </p:nvSpPr>
          <p:spPr>
            <a:xfrm>
              <a:off x="0" y="161925"/>
              <a:ext cx="9777600" cy="205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999"/>
                <a:buFont typeface="Arial"/>
                <a:buNone/>
              </a:pPr>
              <a:r>
                <a:rPr lang="en-US" sz="9999" b="0" i="0" u="none" strike="noStrike" cap="none">
                  <a:solidFill>
                    <a:srgbClr val="D8DEDF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Thank you!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g1c1439504ed_2_158"/>
            <p:cNvSpPr txBox="1"/>
            <p:nvPr/>
          </p:nvSpPr>
          <p:spPr>
            <a:xfrm>
              <a:off x="0" y="2260973"/>
              <a:ext cx="97776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l" rtl="0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38" name="Google Shape;438;g1c1439504ed_2_158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9" name="Google Shape;439;g1c1439504ed_2_158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40" name="Google Shape;440;g1c1439504ed_2_158"/>
          <p:cNvPicPr preferRelativeResize="0"/>
          <p:nvPr/>
        </p:nvPicPr>
        <p:blipFill rotWithShape="1">
          <a:blip r:embed="rId3">
            <a:alphaModFix/>
          </a:blip>
          <a:srcRect l="12675" r="12675"/>
          <a:stretch/>
        </p:blipFill>
        <p:spPr>
          <a:xfrm>
            <a:off x="8932175" y="1007000"/>
            <a:ext cx="8235000" cy="8274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6C6D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3"/>
          <p:cNvPicPr preferRelativeResize="0"/>
          <p:nvPr/>
        </p:nvPicPr>
        <p:blipFill rotWithShape="1">
          <a:blip r:embed="rId3">
            <a:alphaModFix/>
          </a:blip>
          <a:srcRect l="1662" r="1653"/>
          <a:stretch/>
        </p:blipFill>
        <p:spPr>
          <a:xfrm>
            <a:off x="12192000" y="2826596"/>
            <a:ext cx="6096000" cy="4185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4">
            <a:alphaModFix/>
          </a:blip>
          <a:srcRect t="4254" b="4254"/>
          <a:stretch/>
        </p:blipFill>
        <p:spPr>
          <a:xfrm>
            <a:off x="6096000" y="2826596"/>
            <a:ext cx="6095999" cy="4185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 rotWithShape="1">
          <a:blip r:embed="rId5">
            <a:alphaModFix/>
          </a:blip>
          <a:srcRect l="1465" r="1475"/>
          <a:stretch/>
        </p:blipFill>
        <p:spPr>
          <a:xfrm>
            <a:off x="0" y="2826596"/>
            <a:ext cx="6096000" cy="4185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3"/>
          <p:cNvGrpSpPr/>
          <p:nvPr/>
        </p:nvGrpSpPr>
        <p:grpSpPr>
          <a:xfrm>
            <a:off x="6876876" y="7253125"/>
            <a:ext cx="4534238" cy="2117931"/>
            <a:chOff x="17" y="-759308"/>
            <a:chExt cx="6045650" cy="2823908"/>
          </a:xfrm>
        </p:grpSpPr>
        <p:sp>
          <p:nvSpPr>
            <p:cNvPr id="124" name="Google Shape;124;p3"/>
            <p:cNvSpPr txBox="1"/>
            <p:nvPr/>
          </p:nvSpPr>
          <p:spPr>
            <a:xfrm>
              <a:off x="67" y="-759308"/>
              <a:ext cx="6045600" cy="20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99"/>
                <a:buFont typeface="Arial"/>
                <a:buNone/>
              </a:pPr>
              <a:r>
                <a:rPr lang="en-US" sz="3299" b="1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симпатикоадреналової нейрогуморальної регуляції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3"/>
            <p:cNvSpPr txBox="1"/>
            <p:nvPr/>
          </p:nvSpPr>
          <p:spPr>
            <a:xfrm>
              <a:off x="17" y="1592699"/>
              <a:ext cx="60456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300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при геліотерапії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126;p3"/>
          <p:cNvGrpSpPr/>
          <p:nvPr/>
        </p:nvGrpSpPr>
        <p:grpSpPr>
          <a:xfrm>
            <a:off x="2213496" y="4073934"/>
            <a:ext cx="1669006" cy="1697919"/>
            <a:chOff x="4986" y="28575"/>
            <a:chExt cx="2225341" cy="2263891"/>
          </a:xfrm>
        </p:grpSpPr>
        <p:grpSp>
          <p:nvGrpSpPr>
            <p:cNvPr id="127" name="Google Shape;127;p3"/>
            <p:cNvGrpSpPr/>
            <p:nvPr/>
          </p:nvGrpSpPr>
          <p:grpSpPr>
            <a:xfrm>
              <a:off x="4986" y="57150"/>
              <a:ext cx="2225341" cy="2235316"/>
              <a:chOff x="1813" y="0"/>
              <a:chExt cx="809173" cy="812800"/>
            </a:xfrm>
          </p:grpSpPr>
          <p:sp>
            <p:nvSpPr>
              <p:cNvPr id="128" name="Google Shape;128;p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8DEDF"/>
              </a:solidFill>
              <a:ln w="38100" cap="flat" cmpd="sng">
                <a:solidFill>
                  <a:srgbClr val="2E3F4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130;p3"/>
            <p:cNvSpPr txBox="1"/>
            <p:nvPr/>
          </p:nvSpPr>
          <p:spPr>
            <a:xfrm>
              <a:off x="348829" y="28575"/>
              <a:ext cx="1537658" cy="1889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600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499"/>
                <a:buFont typeface="Arial"/>
                <a:buNone/>
              </a:pPr>
              <a:r>
                <a:rPr lang="en-US" sz="9499" b="1" i="0" u="none" strike="noStrike" cap="non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01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" name="Google Shape;131;p3"/>
          <p:cNvGrpSpPr/>
          <p:nvPr/>
        </p:nvGrpSpPr>
        <p:grpSpPr>
          <a:xfrm>
            <a:off x="8309496" y="4073934"/>
            <a:ext cx="1669006" cy="1697919"/>
            <a:chOff x="4986" y="28575"/>
            <a:chExt cx="2225341" cy="2263891"/>
          </a:xfrm>
        </p:grpSpPr>
        <p:grpSp>
          <p:nvGrpSpPr>
            <p:cNvPr id="132" name="Google Shape;132;p3"/>
            <p:cNvGrpSpPr/>
            <p:nvPr/>
          </p:nvGrpSpPr>
          <p:grpSpPr>
            <a:xfrm>
              <a:off x="4986" y="57150"/>
              <a:ext cx="2225341" cy="2235316"/>
              <a:chOff x="1813" y="0"/>
              <a:chExt cx="809173" cy="812800"/>
            </a:xfrm>
          </p:grpSpPr>
          <p:sp>
            <p:nvSpPr>
              <p:cNvPr id="133" name="Google Shape;133;p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8DEDF"/>
              </a:solidFill>
              <a:ln w="38100" cap="flat" cmpd="sng">
                <a:solidFill>
                  <a:srgbClr val="2E3F4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" name="Google Shape;135;p3"/>
            <p:cNvSpPr txBox="1"/>
            <p:nvPr/>
          </p:nvSpPr>
          <p:spPr>
            <a:xfrm>
              <a:off x="275312" y="28575"/>
              <a:ext cx="1684693" cy="1889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600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499"/>
                <a:buFont typeface="Arial"/>
                <a:buNone/>
              </a:pPr>
              <a:r>
                <a:rPr lang="en-US" sz="9499" b="1" i="0" u="none" strike="noStrike" cap="non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02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3"/>
          <p:cNvGrpSpPr/>
          <p:nvPr/>
        </p:nvGrpSpPr>
        <p:grpSpPr>
          <a:xfrm>
            <a:off x="14405540" y="4073934"/>
            <a:ext cx="1669006" cy="1697919"/>
            <a:chOff x="4986" y="28575"/>
            <a:chExt cx="2225341" cy="2263891"/>
          </a:xfrm>
        </p:grpSpPr>
        <p:grpSp>
          <p:nvGrpSpPr>
            <p:cNvPr id="137" name="Google Shape;137;p3"/>
            <p:cNvGrpSpPr/>
            <p:nvPr/>
          </p:nvGrpSpPr>
          <p:grpSpPr>
            <a:xfrm>
              <a:off x="4986" y="57150"/>
              <a:ext cx="2225341" cy="2235316"/>
              <a:chOff x="1813" y="0"/>
              <a:chExt cx="809173" cy="812800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8DEDF"/>
              </a:solidFill>
              <a:ln w="38100" cap="flat" cmpd="sng">
                <a:solidFill>
                  <a:srgbClr val="2E3F4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0" name="Google Shape;140;p3"/>
            <p:cNvSpPr txBox="1"/>
            <p:nvPr/>
          </p:nvSpPr>
          <p:spPr>
            <a:xfrm>
              <a:off x="237154" y="28575"/>
              <a:ext cx="1684693" cy="1889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600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499"/>
                <a:buFont typeface="Arial"/>
                <a:buNone/>
              </a:pPr>
              <a:r>
                <a:rPr lang="en-US" sz="9499" b="1" i="0" u="none" strike="noStrike" cap="non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03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141;p3"/>
          <p:cNvGrpSpPr/>
          <p:nvPr/>
        </p:nvGrpSpPr>
        <p:grpSpPr>
          <a:xfrm>
            <a:off x="978252" y="7253125"/>
            <a:ext cx="4139550" cy="1629581"/>
            <a:chOff x="0" y="-759308"/>
            <a:chExt cx="5519400" cy="2172774"/>
          </a:xfrm>
        </p:grpSpPr>
        <p:sp>
          <p:nvSpPr>
            <p:cNvPr id="142" name="Google Shape;142;p3"/>
            <p:cNvSpPr txBox="1"/>
            <p:nvPr/>
          </p:nvSpPr>
          <p:spPr>
            <a:xfrm>
              <a:off x="0" y="-759308"/>
              <a:ext cx="55194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600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99"/>
                <a:buFont typeface="Arial"/>
                <a:buNone/>
              </a:pPr>
              <a:r>
                <a:rPr lang="en-US" sz="3299" b="1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системи термоадаптації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 txBox="1"/>
            <p:nvPr/>
          </p:nvSpPr>
          <p:spPr>
            <a:xfrm>
              <a:off x="0" y="941566"/>
              <a:ext cx="55194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300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при аеротерапії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" name="Google Shape;144;p3"/>
          <p:cNvGrpSpPr/>
          <p:nvPr/>
        </p:nvGrpSpPr>
        <p:grpSpPr>
          <a:xfrm>
            <a:off x="12353512" y="7176287"/>
            <a:ext cx="5773050" cy="2548713"/>
            <a:chOff x="-968083" y="-861758"/>
            <a:chExt cx="7697400" cy="3398283"/>
          </a:xfrm>
        </p:grpSpPr>
        <p:sp>
          <p:nvSpPr>
            <p:cNvPr id="145" name="Google Shape;145;p3"/>
            <p:cNvSpPr txBox="1"/>
            <p:nvPr/>
          </p:nvSpPr>
          <p:spPr>
            <a:xfrm>
              <a:off x="-968083" y="-861758"/>
              <a:ext cx="7697400" cy="27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99"/>
                <a:buFont typeface="Arial"/>
                <a:buNone/>
              </a:pPr>
              <a:r>
                <a:rPr lang="en-US" sz="3299" b="1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системи сполученого функціонування і тренування органів кровотворення, дихання, руху і терморегуляції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 txBox="1"/>
            <p:nvPr/>
          </p:nvSpPr>
          <p:spPr>
            <a:xfrm>
              <a:off x="-968083" y="2064625"/>
              <a:ext cx="76974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300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при таласотерапії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3"/>
          <p:cNvSpPr txBox="1"/>
          <p:nvPr/>
        </p:nvSpPr>
        <p:spPr>
          <a:xfrm>
            <a:off x="1567220" y="858202"/>
            <a:ext cx="151536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9000" b="1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Особливості кліматолікування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8" name="Google Shape;148;p3"/>
          <p:cNvCxnSpPr/>
          <p:nvPr/>
        </p:nvCxnSpPr>
        <p:spPr>
          <a:xfrm>
            <a:off x="0" y="2817071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9" name="Google Shape;149;p3"/>
          <p:cNvCxnSpPr/>
          <p:nvPr/>
        </p:nvCxnSpPr>
        <p:spPr>
          <a:xfrm>
            <a:off x="0" y="697449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4"/>
          <p:cNvPicPr preferRelativeResize="0"/>
          <p:nvPr/>
        </p:nvPicPr>
        <p:blipFill rotWithShape="1">
          <a:blip r:embed="rId3">
            <a:alphaModFix/>
          </a:blip>
          <a:srcRect t="14064" b="15496"/>
          <a:stretch/>
        </p:blipFill>
        <p:spPr>
          <a:xfrm>
            <a:off x="0" y="315973"/>
            <a:ext cx="9144000" cy="96550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Google Shape;155;p4"/>
          <p:cNvGrpSpPr/>
          <p:nvPr/>
        </p:nvGrpSpPr>
        <p:grpSpPr>
          <a:xfrm>
            <a:off x="9612675" y="2964360"/>
            <a:ext cx="8206650" cy="5138707"/>
            <a:chOff x="0" y="-1640900"/>
            <a:chExt cx="10942200" cy="6851611"/>
          </a:xfrm>
        </p:grpSpPr>
        <p:sp>
          <p:nvSpPr>
            <p:cNvPr id="156" name="Google Shape;156;p4"/>
            <p:cNvSpPr txBox="1"/>
            <p:nvPr/>
          </p:nvSpPr>
          <p:spPr>
            <a:xfrm>
              <a:off x="0" y="-1640900"/>
              <a:ext cx="10942200" cy="350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0"/>
                <a:buFont typeface="Arial"/>
                <a:buNone/>
              </a:pPr>
              <a:r>
                <a:rPr lang="en-US" sz="5700" b="1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характеристика теплообміну людини з навколишнім середовищем</a:t>
              </a:r>
              <a:endParaRPr sz="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4"/>
            <p:cNvSpPr txBox="1"/>
            <p:nvPr/>
          </p:nvSpPr>
          <p:spPr>
            <a:xfrm>
              <a:off x="0" y="2784311"/>
              <a:ext cx="10942200" cy="242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marR="0" lvl="0" indent="-374650" algn="ctr" rtl="0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E3F42"/>
                </a:buClr>
                <a:buSzPts val="2300"/>
                <a:buFont typeface="Lato"/>
                <a:buChar char="●"/>
              </a:pPr>
              <a:r>
                <a:rPr lang="en-US" sz="230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відповідно комфортна (сприятлива), </a:t>
              </a:r>
              <a:endParaRPr sz="23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marR="0" lvl="0" indent="-374650" algn="ctr" rtl="0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E3F42"/>
                </a:buClr>
                <a:buSzPts val="2300"/>
                <a:buFont typeface="Lato"/>
                <a:buChar char="●"/>
              </a:pPr>
              <a:r>
                <a:rPr lang="en-US" sz="230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субкомфортна (відносно сприятлива),</a:t>
              </a:r>
              <a:endParaRPr sz="23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marR="0" lvl="0" indent="-374650" algn="ctr" rtl="0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E3F42"/>
                </a:buClr>
                <a:buSzPts val="2300"/>
                <a:buFont typeface="Lato"/>
                <a:buChar char="●"/>
              </a:pPr>
              <a:r>
                <a:rPr lang="en-US" sz="230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несприятлива погода.</a:t>
              </a:r>
              <a:endParaRPr sz="23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marR="0" lvl="1" indent="0" algn="ctr" rtl="0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endParaRPr sz="23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58" name="Google Shape;158;p4"/>
          <p:cNvGrpSpPr/>
          <p:nvPr/>
        </p:nvGrpSpPr>
        <p:grpSpPr>
          <a:xfrm>
            <a:off x="3346520" y="3807311"/>
            <a:ext cx="2450958" cy="2557027"/>
            <a:chOff x="7322" y="66675"/>
            <a:chExt cx="3267944" cy="3409369"/>
          </a:xfrm>
        </p:grpSpPr>
        <p:grpSp>
          <p:nvGrpSpPr>
            <p:cNvPr id="159" name="Google Shape;159;p4"/>
            <p:cNvGrpSpPr/>
            <p:nvPr/>
          </p:nvGrpSpPr>
          <p:grpSpPr>
            <a:xfrm>
              <a:off x="7322" y="193452"/>
              <a:ext cx="3267944" cy="3282592"/>
              <a:chOff x="1813" y="0"/>
              <a:chExt cx="809173" cy="812800"/>
            </a:xfrm>
          </p:grpSpPr>
          <p:sp>
            <p:nvSpPr>
              <p:cNvPr id="160" name="Google Shape;160;p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8DEDF"/>
              </a:solidFill>
              <a:ln w="38100" cap="flat" cmpd="sng">
                <a:solidFill>
                  <a:srgbClr val="2E3F4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" name="Google Shape;162;p4"/>
            <p:cNvSpPr txBox="1"/>
            <p:nvPr/>
          </p:nvSpPr>
          <p:spPr>
            <a:xfrm>
              <a:off x="363515" y="66675"/>
              <a:ext cx="2453962" cy="29685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600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984"/>
                <a:buFont typeface="Arial"/>
                <a:buNone/>
              </a:pPr>
              <a:r>
                <a:rPr lang="en-US" sz="14984" b="1" i="0" u="none" strike="noStrike" cap="non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01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63" name="Google Shape;163;p4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4" name="Google Shape;164;p4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6C6D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g1c1439504ed_2_1"/>
          <p:cNvGrpSpPr/>
          <p:nvPr/>
        </p:nvGrpSpPr>
        <p:grpSpPr>
          <a:xfrm>
            <a:off x="5942836" y="2042291"/>
            <a:ext cx="6402339" cy="6431036"/>
            <a:chOff x="1813" y="0"/>
            <a:chExt cx="809173" cy="812800"/>
          </a:xfrm>
        </p:grpSpPr>
        <p:sp>
          <p:nvSpPr>
            <p:cNvPr id="170" name="Google Shape;170;g1c1439504ed_2_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2E3F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g1c1439504ed_2_1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72" name="Google Shape;172;g1c1439504ed_2_1"/>
          <p:cNvCxnSpPr/>
          <p:nvPr/>
        </p:nvCxnSpPr>
        <p:spPr>
          <a:xfrm>
            <a:off x="0" y="5257800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3" name="Google Shape;173;g1c1439504ed_2_1"/>
          <p:cNvPicPr preferRelativeResize="0"/>
          <p:nvPr/>
        </p:nvPicPr>
        <p:blipFill rotWithShape="1">
          <a:blip r:embed="rId3">
            <a:alphaModFix/>
          </a:blip>
          <a:srcRect l="17079" r="17079"/>
          <a:stretch/>
        </p:blipFill>
        <p:spPr>
          <a:xfrm>
            <a:off x="5972250" y="2086075"/>
            <a:ext cx="6350100" cy="6350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4" name="Google Shape;174;g1c1439504ed_2_1"/>
          <p:cNvSpPr txBox="1"/>
          <p:nvPr/>
        </p:nvSpPr>
        <p:spPr>
          <a:xfrm>
            <a:off x="1365337" y="581025"/>
            <a:ext cx="155574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6900" b="1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Кліматичні чинники проведення рекреації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1c1439504ed_2_1"/>
          <p:cNvSpPr txBox="1"/>
          <p:nvPr/>
        </p:nvSpPr>
        <p:spPr>
          <a:xfrm>
            <a:off x="1197018" y="8747760"/>
            <a:ext cx="158940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rPr>
              <a:t>Комплекс медичних заходів, т.з. метеопрофілактика –</a:t>
            </a:r>
            <a:endParaRPr sz="2300">
              <a:solidFill>
                <a:srgbClr val="D8DED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rPr>
              <a:t>направлені на попередження розвитку сезонних, добових реакцій </a:t>
            </a:r>
            <a:endParaRPr sz="2300">
              <a:solidFill>
                <a:srgbClr val="D8DED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rPr>
              <a:t>організму на зміну стану природного місця існування.</a:t>
            </a:r>
            <a:endParaRPr sz="2300">
              <a:solidFill>
                <a:srgbClr val="D8DED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>
              <a:solidFill>
                <a:srgbClr val="D8DED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6" name="Google Shape;176;g1c1439504ed_2_1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7" name="Google Shape;177;g1c1439504ed_2_1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6"/>
          <p:cNvPicPr preferRelativeResize="0"/>
          <p:nvPr/>
        </p:nvPicPr>
        <p:blipFill rotWithShape="1">
          <a:blip r:embed="rId3">
            <a:alphaModFix/>
          </a:blip>
          <a:srcRect l="20380" r="20374"/>
          <a:stretch/>
        </p:blipFill>
        <p:spPr>
          <a:xfrm>
            <a:off x="9144000" y="0"/>
            <a:ext cx="9144003" cy="1028699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6"/>
          <p:cNvSpPr txBox="1"/>
          <p:nvPr/>
        </p:nvSpPr>
        <p:spPr>
          <a:xfrm>
            <a:off x="1418875" y="1691325"/>
            <a:ext cx="61125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4800" b="1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4 класи захворювань, пов’язаних з дією кліматометеорологічних і геофізичних чинників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6"/>
          <p:cNvSpPr txBox="1"/>
          <p:nvPr/>
        </p:nvSpPr>
        <p:spPr>
          <a:xfrm>
            <a:off x="1043413" y="5558422"/>
            <a:ext cx="6863400" cy="27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а) хвороби, викликані термічними навантаженнями;</a:t>
            </a:r>
            <a:endParaRPr sz="23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б) хвороби, обумовлені сонячним УФ випромінюванням;</a:t>
            </a:r>
            <a:endParaRPr sz="23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в) сезонні інфекційні хвороби;</a:t>
            </a:r>
            <a:endParaRPr sz="23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г) істинно сезонні хвороби, що виникають щорічно.</a:t>
            </a:r>
            <a:endParaRPr sz="23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6C6D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7"/>
          <p:cNvPicPr preferRelativeResize="0"/>
          <p:nvPr/>
        </p:nvPicPr>
        <p:blipFill rotWithShape="1">
          <a:blip r:embed="rId3">
            <a:alphaModFix/>
          </a:blip>
          <a:srcRect t="44901" b="16458"/>
          <a:stretch/>
        </p:blipFill>
        <p:spPr>
          <a:xfrm>
            <a:off x="0" y="3218637"/>
            <a:ext cx="13025833" cy="671429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7"/>
          <p:cNvSpPr txBox="1"/>
          <p:nvPr/>
        </p:nvSpPr>
        <p:spPr>
          <a:xfrm>
            <a:off x="1028700" y="1066800"/>
            <a:ext cx="148635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8100" b="1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Класифікація кліматичних сезонів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1" name="Google Shape;191;p7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2" name="Google Shape;192;p7"/>
          <p:cNvCxnSpPr/>
          <p:nvPr/>
        </p:nvCxnSpPr>
        <p:spPr>
          <a:xfrm>
            <a:off x="0" y="318053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3" name="Google Shape;193;p7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4" name="Google Shape;194;p7"/>
          <p:cNvSpPr txBox="1"/>
          <p:nvPr/>
        </p:nvSpPr>
        <p:spPr>
          <a:xfrm>
            <a:off x="13025825" y="4472300"/>
            <a:ext cx="5262300" cy="42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38086" algn="ctr" rtl="0">
              <a:lnSpc>
                <a:spcPct val="116004"/>
              </a:lnSpc>
              <a:spcBef>
                <a:spcPts val="0"/>
              </a:spcBef>
              <a:spcAft>
                <a:spcPts val="0"/>
              </a:spcAft>
              <a:buClr>
                <a:srgbClr val="D8DEDF"/>
              </a:buClr>
              <a:buSzPts val="3299"/>
              <a:buFont typeface="Cormorant Garamond"/>
              <a:buChar char="●"/>
            </a:pPr>
            <a:r>
              <a:rPr lang="en-US" sz="3299" b="1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літній сезон</a:t>
            </a:r>
            <a:br>
              <a:rPr lang="en-US" sz="3299" b="1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</a:br>
            <a:r>
              <a:rPr lang="en-US" sz="2699" b="1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(15 черня-15 вересня)</a:t>
            </a:r>
            <a:endParaRPr sz="2699" b="1">
              <a:solidFill>
                <a:srgbClr val="D8DEDF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457200" marR="0" lvl="0" indent="-438086" algn="ctr" rtl="0">
              <a:lnSpc>
                <a:spcPct val="116004"/>
              </a:lnSpc>
              <a:spcBef>
                <a:spcPts val="0"/>
              </a:spcBef>
              <a:spcAft>
                <a:spcPts val="0"/>
              </a:spcAft>
              <a:buClr>
                <a:srgbClr val="D8DEDF"/>
              </a:buClr>
              <a:buSzPts val="3299"/>
              <a:buFont typeface="Cormorant Garamond"/>
              <a:buChar char="●"/>
            </a:pPr>
            <a:r>
              <a:rPr lang="en-US" sz="3299" b="1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осінній сезон</a:t>
            </a:r>
            <a:br>
              <a:rPr lang="en-US" sz="3299" b="1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</a:br>
            <a:r>
              <a:rPr lang="en-US" sz="2699" b="1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(15 вересня-15 грудня)</a:t>
            </a:r>
            <a:endParaRPr sz="2699" b="1">
              <a:solidFill>
                <a:srgbClr val="D8DEDF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457200" marR="0" lvl="0" indent="-438086" algn="ctr" rtl="0">
              <a:lnSpc>
                <a:spcPct val="116004"/>
              </a:lnSpc>
              <a:spcBef>
                <a:spcPts val="0"/>
              </a:spcBef>
              <a:spcAft>
                <a:spcPts val="0"/>
              </a:spcAft>
              <a:buClr>
                <a:srgbClr val="D8DEDF"/>
              </a:buClr>
              <a:buSzPts val="3299"/>
              <a:buFont typeface="Cormorant Garamond"/>
              <a:buChar char="●"/>
            </a:pPr>
            <a:r>
              <a:rPr lang="en-US" sz="3299" b="1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зимовий сезон</a:t>
            </a:r>
            <a:br>
              <a:rPr lang="en-US" sz="3299" b="1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</a:br>
            <a:r>
              <a:rPr lang="en-US" sz="2699" b="1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(15 грудня-15 березня)</a:t>
            </a:r>
            <a:endParaRPr sz="2699" b="1">
              <a:solidFill>
                <a:srgbClr val="D8DEDF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457200" marR="0" lvl="0" indent="-438086" algn="ctr" rtl="0">
              <a:lnSpc>
                <a:spcPct val="116004"/>
              </a:lnSpc>
              <a:spcBef>
                <a:spcPts val="0"/>
              </a:spcBef>
              <a:spcAft>
                <a:spcPts val="0"/>
              </a:spcAft>
              <a:buClr>
                <a:srgbClr val="D8DEDF"/>
              </a:buClr>
              <a:buSzPts val="3299"/>
              <a:buFont typeface="Cormorant Garamond"/>
              <a:buChar char="●"/>
            </a:pPr>
            <a:r>
              <a:rPr lang="en-US" sz="3299" b="1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весняний сезон</a:t>
            </a:r>
            <a:br>
              <a:rPr lang="en-US" sz="3299" b="1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</a:br>
            <a:r>
              <a:rPr lang="en-US" sz="2699" b="1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(15 березня-15 червня)</a:t>
            </a:r>
            <a:endParaRPr sz="2699" b="1">
              <a:solidFill>
                <a:srgbClr val="D8DEDF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8"/>
          <p:cNvGrpSpPr/>
          <p:nvPr/>
        </p:nvGrpSpPr>
        <p:grpSpPr>
          <a:xfrm>
            <a:off x="14367944" y="1695215"/>
            <a:ext cx="6865795" cy="6896570"/>
            <a:chOff x="1813" y="0"/>
            <a:chExt cx="809173" cy="812800"/>
          </a:xfrm>
        </p:grpSpPr>
        <p:sp>
          <p:nvSpPr>
            <p:cNvPr id="200" name="Google Shape;200;p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2" name="Google Shape;202;p8"/>
          <p:cNvPicPr preferRelativeResize="0"/>
          <p:nvPr/>
        </p:nvPicPr>
        <p:blipFill rotWithShape="1">
          <a:blip r:embed="rId3">
            <a:alphaModFix/>
          </a:blip>
          <a:srcRect l="26182" t="22373" b="30246"/>
          <a:stretch/>
        </p:blipFill>
        <p:spPr>
          <a:xfrm>
            <a:off x="7645886" y="3421817"/>
            <a:ext cx="9742314" cy="41739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" name="Google Shape;203;p8"/>
          <p:cNvGrpSpPr/>
          <p:nvPr/>
        </p:nvGrpSpPr>
        <p:grpSpPr>
          <a:xfrm>
            <a:off x="-3735219" y="1695215"/>
            <a:ext cx="6865795" cy="6896570"/>
            <a:chOff x="1813" y="0"/>
            <a:chExt cx="809173" cy="812800"/>
          </a:xfrm>
        </p:grpSpPr>
        <p:sp>
          <p:nvSpPr>
            <p:cNvPr id="204" name="Google Shape;204;p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6" name="Google Shape;206;p8"/>
          <p:cNvPicPr preferRelativeResize="0"/>
          <p:nvPr/>
        </p:nvPicPr>
        <p:blipFill rotWithShape="1">
          <a:blip r:embed="rId3">
            <a:alphaModFix/>
          </a:blip>
          <a:srcRect t="25906" r="57897" b="30972"/>
          <a:stretch/>
        </p:blipFill>
        <p:spPr>
          <a:xfrm>
            <a:off x="899800" y="3421817"/>
            <a:ext cx="6105536" cy="41739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8"/>
          <p:cNvSpPr txBox="1"/>
          <p:nvPr/>
        </p:nvSpPr>
        <p:spPr>
          <a:xfrm>
            <a:off x="899799" y="1067725"/>
            <a:ext cx="163596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9000" b="1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Аеротерапія - лікування повітрям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8"/>
          <p:cNvSpPr txBox="1"/>
          <p:nvPr/>
        </p:nvSpPr>
        <p:spPr>
          <a:xfrm>
            <a:off x="7645875" y="7940600"/>
            <a:ext cx="9742200" cy="18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Аеротерапія (лікування повітрям) – лікувальне застосування свіжого повітря на відкритій місцевості. Вона включає цілодобову аеротерапію і повітряні ванни (дія повітря на повністю або частково голого хворого).</a:t>
            </a:r>
            <a:endParaRPr sz="23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09" name="Google Shape;209;p8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0" name="Google Shape;210;p8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g1c1439504ed_2_15"/>
          <p:cNvGrpSpPr/>
          <p:nvPr/>
        </p:nvGrpSpPr>
        <p:grpSpPr>
          <a:xfrm>
            <a:off x="1067599" y="3347155"/>
            <a:ext cx="3519336" cy="3535111"/>
            <a:chOff x="1813" y="0"/>
            <a:chExt cx="809173" cy="812800"/>
          </a:xfrm>
        </p:grpSpPr>
        <p:sp>
          <p:nvSpPr>
            <p:cNvPr id="216" name="Google Shape;216;g1c1439504ed_2_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2E3F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g1c1439504ed_2_1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" name="Google Shape;218;g1c1439504ed_2_15"/>
          <p:cNvGrpSpPr/>
          <p:nvPr/>
        </p:nvGrpSpPr>
        <p:grpSpPr>
          <a:xfrm>
            <a:off x="13727808" y="3316930"/>
            <a:ext cx="3519336" cy="3535111"/>
            <a:chOff x="1813" y="0"/>
            <a:chExt cx="809173" cy="812800"/>
          </a:xfrm>
        </p:grpSpPr>
        <p:sp>
          <p:nvSpPr>
            <p:cNvPr id="219" name="Google Shape;219;g1c1439504ed_2_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2E3F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g1c1439504ed_2_1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21" name="Google Shape;221;g1c1439504ed_2_15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2" name="Google Shape;222;g1c1439504ed_2_15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3" name="Google Shape;223;g1c1439504ed_2_15"/>
          <p:cNvSpPr txBox="1"/>
          <p:nvPr/>
        </p:nvSpPr>
        <p:spPr>
          <a:xfrm>
            <a:off x="1028700" y="1162050"/>
            <a:ext cx="111408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9000" b="1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Цілодобова аеротерапія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1c1439504ed_2_15"/>
          <p:cNvSpPr txBox="1"/>
          <p:nvPr/>
        </p:nvSpPr>
        <p:spPr>
          <a:xfrm>
            <a:off x="827920" y="7483358"/>
            <a:ext cx="3998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прогулянки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1c1439504ed_2_15"/>
          <p:cNvSpPr txBox="1"/>
          <p:nvPr/>
        </p:nvSpPr>
        <p:spPr>
          <a:xfrm>
            <a:off x="13488129" y="7468183"/>
            <a:ext cx="39987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сон у спеціальних кліматопавільйонах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g1c1439504ed_2_15"/>
          <p:cNvPicPr preferRelativeResize="0"/>
          <p:nvPr/>
        </p:nvPicPr>
        <p:blipFill rotWithShape="1">
          <a:blip r:embed="rId3">
            <a:alphaModFix/>
          </a:blip>
          <a:srcRect l="16980" r="16973"/>
          <a:stretch/>
        </p:blipFill>
        <p:spPr>
          <a:xfrm>
            <a:off x="13750175" y="3347150"/>
            <a:ext cx="3474600" cy="3504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7" name="Google Shape;227;g1c1439504ed_2_15"/>
          <p:cNvPicPr preferRelativeResize="0"/>
          <p:nvPr/>
        </p:nvPicPr>
        <p:blipFill rotWithShape="1">
          <a:blip r:embed="rId4">
            <a:alphaModFix/>
          </a:blip>
          <a:srcRect l="16084" t="51896" r="58609" b="2722"/>
          <a:stretch/>
        </p:blipFill>
        <p:spPr>
          <a:xfrm>
            <a:off x="1112325" y="3372000"/>
            <a:ext cx="3474600" cy="3504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8" name="Google Shape;228;g1c1439504ed_2_15"/>
          <p:cNvSpPr txBox="1"/>
          <p:nvPr/>
        </p:nvSpPr>
        <p:spPr>
          <a:xfrm>
            <a:off x="4624513" y="3316913"/>
            <a:ext cx="9065700" cy="56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900" b="1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Показання:</a:t>
            </a:r>
            <a:r>
              <a:rPr lang="en-US" sz="19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 захворювання міокарду і клапанного апарату серця без порушення ритму, атеросклероз коронарних, мозкових і периферичних судин, ішемічна хвороба серця, стенокардія напруги III ФК, нейроциркуляторна дистонія всіх форм, гіпертонічна хвороба III стадії; бронхіт, трахеїт, пневмонія у фазі ремісії; туберкульоз легенів у фазі розсмоктування і ущільнення; хронічні захворювання органів травлення і обміну речовин поза загостренням; функціональні захворювання нервової системи з нерізко вираженими проявами, метеопатичні реакції.</a:t>
            </a:r>
            <a:endParaRPr sz="19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9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900" b="1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Протипоказання:</a:t>
            </a:r>
            <a:r>
              <a:rPr lang="en-US" sz="19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 загострення хронічних захворювань периферичної нервової системи (неврити, невралгії, радикуліти), суглобів, нирок, хронічні захворювання серцево-судинної системи з недостатністю кровообігу І-III стадії, органів дихання з легеневою недостатністю вище за II стадію, часті рецидивуючі ангіни, пневмонії, підвищена чутливість до холоду у осіб старше 60 років.</a:t>
            </a:r>
            <a:endParaRPr sz="19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1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1147</Words>
  <Application>Microsoft Office PowerPoint</Application>
  <PresentationFormat>Произвольный</PresentationFormat>
  <Paragraphs>124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Cormorant Garamond</vt:lpstr>
      <vt:lpstr>Calibri</vt:lpstr>
      <vt:lpstr>Cormorant Garamond Medium</vt:lpstr>
      <vt:lpstr>Lato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2006-08-16T00:00:00Z</dcterms:created>
  <dcterms:modified xsi:type="dcterms:W3CDTF">2025-02-11T21:05:32Z</dcterms:modified>
</cp:coreProperties>
</file>