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5AEBF-94F2-4B49-A2C5-76456F866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A2BA80-0AC0-4F89-B79C-EB0C0C3F1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79653-048A-4227-ADD3-91300899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BBBB70-DF8A-4DBA-A860-27844EFC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513DE5-F1CF-4F7C-9533-29EEBA52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2947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B1ADF-1EAB-43E1-89D4-5674A436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BD01B0-A0D0-440B-BCC5-EF8E02134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F3982-B865-407D-982C-A547BE79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9E05A6-C77A-4DCA-9FBB-38E0C68A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F0820D-2F73-4511-BC2B-AC0DA249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548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A5E7712-44DA-44D2-8EEC-FACE1EDAE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93CB4A-5A74-489B-8AA6-3510B8A3A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33375-DD9B-4C23-A5D6-AC19175E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59AE6-D23E-4240-993F-81F9BD24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3A91EF-B069-42D0-8D4A-CA28285D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4356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38CE4-2A0F-47E6-972F-82FF9F98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300826-DB29-4A77-BA08-6DA016E88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4D063-633C-460E-8CCD-16D8BE52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BFDCB8-1AFE-432F-B4C2-90F1A8FF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3B331-A181-4D1C-AAA5-E9CEAE14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404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C8BDF-3181-4110-9B84-E93389BF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E7DB78-0584-42A3-B1D9-920169FD4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F71489-3331-4529-8B0E-E3032ED7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1EA29B-E9C5-4898-8150-0C81FC12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4ECB0F-AEBF-4836-992C-BB7B5037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62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4038A-FAD5-4054-A82C-A699AB6C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ED3F3-3E12-4ACA-9BBB-9CE6F4053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5B1F1B-C781-4E42-AF6B-5F43B8D39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39B8FF-A51D-436B-A86B-88AE98EC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272B00-8168-4ED6-B8DC-26AC020C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8AB5BE-D8A5-42C9-A576-F5E44856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CD43A-1590-4907-A45F-A24CA64A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0BCC88-89A1-4E1A-971D-AED0198AB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BF673C-8628-4AA9-B396-B6AE226B7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26A531-117A-4E84-BFC4-ABB68FD02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4175D1-1212-48D8-8853-A1E3651A7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1B0FA1-6D81-4667-B407-14F804B5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D65E74-C373-4DAF-8DBD-77A25C18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031E900-D79D-4A15-BEB6-E38831DE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278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8F7B5-C38A-4C02-B0E9-CD204FF8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00B32B-EA4F-4993-AA59-FCB49453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2730D5-3555-4ADD-B77A-1076A60E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367000-32E6-4358-AF42-992BE564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1676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E00DBE-BA12-49D0-867B-D4D72B2D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08ACEA-44F2-45F9-99CF-B5A85D96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950DF6-68D5-4E48-9E12-05749CA4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854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C8206-8DBD-49B2-BAEF-3D7DF351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CEBA3C-6450-4E5A-B552-CC10FD47A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91E9ED-9D1C-4C57-9AF1-EEEFF066E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D23BD6-0F80-47D4-A71C-A6590AB71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124EC8-C2D9-43C9-8EBF-DA9858F2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E09D21-8694-4E4D-9D62-790ECC7B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200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75971-47C1-446B-AC3B-2D18981E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3CAC19-004F-4DFF-AF14-BC1B61B44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49032C-7073-418C-AB5C-2D7B55B1E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DA9EF5-8D58-4FFA-8D2B-EFFE7A49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303EE-1E97-4D2B-B945-8A8C084F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E3B8A1-6986-42AB-9D23-0A39207F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797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002DA-D7AA-4977-A165-9D2D20E5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1C7657-74C5-41E2-AEA0-0F816AE43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17CEBB-39B5-4B56-9144-EE42F2493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2DF3-4F7C-44F4-989C-6920B2444124}" type="datetimeFigureOut">
              <a:rPr lang="ru-UA" smtClean="0"/>
              <a:t>28.02.2024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E165A-FBD6-47C0-8061-8A4C99E8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96A307-D6A4-4C76-9C68-AA4567096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72BE-C0A8-416C-8B02-07867F251E4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222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73E09-C4D4-445A-A03F-A881B3111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Завдання 1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6CBB3E-309D-4C98-80F4-CF5F0F05D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937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D04D9-9BD8-4711-9350-072E7B59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231880" cy="380462"/>
          </a:xfrm>
        </p:spPr>
        <p:txBody>
          <a:bodyPr>
            <a:noAutofit/>
          </a:bodyPr>
          <a:lstStyle/>
          <a:p>
            <a:r>
              <a:rPr lang="uk-UA" sz="3600" b="1" u="sng" dirty="0"/>
              <a:t>Розподілити слова за відповідними категоріями МКФ:</a:t>
            </a:r>
            <a:endParaRPr lang="ru-UA" sz="3600" b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C4FD42-1359-4BDF-87D8-20D2B136E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7958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800" dirty="0"/>
              <a:t>Відчуття болю; Миття посуду; Приготування їжі; </a:t>
            </a:r>
            <a:r>
              <a:rPr lang="uk-UA" sz="2800" dirty="0" err="1"/>
              <a:t>Спастичність</a:t>
            </a:r>
            <a:r>
              <a:rPr lang="uk-UA" sz="2800" dirty="0"/>
              <a:t> м’язів; Вік; Найближчі родичі; Ходьба; Якість сну; Підняття та перенесення об'єктів; Дисциплінованість; Психомоторні функції; Колінний суглоб; Догляд за побутовими предметами; Догляд за здоров’ям; Функції рухливості суглоба; Кульшовий суглоб; Користування транспортним засобом; Виконання щоденного розпорядку; Емоційні функції; Сімейний стан; Отримання, збереження та припинення трудових відносин; Обмеження рухливості в плечовому суглобі; Нестабільність колінного суглоба; Зниження сили двоголового м'язу плеча; Ампутація стопи; Артроз суглоба; </a:t>
            </a:r>
            <a:r>
              <a:rPr lang="uk-UA" sz="2800" dirty="0" err="1"/>
              <a:t>Келоїдний</a:t>
            </a:r>
            <a:r>
              <a:rPr lang="uk-UA" sz="2800" dirty="0"/>
              <a:t> рубець; Виразка; Пролежні; Серцева недостатність; Головний біль; Набряк; Страх та тривожність; Зняття одягу; Артикуляція; Ліфт; Педагогічна освіта; Терапевт мови та мовлення.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0061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58BE8-39FF-4262-B922-7A644414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0166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/>
              <a:t>ВПИСАТИ КАТЕГОРІЇ МКФ У ПІДКРЕСЛЕНІ ПРОГАЛИНИ НИЖЧЕНАВЕДЕНОГО ТЕКСТУ</a:t>
            </a:r>
            <a:endParaRPr lang="ru-UA" sz="2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31E59B-EE9A-4C8A-AB97-B7EA7AA0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95423"/>
            <a:ext cx="11873132" cy="6443002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/>
              <a:t>Приклад випадку:    </a:t>
            </a:r>
          </a:p>
          <a:p>
            <a:pPr marL="0" indent="0">
              <a:buNone/>
            </a:pPr>
            <a:r>
              <a:rPr lang="uk-UA" sz="2000" i="1" dirty="0"/>
              <a:t> Пані </a:t>
            </a:r>
            <a:r>
              <a:rPr lang="uk-UA" sz="2000" i="1" dirty="0" err="1"/>
              <a:t>Куруленко</a:t>
            </a:r>
            <a:r>
              <a:rPr lang="uk-UA" sz="2000" i="1" dirty="0"/>
              <a:t>,  Вік: 45 років,  Діагноз: </a:t>
            </a:r>
            <a:r>
              <a:rPr lang="uk-UA" sz="2000" i="1" dirty="0" err="1"/>
              <a:t>ревматоїдний</a:t>
            </a:r>
            <a:r>
              <a:rPr lang="uk-UA" sz="2000" i="1" dirty="0"/>
              <a:t> артрит, Тривалість хвороби: 10 років.</a:t>
            </a:r>
          </a:p>
          <a:p>
            <a:pPr marL="0" indent="0" algn="just">
              <a:buNone/>
            </a:pPr>
            <a:r>
              <a:rPr lang="uk-UA" sz="2400" dirty="0"/>
              <a:t>Я страждала на </a:t>
            </a:r>
            <a:r>
              <a:rPr lang="uk-UA" sz="2400" dirty="0" err="1"/>
              <a:t>ревматоїдний</a:t>
            </a:r>
            <a:r>
              <a:rPr lang="uk-UA" sz="2400" dirty="0"/>
              <a:t> артрит близько 10 років. Зараз декілька </a:t>
            </a:r>
            <a:r>
              <a:rPr lang="uk-UA" sz="2400" b="1" dirty="0"/>
              <a:t>суглобів пальців рук _____, </a:t>
            </a:r>
            <a:r>
              <a:rPr lang="uk-UA" sz="2400" dirty="0" err="1"/>
              <a:t>променево-зап</a:t>
            </a:r>
            <a:r>
              <a:rPr lang="en-US" sz="2400" dirty="0"/>
              <a:t>’</a:t>
            </a:r>
            <a:r>
              <a:rPr lang="uk-UA" sz="2400" dirty="0" err="1"/>
              <a:t>ясткові</a:t>
            </a:r>
            <a:r>
              <a:rPr lang="uk-UA" sz="2400" dirty="0"/>
              <a:t> суглоби та коліно набрякають досить сильно й постійно болять, особливо вранці. </a:t>
            </a:r>
            <a:r>
              <a:rPr lang="uk-UA" sz="2400" b="1" dirty="0"/>
              <a:t>Біль локалізований у суглобах ____. </a:t>
            </a:r>
            <a:r>
              <a:rPr lang="uk-UA" sz="2400" dirty="0"/>
              <a:t>Тому мені вже важко </a:t>
            </a:r>
            <a:r>
              <a:rPr lang="uk-UA" sz="2400" b="1" dirty="0"/>
              <a:t>вдягатися ____. </a:t>
            </a:r>
            <a:r>
              <a:rPr lang="uk-UA" sz="2400" dirty="0"/>
              <a:t>Через плече важкувато </a:t>
            </a:r>
            <a:r>
              <a:rPr lang="uk-UA" sz="2400" b="1" dirty="0"/>
              <a:t>класти речі ____ </a:t>
            </a:r>
            <a:r>
              <a:rPr lang="uk-UA" sz="2400" dirty="0"/>
              <a:t>на верхню полицю антресолі. Мені також складно </a:t>
            </a:r>
            <a:r>
              <a:rPr lang="uk-UA" sz="2400" b="1" dirty="0"/>
              <a:t>мити вікна ____</a:t>
            </a:r>
            <a:r>
              <a:rPr lang="uk-UA" sz="2400" dirty="0"/>
              <a:t>. І маю ще сказати, що у мене все більше складнощів із потраплянням до своєї </a:t>
            </a:r>
            <a:r>
              <a:rPr lang="uk-UA" sz="2400" b="1" dirty="0"/>
              <a:t>квартири ____. </a:t>
            </a:r>
            <a:r>
              <a:rPr lang="uk-UA" sz="2400" dirty="0"/>
              <a:t>Вона на четвертому поверсі, ліфту немає, і мені все важче стає </a:t>
            </a:r>
            <a:r>
              <a:rPr lang="uk-UA" sz="2400" b="1" dirty="0"/>
              <a:t>підійматися сходами ____</a:t>
            </a:r>
            <a:r>
              <a:rPr lang="uk-UA" sz="2400" dirty="0"/>
              <a:t>. Але то все побутові дрібниці, найбільше по мені вдарило те, що я мала </a:t>
            </a:r>
            <a:r>
              <a:rPr lang="uk-UA" sz="2400" b="1" dirty="0"/>
              <a:t>піти з роботи ___. </a:t>
            </a:r>
            <a:r>
              <a:rPr lang="uk-UA" sz="2400" dirty="0"/>
              <a:t>Через </a:t>
            </a:r>
            <a:r>
              <a:rPr lang="uk-UA" sz="2400" b="1" dirty="0"/>
              <a:t>обмежену рухливість суглобів пальців рук ____ </a:t>
            </a:r>
            <a:r>
              <a:rPr lang="uk-UA" sz="2400" dirty="0"/>
              <a:t>я не могла більше працювати секретаркою. Приміром, мені ставало все складніше  </a:t>
            </a:r>
            <a:r>
              <a:rPr lang="uk-UA" sz="2400" b="1" dirty="0"/>
              <a:t>набирати текст ____.</a:t>
            </a:r>
          </a:p>
          <a:p>
            <a:pPr marL="0" indent="0" algn="just">
              <a:buNone/>
            </a:pPr>
            <a:r>
              <a:rPr lang="uk-UA" sz="2400" dirty="0"/>
              <a:t>Коли я лежала в лікарні </a:t>
            </a:r>
            <a:r>
              <a:rPr lang="uk-UA" sz="2400" b="1" dirty="0" err="1"/>
              <a:t>ерготерапевт</a:t>
            </a:r>
            <a:r>
              <a:rPr lang="uk-UA" sz="2400" b="1" dirty="0"/>
              <a:t>  ____ </a:t>
            </a:r>
            <a:r>
              <a:rPr lang="uk-UA" sz="2400" dirty="0"/>
              <a:t>запропонував мені зручні в побуті пристрої, наприклад електричний </a:t>
            </a:r>
            <a:r>
              <a:rPr lang="uk-UA" sz="2400" b="1" dirty="0"/>
              <a:t>штопор ____. </a:t>
            </a:r>
            <a:r>
              <a:rPr lang="uk-UA" sz="2400" dirty="0"/>
              <a:t>Приємний </a:t>
            </a:r>
            <a:r>
              <a:rPr lang="uk-UA" sz="2400" b="1" dirty="0"/>
              <a:t>соціальний робітник допомагає ____ </a:t>
            </a:r>
            <a:r>
              <a:rPr lang="uk-UA" sz="2400" dirty="0"/>
              <a:t>мені з хатньою роботою. </a:t>
            </a:r>
            <a:r>
              <a:rPr lang="uk-UA" sz="2400" b="1" dirty="0"/>
              <a:t>Чоловік та син також мене дуже підтримують </a:t>
            </a:r>
            <a:r>
              <a:rPr lang="uk-UA" sz="2400" dirty="0"/>
              <a:t>_____.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09599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90A99-3FB0-4DAF-80B5-3E914AD4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4192"/>
          </a:xfrm>
        </p:spPr>
        <p:txBody>
          <a:bodyPr>
            <a:normAutofit fontScale="90000"/>
          </a:bodyPr>
          <a:lstStyle/>
          <a:p>
            <a:r>
              <a:rPr lang="uk-UA" dirty="0"/>
              <a:t> За допомогою НК 030:2022 підібрати категорії 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CE6A0C-9FC7-4799-B5B0-5EED3B3D1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523" t="27553" r="23900" b="15095"/>
          <a:stretch/>
        </p:blipFill>
        <p:spPr>
          <a:xfrm>
            <a:off x="2813541" y="1117676"/>
            <a:ext cx="5556738" cy="5375198"/>
          </a:xfrm>
        </p:spPr>
      </p:pic>
    </p:spTree>
    <p:extLst>
      <p:ext uri="{BB962C8B-B14F-4D97-AF65-F5344CB8AC3E}">
        <p14:creationId xmlns:p14="http://schemas.microsoft.com/office/powerpoint/2010/main" val="3162696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346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Завдання 1</vt:lpstr>
      <vt:lpstr>Розподілити слова за відповідними категоріями МКФ:</vt:lpstr>
      <vt:lpstr>ВПИСАТИ КАТЕГОРІЇ МКФ У ПІДКРЕСЛЕНІ ПРОГАЛИНИ НИЖЧЕНАВЕДЕНОГО ТЕКСТУ</vt:lpstr>
      <vt:lpstr> За допомогою НК 030:2022 підібрати категорії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Бессарабова</dc:creator>
  <cp:lastModifiedBy>Елена Бессарабова</cp:lastModifiedBy>
  <cp:revision>15</cp:revision>
  <dcterms:created xsi:type="dcterms:W3CDTF">2024-02-28T19:17:39Z</dcterms:created>
  <dcterms:modified xsi:type="dcterms:W3CDTF">2024-02-28T21:12:01Z</dcterms:modified>
</cp:coreProperties>
</file>