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6"/>
  </p:notesMasterIdLst>
  <p:sldIdLst>
    <p:sldId id="256" r:id="rId2"/>
    <p:sldId id="264" r:id="rId3"/>
    <p:sldId id="266" r:id="rId4"/>
    <p:sldId id="267" r:id="rId5"/>
    <p:sldId id="268" r:id="rId6"/>
    <p:sldId id="263" r:id="rId7"/>
    <p:sldId id="259" r:id="rId8"/>
    <p:sldId id="257" r:id="rId9"/>
    <p:sldId id="258" r:id="rId10"/>
    <p:sldId id="260" r:id="rId11"/>
    <p:sldId id="261" r:id="rId12"/>
    <p:sldId id="262" r:id="rId13"/>
    <p:sldId id="265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59B9C-D2C6-45D7-A0E6-8FE5F3887F2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BF9A8-B05E-48B6-B5BD-5A8C9CAD911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42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F9A8-B05E-48B6-B5BD-5A8C9CAD911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06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3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73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493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2364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553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24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313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013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0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20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6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79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869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8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1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21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10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B9194FD-F9F7-4F75-AF2A-4550A1C92BA7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A8365A9-6178-4784-889E-FD2F5E15B88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86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41251" y="2529748"/>
            <a:ext cx="81375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Найбільші</a:t>
            </a:r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аварії</a:t>
            </a:r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танкерів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та </a:t>
            </a:r>
            <a:r>
              <a:rPr lang="ru-RU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їх</a:t>
            </a:r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наслідки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47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Екологічні Наслідки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7352771" cy="4179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попри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зусилля</a:t>
            </a:r>
            <a:r>
              <a:rPr lang="ru-RU" dirty="0"/>
              <a:t>,</a:t>
            </a:r>
            <a:r>
              <a:rPr lang="en-US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98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нафти</a:t>
            </a:r>
            <a:r>
              <a:rPr lang="ru-RU" dirty="0"/>
              <a:t> </a:t>
            </a:r>
            <a:r>
              <a:rPr lang="ru-RU" dirty="0" err="1"/>
              <a:t>просочилися</a:t>
            </a:r>
            <a:r>
              <a:rPr lang="ru-RU" dirty="0"/>
              <a:t> у </a:t>
            </a:r>
            <a:r>
              <a:rPr lang="ru-RU" dirty="0" err="1"/>
              <a:t>ґрунт</a:t>
            </a:r>
            <a:r>
              <a:rPr lang="ru-RU" dirty="0"/>
              <a:t> </a:t>
            </a:r>
            <a:r>
              <a:rPr lang="ru-RU" dirty="0" err="1"/>
              <a:t>вздовж</a:t>
            </a:r>
            <a:r>
              <a:rPr lang="ru-RU" dirty="0"/>
              <a:t> берега.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проба зразків землі у регіоні встановила, що вздовж узбережжя Аляски на глибині 10-20 сантиметрів під Землею під шаром з піску, гравію та каміння зберігається нафта. У дослідженні 2017 року, проведеному </a:t>
            </a:r>
            <a:r>
              <a:rPr lang="uk-UA" dirty="0" err="1"/>
              <a:t>науковицею</a:t>
            </a:r>
            <a:r>
              <a:rPr lang="uk-UA" dirty="0"/>
              <a:t> </a:t>
            </a:r>
            <a:r>
              <a:rPr lang="uk-UA" dirty="0" err="1"/>
              <a:t>Жаклін</a:t>
            </a:r>
            <a:r>
              <a:rPr lang="uk-UA" dirty="0"/>
              <a:t> Мішель, геохіміком, що спеціалізується на виливах нафти, йдеться про те, що така ситуація може тривати ще протягом десятків років.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8" y="3127952"/>
            <a:ext cx="2941774" cy="20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94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PRESTIGE</a:t>
            </a:r>
            <a:r>
              <a:rPr lang="uk-UA" dirty="0"/>
              <a:t> (престиж)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775855" y="2035556"/>
            <a:ext cx="5929745" cy="23948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2400" dirty="0"/>
              <a:t>Дата: 13 Листопада 2002 рік</a:t>
            </a:r>
          </a:p>
          <a:p>
            <a:pPr marL="0" indent="0">
              <a:buNone/>
            </a:pPr>
            <a:r>
              <a:rPr lang="ru-RU" sz="2400" dirty="0" err="1"/>
              <a:t>Місце</a:t>
            </a:r>
            <a:r>
              <a:rPr lang="ru-RU" sz="2400" dirty="0"/>
              <a:t>:	 </a:t>
            </a:r>
            <a:r>
              <a:rPr lang="ru-RU" sz="2400" dirty="0" err="1"/>
              <a:t>узбережжя</a:t>
            </a:r>
            <a:r>
              <a:rPr lang="ru-RU" sz="2400" dirty="0"/>
              <a:t> </a:t>
            </a:r>
            <a:r>
              <a:rPr lang="ru-RU" sz="2400" dirty="0" err="1"/>
              <a:t>іспанської</a:t>
            </a:r>
            <a:r>
              <a:rPr lang="ru-RU" sz="2400" dirty="0"/>
              <a:t> </a:t>
            </a:r>
            <a:r>
              <a:rPr lang="ru-RU" sz="2400" dirty="0" err="1"/>
              <a:t>Галісії</a:t>
            </a:r>
            <a:endParaRPr lang="ru-RU" sz="2400" dirty="0"/>
          </a:p>
          <a:p>
            <a:pPr marL="0" indent="0">
              <a:buNone/>
            </a:pPr>
            <a:r>
              <a:rPr lang="uk-UA" sz="2400" dirty="0"/>
              <a:t>Причини аварії: сильний шторм (</a:t>
            </a:r>
            <a:r>
              <a:rPr lang="uk-UA" sz="2400" b="1" dirty="0"/>
              <a:t>поганий технічний стан</a:t>
            </a:r>
            <a:r>
              <a:rPr lang="uk-UA" sz="2400" dirty="0"/>
              <a:t>) </a:t>
            </a:r>
          </a:p>
          <a:p>
            <a:pPr marL="0" indent="0">
              <a:buNone/>
            </a:pPr>
            <a:r>
              <a:rPr lang="uk-UA" sz="2400" dirty="0"/>
              <a:t>Розлив Зачепив більш як 1700 км берегової лінії</a:t>
            </a:r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82" y="4430386"/>
            <a:ext cx="4006105" cy="156966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cap="all" dirty="0"/>
              <a:t>Кількість вилитої нафти: </a:t>
            </a:r>
            <a:r>
              <a:rPr lang="ru-RU" sz="2400" b="1" cap="all" dirty="0"/>
              <a:t>20</a:t>
            </a:r>
            <a:r>
              <a:rPr lang="ru-RU" sz="2400" b="1" cap="all" dirty="0">
                <a:effectLst/>
              </a:rPr>
              <a:t> 000 000</a:t>
            </a:r>
            <a:r>
              <a:rPr lang="ru-RU" sz="2400" cap="all" dirty="0">
                <a:effectLst/>
              </a:rPr>
              <a:t> </a:t>
            </a:r>
            <a:r>
              <a:rPr lang="ru-RU" sz="2400" cap="all" dirty="0" err="1">
                <a:effectLst/>
              </a:rPr>
              <a:t>Галонів</a:t>
            </a:r>
            <a:r>
              <a:rPr lang="ru-RU" sz="2400" cap="all" dirty="0">
                <a:effectLst/>
              </a:rPr>
              <a:t> </a:t>
            </a:r>
          </a:p>
          <a:p>
            <a:pPr algn="ctr"/>
            <a:r>
              <a:rPr lang="ru-RU" sz="2400" cap="all" dirty="0" err="1"/>
              <a:t>або</a:t>
            </a:r>
            <a:r>
              <a:rPr lang="ru-RU" sz="2400" cap="all" dirty="0">
                <a:effectLst/>
              </a:rPr>
              <a:t> </a:t>
            </a:r>
          </a:p>
          <a:p>
            <a:pPr algn="ctr"/>
            <a:r>
              <a:rPr lang="ru-RU" sz="2400" b="1" cap="all" dirty="0"/>
              <a:t>90 000</a:t>
            </a:r>
            <a:r>
              <a:rPr lang="ru-RU" sz="2400" cap="all" dirty="0">
                <a:effectLst/>
              </a:rPr>
              <a:t> </a:t>
            </a:r>
            <a:r>
              <a:rPr lang="ru-RU" sz="2400" b="1" cap="all" dirty="0">
                <a:effectLst/>
              </a:rPr>
              <a:t>000</a:t>
            </a:r>
            <a:r>
              <a:rPr lang="ru-RU" sz="2400" cap="all" dirty="0">
                <a:effectLst/>
              </a:rPr>
              <a:t> л</a:t>
            </a:r>
            <a:endParaRPr lang="uk-UA" sz="2400" cap="all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52" y="1570993"/>
            <a:ext cx="2761674" cy="18411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339" y="3108516"/>
            <a:ext cx="2678235" cy="15065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358" y="4431990"/>
            <a:ext cx="2694697" cy="178443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51875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Ліквідація аварії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835" y="1685085"/>
            <a:ext cx="3380451" cy="2147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835" y="3960080"/>
            <a:ext cx="3380451" cy="228884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75" y="3960080"/>
            <a:ext cx="3280573" cy="222122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774" y="4004229"/>
            <a:ext cx="3380452" cy="224469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773" y="1685085"/>
            <a:ext cx="3420504" cy="2147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775" y="1685085"/>
            <a:ext cx="3280573" cy="204640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10477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Екологічні наслідки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0" y="1717229"/>
            <a:ext cx="10363826" cy="3424107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Хайме</a:t>
            </a:r>
            <a:r>
              <a:rPr lang="ru-RU" dirty="0"/>
              <a:t> </a:t>
            </a:r>
            <a:r>
              <a:rPr lang="ru-RU" dirty="0" err="1"/>
              <a:t>Доресте</a:t>
            </a:r>
            <a:r>
              <a:rPr lang="ru-RU" dirty="0"/>
              <a:t> (</a:t>
            </a:r>
            <a:r>
              <a:rPr lang="en-US" dirty="0"/>
              <a:t>Jaime </a:t>
            </a:r>
            <a:r>
              <a:rPr lang="en-US" dirty="0" err="1"/>
              <a:t>Doreste</a:t>
            </a:r>
            <a:r>
              <a:rPr lang="en-US" dirty="0"/>
              <a:t>), </a:t>
            </a:r>
            <a:r>
              <a:rPr lang="ru-RU" dirty="0"/>
              <a:t>адвокат </a:t>
            </a:r>
            <a:r>
              <a:rPr lang="ru-RU" dirty="0" err="1"/>
              <a:t>іспанської</a:t>
            </a:r>
            <a:r>
              <a:rPr lang="ru-RU" dirty="0"/>
              <a:t> </a:t>
            </a:r>
            <a:r>
              <a:rPr lang="ru-RU" dirty="0" err="1"/>
              <a:t>неурядової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 «</a:t>
            </a:r>
            <a:r>
              <a:rPr lang="ru-RU" dirty="0" err="1"/>
              <a:t>Екологія</a:t>
            </a:r>
            <a:r>
              <a:rPr lang="ru-RU" dirty="0"/>
              <a:t> в </a:t>
            </a:r>
            <a:r>
              <a:rPr lang="ru-RU" dirty="0" err="1"/>
              <a:t>дії</a:t>
            </a:r>
            <a:r>
              <a:rPr lang="ru-RU" dirty="0"/>
              <a:t>» заявив,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наслідки</a:t>
            </a:r>
            <a:r>
              <a:rPr lang="ru-RU" dirty="0"/>
              <a:t> для </a:t>
            </a:r>
            <a:r>
              <a:rPr lang="ru-RU" dirty="0" err="1"/>
              <a:t>здоров'я</a:t>
            </a:r>
            <a:r>
              <a:rPr lang="ru-RU" dirty="0"/>
              <a:t> і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нафтової</a:t>
            </a:r>
            <a:r>
              <a:rPr lang="ru-RU" dirty="0"/>
              <a:t> </a:t>
            </a:r>
            <a:r>
              <a:rPr lang="ru-RU" dirty="0" err="1"/>
              <a:t>плями</a:t>
            </a:r>
            <a:r>
              <a:rPr lang="ru-RU" dirty="0"/>
              <a:t> не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оприлюднені</a:t>
            </a:r>
            <a:r>
              <a:rPr lang="ru-RU" dirty="0"/>
              <a:t>. У </a:t>
            </a:r>
            <a:r>
              <a:rPr lang="ru-RU" dirty="0" err="1"/>
              <a:t>дослідженні</a:t>
            </a:r>
            <a:r>
              <a:rPr lang="ru-RU" dirty="0"/>
              <a:t>, </a:t>
            </a:r>
            <a:r>
              <a:rPr lang="ru-RU" dirty="0" err="1"/>
              <a:t>опублікованому</a:t>
            </a:r>
            <a:r>
              <a:rPr lang="ru-RU" dirty="0"/>
              <a:t> </a:t>
            </a:r>
            <a:r>
              <a:rPr lang="ru-RU" dirty="0" err="1"/>
              <a:t>іспанськими</a:t>
            </a:r>
            <a:r>
              <a:rPr lang="ru-RU" dirty="0"/>
              <a:t> </a:t>
            </a:r>
            <a:r>
              <a:rPr lang="ru-RU" dirty="0" err="1"/>
              <a:t>екологами</a:t>
            </a:r>
            <a:r>
              <a:rPr lang="ru-RU" dirty="0"/>
              <a:t> в 2010 </a:t>
            </a:r>
            <a:r>
              <a:rPr lang="ru-RU" dirty="0" err="1"/>
              <a:t>році</a:t>
            </a:r>
            <a:r>
              <a:rPr lang="ru-RU" dirty="0"/>
              <a:t>, </a:t>
            </a:r>
            <a:r>
              <a:rPr lang="ru-RU" dirty="0" err="1"/>
              <a:t>повідомляється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 </a:t>
            </a:r>
            <a:r>
              <a:rPr lang="ru-RU" dirty="0" err="1"/>
              <a:t>іспанських</a:t>
            </a:r>
            <a:r>
              <a:rPr lang="ru-RU" dirty="0"/>
              <a:t> </a:t>
            </a:r>
            <a:r>
              <a:rPr lang="ru-RU" dirty="0" err="1"/>
              <a:t>рибалок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брали участь в </a:t>
            </a:r>
            <a:r>
              <a:rPr lang="ru-RU" dirty="0" err="1"/>
              <a:t>очищенні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, </a:t>
            </a:r>
            <a:r>
              <a:rPr lang="ru-RU" dirty="0" err="1"/>
              <a:t>спостерігаються</a:t>
            </a:r>
            <a:r>
              <a:rPr lang="ru-RU" dirty="0"/>
              <a:t> </a:t>
            </a:r>
            <a:r>
              <a:rPr lang="ru-RU" dirty="0" err="1"/>
              <a:t>генетичні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та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легенів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На </a:t>
            </a:r>
            <a:r>
              <a:rPr lang="ru-RU" dirty="0" err="1"/>
              <a:t>межі</a:t>
            </a:r>
            <a:r>
              <a:rPr lang="ru-RU" dirty="0"/>
              <a:t> </a:t>
            </a:r>
            <a:r>
              <a:rPr lang="ru-RU" dirty="0" err="1"/>
              <a:t>зникнення</a:t>
            </a:r>
            <a:r>
              <a:rPr lang="ru-RU" dirty="0"/>
              <a:t> </a:t>
            </a:r>
            <a:r>
              <a:rPr lang="ru-RU" dirty="0" err="1"/>
              <a:t>опинилися</a:t>
            </a:r>
            <a:r>
              <a:rPr lang="ru-RU" dirty="0"/>
              <a:t> 25 </a:t>
            </a:r>
            <a:r>
              <a:rPr lang="ru-RU" dirty="0" err="1"/>
              <a:t>охоронюваних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115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 </a:t>
            </a:r>
            <a:r>
              <a:rPr lang="ru-RU" dirty="0" err="1"/>
              <a:t>загинули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966" y="4721178"/>
            <a:ext cx="2585197" cy="185811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975" y="4556640"/>
            <a:ext cx="2867553" cy="202264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75" y="4932912"/>
            <a:ext cx="2672379" cy="164637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87189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539680"/>
            <a:ext cx="10364451" cy="1596177"/>
          </a:xfrm>
        </p:spPr>
        <p:txBody>
          <a:bodyPr>
            <a:noAutofit/>
          </a:bodyPr>
          <a:lstStyle/>
          <a:p>
            <a:r>
              <a:rPr lang="uk-UA" sz="13800" b="1" cap="none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Дякую за увагу</a:t>
            </a:r>
            <a:endParaRPr lang="ru-RU" sz="138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264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Небезпека розлитої нафти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uk-UA" sz="1600" dirty="0"/>
              <a:t>Потрапляючи в морське середовище, нафта розтікається у вигляді плівки, яка змінює склад спектра і інтенсивність проникнення у воду світла. Пропускання 60-70% забезпечує плівка товщиною 400 нанометрів, а при 30-40 мікрометрів інфрачервоне випромінювання поглинається повністю. Змішуючись з водою, нафта утворює емульсію. Після видалення летючих фракцій вона стає в'язкою і може зберігатися на поверхні, переноситися течією, викидатися на берег і осідати на дно. Одна частина нафти на мільярд частин води - концентрація, здатна серйозно вплинути на морські організми. Раніше вчені думали, що найбільшу небезпеку для живих істот представляють летючі компоненти сирої нафти. Але набагато більш шкідливими речовинами виявилися важкі компоненти - </a:t>
            </a:r>
            <a:r>
              <a:rPr lang="uk-UA" sz="1600" dirty="0" err="1"/>
              <a:t>полінасичені</a:t>
            </a:r>
            <a:r>
              <a:rPr lang="uk-UA" sz="1600" dirty="0"/>
              <a:t> ароматичні вуглеводні (ПАВ). Вони зберігаються в воді дуже довго і до недавнього часу не вважалось, що ПАВ становить загрозу через свою відносну інертність. Виявляється, ці токсичні хімічні сполуки отруюють планктон, ікру риб і ракоподібних, викликаючи канцерогенні ефекти у мешканців моря. Суспензія, в якій розчинено менше половини частини </a:t>
            </a:r>
            <a:r>
              <a:rPr lang="uk-UA" sz="1600" dirty="0" err="1"/>
              <a:t>ПАв</a:t>
            </a:r>
            <a:r>
              <a:rPr lang="uk-UA" sz="1600" dirty="0"/>
              <a:t> на мільярд частин води, просто руйнує клітинні мембрани в тканини риб, впливає на структуру їх генів, що призводить до каліцтва та високої смертності. </a:t>
            </a:r>
          </a:p>
        </p:txBody>
      </p:sp>
    </p:spTree>
    <p:extLst>
      <p:ext uri="{BB962C8B-B14F-4D97-AF65-F5344CB8AC3E}">
        <p14:creationId xmlns:p14="http://schemas.microsoft.com/office/powerpoint/2010/main" val="194613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MT-Haven</a:t>
            </a:r>
            <a:endParaRPr lang="ru-RU" dirty="0"/>
          </a:p>
        </p:txBody>
      </p:sp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775855" y="2035556"/>
            <a:ext cx="5929745" cy="23948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dirty="0"/>
              <a:t>Дата: 11 квітня  1991 рік</a:t>
            </a:r>
          </a:p>
          <a:p>
            <a:pPr marL="0" indent="0">
              <a:buNone/>
            </a:pPr>
            <a:r>
              <a:rPr lang="ru-RU" sz="2400" dirty="0" err="1"/>
              <a:t>Місце</a:t>
            </a:r>
            <a:r>
              <a:rPr lang="ru-RU" sz="2400" dirty="0"/>
              <a:t>:	</a:t>
            </a:r>
            <a:r>
              <a:rPr lang="ru-RU" sz="2400" dirty="0" err="1"/>
              <a:t>ґенуея</a:t>
            </a:r>
            <a:r>
              <a:rPr lang="ru-RU" sz="2400" dirty="0"/>
              <a:t>, </a:t>
            </a:r>
            <a:r>
              <a:rPr lang="ru-RU" sz="2400" dirty="0" err="1"/>
              <a:t>італія</a:t>
            </a:r>
            <a:endParaRPr lang="ru-RU" sz="2400" dirty="0"/>
          </a:p>
          <a:p>
            <a:pPr marL="0" indent="0">
              <a:buNone/>
            </a:pPr>
            <a:r>
              <a:rPr lang="uk-UA" sz="2400" dirty="0"/>
              <a:t>Причини аварії: Посадка на мілину</a:t>
            </a:r>
          </a:p>
          <a:p>
            <a:pPr marL="0" indent="0">
              <a:buNone/>
            </a:pPr>
            <a:r>
              <a:rPr lang="uk-UA" sz="2400" dirty="0"/>
              <a:t>Площа аварії: 800 км2 (Зачепивши 1900 км берегової лінії)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82" y="4430386"/>
            <a:ext cx="4006105" cy="156966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cap="all" dirty="0"/>
              <a:t>Кількість вилитої нафти: </a:t>
            </a:r>
            <a:r>
              <a:rPr lang="ru-RU" sz="2400" b="1" cap="all" dirty="0">
                <a:effectLst/>
              </a:rPr>
              <a:t>30 – 40 тис. т</a:t>
            </a:r>
          </a:p>
          <a:p>
            <a:pPr algn="ctr"/>
            <a:r>
              <a:rPr lang="ru-RU" sz="2400" b="1" cap="all" dirty="0"/>
              <a:t>Або </a:t>
            </a:r>
          </a:p>
          <a:p>
            <a:pPr algn="ctr"/>
            <a:r>
              <a:rPr lang="ru-RU" sz="2400" b="1" cap="all" dirty="0"/>
              <a:t>39-52 млн л</a:t>
            </a:r>
            <a:endParaRPr lang="uk-UA" sz="2400" cap="all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431" y="3753140"/>
            <a:ext cx="3184968" cy="23922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867" y="1812535"/>
            <a:ext cx="3366752" cy="214884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3203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Катастрофа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0" y="1766728"/>
            <a:ext cx="10363826" cy="21310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400"/>
              <a:t>11 квітня 1991 року завантажений 230 000 тон сирої нафти MT Haven знаходився близько плавучої платформи Multedo, в семи милях від узбережжя ґенуї, Італія. Зливши 80000 тонн нафти, він був від'єднаний від платформи для планової внутрішньої операції перерозподілу нафти з двох бічних резервуарів в центральний.</a:t>
            </a:r>
          </a:p>
          <a:p>
            <a:pPr marL="0" indent="0">
              <a:buNone/>
            </a:pPr>
            <a:r>
              <a:rPr lang="uk-UA" sz="1400"/>
              <a:t>Пізніше, описуючи цю подію, старший помічник капітана Донатос Ліліс (Donatos Lilis) сказав: «Я почув дуже гучний шум, неначе залізні прути билися одна об одну. Схоже, кришка насоса була зламана. Потім був жахливий вибух. »</a:t>
            </a:r>
          </a:p>
          <a:p>
            <a:pPr marL="0" indent="0">
              <a:buNone/>
            </a:pPr>
            <a:r>
              <a:rPr lang="uk-UA" sz="1400"/>
              <a:t>П'ять членів екіпажу загинули відразу ж, як спалахнула пожежа, нафта почала текти з корпусу, як з перегрітої каструлі. Після того як судно загорілося, полум'я піднялося до 100 м в висоту, і після серії подальших вибухів, приблизно 30-40 тисяч тонн нафти вилилося в море.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397" y="4100945"/>
            <a:ext cx="3331586" cy="20690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3775" y="4313381"/>
            <a:ext cx="69006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cap="all"/>
              <a:t>Італійська влада діяли швидко - в гасінні пожежі взяли участь сотні рятувальників, для контролю за витоком навколо судна були встановлені надувні бар'єри довжиною близько 10 км. На наступний день MT Haven спробували відбуксирувати ближче до берега в прагненні локалізувати площу постраждалих районів і спростити операцію по усуненню наслідків.</a:t>
            </a:r>
          </a:p>
          <a:p>
            <a:r>
              <a:rPr lang="uk-UA" sz="1400" cap="all"/>
              <a:t>Але скоро стало ясно, що у корабля стався розлом в корпусі і носова частина відокремилася і затонула. 14 квітня вся основна 250-метрова частина корпусу занурилася під воду в півтора милях від узбережжя, між Аренцано і Варацце.</a:t>
            </a:r>
          </a:p>
        </p:txBody>
      </p:sp>
    </p:spTree>
    <p:extLst>
      <p:ext uri="{BB962C8B-B14F-4D97-AF65-F5344CB8AC3E}">
        <p14:creationId xmlns:p14="http://schemas.microsoft.com/office/powerpoint/2010/main" val="402290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Наслідки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Через </a:t>
            </a:r>
            <a:r>
              <a:rPr lang="ru-RU" dirty="0" err="1"/>
              <a:t>деякий</a:t>
            </a:r>
            <a:r>
              <a:rPr lang="ru-RU" dirty="0"/>
              <a:t> час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затоплення</a:t>
            </a:r>
            <a:r>
              <a:rPr lang="ru-RU" dirty="0"/>
              <a:t> </a:t>
            </a:r>
            <a:r>
              <a:rPr lang="ru-RU" dirty="0" err="1"/>
              <a:t>уламки</a:t>
            </a:r>
            <a:r>
              <a:rPr lang="ru-RU" dirty="0"/>
              <a:t> танкера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обстежені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міні-субмарини</a:t>
            </a:r>
            <a:r>
              <a:rPr lang="ru-RU" dirty="0"/>
              <a:t>, і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виявлено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кормова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скелястому</a:t>
            </a:r>
            <a:r>
              <a:rPr lang="ru-RU" dirty="0"/>
              <a:t> </a:t>
            </a:r>
            <a:r>
              <a:rPr lang="ru-RU" dirty="0" err="1"/>
              <a:t>виступі</a:t>
            </a:r>
            <a:r>
              <a:rPr lang="ru-RU" dirty="0"/>
              <a:t>.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зроблений</a:t>
            </a:r>
            <a:r>
              <a:rPr lang="ru-RU" dirty="0"/>
              <a:t> </a:t>
            </a:r>
            <a:r>
              <a:rPr lang="ru-RU" dirty="0" err="1"/>
              <a:t>висновок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з </a:t>
            </a:r>
            <a:r>
              <a:rPr lang="ru-RU" dirty="0" err="1"/>
              <a:t>решти</a:t>
            </a:r>
            <a:r>
              <a:rPr lang="ru-RU" dirty="0"/>
              <a:t> </a:t>
            </a:r>
            <a:r>
              <a:rPr lang="ru-RU" b="1" dirty="0"/>
              <a:t>80 000 </a:t>
            </a:r>
            <a:r>
              <a:rPr lang="ru-RU" dirty="0"/>
              <a:t>тон </a:t>
            </a:r>
            <a:r>
              <a:rPr lang="ru-RU" dirty="0" err="1"/>
              <a:t>сирої</a:t>
            </a:r>
            <a:r>
              <a:rPr lang="ru-RU" dirty="0"/>
              <a:t> </a:t>
            </a:r>
            <a:r>
              <a:rPr lang="ru-RU" dirty="0" err="1"/>
              <a:t>нафти</a:t>
            </a:r>
            <a:r>
              <a:rPr lang="ru-RU" dirty="0"/>
              <a:t> </a:t>
            </a:r>
            <a:r>
              <a:rPr lang="ru-RU" dirty="0" err="1"/>
              <a:t>згоріло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виявилося</a:t>
            </a:r>
            <a:r>
              <a:rPr lang="ru-RU" dirty="0"/>
              <a:t> на </a:t>
            </a:r>
            <a:r>
              <a:rPr lang="ru-RU" dirty="0" err="1"/>
              <a:t>поверхні</a:t>
            </a:r>
            <a:r>
              <a:rPr lang="ru-RU" dirty="0"/>
              <a:t>. Велика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нафти</a:t>
            </a:r>
            <a:r>
              <a:rPr lang="ru-RU" dirty="0"/>
              <a:t> на </a:t>
            </a:r>
            <a:r>
              <a:rPr lang="ru-RU" dirty="0" err="1"/>
              <a:t>поверхні</a:t>
            </a:r>
            <a:r>
              <a:rPr lang="ru-RU" dirty="0"/>
              <a:t> могла бути </a:t>
            </a:r>
            <a:r>
              <a:rPr lang="ru-RU" dirty="0" err="1"/>
              <a:t>зібрана</a:t>
            </a:r>
            <a:r>
              <a:rPr lang="ru-RU" dirty="0"/>
              <a:t>, а та,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залишилося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водою, </a:t>
            </a:r>
            <a:r>
              <a:rPr lang="ru-RU" dirty="0" err="1"/>
              <a:t>знаходиться</a:t>
            </a:r>
            <a:r>
              <a:rPr lang="ru-RU" dirty="0"/>
              <a:t> в твердому </a:t>
            </a:r>
            <a:r>
              <a:rPr lang="ru-RU" dirty="0" err="1"/>
              <a:t>стані</a:t>
            </a:r>
            <a:r>
              <a:rPr lang="ru-RU" dirty="0"/>
              <a:t>.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наступних</a:t>
            </a:r>
            <a:r>
              <a:rPr lang="ru-RU" dirty="0"/>
              <a:t> 12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середземноморське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 </a:t>
            </a:r>
            <a:r>
              <a:rPr lang="ru-RU" dirty="0" err="1"/>
              <a:t>Італії</a:t>
            </a:r>
            <a:r>
              <a:rPr lang="ru-RU" dirty="0"/>
              <a:t> і </a:t>
            </a:r>
            <a:r>
              <a:rPr lang="ru-RU" dirty="0" err="1"/>
              <a:t>Франції</a:t>
            </a:r>
            <a:r>
              <a:rPr lang="ru-RU" dirty="0"/>
              <a:t> </a:t>
            </a:r>
            <a:r>
              <a:rPr lang="ru-RU" dirty="0" err="1"/>
              <a:t>страждало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нафтового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, особливо в </a:t>
            </a:r>
            <a:r>
              <a:rPr lang="ru-RU" dirty="0" err="1"/>
              <a:t>околицях</a:t>
            </a:r>
            <a:r>
              <a:rPr lang="ru-RU" dirty="0"/>
              <a:t> </a:t>
            </a:r>
            <a:r>
              <a:rPr lang="ru-RU" dirty="0" err="1"/>
              <a:t>ґенуї</a:t>
            </a:r>
            <a:r>
              <a:rPr lang="ru-RU" dirty="0"/>
              <a:t> і </a:t>
            </a:r>
            <a:r>
              <a:rPr lang="ru-RU" dirty="0" err="1"/>
              <a:t>південній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Катастрофа MT </a:t>
            </a:r>
            <a:r>
              <a:rPr lang="ru-RU" dirty="0" err="1"/>
              <a:t>Haven</a:t>
            </a:r>
            <a:r>
              <a:rPr lang="ru-RU" dirty="0"/>
              <a:t> є одним з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корабельних</a:t>
            </a:r>
            <a:r>
              <a:rPr lang="ru-RU" dirty="0"/>
              <a:t> </a:t>
            </a:r>
            <a:r>
              <a:rPr lang="ru-RU" dirty="0" err="1"/>
              <a:t>аварій</a:t>
            </a:r>
            <a:r>
              <a:rPr lang="ru-RU" dirty="0"/>
              <a:t> в </a:t>
            </a:r>
            <a:r>
              <a:rPr lang="ru-RU" dirty="0" err="1"/>
              <a:t>морі</a:t>
            </a:r>
            <a:r>
              <a:rPr lang="ru-RU" dirty="0"/>
              <a:t>. Останки судна </a:t>
            </a:r>
            <a:r>
              <a:rPr lang="ru-RU" dirty="0" err="1"/>
              <a:t>знаходяться</a:t>
            </a:r>
            <a:r>
              <a:rPr lang="ru-RU" dirty="0"/>
              <a:t> на </a:t>
            </a:r>
            <a:r>
              <a:rPr lang="ru-RU" dirty="0" err="1"/>
              <a:t>глибині</a:t>
            </a:r>
            <a:r>
              <a:rPr lang="ru-RU" dirty="0"/>
              <a:t> 33-83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берегів</a:t>
            </a:r>
            <a:r>
              <a:rPr lang="ru-RU" dirty="0"/>
              <a:t> </a:t>
            </a:r>
            <a:r>
              <a:rPr lang="ru-RU" dirty="0" err="1"/>
              <a:t>ґенуї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популярним</a:t>
            </a:r>
            <a:r>
              <a:rPr lang="ru-RU" dirty="0"/>
              <a:t> </a:t>
            </a:r>
            <a:r>
              <a:rPr lang="ru-RU" dirty="0" err="1"/>
              <a:t>туристичним</a:t>
            </a:r>
            <a:r>
              <a:rPr lang="ru-RU" dirty="0"/>
              <a:t> </a:t>
            </a:r>
            <a:r>
              <a:rPr lang="ru-RU" dirty="0" err="1"/>
              <a:t>об'єктом</a:t>
            </a:r>
            <a:r>
              <a:rPr lang="ru-RU" dirty="0"/>
              <a:t> для </a:t>
            </a:r>
            <a:r>
              <a:rPr lang="ru-RU" dirty="0" err="1"/>
              <a:t>дайверів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84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Exxon</a:t>
            </a:r>
            <a:r>
              <a:rPr lang="ru-RU" dirty="0"/>
              <a:t> </a:t>
            </a:r>
            <a:r>
              <a:rPr lang="ru-RU" dirty="0" err="1"/>
              <a:t>Valdez</a:t>
            </a:r>
            <a:r>
              <a:rPr lang="ru-RU" dirty="0"/>
              <a:t> (</a:t>
            </a:r>
            <a:r>
              <a:rPr lang="ru-RU" dirty="0" err="1">
                <a:effectLst/>
              </a:rPr>
              <a:t>Ексон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Вальдез</a:t>
            </a:r>
            <a:r>
              <a:rPr lang="ru-RU" dirty="0">
                <a:effectLst/>
              </a:rPr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75855" y="2035556"/>
            <a:ext cx="5929745" cy="23948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400" dirty="0"/>
              <a:t>Дата: 22 березня 1989 рік</a:t>
            </a:r>
          </a:p>
          <a:p>
            <a:pPr marL="0" indent="0">
              <a:buNone/>
            </a:pPr>
            <a:r>
              <a:rPr lang="ru-RU" sz="2400" dirty="0" err="1"/>
              <a:t>Місце</a:t>
            </a:r>
            <a:r>
              <a:rPr lang="ru-RU" sz="2400" dirty="0"/>
              <a:t>:	Затока Принца </a:t>
            </a:r>
            <a:r>
              <a:rPr lang="ru-RU" sz="2400" dirty="0" err="1"/>
              <a:t>Вільгельма</a:t>
            </a:r>
            <a:r>
              <a:rPr lang="ru-RU" sz="2400" dirty="0"/>
              <a:t>, Аляска</a:t>
            </a:r>
          </a:p>
          <a:p>
            <a:pPr marL="0" indent="0">
              <a:buNone/>
            </a:pPr>
            <a:r>
              <a:rPr lang="uk-UA" sz="2400" dirty="0"/>
              <a:t>Причини аварії: Посадка на мілину</a:t>
            </a:r>
          </a:p>
          <a:p>
            <a:pPr marL="0" indent="0">
              <a:buNone/>
            </a:pPr>
            <a:r>
              <a:rPr lang="uk-UA" sz="2400" dirty="0"/>
              <a:t>Площа аварії: 800 км2 (Зачепивши 1900 км берегової лінії)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893" y="4068296"/>
            <a:ext cx="4774854" cy="22938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162" y="1845327"/>
            <a:ext cx="4061585" cy="217312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1357282" y="4430386"/>
            <a:ext cx="4006105" cy="156966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cap="all" dirty="0"/>
              <a:t>Кількість вилитої нафти: </a:t>
            </a:r>
            <a:r>
              <a:rPr lang="ru-RU" sz="2400" b="1" cap="all" dirty="0">
                <a:effectLst/>
              </a:rPr>
              <a:t>11 000 000</a:t>
            </a:r>
            <a:r>
              <a:rPr lang="ru-RU" sz="2400" cap="all" dirty="0">
                <a:effectLst/>
              </a:rPr>
              <a:t> </a:t>
            </a:r>
            <a:r>
              <a:rPr lang="ru-RU" sz="2400" cap="all" dirty="0" err="1">
                <a:effectLst/>
              </a:rPr>
              <a:t>Галонів</a:t>
            </a:r>
            <a:r>
              <a:rPr lang="ru-RU" sz="2400" cap="all" dirty="0">
                <a:effectLst/>
              </a:rPr>
              <a:t> </a:t>
            </a:r>
          </a:p>
          <a:p>
            <a:pPr algn="ctr"/>
            <a:r>
              <a:rPr lang="ru-RU" sz="2400" cap="all" dirty="0" err="1"/>
              <a:t>або</a:t>
            </a:r>
            <a:r>
              <a:rPr lang="ru-RU" sz="2400" cap="all" dirty="0">
                <a:effectLst/>
              </a:rPr>
              <a:t> </a:t>
            </a:r>
          </a:p>
          <a:p>
            <a:pPr algn="ctr"/>
            <a:r>
              <a:rPr lang="ru-RU" sz="2400" b="1" cap="all" dirty="0">
                <a:effectLst/>
              </a:rPr>
              <a:t>41 млн</a:t>
            </a:r>
            <a:r>
              <a:rPr lang="ru-RU" sz="2400" cap="all" dirty="0">
                <a:effectLst/>
              </a:rPr>
              <a:t> </a:t>
            </a:r>
            <a:r>
              <a:rPr lang="ru-RU" sz="2400" cap="all" dirty="0" err="1">
                <a:effectLst/>
              </a:rPr>
              <a:t>Літрів</a:t>
            </a:r>
            <a:endParaRPr lang="uk-UA" sz="2400" cap="all" dirty="0"/>
          </a:p>
        </p:txBody>
      </p:sp>
    </p:spTree>
    <p:extLst>
      <p:ext uri="{BB962C8B-B14F-4D97-AF65-F5344CB8AC3E}">
        <p14:creationId xmlns:p14="http://schemas.microsoft.com/office/powerpoint/2010/main" val="261472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причини </a:t>
            </a:r>
            <a:r>
              <a:rPr lang="ru-RU" dirty="0" err="1"/>
              <a:t>аварії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помилка</a:t>
            </a:r>
            <a:r>
              <a:rPr lang="ru-RU" dirty="0"/>
              <a:t> </a:t>
            </a:r>
            <a:r>
              <a:rPr lang="ru-RU" dirty="0" err="1"/>
              <a:t>третього</a:t>
            </a:r>
            <a:r>
              <a:rPr lang="ru-RU" dirty="0"/>
              <a:t> </a:t>
            </a:r>
            <a:r>
              <a:rPr lang="ru-RU" dirty="0" err="1"/>
              <a:t>помічника</a:t>
            </a:r>
            <a:r>
              <a:rPr lang="ru-RU" dirty="0"/>
              <a:t> в </a:t>
            </a:r>
            <a:r>
              <a:rPr lang="ru-RU" dirty="0" err="1"/>
              <a:t>управлінні</a:t>
            </a:r>
            <a:r>
              <a:rPr lang="ru-RU" dirty="0"/>
              <a:t> судном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втоми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перевантаження</a:t>
            </a:r>
            <a:r>
              <a:rPr lang="ru-RU" dirty="0"/>
              <a:t>; </a:t>
            </a:r>
          </a:p>
          <a:p>
            <a:r>
              <a:rPr lang="ru-RU" dirty="0" err="1"/>
              <a:t>недостатній</a:t>
            </a:r>
            <a:r>
              <a:rPr lang="ru-RU" dirty="0"/>
              <a:t> контроль з боку </a:t>
            </a:r>
            <a:r>
              <a:rPr lang="ru-RU" dirty="0" err="1"/>
              <a:t>капітана</a:t>
            </a:r>
            <a:r>
              <a:rPr lang="ru-RU" dirty="0"/>
              <a:t> судна, </a:t>
            </a:r>
            <a:r>
              <a:rPr lang="ru-RU" dirty="0" err="1"/>
              <a:t>можливо</a:t>
            </a:r>
            <a:r>
              <a:rPr lang="ru-RU" dirty="0"/>
              <a:t>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перебування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алкоголю; </a:t>
            </a:r>
          </a:p>
          <a:p>
            <a:r>
              <a:rPr lang="ru-RU" dirty="0" err="1"/>
              <a:t>відсутність</a:t>
            </a:r>
            <a:r>
              <a:rPr lang="ru-RU" dirty="0"/>
              <a:t> з боку </a:t>
            </a:r>
            <a:r>
              <a:rPr lang="ru-RU" dirty="0" err="1"/>
              <a:t>компанії</a:t>
            </a:r>
            <a:r>
              <a:rPr lang="ru-RU" dirty="0"/>
              <a:t> «</a:t>
            </a:r>
            <a:r>
              <a:rPr lang="ru-RU" dirty="0" err="1"/>
              <a:t>Ексон</a:t>
            </a:r>
            <a:r>
              <a:rPr lang="ru-RU" dirty="0"/>
              <a:t>» </a:t>
            </a:r>
            <a:r>
              <a:rPr lang="ru-RU" dirty="0" err="1"/>
              <a:t>належного</a:t>
            </a:r>
            <a:r>
              <a:rPr lang="ru-RU" dirty="0"/>
              <a:t> контролю над </a:t>
            </a:r>
            <a:r>
              <a:rPr lang="ru-RU" dirty="0" err="1"/>
              <a:t>капітаном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недостатня</a:t>
            </a:r>
            <a:r>
              <a:rPr lang="ru-RU" dirty="0"/>
              <a:t> за </a:t>
            </a:r>
            <a:r>
              <a:rPr lang="ru-RU" dirty="0" err="1"/>
              <a:t>чисельністю</a:t>
            </a:r>
            <a:r>
              <a:rPr lang="ru-RU" dirty="0"/>
              <a:t> і </a:t>
            </a:r>
            <a:r>
              <a:rPr lang="ru-RU" dirty="0" err="1"/>
              <a:t>перевантажена</a:t>
            </a:r>
            <a:r>
              <a:rPr lang="ru-RU" dirty="0"/>
              <a:t> </a:t>
            </a:r>
            <a:r>
              <a:rPr lang="ru-RU" dirty="0" err="1"/>
              <a:t>роботою</a:t>
            </a:r>
            <a:r>
              <a:rPr lang="ru-RU" dirty="0"/>
              <a:t> команда; </a:t>
            </a:r>
          </a:p>
          <a:p>
            <a:r>
              <a:rPr lang="ru-RU" dirty="0" err="1"/>
              <a:t>відсутність</a:t>
            </a:r>
            <a:r>
              <a:rPr lang="ru-RU" dirty="0"/>
              <a:t> з боку </a:t>
            </a:r>
            <a:r>
              <a:rPr lang="ru-RU" dirty="0" err="1"/>
              <a:t>берегової</a:t>
            </a:r>
            <a:r>
              <a:rPr lang="ru-RU" dirty="0"/>
              <a:t>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ефективної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  <a:r>
              <a:rPr lang="ru-RU" dirty="0" err="1"/>
              <a:t>рухом</a:t>
            </a:r>
            <a:r>
              <a:rPr lang="ru-RU" dirty="0"/>
              <a:t> суден; </a:t>
            </a:r>
            <a:r>
              <a:rPr lang="ru-RU" dirty="0" err="1"/>
              <a:t>відсутність</a:t>
            </a:r>
            <a:r>
              <a:rPr lang="ru-RU" dirty="0"/>
              <a:t> </a:t>
            </a:r>
            <a:r>
              <a:rPr lang="ru-RU" dirty="0" err="1"/>
              <a:t>надійної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лоцманської</a:t>
            </a:r>
            <a:r>
              <a:rPr lang="ru-RU" dirty="0"/>
              <a:t> проводки,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супроводження</a:t>
            </a:r>
            <a:r>
              <a:rPr lang="ru-RU" dirty="0"/>
              <a:t> судна.</a:t>
            </a:r>
          </a:p>
        </p:txBody>
      </p:sp>
    </p:spTree>
    <p:extLst>
      <p:ext uri="{BB962C8B-B14F-4D97-AF65-F5344CB8AC3E}">
        <p14:creationId xmlns:p14="http://schemas.microsoft.com/office/powerpoint/2010/main" val="1895367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Ліквідація аварії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671413"/>
            <a:ext cx="5625571" cy="1746735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dirty="0"/>
              <a:t>Підпалювання нафти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/>
              <a:t>Ізоляція вогнетривким бумом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/>
              <a:t>Механічна ліквідація – збирання нафти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/>
              <a:t>Використання </a:t>
            </a:r>
            <a:r>
              <a:rPr lang="uk-UA" dirty="0" err="1"/>
              <a:t>дисперсантів</a:t>
            </a:r>
            <a:r>
              <a:rPr lang="uk-UA" dirty="0"/>
              <a:t> -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перешкоджають</a:t>
            </a:r>
            <a:r>
              <a:rPr lang="ru-RU" dirty="0"/>
              <a:t> осаду.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218" y="2099237"/>
            <a:ext cx="3861426" cy="217205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74" y="4744587"/>
            <a:ext cx="2971772" cy="1924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418" y="4750914"/>
            <a:ext cx="3775294" cy="1887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9" y="4750914"/>
            <a:ext cx="2785226" cy="18858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3774" y="3418148"/>
            <a:ext cx="6782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cap="all" dirty="0"/>
              <a:t>На піку очисних і рятувальних робіт в них брало участь </a:t>
            </a:r>
          </a:p>
          <a:p>
            <a:r>
              <a:rPr lang="uk-UA" cap="all" dirty="0"/>
              <a:t>10 000 чоловік, 1000 плавзасобів, 100 літаків і вертольотів. Люди відмивали скелі, промивали пісок, намагалися врятувати постраждалих тварин і птахів - на жаль, марно.</a:t>
            </a:r>
          </a:p>
        </p:txBody>
      </p:sp>
    </p:spTree>
    <p:extLst>
      <p:ext uri="{BB962C8B-B14F-4D97-AF65-F5344CB8AC3E}">
        <p14:creationId xmlns:p14="http://schemas.microsoft.com/office/powerpoint/2010/main" val="410415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Екологічні Наслідки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5" y="1914510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Унаслідок</a:t>
            </a:r>
            <a:r>
              <a:rPr lang="ru-RU" dirty="0"/>
              <a:t> </a:t>
            </a:r>
            <a:r>
              <a:rPr lang="ru-RU" dirty="0" err="1"/>
              <a:t>трагедії</a:t>
            </a:r>
            <a:r>
              <a:rPr lang="ru-RU" dirty="0"/>
              <a:t> </a:t>
            </a:r>
            <a:r>
              <a:rPr lang="ru-RU" dirty="0" err="1"/>
              <a:t>загинули</a:t>
            </a:r>
            <a:r>
              <a:rPr lang="ru-RU" dirty="0"/>
              <a:t> 250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морських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, </a:t>
            </a:r>
            <a:r>
              <a:rPr lang="ru-RU" dirty="0" err="1"/>
              <a:t>близько</a:t>
            </a:r>
            <a:r>
              <a:rPr lang="ru-RU" dirty="0"/>
              <a:t> 3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видр</a:t>
            </a:r>
            <a:r>
              <a:rPr lang="ru-RU" dirty="0"/>
              <a:t>, 300 </a:t>
            </a:r>
            <a:r>
              <a:rPr lang="ru-RU" dirty="0" err="1"/>
              <a:t>чайок</a:t>
            </a:r>
            <a:r>
              <a:rPr lang="ru-RU" dirty="0"/>
              <a:t>, 250 </a:t>
            </a:r>
            <a:r>
              <a:rPr lang="ru-RU" dirty="0" err="1"/>
              <a:t>орлів</a:t>
            </a:r>
            <a:r>
              <a:rPr lang="ru-RU" dirty="0"/>
              <a:t>, 22 </a:t>
            </a:r>
            <a:r>
              <a:rPr lang="ru-RU" dirty="0" err="1"/>
              <a:t>китів</a:t>
            </a:r>
            <a:r>
              <a:rPr lang="ru-RU" dirty="0"/>
              <a:t> та </a:t>
            </a:r>
            <a:r>
              <a:rPr lang="ru-RU" dirty="0" err="1"/>
              <a:t>мільйони</a:t>
            </a:r>
            <a:r>
              <a:rPr lang="ru-RU" dirty="0"/>
              <a:t> </a:t>
            </a:r>
            <a:r>
              <a:rPr lang="ru-RU" dirty="0" err="1"/>
              <a:t>ікринок</a:t>
            </a:r>
            <a:r>
              <a:rPr lang="ru-RU" dirty="0"/>
              <a:t> лосося. </a:t>
            </a:r>
          </a:p>
          <a:p>
            <a:pPr marL="0" indent="0">
              <a:buNone/>
            </a:pPr>
            <a:r>
              <a:rPr lang="uk-UA" dirty="0"/>
              <a:t>За словами морського радника університету Аляски, Ріка </a:t>
            </a:r>
            <a:r>
              <a:rPr lang="uk-UA" dirty="0" err="1"/>
              <a:t>Стейнера</a:t>
            </a:r>
            <a:r>
              <a:rPr lang="uk-UA" dirty="0"/>
              <a:t> навіть тридцять років потому популяція китів та морських птахів у регіоні не відновилася. Затримується також зріст популяції горбуші.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14" y="3989821"/>
            <a:ext cx="3260909" cy="2170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091" y="3989821"/>
            <a:ext cx="3859260" cy="2170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812" y="3989821"/>
            <a:ext cx="3256250" cy="21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6785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427</TotalTime>
  <Words>1065</Words>
  <Application>Microsoft Office PowerPoint</Application>
  <PresentationFormat>Широкий екран</PresentationFormat>
  <Paragraphs>61</Paragraphs>
  <Slides>14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Tw Cen MT</vt:lpstr>
      <vt:lpstr>Капля</vt:lpstr>
      <vt:lpstr>Презентація PowerPoint</vt:lpstr>
      <vt:lpstr>Небезпека розлитої нафти</vt:lpstr>
      <vt:lpstr>MT-Haven</vt:lpstr>
      <vt:lpstr>Катастрофа</vt:lpstr>
      <vt:lpstr>Наслідки</vt:lpstr>
      <vt:lpstr>Exxon Valdez (Ексон Вальдез)</vt:lpstr>
      <vt:lpstr>причини аварії</vt:lpstr>
      <vt:lpstr>Ліквідація аварії</vt:lpstr>
      <vt:lpstr>Екологічні Наслідки</vt:lpstr>
      <vt:lpstr>Екологічні Наслідки</vt:lpstr>
      <vt:lpstr>PRESTIGE (престиж)</vt:lpstr>
      <vt:lpstr>Ліквідація аварії</vt:lpstr>
      <vt:lpstr>Екологічні наслідки</vt:lpstr>
      <vt:lpstr>Дякую за увагу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Євгенія</dc:creator>
  <cp:lastModifiedBy>Manidina Yevhenija</cp:lastModifiedBy>
  <cp:revision>28</cp:revision>
  <dcterms:created xsi:type="dcterms:W3CDTF">2020-02-02T10:43:57Z</dcterms:created>
  <dcterms:modified xsi:type="dcterms:W3CDTF">2024-03-12T16:55:04Z</dcterms:modified>
</cp:coreProperties>
</file>