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8" r:id="rId3"/>
    <p:sldId id="263" r:id="rId4"/>
    <p:sldId id="261" r:id="rId5"/>
    <p:sldId id="257" r:id="rId6"/>
    <p:sldId id="259" r:id="rId7"/>
    <p:sldId id="262" r:id="rId8"/>
    <p:sldId id="265" r:id="rId9"/>
    <p:sldId id="264" r:id="rId10"/>
    <p:sldId id="266" r:id="rId11"/>
    <p:sldId id="267" r:id="rId12"/>
    <p:sldId id="268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2BDAA137-A2C8-4A27-90CD-936E2313453D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4CD6BAA-7FAE-46D9-9A25-832DAA2230F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441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A137-A2C8-4A27-90CD-936E2313453D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6BAA-7FAE-46D9-9A25-832DAA2230F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7297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A137-A2C8-4A27-90CD-936E2313453D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6BAA-7FAE-46D9-9A25-832DAA2230F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103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A137-A2C8-4A27-90CD-936E2313453D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6BAA-7FAE-46D9-9A25-832DAA2230F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89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A137-A2C8-4A27-90CD-936E2313453D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6BAA-7FAE-46D9-9A25-832DAA2230F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567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A137-A2C8-4A27-90CD-936E2313453D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6BAA-7FAE-46D9-9A25-832DAA2230F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6113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A137-A2C8-4A27-90CD-936E2313453D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6BAA-7FAE-46D9-9A25-832DAA2230F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963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A137-A2C8-4A27-90CD-936E2313453D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6BAA-7FAE-46D9-9A25-832DAA2230F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698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A137-A2C8-4A27-90CD-936E2313453D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6BAA-7FAE-46D9-9A25-832DAA2230F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516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A137-A2C8-4A27-90CD-936E2313453D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4CD6BAA-7FAE-46D9-9A25-832DAA2230F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772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2BDAA137-A2C8-4A27-90CD-936E2313453D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4CD6BAA-7FAE-46D9-9A25-832DAA2230F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2585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BDAA137-A2C8-4A27-90CD-936E2313453D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84CD6BAA-7FAE-46D9-9A25-832DAA2230F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947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ips.ligazakon.net/document/view/t125403?ed=2012_10_02&amp;an=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59D3A-ED0A-4FFA-9561-A4E97450C2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Техногенна безпека територій</a:t>
            </a:r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952B4A7-0A25-4E81-88EA-7CD31734E9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328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BCC9DB-7B4E-48B1-804A-8B676428D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uk-UA" sz="4800" b="1" dirty="0">
                <a:solidFill>
                  <a:srgbClr val="293A55"/>
                </a:solidFill>
                <a:latin typeface="IBM Plex Serif" panose="020B0604020202020204" pitchFamily="18" charset="-52"/>
              </a:rPr>
              <a:t>Технічні</a:t>
            </a:r>
            <a:r>
              <a:rPr lang="uk-UA" b="1" dirty="0">
                <a:solidFill>
                  <a:srgbClr val="293A55"/>
                </a:solidFill>
                <a:latin typeface="IBM Plex Serif" panose="020B0604020202020204" pitchFamily="18" charset="-52"/>
              </a:rPr>
              <a:t> засоби для ідентифікації небезпек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B5BAFBF-48A5-415C-8256-311601011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800" dirty="0"/>
              <a:t>Порівняльні	методи	(регламентні	перевірки,	ревізія безпеки, попередній аналіз небезпек).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800" dirty="0"/>
              <a:t>Основні методи (аналіз «що, якщо»; дослідження ризику експлуатації (АНП); аналіз станів відказів та їх вплив (АВНВ)).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800" dirty="0"/>
              <a:t>Методи логічних діаграм (аналіз дерев відмов (ДВ) та дерев подій (ДП); причино-слідчий аналіз; аналіз надійності людського фактору).</a:t>
            </a:r>
          </a:p>
          <a:p>
            <a:pPr algn="just">
              <a:spcBef>
                <a:spcPts val="0"/>
              </a:spcBef>
            </a:pPr>
            <a:endParaRPr lang="uk-UA" sz="2800" dirty="0"/>
          </a:p>
        </p:txBody>
      </p:sp>
      <p:pic>
        <p:nvPicPr>
          <p:cNvPr id="6146" name="Picture 2" descr="Новий аналіз ринків від YouControl — YouControl">
            <a:extLst>
              <a:ext uri="{FF2B5EF4-FFF2-40B4-BE49-F238E27FC236}">
                <a16:creationId xmlns:a16="http://schemas.microsoft.com/office/drawing/2014/main" id="{02085DA5-FE8F-4B65-8086-1EAB9DE43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" y="4372511"/>
            <a:ext cx="5274199" cy="234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онкурентный анализ предприятия, компании, организации: методы, этапы,  примеры">
            <a:extLst>
              <a:ext uri="{FF2B5EF4-FFF2-40B4-BE49-F238E27FC236}">
                <a16:creationId xmlns:a16="http://schemas.microsoft.com/office/drawing/2014/main" id="{0FDF7AA4-2896-42B5-BB91-9F334EDB5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422" y="4372511"/>
            <a:ext cx="4989922" cy="234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969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DA78C-6E15-47C5-8FEF-650258F83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uk-UA" sz="4800" b="1" dirty="0">
                <a:solidFill>
                  <a:srgbClr val="293A55"/>
                </a:solidFill>
                <a:latin typeface="IBM Plex Serif" panose="020B0604020202020204" pitchFamily="18" charset="-52"/>
              </a:rPr>
              <a:t>Принципи забезпечення техногенної безпеки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129BB80-C7C0-4BB0-930C-55880E1C3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ru-RU" sz="2800" b="1" dirty="0" err="1"/>
              <a:t>Захист</a:t>
            </a:r>
            <a:r>
              <a:rPr lang="ru-RU" sz="2800" b="1" dirty="0"/>
              <a:t> </a:t>
            </a:r>
            <a:r>
              <a:rPr lang="ru-RU" sz="2800" b="1" dirty="0" err="1"/>
              <a:t>населення</a:t>
            </a:r>
            <a:r>
              <a:rPr lang="ru-RU" sz="2800" b="1" dirty="0"/>
              <a:t> і </a:t>
            </a:r>
            <a:r>
              <a:rPr lang="ru-RU" sz="2800" b="1" dirty="0" err="1"/>
              <a:t>територій</a:t>
            </a:r>
            <a:r>
              <a:rPr lang="ru-RU" sz="2800" b="1" dirty="0"/>
              <a:t> </a:t>
            </a:r>
            <a:r>
              <a:rPr lang="ru-RU" sz="2800" b="1" dirty="0" err="1"/>
              <a:t>від</a:t>
            </a:r>
            <a:r>
              <a:rPr lang="ru-RU" sz="2800" b="1" dirty="0"/>
              <a:t> </a:t>
            </a:r>
            <a:r>
              <a:rPr lang="ru-RU" sz="2800" b="1" dirty="0" err="1"/>
              <a:t>надзвичайних</a:t>
            </a:r>
            <a:r>
              <a:rPr lang="ru-RU" sz="2800" b="1" dirty="0"/>
              <a:t> </a:t>
            </a:r>
            <a:r>
              <a:rPr lang="ru-RU" sz="2800" b="1" dirty="0" err="1"/>
              <a:t>ситуацій</a:t>
            </a:r>
            <a:r>
              <a:rPr lang="ru-RU" sz="2800" b="1" dirty="0"/>
              <a:t> техногенного і природного характеру </a:t>
            </a:r>
            <a:r>
              <a:rPr lang="ru-RU" sz="2800" b="1" dirty="0" err="1"/>
              <a:t>здійснюється</a:t>
            </a:r>
            <a:r>
              <a:rPr lang="ru-RU" sz="2800" b="1" dirty="0"/>
              <a:t> за принципами:</a:t>
            </a:r>
          </a:p>
          <a:p>
            <a:pPr algn="just">
              <a:spcBef>
                <a:spcPts val="0"/>
              </a:spcBef>
            </a:pPr>
            <a:r>
              <a:rPr lang="ru-RU" sz="2800" dirty="0"/>
              <a:t>-	</a:t>
            </a:r>
            <a:r>
              <a:rPr lang="ru-RU" sz="2800" dirty="0" err="1"/>
              <a:t>пріоритетності</a:t>
            </a:r>
            <a:r>
              <a:rPr lang="ru-RU" sz="2800" dirty="0"/>
              <a:t> </a:t>
            </a:r>
            <a:r>
              <a:rPr lang="ru-RU" sz="2800" dirty="0" err="1"/>
              <a:t>завдань</a:t>
            </a:r>
            <a:r>
              <a:rPr lang="ru-RU" sz="2800" dirty="0"/>
              <a:t>, </a:t>
            </a:r>
            <a:r>
              <a:rPr lang="ru-RU" sz="2800" dirty="0" err="1"/>
              <a:t>спрямованих</a:t>
            </a:r>
            <a:r>
              <a:rPr lang="ru-RU" sz="2800" dirty="0"/>
              <a:t> на </a:t>
            </a:r>
            <a:r>
              <a:rPr lang="ru-RU" sz="2800" dirty="0" err="1"/>
              <a:t>порятунок</a:t>
            </a:r>
            <a:r>
              <a:rPr lang="ru-RU" sz="2800" dirty="0"/>
              <a:t> </a:t>
            </a:r>
            <a:r>
              <a:rPr lang="ru-RU" sz="2800" dirty="0" err="1"/>
              <a:t>життя</a:t>
            </a:r>
            <a:r>
              <a:rPr lang="ru-RU" sz="2800" dirty="0"/>
              <a:t> і </a:t>
            </a:r>
            <a:r>
              <a:rPr lang="ru-RU" sz="2800" dirty="0" err="1"/>
              <a:t>збереження</a:t>
            </a:r>
            <a:r>
              <a:rPr lang="ru-RU" sz="2800" dirty="0"/>
              <a:t> </a:t>
            </a:r>
            <a:r>
              <a:rPr lang="ru-RU" sz="2800" dirty="0" err="1"/>
              <a:t>здоров'я</a:t>
            </a:r>
            <a:r>
              <a:rPr lang="ru-RU" sz="2800" dirty="0"/>
              <a:t> людей та </a:t>
            </a:r>
            <a:r>
              <a:rPr lang="ru-RU" sz="2800" dirty="0" err="1"/>
              <a:t>навколишнього</a:t>
            </a:r>
            <a:r>
              <a:rPr lang="ru-RU" sz="2800" dirty="0"/>
              <a:t> </a:t>
            </a:r>
            <a:r>
              <a:rPr lang="ru-RU" sz="2800" dirty="0" err="1"/>
              <a:t>середовища</a:t>
            </a:r>
            <a:r>
              <a:rPr lang="ru-RU" sz="2800" dirty="0"/>
              <a:t>;</a:t>
            </a:r>
          </a:p>
          <a:p>
            <a:pPr algn="just">
              <a:spcBef>
                <a:spcPts val="0"/>
              </a:spcBef>
            </a:pPr>
            <a:r>
              <a:rPr lang="ru-RU" sz="2800" dirty="0"/>
              <a:t>-	</a:t>
            </a:r>
            <a:r>
              <a:rPr lang="ru-RU" sz="2800" dirty="0" err="1"/>
              <a:t>безперечної</a:t>
            </a:r>
            <a:r>
              <a:rPr lang="ru-RU" sz="2800" dirty="0"/>
              <a:t> </a:t>
            </a:r>
            <a:r>
              <a:rPr lang="ru-RU" sz="2800" dirty="0" err="1"/>
              <a:t>переваги</a:t>
            </a:r>
            <a:r>
              <a:rPr lang="ru-RU" sz="2800" dirty="0"/>
              <a:t> </a:t>
            </a:r>
            <a:r>
              <a:rPr lang="ru-RU" sz="2800" dirty="0" err="1"/>
              <a:t>раціональної</a:t>
            </a:r>
            <a:r>
              <a:rPr lang="ru-RU" sz="2800" dirty="0"/>
              <a:t> і </a:t>
            </a:r>
            <a:r>
              <a:rPr lang="ru-RU" sz="2800" dirty="0" err="1"/>
              <a:t>превентивної</a:t>
            </a:r>
            <a:r>
              <a:rPr lang="ru-RU" sz="2800" dirty="0"/>
              <a:t> </a:t>
            </a:r>
            <a:r>
              <a:rPr lang="ru-RU" sz="2800" dirty="0" err="1"/>
              <a:t>безпеки</a:t>
            </a:r>
            <a:r>
              <a:rPr lang="ru-RU" sz="2800" dirty="0"/>
              <a:t>;</a:t>
            </a:r>
          </a:p>
          <a:p>
            <a:pPr algn="just">
              <a:spcBef>
                <a:spcPts val="0"/>
              </a:spcBef>
            </a:pPr>
            <a:r>
              <a:rPr lang="ru-RU" sz="2800" dirty="0"/>
              <a:t>-	</a:t>
            </a:r>
            <a:r>
              <a:rPr lang="ru-RU" sz="2800" dirty="0" err="1"/>
              <a:t>вільного</a:t>
            </a:r>
            <a:r>
              <a:rPr lang="ru-RU" sz="2800" dirty="0"/>
              <a:t> доступу </a:t>
            </a:r>
            <a:r>
              <a:rPr lang="ru-RU" sz="2800" dirty="0" err="1"/>
              <a:t>населення</a:t>
            </a:r>
            <a:r>
              <a:rPr lang="ru-RU" sz="2800" dirty="0"/>
              <a:t> до </a:t>
            </a:r>
            <a:r>
              <a:rPr lang="ru-RU" sz="2800" dirty="0" err="1"/>
              <a:t>інформації</a:t>
            </a:r>
            <a:r>
              <a:rPr lang="ru-RU" sz="2800" dirty="0"/>
              <a:t> про </a:t>
            </a:r>
            <a:r>
              <a:rPr lang="ru-RU" sz="2800" dirty="0" err="1"/>
              <a:t>захист</a:t>
            </a:r>
            <a:r>
              <a:rPr lang="ru-RU" sz="2800" dirty="0"/>
              <a:t> </a:t>
            </a:r>
            <a:r>
              <a:rPr lang="ru-RU" sz="2800" dirty="0" err="1"/>
              <a:t>населення</a:t>
            </a:r>
            <a:r>
              <a:rPr lang="ru-RU" sz="2800" dirty="0"/>
              <a:t> і </a:t>
            </a:r>
            <a:r>
              <a:rPr lang="ru-RU" sz="2800" dirty="0" err="1"/>
              <a:t>територій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надзвичайних</a:t>
            </a:r>
            <a:r>
              <a:rPr lang="ru-RU" sz="2800" dirty="0"/>
              <a:t> </a:t>
            </a:r>
            <a:r>
              <a:rPr lang="ru-RU" sz="2800" dirty="0" err="1"/>
              <a:t>ситуацій</a:t>
            </a:r>
            <a:r>
              <a:rPr lang="ru-RU" sz="2800" dirty="0"/>
              <a:t> техногенного і природного характеру;</a:t>
            </a:r>
          </a:p>
          <a:p>
            <a:pPr algn="just">
              <a:spcBef>
                <a:spcPts val="0"/>
              </a:spcBef>
            </a:pPr>
            <a:r>
              <a:rPr lang="ru-RU" sz="2800" dirty="0"/>
              <a:t>-	</a:t>
            </a:r>
            <a:r>
              <a:rPr lang="ru-RU" sz="2800" dirty="0" err="1"/>
              <a:t>особистої</a:t>
            </a:r>
            <a:r>
              <a:rPr lang="ru-RU" sz="2800" dirty="0"/>
              <a:t> </a:t>
            </a:r>
            <a:r>
              <a:rPr lang="ru-RU" sz="2800" dirty="0" err="1"/>
              <a:t>відповідальності</a:t>
            </a:r>
            <a:r>
              <a:rPr lang="ru-RU" sz="2800" dirty="0"/>
              <a:t> і </a:t>
            </a:r>
            <a:r>
              <a:rPr lang="ru-RU" sz="2800" dirty="0" err="1"/>
              <a:t>турботи</a:t>
            </a:r>
            <a:r>
              <a:rPr lang="ru-RU" sz="2800" dirty="0"/>
              <a:t> </a:t>
            </a:r>
            <a:r>
              <a:rPr lang="ru-RU" sz="2800" dirty="0" err="1"/>
              <a:t>громадян</a:t>
            </a:r>
            <a:r>
              <a:rPr lang="ru-RU" sz="2800" dirty="0"/>
              <a:t> про </a:t>
            </a:r>
            <a:r>
              <a:rPr lang="ru-RU" sz="2800" dirty="0" err="1"/>
              <a:t>власну</a:t>
            </a:r>
            <a:r>
              <a:rPr lang="ru-RU" sz="2800" dirty="0"/>
              <a:t> </a:t>
            </a:r>
            <a:r>
              <a:rPr lang="ru-RU" sz="2800" dirty="0" err="1"/>
              <a:t>безпеку</a:t>
            </a:r>
            <a:r>
              <a:rPr lang="ru-RU" sz="2800" dirty="0"/>
              <a:t>, </a:t>
            </a:r>
            <a:r>
              <a:rPr lang="ru-RU" sz="2800" dirty="0" err="1"/>
              <a:t>неухильного</a:t>
            </a:r>
            <a:r>
              <a:rPr lang="ru-RU" sz="2800" dirty="0"/>
              <a:t> </a:t>
            </a:r>
            <a:r>
              <a:rPr lang="ru-RU" sz="2800" dirty="0" err="1"/>
              <a:t>дотримання</a:t>
            </a:r>
            <a:r>
              <a:rPr lang="ru-RU" sz="2800" dirty="0"/>
              <a:t> ними правил </a:t>
            </a:r>
            <a:r>
              <a:rPr lang="ru-RU" sz="2800" dirty="0" err="1"/>
              <a:t>поведінки</a:t>
            </a:r>
            <a:r>
              <a:rPr lang="ru-RU" sz="2800" dirty="0"/>
              <a:t> і </a:t>
            </a:r>
            <a:r>
              <a:rPr lang="ru-RU" sz="2800" dirty="0" err="1"/>
              <a:t>дій</a:t>
            </a:r>
            <a:r>
              <a:rPr lang="ru-RU" sz="2800" dirty="0"/>
              <a:t> у </a:t>
            </a:r>
            <a:r>
              <a:rPr lang="ru-RU" sz="2800" dirty="0" err="1"/>
              <a:t>надзвичайних</a:t>
            </a:r>
            <a:r>
              <a:rPr lang="ru-RU" sz="2800" dirty="0"/>
              <a:t>  </a:t>
            </a:r>
            <a:r>
              <a:rPr lang="ru-RU" sz="2800" dirty="0" err="1"/>
              <a:t>ситуаціях</a:t>
            </a:r>
            <a:r>
              <a:rPr lang="ru-RU" sz="2800" dirty="0"/>
              <a:t> техногенного і природного характеру;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288546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DA78C-6E15-47C5-8FEF-650258F83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uk-UA" sz="4800" b="1" dirty="0">
                <a:solidFill>
                  <a:srgbClr val="293A55"/>
                </a:solidFill>
                <a:latin typeface="IBM Plex Serif" panose="020B0604020202020204" pitchFamily="18" charset="-52"/>
              </a:rPr>
              <a:t>Принципи забезпечення техногенної безпеки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129BB80-C7C0-4BB0-930C-55880E1C3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92500" lnSpcReduction="20000"/>
          </a:bodyPr>
          <a:lstStyle/>
          <a:p>
            <a:pPr algn="just">
              <a:spcBef>
                <a:spcPts val="0"/>
              </a:spcBef>
            </a:pPr>
            <a:r>
              <a:rPr lang="ru-RU" sz="2800" b="1" dirty="0" err="1"/>
              <a:t>Захист</a:t>
            </a:r>
            <a:r>
              <a:rPr lang="ru-RU" sz="2800" b="1" dirty="0"/>
              <a:t> </a:t>
            </a:r>
            <a:r>
              <a:rPr lang="ru-RU" sz="2800" b="1" dirty="0" err="1"/>
              <a:t>населення</a:t>
            </a:r>
            <a:r>
              <a:rPr lang="ru-RU" sz="2800" b="1" dirty="0"/>
              <a:t> і </a:t>
            </a:r>
            <a:r>
              <a:rPr lang="ru-RU" sz="2800" b="1" dirty="0" err="1"/>
              <a:t>територій</a:t>
            </a:r>
            <a:r>
              <a:rPr lang="ru-RU" sz="2800" b="1" dirty="0"/>
              <a:t> </a:t>
            </a:r>
            <a:r>
              <a:rPr lang="ru-RU" sz="2800" b="1" dirty="0" err="1"/>
              <a:t>від</a:t>
            </a:r>
            <a:r>
              <a:rPr lang="ru-RU" sz="2800" b="1" dirty="0"/>
              <a:t> </a:t>
            </a:r>
            <a:r>
              <a:rPr lang="ru-RU" sz="2800" b="1" dirty="0" err="1"/>
              <a:t>надзвичайних</a:t>
            </a:r>
            <a:r>
              <a:rPr lang="ru-RU" sz="2800" b="1" dirty="0"/>
              <a:t> </a:t>
            </a:r>
            <a:r>
              <a:rPr lang="ru-RU" sz="2800" b="1" dirty="0" err="1"/>
              <a:t>ситуацій</a:t>
            </a:r>
            <a:r>
              <a:rPr lang="ru-RU" sz="2800" b="1" dirty="0"/>
              <a:t> техногенного і природного характеру </a:t>
            </a:r>
            <a:r>
              <a:rPr lang="ru-RU" sz="2800" b="1" dirty="0" err="1"/>
              <a:t>здійснюється</a:t>
            </a:r>
            <a:r>
              <a:rPr lang="ru-RU" sz="2800" b="1" dirty="0"/>
              <a:t> за принципами:</a:t>
            </a:r>
          </a:p>
          <a:p>
            <a:pPr algn="just">
              <a:spcBef>
                <a:spcPts val="0"/>
              </a:spcBef>
            </a:pPr>
            <a:r>
              <a:rPr lang="ru-RU" sz="2800" dirty="0"/>
              <a:t>-</a:t>
            </a:r>
            <a:r>
              <a:rPr lang="ru-RU" sz="2800" dirty="0" err="1"/>
              <a:t>відповідальності</a:t>
            </a:r>
            <a:r>
              <a:rPr lang="ru-RU" sz="2800" dirty="0"/>
              <a:t> в межах </a:t>
            </a:r>
            <a:r>
              <a:rPr lang="ru-RU" sz="2800" dirty="0" err="1"/>
              <a:t>своїх</a:t>
            </a:r>
            <a:r>
              <a:rPr lang="ru-RU" sz="2800" dirty="0"/>
              <a:t> </a:t>
            </a:r>
            <a:r>
              <a:rPr lang="ru-RU" sz="2800" dirty="0" err="1"/>
              <a:t>повноважень</a:t>
            </a:r>
            <a:r>
              <a:rPr lang="ru-RU" sz="2800" dirty="0"/>
              <a:t> </a:t>
            </a:r>
            <a:r>
              <a:rPr lang="ru-RU" sz="2800" dirty="0" err="1"/>
              <a:t>посадових</a:t>
            </a:r>
            <a:r>
              <a:rPr lang="ru-RU" sz="2800" dirty="0"/>
              <a:t> </a:t>
            </a:r>
            <a:r>
              <a:rPr lang="ru-RU" sz="2800" dirty="0" err="1"/>
              <a:t>осіб</a:t>
            </a:r>
            <a:r>
              <a:rPr lang="ru-RU" sz="2800" dirty="0"/>
              <a:t> за </a:t>
            </a:r>
            <a:r>
              <a:rPr lang="ru-RU" sz="2800" dirty="0" err="1"/>
              <a:t>дотримання</a:t>
            </a:r>
            <a:r>
              <a:rPr lang="ru-RU" sz="2800" dirty="0"/>
              <a:t> </a:t>
            </a:r>
            <a:r>
              <a:rPr lang="ru-RU" sz="2800" dirty="0" err="1"/>
              <a:t>вимог</a:t>
            </a:r>
            <a:r>
              <a:rPr lang="ru-RU" sz="2800" dirty="0"/>
              <a:t> </a:t>
            </a:r>
            <a:r>
              <a:rPr lang="ru-RU" sz="2800" dirty="0" err="1"/>
              <a:t>даного</a:t>
            </a:r>
            <a:r>
              <a:rPr lang="ru-RU" sz="2800" dirty="0"/>
              <a:t> Закону;</a:t>
            </a:r>
          </a:p>
          <a:p>
            <a:pPr algn="just">
              <a:spcBef>
                <a:spcPts val="0"/>
              </a:spcBef>
            </a:pPr>
            <a:r>
              <a:rPr lang="ru-RU" sz="2800" dirty="0"/>
              <a:t>-	</a:t>
            </a:r>
            <a:r>
              <a:rPr lang="ru-RU" sz="2800" dirty="0" err="1"/>
              <a:t>обов'язковості</a:t>
            </a:r>
            <a:r>
              <a:rPr lang="ru-RU" sz="2800" dirty="0"/>
              <a:t> </a:t>
            </a:r>
            <a:r>
              <a:rPr lang="ru-RU" sz="2800" dirty="0" err="1"/>
              <a:t>завчасної</a:t>
            </a:r>
            <a:r>
              <a:rPr lang="ru-RU" sz="2800" dirty="0"/>
              <a:t> </a:t>
            </a:r>
            <a:r>
              <a:rPr lang="ru-RU" sz="2800" dirty="0" err="1"/>
              <a:t>реалізації</a:t>
            </a:r>
            <a:r>
              <a:rPr lang="ru-RU" sz="2800" dirty="0"/>
              <a:t> </a:t>
            </a:r>
            <a:r>
              <a:rPr lang="ru-RU" sz="2800" dirty="0" err="1"/>
              <a:t>заходів</a:t>
            </a:r>
            <a:r>
              <a:rPr lang="ru-RU" sz="2800" dirty="0"/>
              <a:t>, </a:t>
            </a:r>
            <a:r>
              <a:rPr lang="ru-RU" sz="2800" dirty="0" err="1"/>
              <a:t>спрямованих</a:t>
            </a:r>
            <a:r>
              <a:rPr lang="ru-RU" sz="2800" dirty="0"/>
              <a:t> на </a:t>
            </a:r>
            <a:r>
              <a:rPr lang="ru-RU" sz="2800" dirty="0" err="1"/>
              <a:t>попередження</a:t>
            </a:r>
            <a:r>
              <a:rPr lang="ru-RU" sz="2800" dirty="0"/>
              <a:t> </a:t>
            </a:r>
            <a:r>
              <a:rPr lang="ru-RU" sz="2800" dirty="0" err="1"/>
              <a:t>виникнення</a:t>
            </a:r>
            <a:r>
              <a:rPr lang="ru-RU" sz="2800" dirty="0"/>
              <a:t> </a:t>
            </a:r>
            <a:r>
              <a:rPr lang="ru-RU" sz="2800" dirty="0" err="1"/>
              <a:t>надзвичайних</a:t>
            </a:r>
            <a:r>
              <a:rPr lang="ru-RU" sz="2800" dirty="0"/>
              <a:t> </a:t>
            </a:r>
            <a:r>
              <a:rPr lang="ru-RU" sz="2800" dirty="0" err="1"/>
              <a:t>ситуацій</a:t>
            </a:r>
            <a:r>
              <a:rPr lang="ru-RU" sz="2800" dirty="0"/>
              <a:t> техногенного і природного характеру і </a:t>
            </a:r>
            <a:r>
              <a:rPr lang="ru-RU" sz="2800" dirty="0" err="1"/>
              <a:t>мінімізацію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негативних</a:t>
            </a:r>
            <a:r>
              <a:rPr lang="ru-RU" sz="2800" dirty="0"/>
              <a:t> </a:t>
            </a:r>
            <a:r>
              <a:rPr lang="ru-RU" sz="2800" dirty="0" err="1"/>
              <a:t>психосоціальних</a:t>
            </a:r>
            <a:r>
              <a:rPr lang="ru-RU" sz="2800" dirty="0"/>
              <a:t> </a:t>
            </a:r>
            <a:r>
              <a:rPr lang="ru-RU" sz="2800" dirty="0" err="1"/>
              <a:t>наслідків</a:t>
            </a:r>
            <a:r>
              <a:rPr lang="ru-RU" sz="2800" dirty="0"/>
              <a:t>;</a:t>
            </a:r>
          </a:p>
          <a:p>
            <a:pPr algn="just">
              <a:spcBef>
                <a:spcPts val="0"/>
              </a:spcBef>
            </a:pPr>
            <a:r>
              <a:rPr lang="ru-RU" sz="2800" dirty="0"/>
              <a:t>-	</a:t>
            </a:r>
            <a:r>
              <a:rPr lang="ru-RU" sz="2800" dirty="0" err="1"/>
              <a:t>врахування</a:t>
            </a:r>
            <a:r>
              <a:rPr lang="ru-RU" sz="2800" dirty="0"/>
              <a:t> </a:t>
            </a:r>
            <a:r>
              <a:rPr lang="ru-RU" sz="2800" dirty="0" err="1"/>
              <a:t>економічних</a:t>
            </a:r>
            <a:r>
              <a:rPr lang="ru-RU" sz="2800" dirty="0"/>
              <a:t>, </a:t>
            </a:r>
            <a:r>
              <a:rPr lang="ru-RU" sz="2800" dirty="0" err="1"/>
              <a:t>природних</a:t>
            </a:r>
            <a:r>
              <a:rPr lang="ru-RU" sz="2800" dirty="0"/>
              <a:t> та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особливостей</a:t>
            </a:r>
            <a:r>
              <a:rPr lang="ru-RU" sz="2800" dirty="0"/>
              <a:t> </a:t>
            </a:r>
            <a:r>
              <a:rPr lang="ru-RU" sz="2800" dirty="0" err="1"/>
              <a:t>територій</a:t>
            </a:r>
            <a:r>
              <a:rPr lang="ru-RU" sz="2800" dirty="0"/>
              <a:t> і </a:t>
            </a:r>
            <a:r>
              <a:rPr lang="ru-RU" sz="2800" dirty="0" err="1"/>
              <a:t>ступеня</a:t>
            </a:r>
            <a:r>
              <a:rPr lang="ru-RU" sz="2800" dirty="0"/>
              <a:t> </a:t>
            </a:r>
            <a:r>
              <a:rPr lang="ru-RU" sz="2800" dirty="0" err="1"/>
              <a:t>реальної</a:t>
            </a:r>
            <a:r>
              <a:rPr lang="ru-RU" sz="2800" dirty="0"/>
              <a:t> </a:t>
            </a:r>
            <a:r>
              <a:rPr lang="ru-RU" sz="2800" dirty="0" err="1"/>
              <a:t>небезпеки</a:t>
            </a:r>
            <a:r>
              <a:rPr lang="ru-RU" sz="2800" dirty="0"/>
              <a:t> </a:t>
            </a:r>
            <a:r>
              <a:rPr lang="ru-RU" sz="2800" dirty="0" err="1"/>
              <a:t>виникнення</a:t>
            </a:r>
            <a:r>
              <a:rPr lang="ru-RU" sz="2800" dirty="0"/>
              <a:t> </a:t>
            </a:r>
            <a:r>
              <a:rPr lang="ru-RU" sz="2800" dirty="0" err="1"/>
              <a:t>надзвичайних</a:t>
            </a:r>
            <a:r>
              <a:rPr lang="ru-RU" sz="2800" dirty="0"/>
              <a:t> </a:t>
            </a:r>
            <a:r>
              <a:rPr lang="ru-RU" sz="2800" dirty="0" err="1"/>
              <a:t>ситуацій</a:t>
            </a:r>
            <a:r>
              <a:rPr lang="ru-RU" sz="2800" dirty="0"/>
              <a:t> техногенного і природного характеру;</a:t>
            </a:r>
          </a:p>
          <a:p>
            <a:pPr algn="just">
              <a:spcBef>
                <a:spcPts val="0"/>
              </a:spcBef>
            </a:pPr>
            <a:r>
              <a:rPr lang="ru-RU" sz="2800" dirty="0"/>
              <a:t>-	максимально </a:t>
            </a:r>
            <a:r>
              <a:rPr lang="ru-RU" sz="2800" dirty="0" err="1"/>
              <a:t>можливого</a:t>
            </a:r>
            <a:r>
              <a:rPr lang="ru-RU" sz="2800" dirty="0"/>
              <a:t>, </a:t>
            </a:r>
            <a:r>
              <a:rPr lang="ru-RU" sz="2800" dirty="0" err="1"/>
              <a:t>ефективного</a:t>
            </a:r>
            <a:r>
              <a:rPr lang="ru-RU" sz="2800" dirty="0"/>
              <a:t> і комплексного </a:t>
            </a:r>
            <a:r>
              <a:rPr lang="ru-RU" sz="2800" dirty="0" err="1"/>
              <a:t>використання</a:t>
            </a:r>
            <a:r>
              <a:rPr lang="ru-RU" sz="2800" dirty="0"/>
              <a:t> </a:t>
            </a:r>
            <a:r>
              <a:rPr lang="ru-RU" sz="2800" dirty="0" err="1"/>
              <a:t>наявних</a:t>
            </a:r>
            <a:r>
              <a:rPr lang="ru-RU" sz="2800" dirty="0"/>
              <a:t> сил і </a:t>
            </a:r>
            <a:r>
              <a:rPr lang="ru-RU" sz="2800" dirty="0" err="1"/>
              <a:t>засобів</a:t>
            </a:r>
            <a:r>
              <a:rPr lang="ru-RU" sz="2800" dirty="0"/>
              <a:t>, </a:t>
            </a:r>
            <a:r>
              <a:rPr lang="ru-RU" sz="2800" dirty="0" err="1"/>
              <a:t>призначених</a:t>
            </a:r>
            <a:r>
              <a:rPr lang="ru-RU" sz="2800" dirty="0"/>
              <a:t> для </a:t>
            </a:r>
            <a:r>
              <a:rPr lang="ru-RU" sz="2800" dirty="0" err="1"/>
              <a:t>запобігання</a:t>
            </a:r>
            <a:r>
              <a:rPr lang="ru-RU" sz="2800" dirty="0"/>
              <a:t> </a:t>
            </a:r>
            <a:r>
              <a:rPr lang="ru-RU" sz="2800" dirty="0" err="1"/>
              <a:t>надзвичайних</a:t>
            </a:r>
            <a:r>
              <a:rPr lang="ru-RU" sz="2800" dirty="0"/>
              <a:t> </a:t>
            </a:r>
            <a:r>
              <a:rPr lang="ru-RU" sz="2800" dirty="0" err="1"/>
              <a:t>ситуацій</a:t>
            </a:r>
            <a:r>
              <a:rPr lang="ru-RU" sz="2800" dirty="0"/>
              <a:t> техногенного і природного характеру та </a:t>
            </a:r>
            <a:r>
              <a:rPr lang="ru-RU" sz="2800" dirty="0" err="1"/>
              <a:t>реагування</a:t>
            </a:r>
            <a:r>
              <a:rPr lang="ru-RU" sz="2800" dirty="0"/>
              <a:t> на них.</a:t>
            </a:r>
          </a:p>
          <a:p>
            <a:pPr algn="just">
              <a:spcBef>
                <a:spcPts val="0"/>
              </a:spcBef>
            </a:pP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423818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1C9E50-8E61-4583-978E-F1F109984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>
                <a:solidFill>
                  <a:srgbClr val="293A55"/>
                </a:solidFill>
                <a:latin typeface="IBM Plex Serif" panose="020B0604020202020204" pitchFamily="18" charset="-52"/>
              </a:rPr>
              <a:t>Принципи забезпечення техногенної безпеки</a:t>
            </a:r>
            <a:endParaRPr lang="uk-UA" sz="48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C8D062-130A-445D-B4D9-841F2FD6C7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800" dirty="0"/>
              <a:t>Інформування та оповіщення.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800" dirty="0"/>
              <a:t>Спостереження.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800" dirty="0"/>
              <a:t>Укриття в захисних спорудах.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800" dirty="0"/>
              <a:t>Евакуаційні заходи.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800" dirty="0"/>
              <a:t>Цивільна оборона. 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659DA4F-BC6E-4237-B6FD-F53C65AF54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  <a:buChar char="•"/>
            </a:pPr>
            <a:r>
              <a:rPr lang="uk-UA" sz="2800" dirty="0"/>
              <a:t>Інженерний захист. </a:t>
            </a:r>
          </a:p>
          <a:p>
            <a:pPr>
              <a:spcBef>
                <a:spcPts val="0"/>
              </a:spcBef>
              <a:buChar char="•"/>
            </a:pPr>
            <a:r>
              <a:rPr lang="uk-UA" sz="2800" dirty="0"/>
              <a:t>Медичний захист. </a:t>
            </a:r>
          </a:p>
          <a:p>
            <a:pPr>
              <a:spcBef>
                <a:spcPts val="0"/>
              </a:spcBef>
              <a:buChar char="•"/>
            </a:pPr>
            <a:r>
              <a:rPr lang="uk-UA" sz="2800" dirty="0"/>
              <a:t>Біологічний захист. </a:t>
            </a:r>
          </a:p>
          <a:p>
            <a:pPr>
              <a:spcBef>
                <a:spcPts val="0"/>
              </a:spcBef>
              <a:buChar char="•"/>
            </a:pPr>
            <a:r>
              <a:rPr lang="uk-UA" sz="2800" dirty="0"/>
              <a:t>Радіаційний і хімічний захист. </a:t>
            </a:r>
          </a:p>
        </p:txBody>
      </p:sp>
      <p:pic>
        <p:nvPicPr>
          <p:cNvPr id="7170" name="Picture 2" descr="Система сповіщення: хто і як проінформує киян про напад Росії - Новини  Києва | Big Kyiv">
            <a:extLst>
              <a:ext uri="{FF2B5EF4-FFF2-40B4-BE49-F238E27FC236}">
                <a16:creationId xmlns:a16="http://schemas.microsoft.com/office/drawing/2014/main" id="{177E6303-4E75-4090-8E9A-DFA16CCF9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2" y="4364609"/>
            <a:ext cx="2828711" cy="207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Хто відповідальний за укриття: таємниця чи публічна інформація? | Доступ до  правди">
            <a:extLst>
              <a:ext uri="{FF2B5EF4-FFF2-40B4-BE49-F238E27FC236}">
                <a16:creationId xmlns:a16="http://schemas.microsoft.com/office/drawing/2014/main" id="{2053BA92-FE88-44E5-B53B-C180C5698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479" y="4364609"/>
            <a:ext cx="3626054" cy="207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Евакуаційні заходи, як основний спосіб захисту населення від надзвичайних  ситуацій">
            <a:extLst>
              <a:ext uri="{FF2B5EF4-FFF2-40B4-BE49-F238E27FC236}">
                <a16:creationId xmlns:a16="http://schemas.microsoft.com/office/drawing/2014/main" id="{1629FE15-589D-45BA-B08E-EAED1A89E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60" y="4364609"/>
            <a:ext cx="4144060" cy="207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069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1C9E50-8E61-4583-978E-F1F109984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>
                <a:solidFill>
                  <a:srgbClr val="293A55"/>
                </a:solidFill>
                <a:latin typeface="IBM Plex Serif" panose="020B0604020202020204" pitchFamily="18" charset="-52"/>
              </a:rPr>
              <a:t>Принципи забезпечення техногенної безпеки</a:t>
            </a:r>
            <a:endParaRPr lang="uk-UA" sz="48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C8D062-130A-445D-B4D9-841F2FD6C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  <a:buChar char="•"/>
            </a:pPr>
            <a:r>
              <a:rPr lang="uk-UA" sz="2800" dirty="0"/>
              <a:t>Державна стандартизація.</a:t>
            </a:r>
          </a:p>
          <a:p>
            <a:pPr>
              <a:spcBef>
                <a:spcPts val="0"/>
              </a:spcBef>
              <a:buChar char="•"/>
            </a:pPr>
            <a:r>
              <a:rPr lang="uk-UA" sz="2800" dirty="0"/>
              <a:t>Державна експертиза. </a:t>
            </a:r>
          </a:p>
          <a:p>
            <a:pPr>
              <a:spcBef>
                <a:spcPts val="0"/>
              </a:spcBef>
              <a:buChar char="•"/>
            </a:pPr>
            <a:r>
              <a:rPr lang="uk-UA" sz="2800" dirty="0"/>
              <a:t>Державний нагляд. </a:t>
            </a:r>
          </a:p>
          <a:p>
            <a:pPr>
              <a:spcBef>
                <a:spcPts val="0"/>
              </a:spcBef>
              <a:buChar char="•"/>
            </a:pPr>
            <a:r>
              <a:rPr lang="uk-UA" sz="2800" dirty="0"/>
              <a:t>Декларування безпеки об'єктів підвищеної небезпеки. </a:t>
            </a:r>
          </a:p>
        </p:txBody>
      </p:sp>
      <p:pic>
        <p:nvPicPr>
          <p:cNvPr id="8194" name="Picture 2" descr="Обов'язкове страхування об'єктів підвищеної небезпеки">
            <a:extLst>
              <a:ext uri="{FF2B5EF4-FFF2-40B4-BE49-F238E27FC236}">
                <a16:creationId xmlns:a16="http://schemas.microsoft.com/office/drawing/2014/main" id="{7CD510E9-E29C-4B3C-874D-F6789FBEA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84" y="3585037"/>
            <a:ext cx="10088494" cy="318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59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749427-4BB3-4239-A083-863DB7E31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0" dirty="0">
                <a:solidFill>
                  <a:srgbClr val="293A55"/>
                </a:solidFill>
                <a:effectLst/>
                <a:latin typeface="IBM Plex Serif" panose="020B0604020202020204" pitchFamily="18" charset="-52"/>
              </a:rPr>
              <a:t>Техногенна безпека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26C9B5F-801C-4321-AB33-037FEBFD2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1"/>
            <a:ext cx="8758784" cy="3729244"/>
          </a:xfrm>
        </p:spPr>
        <p:txBody>
          <a:bodyPr>
            <a:normAutofit/>
          </a:bodyPr>
          <a:lstStyle/>
          <a:p>
            <a:pPr algn="just"/>
            <a:r>
              <a:rPr lang="uk-UA" b="0" i="0" dirty="0">
                <a:solidFill>
                  <a:srgbClr val="293A55"/>
                </a:solidFill>
                <a:effectLst/>
                <a:latin typeface="IBM Plex Serif" panose="02060503050406000203" pitchFamily="18" charset="-52"/>
              </a:rPr>
              <a:t>Техногенна безпека - відсутність ризику виникнення аварій та/або катастроф на потенційно небезпечних об'єктах, а також у суб'єктів господарювання, що можуть створити реальну загрозу їх виникнення. Техногенна безпека характеризує стан захисту населення і територій від надзвичайних ситуацій техногенного характеру. Забезпечення техногенної безпеки є особливою (специфічною) функцією захисту населення і територій від надзвичайних ситуацій. </a:t>
            </a:r>
            <a:r>
              <a:rPr lang="ru-RU" b="0" i="0" dirty="0">
                <a:solidFill>
                  <a:srgbClr val="293A55"/>
                </a:solidFill>
                <a:effectLst/>
                <a:latin typeface="IBM Plex Serif" panose="02060503050406000203" pitchFamily="18" charset="-52"/>
              </a:rPr>
              <a:t>(</a:t>
            </a:r>
            <a:r>
              <a:rPr lang="ru-RU" b="0" i="0" u="none" strike="noStrike" dirty="0">
                <a:solidFill>
                  <a:srgbClr val="00ADFA"/>
                </a:solidFill>
                <a:effectLst/>
                <a:latin typeface="IBM Plex Serif" panose="02060503050406000203" pitchFamily="18" charset="-52"/>
                <a:hlinkClick r:id="rId2"/>
              </a:rPr>
              <a:t>ВР </a:t>
            </a:r>
            <a:r>
              <a:rPr lang="ru-RU" b="0" i="0" u="none" strike="noStrike" dirty="0" err="1">
                <a:solidFill>
                  <a:srgbClr val="00ADFA"/>
                </a:solidFill>
                <a:effectLst/>
                <a:latin typeface="IBM Plex Serif" panose="02060503050406000203" pitchFamily="18" charset="-52"/>
                <a:hlinkClick r:id="rId2"/>
              </a:rPr>
              <a:t>України</a:t>
            </a:r>
            <a:r>
              <a:rPr lang="ru-RU" b="0" i="0" u="none" strike="noStrike" dirty="0">
                <a:solidFill>
                  <a:srgbClr val="00ADFA"/>
                </a:solidFill>
                <a:effectLst/>
                <a:latin typeface="IBM Plex Serif" panose="02060503050406000203" pitchFamily="18" charset="-52"/>
                <a:hlinkClick r:id="rId2"/>
              </a:rPr>
              <a:t>, Кодекс </a:t>
            </a:r>
            <a:r>
              <a:rPr lang="ru-RU" b="0" i="0" u="none" strike="noStrike" dirty="0" err="1">
                <a:solidFill>
                  <a:srgbClr val="00ADFA"/>
                </a:solidFill>
                <a:effectLst/>
                <a:latin typeface="IBM Plex Serif" panose="02060503050406000203" pitchFamily="18" charset="-52"/>
                <a:hlinkClick r:id="rId2"/>
              </a:rPr>
              <a:t>цивільного</a:t>
            </a:r>
            <a:r>
              <a:rPr lang="ru-RU" b="0" i="0" u="none" strike="noStrike" dirty="0">
                <a:solidFill>
                  <a:srgbClr val="00ADFA"/>
                </a:solidFill>
                <a:effectLst/>
                <a:latin typeface="IBM Plex Serif" panose="02060503050406000203" pitchFamily="18" charset="-52"/>
                <a:hlinkClick r:id="rId2"/>
              </a:rPr>
              <a:t> </a:t>
            </a:r>
            <a:r>
              <a:rPr lang="ru-RU" b="0" i="0" u="none" strike="noStrike" dirty="0" err="1">
                <a:solidFill>
                  <a:srgbClr val="00ADFA"/>
                </a:solidFill>
                <a:effectLst/>
                <a:latin typeface="IBM Plex Serif" panose="02060503050406000203" pitchFamily="18" charset="-52"/>
                <a:hlinkClick r:id="rId2"/>
              </a:rPr>
              <a:t>захисту</a:t>
            </a:r>
            <a:r>
              <a:rPr lang="ru-RU" b="0" i="0" u="none" strike="noStrike" dirty="0">
                <a:solidFill>
                  <a:srgbClr val="00ADFA"/>
                </a:solidFill>
                <a:effectLst/>
                <a:latin typeface="IBM Plex Serif" panose="02060503050406000203" pitchFamily="18" charset="-52"/>
                <a:hlinkClick r:id="rId2"/>
              </a:rPr>
              <a:t> "Кодекс </a:t>
            </a:r>
            <a:r>
              <a:rPr lang="ru-RU" b="0" i="0" u="none" strike="noStrike" dirty="0" err="1">
                <a:solidFill>
                  <a:srgbClr val="00ADFA"/>
                </a:solidFill>
                <a:effectLst/>
                <a:latin typeface="IBM Plex Serif" panose="02060503050406000203" pitchFamily="18" charset="-52"/>
                <a:hlinkClick r:id="rId2"/>
              </a:rPr>
              <a:t>цивільного</a:t>
            </a:r>
            <a:r>
              <a:rPr lang="ru-RU" b="0" i="0" u="none" strike="noStrike" dirty="0">
                <a:solidFill>
                  <a:srgbClr val="00ADFA"/>
                </a:solidFill>
                <a:effectLst/>
                <a:latin typeface="IBM Plex Serif" panose="02060503050406000203" pitchFamily="18" charset="-52"/>
                <a:hlinkClick r:id="rId2"/>
              </a:rPr>
              <a:t> </a:t>
            </a:r>
            <a:r>
              <a:rPr lang="ru-RU" b="0" i="0" u="none" strike="noStrike" dirty="0" err="1">
                <a:solidFill>
                  <a:srgbClr val="00ADFA"/>
                </a:solidFill>
                <a:effectLst/>
                <a:latin typeface="IBM Plex Serif" panose="02060503050406000203" pitchFamily="18" charset="-52"/>
                <a:hlinkClick r:id="rId2"/>
              </a:rPr>
              <a:t>захисту</a:t>
            </a:r>
            <a:r>
              <a:rPr lang="ru-RU" b="0" i="0" u="none" strike="noStrike" dirty="0">
                <a:solidFill>
                  <a:srgbClr val="00ADFA"/>
                </a:solidFill>
                <a:effectLst/>
                <a:latin typeface="IBM Plex Serif" panose="02060503050406000203" pitchFamily="18" charset="-52"/>
                <a:hlinkClick r:id="rId2"/>
              </a:rPr>
              <a:t> </a:t>
            </a:r>
            <a:r>
              <a:rPr lang="ru-RU" b="0" i="0" u="none" strike="noStrike" dirty="0" err="1">
                <a:solidFill>
                  <a:srgbClr val="00ADFA"/>
                </a:solidFill>
                <a:effectLst/>
                <a:latin typeface="IBM Plex Serif" panose="02060503050406000203" pitchFamily="18" charset="-52"/>
                <a:hlinkClick r:id="rId2"/>
              </a:rPr>
              <a:t>України</a:t>
            </a:r>
            <a:r>
              <a:rPr lang="ru-RU" b="0" i="0" u="none" strike="noStrike" dirty="0">
                <a:solidFill>
                  <a:srgbClr val="00ADFA"/>
                </a:solidFill>
                <a:effectLst/>
                <a:latin typeface="IBM Plex Serif" panose="02060503050406000203" pitchFamily="18" charset="-52"/>
                <a:hlinkClick r:id="rId2"/>
              </a:rPr>
              <a:t>" </a:t>
            </a:r>
            <a:r>
              <a:rPr lang="ru-RU" b="0" i="0" u="none" strike="noStrike" dirty="0" err="1">
                <a:solidFill>
                  <a:srgbClr val="00ADFA"/>
                </a:solidFill>
                <a:effectLst/>
                <a:latin typeface="IBM Plex Serif" panose="02060503050406000203" pitchFamily="18" charset="-52"/>
                <a:hlinkClick r:id="rId2"/>
              </a:rPr>
              <a:t>від</a:t>
            </a:r>
            <a:r>
              <a:rPr lang="ru-RU" b="0" i="0" u="none" strike="noStrike" dirty="0">
                <a:solidFill>
                  <a:srgbClr val="00ADFA"/>
                </a:solidFill>
                <a:effectLst/>
                <a:latin typeface="IBM Plex Serif" panose="02060503050406000203" pitchFamily="18" charset="-52"/>
                <a:hlinkClick r:id="rId2"/>
              </a:rPr>
              <a:t> 02.10.2012 N 5403-VI</a:t>
            </a:r>
            <a:r>
              <a:rPr lang="ru-RU" b="0" i="0" dirty="0">
                <a:solidFill>
                  <a:srgbClr val="293A55"/>
                </a:solidFill>
                <a:effectLst/>
                <a:latin typeface="IBM Plex Serif" panose="02060503050406000203" pitchFamily="18" charset="-52"/>
              </a:rPr>
              <a:t>)</a:t>
            </a:r>
            <a:endParaRPr lang="uk-UA" dirty="0"/>
          </a:p>
        </p:txBody>
      </p:sp>
      <p:pic>
        <p:nvPicPr>
          <p:cNvPr id="2050" name="Picture 2" descr="Техногенна безпека. Основні терміни та визначення">
            <a:extLst>
              <a:ext uri="{FF2B5EF4-FFF2-40B4-BE49-F238E27FC236}">
                <a16:creationId xmlns:a16="http://schemas.microsoft.com/office/drawing/2014/main" id="{51DBAA99-B179-426A-B015-8AEE4E42A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625" y="12793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нига «Кодекс цивільного захисту України» – , купити за ціною 96 на  YAKABOO: 978-617-624-066-2">
            <a:extLst>
              <a:ext uri="{FF2B5EF4-FFF2-40B4-BE49-F238E27FC236}">
                <a16:creationId xmlns:a16="http://schemas.microsoft.com/office/drawing/2014/main" id="{8DD23F2E-D08C-4516-A560-352045D3D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440" y="2343532"/>
            <a:ext cx="2158160" cy="321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855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F4398-C366-41A0-B093-FB850C341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uk-UA" b="1" dirty="0">
                <a:solidFill>
                  <a:srgbClr val="293A55"/>
                </a:solidFill>
                <a:latin typeface="IBM Plex Serif" panose="020B0604020202020204" pitchFamily="18" charset="-52"/>
              </a:rPr>
              <a:t>Техносфера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9E4D613-A5D1-434B-B027-129855036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92500" lnSpcReduction="20000"/>
          </a:bodyPr>
          <a:lstStyle/>
          <a:p>
            <a:pPr algn="just">
              <a:spcBef>
                <a:spcPts val="0"/>
              </a:spcBef>
            </a:pPr>
            <a:r>
              <a:rPr lang="uk-UA" sz="2800" dirty="0"/>
              <a:t>Техносфера або техногенне середовище — сфера, яка містить штучні технічні споруди, які виготовляються та використовуються людиною:</a:t>
            </a:r>
          </a:p>
          <a:p>
            <a:pPr algn="just">
              <a:spcBef>
                <a:spcPts val="0"/>
              </a:spcBef>
            </a:pPr>
            <a:r>
              <a:rPr lang="uk-UA" sz="2800" dirty="0"/>
              <a:t>1) частина біосфери (за деякими уявленнями, — з часом вся біосфера), корінним чином перетворена людиною за допомогою опосередкованого впливу технічних засобів технічні та техногенні об'єкти (будівлі, дороги, механізми тощо) в цілях якнайкращої відповідності соціально-економічним потребам людства;</a:t>
            </a:r>
          </a:p>
          <a:p>
            <a:pPr algn="just">
              <a:spcBef>
                <a:spcPts val="0"/>
              </a:spcBef>
            </a:pPr>
            <a:r>
              <a:rPr lang="uk-UA" sz="2800" dirty="0"/>
              <a:t>2) найскладніша частина антропосфери, що охоплює взаємодію технічних засобів виробництва з природно-ресурсним потенціалом території на основі науково-технічного прогресу;</a:t>
            </a:r>
          </a:p>
          <a:p>
            <a:pPr algn="just">
              <a:spcBef>
                <a:spcPts val="0"/>
              </a:spcBef>
            </a:pPr>
            <a:r>
              <a:rPr lang="uk-UA" sz="2800" dirty="0"/>
              <a:t>3) практично замкнута регіонально-глобальна майбутня технологічна система утилізації і реутилізації що залучаються до господарського обороту природних ресурсів, розрахована на ізоляцію господарсько-виробничих циклів від природного обміну речовин і потоку енергії.</a:t>
            </a:r>
          </a:p>
        </p:txBody>
      </p:sp>
    </p:spTree>
    <p:extLst>
      <p:ext uri="{BB962C8B-B14F-4D97-AF65-F5344CB8AC3E}">
        <p14:creationId xmlns:p14="http://schemas.microsoft.com/office/powerpoint/2010/main" val="1938785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6BFB2-815A-4FC7-BBBD-04538E4EF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 err="1">
                <a:solidFill>
                  <a:srgbClr val="293A55"/>
                </a:solidFill>
                <a:latin typeface="IBM Plex Serif" panose="020B0604020202020204" pitchFamily="18" charset="-52"/>
              </a:rPr>
              <a:t>Аксіоми</a:t>
            </a:r>
            <a:r>
              <a:rPr lang="ru-RU" b="1" dirty="0">
                <a:solidFill>
                  <a:srgbClr val="293A55"/>
                </a:solidFill>
                <a:latin typeface="IBM Plex Serif" panose="020B0604020202020204" pitchFamily="18" charset="-52"/>
              </a:rPr>
              <a:t> про </a:t>
            </a:r>
            <a:r>
              <a:rPr lang="ru-RU" b="1" dirty="0" err="1">
                <a:solidFill>
                  <a:srgbClr val="293A55"/>
                </a:solidFill>
                <a:latin typeface="IBM Plex Serif" panose="020B0604020202020204" pitchFamily="18" charset="-52"/>
              </a:rPr>
              <a:t>потенційні</a:t>
            </a:r>
            <a:r>
              <a:rPr lang="ru-RU" b="1" dirty="0">
                <a:solidFill>
                  <a:srgbClr val="293A55"/>
                </a:solidFill>
                <a:latin typeface="IBM Plex Serif" panose="020B0604020202020204" pitchFamily="18" charset="-52"/>
              </a:rPr>
              <a:t> </a:t>
            </a:r>
            <a:r>
              <a:rPr lang="ru-RU" b="1" dirty="0" err="1">
                <a:solidFill>
                  <a:srgbClr val="293A55"/>
                </a:solidFill>
                <a:latin typeface="IBM Plex Serif" panose="020B0604020202020204" pitchFamily="18" charset="-52"/>
              </a:rPr>
              <a:t>небезпеки</a:t>
            </a:r>
            <a:r>
              <a:rPr lang="ru-RU" b="1" dirty="0">
                <a:solidFill>
                  <a:srgbClr val="293A55"/>
                </a:solidFill>
                <a:latin typeface="IBM Plex Serif" panose="020B0604020202020204" pitchFamily="18" charset="-52"/>
              </a:rPr>
              <a:t> </a:t>
            </a:r>
            <a:r>
              <a:rPr lang="ru-RU" b="1" dirty="0" err="1">
                <a:solidFill>
                  <a:srgbClr val="293A55"/>
                </a:solidFill>
                <a:latin typeface="IBM Plex Serif" panose="020B0604020202020204" pitchFamily="18" charset="-52"/>
              </a:rPr>
              <a:t>технічних</a:t>
            </a:r>
            <a:r>
              <a:rPr lang="ru-RU" b="1" dirty="0">
                <a:solidFill>
                  <a:srgbClr val="293A55"/>
                </a:solidFill>
                <a:latin typeface="IBM Plex Serif" panose="020B0604020202020204" pitchFamily="18" charset="-52"/>
              </a:rPr>
              <a:t> систем</a:t>
            </a:r>
            <a:endParaRPr lang="uk-UA" b="1" dirty="0">
              <a:solidFill>
                <a:srgbClr val="293A55"/>
              </a:solidFill>
              <a:latin typeface="IBM Plex Serif" panose="020B0604020202020204" pitchFamily="18" charset="-52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CAFF985-AC6E-4924-8766-0D7F07AA8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92500"/>
          </a:bodyPr>
          <a:lstStyle/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dirty="0" err="1"/>
              <a:t>Аксіома</a:t>
            </a:r>
            <a:r>
              <a:rPr lang="ru-RU" sz="2800" dirty="0"/>
              <a:t> 1. Будь-яка </a:t>
            </a:r>
            <a:r>
              <a:rPr lang="ru-RU" sz="2800" dirty="0" err="1"/>
              <a:t>технічна</a:t>
            </a:r>
            <a:r>
              <a:rPr lang="ru-RU" sz="2800" dirty="0"/>
              <a:t> система </a:t>
            </a:r>
            <a:r>
              <a:rPr lang="ru-RU" sz="2800" dirty="0" err="1"/>
              <a:t>потенційно</a:t>
            </a:r>
            <a:r>
              <a:rPr lang="ru-RU" sz="2800" dirty="0"/>
              <a:t> </a:t>
            </a:r>
            <a:r>
              <a:rPr lang="ru-RU" sz="2800" dirty="0" err="1"/>
              <a:t>небезпечна</a:t>
            </a:r>
            <a:r>
              <a:rPr lang="ru-RU" sz="2800" dirty="0"/>
              <a:t>.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800" dirty="0"/>
              <a:t>Аксіома 2. Техногенні небезпеки існують, якщо щоденні потоки речовини, енергії і інформації в техносфері перевищують порогові значення.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dirty="0" err="1"/>
              <a:t>Аксіома</a:t>
            </a:r>
            <a:r>
              <a:rPr lang="ru-RU" sz="2800" dirty="0"/>
              <a:t> 3. </a:t>
            </a:r>
            <a:r>
              <a:rPr lang="ru-RU" sz="2800" dirty="0" err="1"/>
              <a:t>Джерелами</a:t>
            </a:r>
            <a:r>
              <a:rPr lang="ru-RU" sz="2800" dirty="0"/>
              <a:t> </a:t>
            </a:r>
            <a:r>
              <a:rPr lang="ru-RU" sz="2800" dirty="0" err="1"/>
              <a:t>техногенних</a:t>
            </a:r>
            <a:r>
              <a:rPr lang="ru-RU" sz="2800" dirty="0"/>
              <a:t> </a:t>
            </a:r>
            <a:r>
              <a:rPr lang="ru-RU" sz="2800" dirty="0" err="1"/>
              <a:t>небезпек</a:t>
            </a:r>
            <a:r>
              <a:rPr lang="ru-RU" sz="2800" dirty="0"/>
              <a:t> є </a:t>
            </a:r>
            <a:r>
              <a:rPr lang="ru-RU" sz="2800" dirty="0" err="1"/>
              <a:t>елементи</a:t>
            </a:r>
            <a:r>
              <a:rPr lang="ru-RU" sz="2800" dirty="0"/>
              <a:t> </a:t>
            </a:r>
            <a:r>
              <a:rPr lang="ru-RU" sz="2800" dirty="0" err="1"/>
              <a:t>техносфери</a:t>
            </a:r>
            <a:r>
              <a:rPr lang="ru-RU" sz="2800" dirty="0"/>
              <a:t>. 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dirty="0" err="1"/>
              <a:t>Аксіома</a:t>
            </a:r>
            <a:r>
              <a:rPr lang="ru-RU" sz="2800" dirty="0"/>
              <a:t> 4. </a:t>
            </a:r>
            <a:r>
              <a:rPr lang="ru-RU" sz="2800" dirty="0" err="1"/>
              <a:t>Техногенні</a:t>
            </a:r>
            <a:r>
              <a:rPr lang="ru-RU" sz="2800" dirty="0"/>
              <a:t> </a:t>
            </a:r>
            <a:r>
              <a:rPr lang="ru-RU" sz="2800" dirty="0" err="1"/>
              <a:t>небезпеки</a:t>
            </a:r>
            <a:r>
              <a:rPr lang="ru-RU" sz="2800" dirty="0"/>
              <a:t> </a:t>
            </a:r>
            <a:r>
              <a:rPr lang="ru-RU" sz="2800" dirty="0" err="1"/>
              <a:t>діють</a:t>
            </a:r>
            <a:r>
              <a:rPr lang="ru-RU" sz="2800" dirty="0"/>
              <a:t> у </a:t>
            </a:r>
            <a:r>
              <a:rPr lang="ru-RU" sz="2800" dirty="0" err="1"/>
              <a:t>просторі</a:t>
            </a:r>
            <a:r>
              <a:rPr lang="ru-RU" sz="2800" dirty="0"/>
              <a:t> і </a:t>
            </a:r>
            <a:r>
              <a:rPr lang="ru-RU" sz="2800" dirty="0" err="1"/>
              <a:t>часі</a:t>
            </a:r>
            <a:r>
              <a:rPr lang="ru-RU" sz="2800" dirty="0"/>
              <a:t>. 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dirty="0" err="1"/>
              <a:t>Аксіома</a:t>
            </a:r>
            <a:r>
              <a:rPr lang="ru-RU" sz="2800" dirty="0"/>
              <a:t> 5. </a:t>
            </a:r>
            <a:r>
              <a:rPr lang="ru-RU" sz="2800" dirty="0" err="1"/>
              <a:t>Техногенні</a:t>
            </a:r>
            <a:r>
              <a:rPr lang="ru-RU" sz="2800" dirty="0"/>
              <a:t> </a:t>
            </a:r>
            <a:r>
              <a:rPr lang="ru-RU" sz="2800" dirty="0" err="1"/>
              <a:t>небезпеки</a:t>
            </a:r>
            <a:r>
              <a:rPr lang="ru-RU" sz="2800" dirty="0"/>
              <a:t> негативно </a:t>
            </a:r>
            <a:r>
              <a:rPr lang="ru-RU" sz="2800" dirty="0" err="1"/>
              <a:t>впливають</a:t>
            </a:r>
            <a:r>
              <a:rPr lang="ru-RU" sz="2800" dirty="0"/>
              <a:t> на </a:t>
            </a:r>
            <a:r>
              <a:rPr lang="ru-RU" sz="2800" dirty="0" err="1"/>
              <a:t>людину</a:t>
            </a:r>
            <a:r>
              <a:rPr lang="ru-RU" sz="2800" dirty="0"/>
              <a:t>, </a:t>
            </a:r>
            <a:r>
              <a:rPr lang="ru-RU" sz="2800" dirty="0" err="1"/>
              <a:t>природне</a:t>
            </a:r>
            <a:r>
              <a:rPr lang="ru-RU" sz="2800" dirty="0"/>
              <a:t> </a:t>
            </a:r>
            <a:r>
              <a:rPr lang="ru-RU" sz="2800" dirty="0" err="1"/>
              <a:t>середовище</a:t>
            </a:r>
            <a:r>
              <a:rPr lang="ru-RU" sz="2800" dirty="0"/>
              <a:t> та </a:t>
            </a:r>
            <a:r>
              <a:rPr lang="ru-RU" sz="2800" dirty="0" err="1"/>
              <a:t>елементи</a:t>
            </a:r>
            <a:r>
              <a:rPr lang="ru-RU" sz="2800" dirty="0"/>
              <a:t> </a:t>
            </a:r>
            <a:r>
              <a:rPr lang="ru-RU" sz="2800" dirty="0" err="1"/>
              <a:t>техносфери</a:t>
            </a:r>
            <a:r>
              <a:rPr lang="ru-RU" sz="2800" dirty="0"/>
              <a:t> </a:t>
            </a:r>
            <a:r>
              <a:rPr lang="ru-RU" sz="2800" dirty="0" err="1"/>
              <a:t>одночасно</a:t>
            </a:r>
            <a:r>
              <a:rPr lang="ru-RU" sz="2800" dirty="0"/>
              <a:t>. 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dirty="0" err="1"/>
              <a:t>Аксіома</a:t>
            </a:r>
            <a:r>
              <a:rPr lang="ru-RU" sz="2800" dirty="0"/>
              <a:t> 6. </a:t>
            </a:r>
            <a:r>
              <a:rPr lang="ru-RU" sz="2800" dirty="0" err="1"/>
              <a:t>Техногенні</a:t>
            </a:r>
            <a:r>
              <a:rPr lang="ru-RU" sz="2800" dirty="0"/>
              <a:t> </a:t>
            </a:r>
            <a:r>
              <a:rPr lang="ru-RU" sz="2800" dirty="0" err="1"/>
              <a:t>небезпеки</a:t>
            </a:r>
            <a:r>
              <a:rPr lang="ru-RU" sz="2800" dirty="0"/>
              <a:t> </a:t>
            </a:r>
            <a:r>
              <a:rPr lang="ru-RU" sz="2800" dirty="0" err="1"/>
              <a:t>погіршують</a:t>
            </a:r>
            <a:r>
              <a:rPr lang="ru-RU" sz="2800" dirty="0"/>
              <a:t> стан </a:t>
            </a:r>
            <a:r>
              <a:rPr lang="ru-RU" sz="2800" dirty="0" err="1"/>
              <a:t>здоров'я</a:t>
            </a:r>
            <a:r>
              <a:rPr lang="ru-RU" sz="2800" dirty="0"/>
              <a:t> </a:t>
            </a:r>
            <a:r>
              <a:rPr lang="ru-RU" sz="2800" dirty="0" err="1"/>
              <a:t>людини</a:t>
            </a:r>
            <a:r>
              <a:rPr lang="ru-RU" sz="2800" dirty="0"/>
              <a:t>, </a:t>
            </a:r>
            <a:r>
              <a:rPr lang="ru-RU" sz="2800" dirty="0" err="1"/>
              <a:t>призводять</a:t>
            </a:r>
            <a:r>
              <a:rPr lang="ru-RU" sz="2800" dirty="0"/>
              <a:t> до травм, </a:t>
            </a:r>
            <a:r>
              <a:rPr lang="ru-RU" sz="2800" dirty="0" err="1"/>
              <a:t>матеріальним</a:t>
            </a:r>
            <a:r>
              <a:rPr lang="ru-RU" sz="2800" dirty="0"/>
              <a:t> </a:t>
            </a:r>
            <a:r>
              <a:rPr lang="ru-RU" sz="2800" dirty="0" err="1"/>
              <a:t>збиткам</a:t>
            </a:r>
            <a:r>
              <a:rPr lang="ru-RU" sz="2800" dirty="0"/>
              <a:t> та до </a:t>
            </a:r>
            <a:r>
              <a:rPr lang="ru-RU" sz="2800" dirty="0" err="1"/>
              <a:t>деградації</a:t>
            </a:r>
            <a:r>
              <a:rPr lang="ru-RU" sz="2800" dirty="0"/>
              <a:t> природного </a:t>
            </a:r>
            <a:r>
              <a:rPr lang="ru-RU" sz="2800" dirty="0" err="1"/>
              <a:t>середовища</a:t>
            </a:r>
            <a:r>
              <a:rPr lang="ru-RU" sz="2800" dirty="0"/>
              <a:t>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222189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A0CA69-AC30-4643-9B76-CA5371A7C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uk-UA" sz="4400" b="1" dirty="0">
                <a:solidFill>
                  <a:srgbClr val="293A55"/>
                </a:solidFill>
                <a:latin typeface="IBM Plex Serif" panose="020B0604020202020204" pitchFamily="18" charset="-52"/>
              </a:rPr>
              <a:t>Небезпеки техногенного характеру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90AB66-A954-47E0-A932-ABDF0F868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</a:pPr>
            <a:r>
              <a:rPr lang="ru-RU" sz="2800" dirty="0"/>
              <a:t>За характером </a:t>
            </a:r>
            <a:r>
              <a:rPr lang="ru-RU" sz="2800" dirty="0" err="1"/>
              <a:t>походження</a:t>
            </a:r>
            <a:r>
              <a:rPr lang="ru-RU" sz="2800" dirty="0"/>
              <a:t> </a:t>
            </a:r>
            <a:r>
              <a:rPr lang="ru-RU" sz="2800" dirty="0" err="1"/>
              <a:t>небезпеки</a:t>
            </a:r>
            <a:r>
              <a:rPr lang="ru-RU" sz="2800" dirty="0"/>
              <a:t> </a:t>
            </a:r>
            <a:r>
              <a:rPr lang="ru-RU" sz="2800" dirty="0" err="1"/>
              <a:t>бувають</a:t>
            </a:r>
            <a:r>
              <a:rPr lang="ru-RU" sz="2800" dirty="0"/>
              <a:t>:</a:t>
            </a:r>
          </a:p>
          <a:p>
            <a:pPr algn="just">
              <a:spcBef>
                <a:spcPts val="0"/>
              </a:spcBef>
            </a:pPr>
            <a:r>
              <a:rPr lang="uk-UA" sz="2800" dirty="0"/>
              <a:t>• природного характеру (стихійні лиха, захворюваність людей, заразні хвороби тварин та рослин тощо); </a:t>
            </a:r>
          </a:p>
          <a:p>
            <a:pPr algn="just">
              <a:spcBef>
                <a:spcPts val="0"/>
              </a:spcBef>
            </a:pPr>
            <a:r>
              <a:rPr lang="uk-UA" sz="2800" dirty="0"/>
              <a:t>• техногенного характеру (транспортні аварії, пожежі, неспровоковані вибухи, аварії з викидом небезпечних хімічних і радіоактивних речовин тощо); </a:t>
            </a:r>
          </a:p>
          <a:p>
            <a:pPr algn="just">
              <a:spcBef>
                <a:spcPts val="0"/>
              </a:spcBef>
            </a:pPr>
            <a:r>
              <a:rPr lang="uk-UA" sz="2800" dirty="0"/>
              <a:t>• соціально-політичні небезпеки (політичні небезпеки: тероризм, збройні конфлікти, війни та інші; соціальні небезпеки: злочинність, бродяжництво, алкоголізм, тютюнопаління та інші); </a:t>
            </a:r>
          </a:p>
          <a:p>
            <a:pPr algn="just">
              <a:spcBef>
                <a:spcPts val="0"/>
              </a:spcBef>
            </a:pPr>
            <a:r>
              <a:rPr lang="uk-UA" sz="2800" dirty="0"/>
              <a:t>• комбіновані небезпеки (природно-техногенні небезпеки: озонові діри, кислотні дощі, </a:t>
            </a:r>
            <a:r>
              <a:rPr lang="uk-UA" sz="2800" dirty="0" err="1"/>
              <a:t>опустелювання</a:t>
            </a:r>
            <a:r>
              <a:rPr lang="uk-UA" sz="2800" dirty="0"/>
              <a:t>, парниковий ефект тощо; природно-соціальні небезпеки: наркоманія, епідемії інфекційних захворювань, венеричні захворювання, СНІД). </a:t>
            </a:r>
          </a:p>
        </p:txBody>
      </p:sp>
    </p:spTree>
    <p:extLst>
      <p:ext uri="{BB962C8B-B14F-4D97-AF65-F5344CB8AC3E}">
        <p14:creationId xmlns:p14="http://schemas.microsoft.com/office/powerpoint/2010/main" val="1512549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15E75-E997-4DE8-B8C0-F5D73F8E8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uk-UA" b="1" dirty="0">
                <a:solidFill>
                  <a:srgbClr val="293A55"/>
                </a:solidFill>
                <a:latin typeface="IBM Plex Serif" panose="020B0604020202020204" pitchFamily="18" charset="-52"/>
              </a:rPr>
              <a:t>Аварія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CA263A7-AC9B-4BEA-94BD-18493E07C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2800" dirty="0"/>
              <a:t>Аварія - це вихід з ладу машин, механізмів, пристроїв, комунікацій, споруд внаслідок порушення технології виробництва, правил експлуатації, правил безпеки, помилок, які допущені при проектуванні, будівництві, а також внаслідок стихійних лих. </a:t>
            </a:r>
          </a:p>
          <a:p>
            <a:pPr algn="just">
              <a:spcBef>
                <a:spcPts val="0"/>
              </a:spcBef>
            </a:pPr>
            <a:r>
              <a:rPr lang="uk-UA" sz="2800" dirty="0"/>
              <a:t>Джерелом аварії можуть бути транспортні засоби, заводи, відсталі технології, застаріле обладнання електростанцій, АЕС. </a:t>
            </a:r>
          </a:p>
          <a:p>
            <a:pPr algn="just">
              <a:spcBef>
                <a:spcPts val="0"/>
              </a:spcBef>
            </a:pPr>
            <a:r>
              <a:rPr lang="uk-UA" sz="2800" dirty="0"/>
              <a:t>Згідно з розмірами та завданою шкодою розрізняють легкі, середні, важкі та особливо важкі аварії. Особливо важкі аварії призводять до великих руйнувань та супроводжуються великими жертвами.</a:t>
            </a:r>
          </a:p>
        </p:txBody>
      </p:sp>
    </p:spTree>
    <p:extLst>
      <p:ext uri="{BB962C8B-B14F-4D97-AF65-F5344CB8AC3E}">
        <p14:creationId xmlns:p14="http://schemas.microsoft.com/office/powerpoint/2010/main" val="3125582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97BEF-7289-4038-9881-7B05841F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uk-UA" b="1" dirty="0">
                <a:solidFill>
                  <a:srgbClr val="293A55"/>
                </a:solidFill>
                <a:latin typeface="IBM Plex Serif" panose="020B0604020202020204" pitchFamily="18" charset="-52"/>
              </a:rPr>
              <a:t>Катастрофа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4E1A1D4-FFEB-4F43-80C9-94A99C21A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2800" dirty="0"/>
              <a:t>Катастрофа – це великомасштабна аварія, яка призводить до важких наслідків для людини, тваринного й рослинного світу, змінюючи умови середовища існування. Глобальні катастрофи охоплюють цілі континенти, і їх розвиток ставить на межу існування усю біосферу.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D02B56D-FFB6-4FAD-91C1-D5DC4CC7D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95" y="3601039"/>
            <a:ext cx="3940855" cy="262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E2F17B0C-F85B-4EDE-9F98-5C00EF732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93" y="4430598"/>
            <a:ext cx="3336014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374928CF-BF93-40B8-823F-0405485B5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562" y="3601039"/>
            <a:ext cx="3813437" cy="254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645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8485C-214D-4D23-9FCF-6E98B473E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293A55"/>
                </a:solidFill>
                <a:latin typeface="IBM Plex Serif" panose="020B0604020202020204" pitchFamily="18" charset="-52"/>
              </a:rPr>
              <a:t>Ідентифікація небезпек 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309480A-13C5-4FA5-9023-6E66CF744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2800" dirty="0"/>
              <a:t>Ідентифікація небезпек – це кількісна і якісна оцінка небезпек за можливими наслідками. Результатом ідентифікації небезпек є: перелік небажаних подій, опис джерел небезпек, факторів небезпек, умов виникнення і розвиток небажаних подій, попередні оцінки небезпек.</a:t>
            </a:r>
          </a:p>
        </p:txBody>
      </p:sp>
      <p:pic>
        <p:nvPicPr>
          <p:cNvPr id="5122" name="Picture 2" descr="Небезпека — Вікіпедія">
            <a:extLst>
              <a:ext uri="{FF2B5EF4-FFF2-40B4-BE49-F238E27FC236}">
                <a16:creationId xmlns:a16="http://schemas.microsoft.com/office/drawing/2014/main" id="{18803F3A-6D30-4EA1-A645-04BBAAC46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089" y="4097210"/>
            <a:ext cx="2261255" cy="226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Ідентифікація об'єктів підвищеної небезпеки проводитиметься через Державний  електронний реєстр - Офіційний сайт Запорізької міської ради">
            <a:extLst>
              <a:ext uri="{FF2B5EF4-FFF2-40B4-BE49-F238E27FC236}">
                <a16:creationId xmlns:a16="http://schemas.microsoft.com/office/drawing/2014/main" id="{8411B252-0FD1-406C-B695-3C2485F8C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40638"/>
            <a:ext cx="4576713" cy="257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446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C463C-5221-4215-85F2-2B6A26093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uk-UA" b="1" dirty="0">
                <a:solidFill>
                  <a:srgbClr val="293A55"/>
                </a:solidFill>
                <a:latin typeface="IBM Plex Serif" panose="020B0604020202020204" pitchFamily="18" charset="-52"/>
              </a:rPr>
              <a:t>Ідентифікація небезпек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CBF6F6-1D5B-4806-B88E-F1C8710B1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algn="just">
              <a:spcBef>
                <a:spcPts val="0"/>
              </a:spcBef>
            </a:pPr>
            <a:r>
              <a:rPr lang="uk-UA" sz="1900" b="1" dirty="0"/>
              <a:t>Види небезпек: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900" dirty="0"/>
              <a:t>бактеріологічна – обумовлена наявністю небезпечних мікроорганізмів (бактерій, вірусів, спірохет, грибів, простіших);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900" dirty="0" err="1"/>
              <a:t>вибухопожежна</a:t>
            </a:r>
            <a:r>
              <a:rPr lang="uk-UA" sz="1900" dirty="0"/>
              <a:t> – наявність газоподібних, рідких і твердих речовин, матеріалів або їх сумішей, а також </a:t>
            </a:r>
            <a:r>
              <a:rPr lang="uk-UA" sz="1900" dirty="0" err="1"/>
              <a:t>окислювачів</a:t>
            </a:r>
            <a:r>
              <a:rPr lang="uk-UA" sz="1900" dirty="0"/>
              <a:t>, що здатні вибухати і горіти за певних умов;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900" dirty="0"/>
              <a:t>гідродинамічна – наявність гідротехнічних споруд (дамби, греблі, шлюзи) для накопичення і зберігання значних об'ємів води і рідин;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900" dirty="0"/>
              <a:t>пожежна – наявність газоподібних, рідких і твердих речовин, матеріалів і їх сумішей, що здатні підтримувати горіння;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900" dirty="0"/>
              <a:t>радіаційна – наявність радіаційних речовин і матеріалів, інших джерел іонізуючого випромінювання;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900" dirty="0"/>
              <a:t>фізична – наявність джерел електромагнітних, світлових, акустичних або інших полів несприятливого діапазону або потужності. Динамічна небезпека пов'язана з наявністю джерел високих швидкостей руху, в тому числі перемінних (вібрацій);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900" dirty="0"/>
              <a:t>хімічна – наявність токсичних, шкідливих, сильнодіючих отруйних речовин, хімічних засобів захисту рослин і мінеральних добрив;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900" dirty="0"/>
              <a:t>екологічна – можливість несприятливого впливу на навколишнє природне середовище техногенних та природних факторів, в результаті чого порушується пристосування живих систем до звичайних умов існування.</a:t>
            </a:r>
          </a:p>
        </p:txBody>
      </p:sp>
    </p:spTree>
    <p:extLst>
      <p:ext uri="{BB962C8B-B14F-4D97-AF65-F5344CB8AC3E}">
        <p14:creationId xmlns:p14="http://schemas.microsoft.com/office/powerpoint/2010/main" val="3573903469"/>
      </p:ext>
    </p:extLst>
  </p:cSld>
  <p:clrMapOvr>
    <a:masterClrMapping/>
  </p:clrMapOvr>
</p:sld>
</file>

<file path=ppt/theme/theme1.xml><?xml version="1.0" encoding="utf-8"?>
<a:theme xmlns:a="http://schemas.openxmlformats.org/drawingml/2006/main" name="Місто">
  <a:themeElements>
    <a:clrScheme name="Відтінки сірого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Міст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істо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Місто</Template>
  <TotalTime>71</TotalTime>
  <Words>1086</Words>
  <Application>Microsoft Office PowerPoint</Application>
  <PresentationFormat>Широкий екран</PresentationFormat>
  <Paragraphs>70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Arial</vt:lpstr>
      <vt:lpstr>Calibri Light</vt:lpstr>
      <vt:lpstr>IBM Plex Serif</vt:lpstr>
      <vt:lpstr>Open Sans</vt:lpstr>
      <vt:lpstr>Місто</vt:lpstr>
      <vt:lpstr>Техногенна безпека територій</vt:lpstr>
      <vt:lpstr>Техногенна безпека</vt:lpstr>
      <vt:lpstr>Техносфера</vt:lpstr>
      <vt:lpstr>Аксіоми про потенційні небезпеки технічних систем</vt:lpstr>
      <vt:lpstr>Небезпеки техногенного характеру</vt:lpstr>
      <vt:lpstr>Аварія</vt:lpstr>
      <vt:lpstr>Катастрофа </vt:lpstr>
      <vt:lpstr>Ідентифікація небезпек </vt:lpstr>
      <vt:lpstr>Ідентифікація небезпек </vt:lpstr>
      <vt:lpstr>Технічні засоби для ідентифікації небезпек </vt:lpstr>
      <vt:lpstr>Принципи забезпечення техногенної безпеки</vt:lpstr>
      <vt:lpstr>Принципи забезпечення техногенної безпеки</vt:lpstr>
      <vt:lpstr>Принципи забезпечення техногенної безпеки</vt:lpstr>
      <vt:lpstr>Принципи забезпечення техногенної безпеки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Техногенна безпека територій</dc:title>
  <dc:creator>reshka166@gmail.com</dc:creator>
  <cp:lastModifiedBy>Manidina Yevhenija</cp:lastModifiedBy>
  <cp:revision>9</cp:revision>
  <dcterms:created xsi:type="dcterms:W3CDTF">2024-02-20T06:15:40Z</dcterms:created>
  <dcterms:modified xsi:type="dcterms:W3CDTF">2024-03-12T17:02:14Z</dcterms:modified>
</cp:coreProperties>
</file>