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sldIdLst>
    <p:sldId id="267" r:id="rId2"/>
    <p:sldId id="257" r:id="rId3"/>
    <p:sldId id="258" r:id="rId4"/>
    <p:sldId id="259" r:id="rId5"/>
    <p:sldId id="262" r:id="rId6"/>
    <p:sldId id="261" r:id="rId7"/>
    <p:sldId id="266" r:id="rId8"/>
    <p:sldId id="265" r:id="rId9"/>
    <p:sldId id="269" r:id="rId10"/>
    <p:sldId id="268" r:id="rId11"/>
    <p:sldId id="26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DE1A-4B8B-4846-BB34-DE8E16886CB9}" type="datetimeFigureOut">
              <a:rPr lang="uk-UA" smtClean="0"/>
              <a:t>12.03.2024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9CE70E4-41DB-4C5C-8084-F8477A4CDA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2206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DE1A-4B8B-4846-BB34-DE8E16886CB9}" type="datetimeFigureOut">
              <a:rPr lang="uk-UA" smtClean="0"/>
              <a:t>12.03.2024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CE70E4-41DB-4C5C-8084-F8477A4CDA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3978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DE1A-4B8B-4846-BB34-DE8E16886CB9}" type="datetimeFigureOut">
              <a:rPr lang="uk-UA" smtClean="0"/>
              <a:t>12.03.2024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CE70E4-41DB-4C5C-8084-F8477A4CDAF4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3652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DE1A-4B8B-4846-BB34-DE8E16886CB9}" type="datetimeFigureOut">
              <a:rPr lang="uk-UA" smtClean="0"/>
              <a:t>12.03.2024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CE70E4-41DB-4C5C-8084-F8477A4CDA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0585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DE1A-4B8B-4846-BB34-DE8E16886CB9}" type="datetimeFigureOut">
              <a:rPr lang="uk-UA" smtClean="0"/>
              <a:t>12.03.2024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CE70E4-41DB-4C5C-8084-F8477A4CDAF4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1315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DE1A-4B8B-4846-BB34-DE8E16886CB9}" type="datetimeFigureOut">
              <a:rPr lang="uk-UA" smtClean="0"/>
              <a:t>12.03.2024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CE70E4-41DB-4C5C-8084-F8477A4CDA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7972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DE1A-4B8B-4846-BB34-DE8E16886CB9}" type="datetimeFigureOut">
              <a:rPr lang="uk-UA" smtClean="0"/>
              <a:t>12.03.2024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70E4-41DB-4C5C-8084-F8477A4CDA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2007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DE1A-4B8B-4846-BB34-DE8E16886CB9}" type="datetimeFigureOut">
              <a:rPr lang="uk-UA" smtClean="0"/>
              <a:t>12.03.2024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70E4-41DB-4C5C-8084-F8477A4CDA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219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DE1A-4B8B-4846-BB34-DE8E16886CB9}" type="datetimeFigureOut">
              <a:rPr lang="uk-UA" smtClean="0"/>
              <a:t>12.03.2024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70E4-41DB-4C5C-8084-F8477A4CDA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546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DE1A-4B8B-4846-BB34-DE8E16886CB9}" type="datetimeFigureOut">
              <a:rPr lang="uk-UA" smtClean="0"/>
              <a:t>12.03.2024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CE70E4-41DB-4C5C-8084-F8477A4CDA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660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DE1A-4B8B-4846-BB34-DE8E16886CB9}" type="datetimeFigureOut">
              <a:rPr lang="uk-UA" smtClean="0"/>
              <a:t>12.03.2024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9CE70E4-41DB-4C5C-8084-F8477A4CDA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895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DE1A-4B8B-4846-BB34-DE8E16886CB9}" type="datetimeFigureOut">
              <a:rPr lang="uk-UA" smtClean="0"/>
              <a:t>12.03.2024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9CE70E4-41DB-4C5C-8084-F8477A4CDA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4252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DE1A-4B8B-4846-BB34-DE8E16886CB9}" type="datetimeFigureOut">
              <a:rPr lang="uk-UA" smtClean="0"/>
              <a:t>12.03.2024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70E4-41DB-4C5C-8084-F8477A4CDA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2012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DE1A-4B8B-4846-BB34-DE8E16886CB9}" type="datetimeFigureOut">
              <a:rPr lang="uk-UA" smtClean="0"/>
              <a:t>12.03.2024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70E4-41DB-4C5C-8084-F8477A4CDA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93937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DE1A-4B8B-4846-BB34-DE8E16886CB9}" type="datetimeFigureOut">
              <a:rPr lang="uk-UA" smtClean="0"/>
              <a:t>12.03.2024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70E4-41DB-4C5C-8084-F8477A4CDA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0456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0DE1A-4B8B-4846-BB34-DE8E16886CB9}" type="datetimeFigureOut">
              <a:rPr lang="uk-UA" smtClean="0"/>
              <a:t>12.03.2024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CE70E4-41DB-4C5C-8084-F8477A4CDA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334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0DE1A-4B8B-4846-BB34-DE8E16886CB9}" type="datetimeFigureOut">
              <a:rPr lang="uk-UA" smtClean="0"/>
              <a:t>12.03.2024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9CE70E4-41DB-4C5C-8084-F8477A4CDAF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104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  <p:sldLayoutId id="2147483887" r:id="rId13"/>
    <p:sldLayoutId id="2147483888" r:id="rId14"/>
    <p:sldLayoutId id="2147483889" r:id="rId15"/>
    <p:sldLayoutId id="21474838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0051" y="159026"/>
            <a:ext cx="10402836" cy="808383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Дефектологія як наука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365" y="1192696"/>
            <a:ext cx="10800522" cy="4757530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Дефектологія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педагогічна наука, інтегративна галузь знань, яка спирається на дані медицини, педагогіки, психології.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олігофренопедагогіка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           -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олігофренопсихологія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-тифлопедагогіка;                       -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тифлопсихологія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-сурдопедагогіка;                        -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сурдопсихологія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-логопедія;                                     -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логопсихологія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2477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0261" y="624110"/>
            <a:ext cx="9914351" cy="1280890"/>
          </a:xfrm>
        </p:spPr>
        <p:txBody>
          <a:bodyPr>
            <a:normAutofit/>
          </a:bodyPr>
          <a:lstStyle/>
          <a:p>
            <a:r>
              <a:rPr lang="ru-RU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видатних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педагогів-дефектологів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0261" y="1616765"/>
            <a:ext cx="9914351" cy="4294457"/>
          </a:xfrm>
        </p:spPr>
        <p:txBody>
          <a:bodyPr>
            <a:normAutofit/>
          </a:bodyPr>
          <a:lstStyle/>
          <a:p>
            <a:r>
              <a:rPr lang="ru-RU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Микола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Михайлович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Лаговський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(1862-1933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Федір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Андрійович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Рау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(1868-1957) 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Ніна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Феодосіївна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Слезіна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(1922-1996) 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Кирило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Георгійович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Коровін</a:t>
            </a:r>
            <a:r>
              <a:rPr lang="uk-UA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1917-2001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000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Граф </a:t>
            </a:r>
            <a:r>
              <a:rPr lang="uk-UA" sz="2000" b="1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Ілінський</a:t>
            </a:r>
            <a:r>
              <a:rPr lang="uk-UA" sz="2000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основоположник української </a:t>
            </a:r>
            <a:r>
              <a:rPr lang="uk-UA" sz="2000" b="1" kern="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сурдопедагогіки</a:t>
            </a:r>
          </a:p>
          <a:p>
            <a:r>
              <a:rPr 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Соколянський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Іван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видатний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психоневролог, </a:t>
            </a:r>
            <a:r>
              <a:rPr 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організатор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Інституту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дефектології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Харкові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професор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медичного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інституту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засновник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оригінального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методу </a:t>
            </a:r>
            <a:r>
              <a:rPr 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втратою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зору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слуху.</a:t>
            </a:r>
          </a:p>
          <a:p>
            <a:r>
              <a:rPr lang="uk-UA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Микола Дмитрович </a:t>
            </a:r>
            <a:r>
              <a:rPr lang="uk-UA" sz="20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Ярмаченко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000" smtClean="0">
                <a:solidFill>
                  <a:srgbClr val="202122"/>
                </a:solidFill>
                <a:latin typeface="Arial" panose="020B0604020202020204" pitchFamily="34" charset="0"/>
              </a:rPr>
              <a:t>ф</a:t>
            </a:r>
            <a:r>
              <a:rPr lang="ru-RU" sz="2000" smtClean="0">
                <a:solidFill>
                  <a:srgbClr val="202122"/>
                </a:solidFill>
                <a:latin typeface="Arial" panose="020B0604020202020204" pitchFamily="34" charset="0"/>
              </a:rPr>
              <a:t>ахівець</a:t>
            </a:r>
            <a:r>
              <a:rPr lang="ru-RU" sz="2000" dirty="0" smtClean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202122"/>
                </a:solidFill>
                <a:latin typeface="Arial" panose="020B0604020202020204" pitchFamily="34" charset="0"/>
              </a:rPr>
              <a:t>у </a:t>
            </a:r>
            <a:r>
              <a:rPr lang="ru-RU" sz="2000" dirty="0" err="1">
                <a:solidFill>
                  <a:srgbClr val="202122"/>
                </a:solidFill>
                <a:latin typeface="Arial" panose="020B0604020202020204" pitchFamily="34" charset="0"/>
              </a:rPr>
              <a:t>галузі</a:t>
            </a:r>
            <a:r>
              <a:rPr lang="ru-RU" sz="20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Arial" panose="020B0604020202020204" pitchFamily="34" charset="0"/>
              </a:rPr>
              <a:t>дефектології</a:t>
            </a:r>
            <a:r>
              <a:rPr lang="ru-RU" sz="2000" dirty="0">
                <a:solidFill>
                  <a:srgbClr val="202122"/>
                </a:solidFill>
                <a:latin typeface="Arial" panose="020B0604020202020204" pitchFamily="34" charset="0"/>
              </a:rPr>
              <a:t> (</a:t>
            </a:r>
            <a:r>
              <a:rPr lang="ru-RU" sz="2000" dirty="0" err="1">
                <a:solidFill>
                  <a:srgbClr val="202122"/>
                </a:solidFill>
                <a:latin typeface="Arial" panose="020B0604020202020204" pitchFamily="34" charset="0"/>
              </a:rPr>
              <a:t>сурдопедагогіка</a:t>
            </a:r>
            <a:r>
              <a:rPr lang="ru-RU" sz="2000" dirty="0">
                <a:solidFill>
                  <a:srgbClr val="202122"/>
                </a:solidFill>
                <a:latin typeface="Arial" panose="020B0604020202020204" pitchFamily="34" charset="0"/>
              </a:rPr>
              <a:t>) та </a:t>
            </a:r>
            <a:r>
              <a:rPr lang="ru-RU" sz="2000" dirty="0" err="1">
                <a:solidFill>
                  <a:srgbClr val="202122"/>
                </a:solidFill>
                <a:latin typeface="Arial" panose="020B0604020202020204" pitchFamily="34" charset="0"/>
              </a:rPr>
              <a:t>теорії</a:t>
            </a:r>
            <a:r>
              <a:rPr lang="ru-RU" sz="2000" dirty="0">
                <a:solidFill>
                  <a:srgbClr val="202122"/>
                </a:solidFill>
                <a:latin typeface="Arial" panose="020B0604020202020204" pitchFamily="34" charset="0"/>
              </a:rPr>
              <a:t> й </a:t>
            </a:r>
            <a:r>
              <a:rPr lang="ru-RU" sz="2000" dirty="0" err="1">
                <a:solidFill>
                  <a:srgbClr val="202122"/>
                </a:solidFill>
                <a:latin typeface="Arial" panose="020B0604020202020204" pitchFamily="34" charset="0"/>
              </a:rPr>
              <a:t>історії</a:t>
            </a:r>
            <a:r>
              <a:rPr lang="ru-RU" sz="20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Arial" panose="020B0604020202020204" pitchFamily="34" charset="0"/>
              </a:rPr>
              <a:t>педагогіки</a:t>
            </a:r>
            <a:r>
              <a:rPr lang="ru-RU" sz="2000" dirty="0">
                <a:solidFill>
                  <a:srgbClr val="202122"/>
                </a:solidFill>
                <a:latin typeface="Arial" panose="020B0604020202020204" pitchFamily="34" charset="0"/>
              </a:rPr>
              <a:t>. </a:t>
            </a:r>
            <a:r>
              <a:rPr lang="ru-RU" sz="2000" dirty="0" err="1">
                <a:solidFill>
                  <a:srgbClr val="202122"/>
                </a:solidFill>
                <a:latin typeface="Arial" panose="020B0604020202020204" pitchFamily="34" charset="0"/>
              </a:rPr>
              <a:t>Ініціатор</a:t>
            </a:r>
            <a:r>
              <a:rPr lang="ru-RU" sz="20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Arial" panose="020B0604020202020204" pitchFamily="34" charset="0"/>
              </a:rPr>
              <a:t>створення</a:t>
            </a:r>
            <a:r>
              <a:rPr lang="ru-RU" sz="2000" dirty="0">
                <a:solidFill>
                  <a:srgbClr val="202122"/>
                </a:solidFill>
                <a:latin typeface="Arial" panose="020B0604020202020204" pitchFamily="34" charset="0"/>
              </a:rPr>
              <a:t> в </a:t>
            </a:r>
            <a:r>
              <a:rPr lang="ru-RU" sz="2000" dirty="0" err="1">
                <a:solidFill>
                  <a:srgbClr val="202122"/>
                </a:solidFill>
                <a:latin typeface="Arial" panose="020B0604020202020204" pitchFamily="34" charset="0"/>
              </a:rPr>
              <a:t>Україні</a:t>
            </a:r>
            <a:r>
              <a:rPr lang="ru-RU" sz="20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Arial" panose="020B0604020202020204" pitchFamily="34" charset="0"/>
              </a:rPr>
              <a:t>наукової</a:t>
            </a:r>
            <a:r>
              <a:rPr lang="ru-RU" sz="20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Arial" panose="020B0604020202020204" pitchFamily="34" charset="0"/>
              </a:rPr>
              <a:t>школи</a:t>
            </a:r>
            <a:r>
              <a:rPr lang="ru-RU" sz="2000" dirty="0">
                <a:solidFill>
                  <a:srgbClr val="202122"/>
                </a:solidFill>
                <a:latin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rgbClr val="202122"/>
                </a:solidFill>
                <a:latin typeface="Arial" panose="020B0604020202020204" pitchFamily="34" charset="0"/>
              </a:rPr>
              <a:t>сурдопедагогів</a:t>
            </a:r>
            <a:r>
              <a:rPr lang="ru-RU" sz="2000" dirty="0">
                <a:solidFill>
                  <a:srgbClr val="202122"/>
                </a:solidFill>
                <a:latin typeface="Arial" panose="020B0604020202020204" pitchFamily="34" charset="0"/>
              </a:rPr>
              <a:t> та </a:t>
            </a:r>
            <a:r>
              <a:rPr lang="ru-RU" sz="2000" dirty="0" err="1">
                <a:solidFill>
                  <a:srgbClr val="202122"/>
                </a:solidFill>
                <a:latin typeface="Arial" panose="020B0604020202020204" pitchFamily="34" charset="0"/>
              </a:rPr>
              <a:t>істориків-педагогів</a:t>
            </a:r>
            <a:r>
              <a:rPr lang="ru-RU" sz="2000" dirty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527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DBAD986-DBBA-DE8B-60D5-8A49D5B27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90406"/>
          </a:xfrm>
        </p:spPr>
        <p:txBody>
          <a:bodyPr/>
          <a:lstStyle/>
          <a:p>
            <a:pPr marL="91440" lvl="0" indent="-179705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</a:pPr>
            <a:r>
              <a:rPr lang="uk-UA" sz="2000" b="1" spc="0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endParaRPr lang="uk-UA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AED078F-A4F1-E6E2-B5E9-A2C6A7C4E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82538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3574631-198E-13AA-658B-51FD8A45E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842"/>
            <a:ext cx="10515600" cy="418741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4400" b="1" kern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400" b="1" kern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kern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Загальні питання історії сурдопедагогіки</a:t>
            </a:r>
            <a:r>
              <a:rPr lang="uk-UA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57EE955-4A8D-9C05-8377-07A450645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29179"/>
            <a:ext cx="10744200" cy="450177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8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Сурдопедагогіка</a:t>
            </a:r>
            <a:r>
              <a:rPr lang="uk-UA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(від латин. </a:t>
            </a:r>
            <a:r>
              <a:rPr lang="ru-RU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surdus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глухий)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наука про закономірності навчання, виховання, корекцію розвитку дітей з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порушеннями слуху: глухих, зі зниженим слухом, </a:t>
            </a:r>
            <a:r>
              <a:rPr lang="uk-UA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пізнооглухлих</a:t>
            </a:r>
            <a:r>
              <a:rPr lang="uk-UA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kern="1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uk-UA" sz="2800" b="1" kern="1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урдопсихологія</a:t>
            </a:r>
            <a:r>
              <a:rPr lang="uk-UA" sz="2800" kern="1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наука, що вивчає своєрідність психічного розвитку цієї категорії дітей, методи психокорекції, процеси </a:t>
            </a:r>
            <a:r>
              <a:rPr lang="uk-UA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компенсаторно</a:t>
            </a:r>
            <a:r>
              <a:rPr lang="uk-UA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-корекційного характеру</a:t>
            </a:r>
            <a:r>
              <a:rPr lang="uk-UA" sz="2800" kern="1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800" kern="1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800" kern="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 та виховання дітей з ООП </a:t>
            </a:r>
            <a:r>
              <a:rPr lang="uk-UA" sz="2800" kern="1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вимагають спеціально організованих умов.</a:t>
            </a:r>
            <a:endParaRPr lang="uk-UA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01455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6A44E5A-2119-12FF-F823-0501D046A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383" y="159026"/>
            <a:ext cx="10347297" cy="967409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ПРЕДМЕТ, ДЖЕРЕЛА ТА ЗНАЧЕННЯ ІСТОРІЇ СУРДОПЕДАГОГІКИ.</a:t>
            </a:r>
            <a:r>
              <a:rPr lang="uk-UA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54584FB-DAEF-A78E-2005-0F2901CFA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3" y="1828800"/>
            <a:ext cx="10347297" cy="404029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Предметом історії сурдопедагогіки є </a:t>
            </a:r>
            <a:r>
              <a:rPr lang="uk-UA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 питань станов­лення й розвитку практики і теорії спеціально організованого виховання і навчання дітей з недоліками слуху в різні історичні епохи. </a:t>
            </a:r>
            <a:endParaRPr lang="uk-UA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Основними джерелами історії сурдопедагогіки є:</a:t>
            </a:r>
            <a:endParaRPr lang="uk-UA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-архівні матеріали ;</a:t>
            </a:r>
          </a:p>
          <a:p>
            <a:r>
              <a:rPr lang="uk-UA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-літературні матеріали ;</a:t>
            </a:r>
          </a:p>
          <a:p>
            <a:r>
              <a:rPr lang="uk-UA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-продукти діяльності глухих людей та сурдопедагогів ;</a:t>
            </a:r>
          </a:p>
          <a:p>
            <a:r>
              <a:rPr lang="uk-UA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-сучасна практика виховання і навчання дітей з недоліками слуху</a:t>
            </a:r>
            <a:r>
              <a:rPr lang="uk-UA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4087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07E0A0-73BF-99E5-A03B-058B70737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216058" y="197963"/>
            <a:ext cx="9939622" cy="1112363"/>
          </a:xfrm>
        </p:spPr>
        <p:txBody>
          <a:bodyPr>
            <a:normAutofit/>
          </a:bodyPr>
          <a:lstStyle/>
          <a:p>
            <a:r>
              <a:rPr kumimoji="0" lang="uk-UA" sz="2400" b="1" i="0" u="none" strike="noStrike" kern="0" cap="none" spc="-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ЗНАЧЕННЯ ІСТОРІЇ СУРДОПЕДАГОГІКИ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FB3D5D9-FA9D-43CB-DFD0-93351007C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57080"/>
            <a:ext cx="10058400" cy="401201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2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 історії сурдопедагогіки відіграє велику роль не тільки в підвищенні педагогічної культури сурдопедагога, а й сприяє озброєнню його педагогічною майстерністю. Сурдопедагог вивчає кращий досвід минулого, який при умові творчого засвоєння допомагає йому в щоденній роботі</a:t>
            </a:r>
            <a:r>
              <a:rPr lang="uk-UA" sz="20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32446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6EA601-95D2-B4EF-551F-4D35EA87E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437" y="286603"/>
            <a:ext cx="10439243" cy="1450757"/>
          </a:xfrm>
        </p:spPr>
        <p:txBody>
          <a:bodyPr>
            <a:normAutofit fontScale="90000"/>
          </a:bodyPr>
          <a:lstStyle/>
          <a:p>
            <a:r>
              <a:rPr lang="uk-UA" sz="27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ЗВ’ЯЗОК ІСТОРІЇ СУРДОПЕДАГОГІКИ З ІНШИМИ НАУКАМИ</a:t>
            </a:r>
            <a:r>
              <a:rPr lang="uk-UA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BC4E997-7EF1-E0F4-E105-7B5A427C3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437" y="1845734"/>
            <a:ext cx="10439243" cy="439481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Сурдопедагогічна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теорія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практика в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процесі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виникнення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розвитку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тісно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пов’язана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   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суміжними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спорідненими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галузями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знань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загальною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педагогікою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психологією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окремими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методи­ками,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мовознавством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фізіологією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медициною.</a:t>
            </a:r>
          </a:p>
          <a:p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Історія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сурдопедагогіки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пов’язується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історією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юрис­пруденції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мовознавства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фізіології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вищоїнервової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діяльності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тощо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І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сторія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сурдопедагогіки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висвітлює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не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тільки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минуле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а й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сприяє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правильному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розумінню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сучасних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сурдопедагогічних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питань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проблем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849285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BE481DA-785A-4888-C6C7-558AF0E8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6035" y="335875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uk-UA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ОСОБЛИВОСТІ ФОРМУВАННЯ ГЛУХОГО ЯК СОЦІАЛЬНОЇ      ОСОБИСТОСТІ</a:t>
            </a:r>
            <a:r>
              <a:rPr lang="uk-UA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FFEDF18-495E-9C23-A294-6FFB3EF5E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6035" y="1616765"/>
            <a:ext cx="9768577" cy="4890052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Глухота сама по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собі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не так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різко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кидаєть­ся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вічі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сторонніх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людей, як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сліпота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фізичне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каліцтво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інтелек­туальна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неповноцінність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тощо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Вона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виявляється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переважно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опосередковано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Без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спеціально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організованого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навчання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глуха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дитина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неод­мінно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залишається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й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німою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тобто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стає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глухонімою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Можливості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участі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глухонімих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виробничому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 особливо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суспільному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житті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виявляються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дуже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обмеженими</a:t>
            </a:r>
            <a:endParaRPr lang="ru-RU" sz="2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Суспільне становище глухонімих залежить  від релігійних, юридичних, медико-психологічних та педагогічних поглядів на глухонімоту, які впливають на форму­вання соціальної оцінки глухонімих людей.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909105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A5522A9-C599-15DB-F018-83705851D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097280" y="343300"/>
            <a:ext cx="9968658" cy="1031373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ПОГЛЯДИ НА ГЛУХОНІМОТУ І 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ГЛУХОНІМИХ на 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ранніх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етапах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людства</a:t>
            </a: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B2274A8-9355-1034-4788-803F06106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89043"/>
            <a:ext cx="10407332" cy="4122179"/>
          </a:xfrm>
        </p:spPr>
        <p:txBody>
          <a:bodyPr>
            <a:normAutofit/>
          </a:bodyPr>
          <a:lstStyle/>
          <a:p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Розвиток свідомості первісної людини здійснювався дуже повільно. В своїй основі він мав послідовне зростання трудової діяльності людини, її щоденної трудової практики як єдиного джерела пізнання і критерію достовірності уявлень про навколишній світ</a:t>
            </a:r>
            <a:r>
              <a:rPr lang="uk-UA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праці людина розвивала свою мову і мислення, навчалася відтворювати потрібні їй форми речей за заздалегідь виробленим планом</a:t>
            </a:r>
            <a:r>
              <a:rPr lang="uk-UA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суспільної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праці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поступово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склалися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засоби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міжособистісного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спілкування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пройшли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тривалий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складний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шлях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Спочатку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людей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складалася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дуже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слабо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дифе­ренційованих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звуків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значною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мірою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доповнювали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мімікою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рухами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тіла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24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32414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AE73C7-A5E9-51D8-27FB-EF882F09F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383" y="299855"/>
            <a:ext cx="10347297" cy="1104875"/>
          </a:xfrm>
        </p:spPr>
        <p:txBody>
          <a:bodyPr>
            <a:normAutofit fontScale="90000"/>
          </a:bodyPr>
          <a:lstStyle/>
          <a:p>
            <a:r>
              <a:rPr lang="uk-UA" sz="31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ІСТОРІЯ ЗАРУБІЖНОЇ СУРДОПЕДАГОГІКИ</a:t>
            </a:r>
            <a:r>
              <a:rPr lang="uk-UA" sz="31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uk-UA" sz="31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uk-UA" sz="31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uk-UA" sz="31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uk-UA" sz="31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uk-UA" sz="31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uk-UA" sz="31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uk-UA" sz="31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BAA990A-7B9D-6439-4F2A-15AEE3A42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3" y="1404730"/>
            <a:ext cx="10347297" cy="4757530"/>
          </a:xfrm>
        </p:spPr>
        <p:txBody>
          <a:bodyPr>
            <a:normAutofit/>
          </a:bodyPr>
          <a:lstStyle/>
          <a:p>
            <a:r>
              <a:rPr lang="uk-UA" sz="2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СУСПІЛЬНЕ СТАНОВИЩЕ ГЛУХОНІМИХ ТА ПОГЛЯДИ НА ГЛУХОНІМОТУ В ЕПОХУ РАБОВЛАСНИЦТВА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ПОГЛЯДИ НА ГЛУХОНІМОТУ ТА ВИХОВАННЯ ГЛУХОНІМИХ В ПЕРІОД РАБОВЛАСНИЦТВА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179705"/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СУСПІЛЬНЕ СТАНОВИЩЕ ГЛУХОНІМИХ ТА ПОГЛЯДИ НА ГЛУХОНІМОТУ В ЕПОХУ 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ФЕОДАЛІЗМУ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 СЕРЕДНЬОВІЧЧЯ.</a:t>
            </a:r>
          </a:p>
          <a:p>
            <a:pPr indent="-179705"/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 ОСВІТИ ДЛЯ ДІТЕЙ З ПОРУШЕННЯМИ СЛУХУ В УКРАЇНІ (ПОЧАТОК ХІХ – ПОЧАТОК ХХІ)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179705"/>
            <a:endParaRPr lang="uk-UA" sz="20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виникненні і розвитку спеціальних навчально-виховних за­кладів для глухих дітей різних зарубіжних країн було багато спільного, типового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50309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0991" y="624110"/>
            <a:ext cx="10033621" cy="1280890"/>
          </a:xfrm>
        </p:spPr>
        <p:txBody>
          <a:bodyPr/>
          <a:lstStyle/>
          <a:p>
            <a:pPr marL="91440" lvl="0" indent="-179705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</a:pPr>
            <a:r>
              <a:rPr lang="uk-UA" sz="2000" b="1" spc="0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lang="uk-UA" sz="2400" b="1" spc="0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РОЗВИТОК ОСВІТИ ДЛЯ ДІТЕЙ З ПОРУШЕННЯМИ СЛУХУ В УКРАЇНІ (ПОЧАТОК ХІХ – ПОЧАТОК ХХІ)</a:t>
            </a:r>
            <a:r>
              <a:rPr lang="ru-RU" sz="2400" b="1" spc="0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ru-RU" sz="2400" b="1" spc="0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0991" y="2054087"/>
            <a:ext cx="10033621" cy="4333461"/>
          </a:xfrm>
        </p:spPr>
        <p:txBody>
          <a:bodyPr>
            <a:norm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здобуттям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незалежності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перше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вийшли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загальнодержавного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масштабу. Не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залишилася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осторонь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зокрема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спеціальна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Спеціальні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порушеннями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слуху,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створювались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дореволюційній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відкривались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ініціативи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приватних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осіб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існували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переважно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благодійницькі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кошти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Характерною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особливістю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тогочасних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спеціальних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шкіл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порушеннями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слуху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була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відсутність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них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єдиної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чіткої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навчальновиховної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адже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вони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офіційно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включалися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систему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установ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народної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тому не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одержували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науково-методичної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допомоги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керівництво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ними не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здійснювалося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заклади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порушеннями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слуху на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території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Західної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розвивалися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надзвичайно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тяжких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несприятливих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умовах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Перші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виникали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приватної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ініціативи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громадської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благодійності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60735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</TotalTime>
  <Words>725</Words>
  <Application>Microsoft Office PowerPoint</Application>
  <PresentationFormat>Широкоэкранный</PresentationFormat>
  <Paragraphs>51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Легкий дым</vt:lpstr>
      <vt:lpstr>Дефектологія як наука</vt:lpstr>
      <vt:lpstr> Загальні питання історії сурдопедагогіки </vt:lpstr>
      <vt:lpstr>ПРЕДМЕТ, ДЖЕРЕЛА ТА ЗНАЧЕННЯ ІСТОРІЇ СУРДОПЕДАГОГІКИ. </vt:lpstr>
      <vt:lpstr>     ЗНАЧЕННЯ ІСТОРІЇ СУРДОПЕДАГОГІКИ</vt:lpstr>
      <vt:lpstr>ЗВ’ЯЗОК ІСТОРІЇ СУРДОПЕДАГОГІКИ З ІНШИМИ НАУКАМИ </vt:lpstr>
      <vt:lpstr>ОСОБЛИВОСТІ ФОРМУВАННЯ ГЛУХОГО ЯК СОЦІАЛЬНОЇ      ОСОБИСТОСТІ </vt:lpstr>
      <vt:lpstr>ПОГЛЯДИ НА ГЛУХОНІМОТУ І ГЛУХОНІМИХ на ранніх етапах людства</vt:lpstr>
      <vt:lpstr>ІСТОРІЯ ЗАРУБІЖНОЇ СУРДОПЕДАГОГІКИ     </vt:lpstr>
      <vt:lpstr> РОЗВИТОК ОСВІТИ ДЛЯ ДІТЕЙ З ПОРУШЕННЯМИ СЛУХУ В УКРАЇНІ (ПОЧАТОК ХІХ – ПОЧАТОК ХХІ) </vt:lpstr>
      <vt:lpstr>Діяльність видатних педагогів-дефектологів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Загальні питання історії сурдопедагогіки </dc:title>
  <dc:creator>user</dc:creator>
  <cp:lastModifiedBy>Пользователь Windows</cp:lastModifiedBy>
  <cp:revision>8</cp:revision>
  <dcterms:created xsi:type="dcterms:W3CDTF">2024-03-11T21:58:29Z</dcterms:created>
  <dcterms:modified xsi:type="dcterms:W3CDTF">2024-03-12T10:39:21Z</dcterms:modified>
</cp:coreProperties>
</file>