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6" r:id="rId4"/>
    <p:sldId id="267" r:id="rId5"/>
    <p:sldId id="268" r:id="rId6"/>
    <p:sldId id="269" r:id="rId7"/>
    <p:sldId id="272" r:id="rId8"/>
    <p:sldId id="270" r:id="rId9"/>
    <p:sldId id="263" r:id="rId10"/>
    <p:sldId id="273" r:id="rId11"/>
    <p:sldId id="274" r:id="rId12"/>
    <p:sldId id="265" r:id="rId13"/>
    <p:sldId id="264" r:id="rId14"/>
    <p:sldId id="261" r:id="rId15"/>
    <p:sldId id="259" r:id="rId16"/>
    <p:sldId id="260" r:id="rId17"/>
    <p:sldId id="275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B81A-D1D9-4401-A823-3212C5CC9B13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1A51-C47B-4479-9B11-EDADB6D7E8ED}" type="slidenum">
              <a:rPr lang="uk-UA" smtClean="0"/>
              <a:t>‹#›</a:t>
            </a:fld>
            <a:endParaRPr lang="uk-UA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177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B81A-D1D9-4401-A823-3212C5CC9B13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1A51-C47B-4479-9B11-EDADB6D7E8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92909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B81A-D1D9-4401-A823-3212C5CC9B13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1A51-C47B-4479-9B11-EDADB6D7E8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00466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B81A-D1D9-4401-A823-3212C5CC9B13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1A51-C47B-4479-9B11-EDADB6D7E8ED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6582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B81A-D1D9-4401-A823-3212C5CC9B13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1A51-C47B-4479-9B11-EDADB6D7E8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161204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B81A-D1D9-4401-A823-3212C5CC9B13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1A51-C47B-4479-9B11-EDADB6D7E8ED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28648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B81A-D1D9-4401-A823-3212C5CC9B13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1A51-C47B-4479-9B11-EDADB6D7E8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16875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B81A-D1D9-4401-A823-3212C5CC9B13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1A51-C47B-4479-9B11-EDADB6D7E8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6776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B81A-D1D9-4401-A823-3212C5CC9B13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1A51-C47B-4479-9B11-EDADB6D7E8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18451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B81A-D1D9-4401-A823-3212C5CC9B13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1A51-C47B-4479-9B11-EDADB6D7E8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60526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B81A-D1D9-4401-A823-3212C5CC9B13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1A51-C47B-4479-9B11-EDADB6D7E8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5417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B81A-D1D9-4401-A823-3212C5CC9B13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1A51-C47B-4479-9B11-EDADB6D7E8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6260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B81A-D1D9-4401-A823-3212C5CC9B13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1A51-C47B-4479-9B11-EDADB6D7E8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9806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B81A-D1D9-4401-A823-3212C5CC9B13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1A51-C47B-4479-9B11-EDADB6D7E8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2463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B81A-D1D9-4401-A823-3212C5CC9B13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1A51-C47B-4479-9B11-EDADB6D7E8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852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B81A-D1D9-4401-A823-3212C5CC9B13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1A51-C47B-4479-9B11-EDADB6D7E8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456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B81A-D1D9-4401-A823-3212C5CC9B13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1A51-C47B-4479-9B11-EDADB6D7E8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81544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069B81A-D1D9-4401-A823-3212C5CC9B13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8201A51-C47B-4479-9B11-EDADB6D7E8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004128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bettertone.com.ua/uk/service/sluhoprotezuvannya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7EE6C33-4126-E8A1-0320-2E9798E37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2425" y="131975"/>
            <a:ext cx="10209229" cy="772998"/>
          </a:xfrm>
        </p:spPr>
        <p:txBody>
          <a:bodyPr>
            <a:normAutofit fontScale="90000"/>
          </a:bodyPr>
          <a:lstStyle/>
          <a:p>
            <a:r>
              <a:rPr lang="ru-RU" sz="200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ru-RU" sz="2200" b="1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Характеристика    </a:t>
            </a:r>
            <a:r>
              <a:rPr lang="ru-RU" sz="2200" b="1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професійної</a:t>
            </a:r>
            <a:r>
              <a:rPr lang="ru-RU" sz="2200" b="1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ru-RU" sz="2200" b="1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kumimoji="0" lang="ru-RU" sz="2200" b="1" i="0" u="none" strike="noStrike" kern="1200" cap="all" spc="0" normalizeH="0" baseline="0" noProof="0" dirty="0">
                <a:ln w="3175" cmpd="sng">
                  <a:noFill/>
                </a:ln>
                <a:solidFill>
                  <a:srgbClr val="333333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сурдопедагога</a:t>
            </a:r>
            <a:r>
              <a:rPr lang="ru-RU" sz="22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2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1E636ACA-8050-0C21-0DC8-A7A9767379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2425" y="1140643"/>
            <a:ext cx="10209229" cy="5090475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uk-UA" sz="2400" b="1" dirty="0">
                <a:solidFill>
                  <a:srgbClr val="19191A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Сурдопедагог – це фахівець</a:t>
            </a:r>
            <a:r>
              <a:rPr lang="uk-UA" sz="2400" dirty="0">
                <a:solidFill>
                  <a:srgbClr val="19191A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педагогічного профілю, який розуміє психофізичні особливості розвитку дітей з порушенням слуху та володіє методиками їх навчання.</a:t>
            </a:r>
            <a:endParaRPr lang="uk-UA" sz="20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sz="2400" dirty="0">
                <a:solidFill>
                  <a:srgbClr val="19191A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Сурдопедагог вчить дитину з порушенням слуху раннього віку слухати та розуміти почуте, формує та розвиває її мовлення, вчить правильно вимовляти звуки, запам’ятовувати слова, граматично правильно поєднувати їх у речення та користуватися набутими навичками для спілкування.</a:t>
            </a:r>
            <a:endParaRPr lang="uk-UA" sz="20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sz="2400" dirty="0">
                <a:solidFill>
                  <a:srgbClr val="19191A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Сурдопедагог не лише розвиває експресивне та </a:t>
            </a:r>
            <a:r>
              <a:rPr lang="uk-UA" sz="2400" dirty="0" err="1">
                <a:solidFill>
                  <a:srgbClr val="19191A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імпресивне</a:t>
            </a:r>
            <a:r>
              <a:rPr lang="uk-UA" sz="2400" dirty="0">
                <a:solidFill>
                  <a:srgbClr val="19191A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мовлення дитини з порушенням слуху, а і вчить її використовувати отримані навички для задоволення своїх побутових, пізнавальних та комунікативних потреб. І це стає підґрунтям для її успішного навчання та соціалізації.</a:t>
            </a:r>
            <a:endParaRPr lang="uk-UA" sz="20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67269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371061"/>
            <a:ext cx="10951197" cy="1166192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Напрямки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діяльності сурдопедагога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1828800"/>
            <a:ext cx="10951196" cy="4492487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 вже згадувалося, першочерговим завданням для даного фахівця є формування повноцінному усного мовлення, чому навчитися самостійно, без допомоги сторонніх, його пацієнти не зможуть через наявність патологій.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діагностовано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приглухуватість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педагог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зобов’язаний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спробувати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розвинути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слухове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сприйняття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малюка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наскільки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можливо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вивчає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підготовленість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підопічних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шкільного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належним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чином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підтягує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вести для них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загальноосвітні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предмети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7268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397566"/>
            <a:ext cx="10990953" cy="1099930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240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Показання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звернення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фахівця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1815548"/>
            <a:ext cx="10990952" cy="4386469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Звертатися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такого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фахівця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практично з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усіма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серйозними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дефектами слуху,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виявленими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маленьких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 коло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розв’язуваних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їм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проблем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входять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складні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сліпоглухонімота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кажучи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дрібні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зразок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отиту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туговухості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До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звертаються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88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слухопротезування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в такому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поле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відноситься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психології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стежити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психологічним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станом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пацієнта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особливостями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сприйняття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ним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відчуттів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забезпечуваних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слуховим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апаратом</a:t>
            </a:r>
            <a:r>
              <a:rPr lang="ru-RU" dirty="0">
                <a:solidFill>
                  <a:srgbClr val="3537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2469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7A69BFF-7658-8181-0311-9B079B6CC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216058"/>
            <a:ext cx="11212414" cy="515646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sz="2000" kern="0" dirty="0">
                <a:solidFill>
                  <a:srgbClr val="1919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формування та розвитку навичок сурдопедагог працює з дитиною на індивідуальних чи групових заняттях з розвитку слухового сприймання та формування мовлення.</a:t>
            </a:r>
            <a:br>
              <a:rPr lang="uk-UA" sz="2000" kern="0" dirty="0">
                <a:solidFill>
                  <a:srgbClr val="1919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000" kern="0" dirty="0">
                <a:solidFill>
                  <a:srgbClr val="1919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2000" kern="0" dirty="0">
                <a:solidFill>
                  <a:srgbClr val="1919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000" kern="0" dirty="0">
                <a:solidFill>
                  <a:srgbClr val="1919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всім добре відома вагома роль у розвитку мовлення батьків та членів сім’ї дитини з порушеннями слуху. Саме в сім’ї закладаються основи для ефективного пізнання навколишнього світу й успішної мовленнєвої комунікації дитини.</a:t>
            </a:r>
            <a:br>
              <a:rPr lang="uk-UA" sz="2000" kern="0" dirty="0">
                <a:solidFill>
                  <a:srgbClr val="1919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000" kern="0" dirty="0">
                <a:solidFill>
                  <a:srgbClr val="1919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2000" kern="0" dirty="0">
                <a:solidFill>
                  <a:srgbClr val="1919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000" kern="0" dirty="0">
                <a:solidFill>
                  <a:srgbClr val="1919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сурдопедагог дуже тісно співпрацює з батьками дитини, інформуючи їх про особливості психофізичного розвитку та умови, за яких можна досягнути оптимальних результатів розвитку.</a:t>
            </a:r>
            <a:br>
              <a:rPr lang="uk-UA" sz="2000" kern="0" dirty="0">
                <a:solidFill>
                  <a:srgbClr val="1919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000" kern="0" dirty="0">
                <a:solidFill>
                  <a:srgbClr val="1919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2000" kern="0" dirty="0">
                <a:solidFill>
                  <a:srgbClr val="1919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000" kern="0" dirty="0">
                <a:solidFill>
                  <a:srgbClr val="1919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2000" kern="0" dirty="0">
                <a:solidFill>
                  <a:srgbClr val="1919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000" kern="0" dirty="0">
                <a:solidFill>
                  <a:srgbClr val="1919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2000" kern="0" dirty="0">
                <a:solidFill>
                  <a:srgbClr val="1919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000" kern="0" dirty="0">
                <a:solidFill>
                  <a:srgbClr val="1919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2000" kern="0" dirty="0">
                <a:solidFill>
                  <a:srgbClr val="1919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sz="2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3217F10-512A-C7FC-94E2-7D2A53427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329938"/>
            <a:ext cx="11212414" cy="67873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2800" kern="0" dirty="0">
                <a:solidFill>
                  <a:srgbClr val="FF0099"/>
                </a:solidFill>
                <a:effectLst/>
                <a:highlight>
                  <a:srgbClr val="F7F6F4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uk-UA" sz="3300" kern="0" dirty="0">
                <a:solidFill>
                  <a:srgbClr val="FF0099"/>
                </a:solidFill>
                <a:effectLst/>
                <a:highlight>
                  <a:srgbClr val="F7F6F4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Коли потрібна консультація сурдопедагога ?</a:t>
            </a:r>
            <a:endParaRPr lang="uk-UA" sz="2800" kern="100" dirty="0">
              <a:effectLst/>
              <a:highlight>
                <a:srgbClr val="F7F6F4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84917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00AB99D-612D-B181-0EF6-CBBD6E502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310326"/>
            <a:ext cx="11042732" cy="4986779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342900" lvl="0" indent="-342900">
              <a:lnSpc>
                <a:spcPct val="107000"/>
              </a:lnSpc>
              <a:spcBef>
                <a:spcPts val="45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uk-UA" sz="2000" kern="0" dirty="0">
                <a:solidFill>
                  <a:srgbClr val="7C7575"/>
                </a:solidFill>
                <a:effectLst/>
                <a:highlight>
                  <a:srgbClr val="F7F6F4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виявлення порушення слуху та діагностики;</a:t>
            </a:r>
            <a:br>
              <a:rPr lang="uk-UA" sz="2000" kern="0" dirty="0">
                <a:solidFill>
                  <a:srgbClr val="7C7575"/>
                </a:solidFill>
                <a:effectLst/>
                <a:highlight>
                  <a:srgbClr val="F7F6F4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kern="100" dirty="0">
                <a:solidFill>
                  <a:srgbClr val="7C7575"/>
                </a:solidFill>
                <a:highlight>
                  <a:srgbClr val="F7F6F4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kern="100" dirty="0">
                <a:solidFill>
                  <a:srgbClr val="7C7575"/>
                </a:solidFill>
                <a:highlight>
                  <a:srgbClr val="F7F6F4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kern="0" dirty="0">
                <a:solidFill>
                  <a:srgbClr val="7C7575"/>
                </a:solidFill>
                <a:effectLst/>
                <a:highlight>
                  <a:srgbClr val="F7F6F4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добору й налаштування слухових апаратів;</a:t>
            </a:r>
            <a:br>
              <a:rPr lang="uk-UA" sz="2000" kern="0" dirty="0">
                <a:solidFill>
                  <a:srgbClr val="7C7575"/>
                </a:solidFill>
                <a:effectLst/>
                <a:highlight>
                  <a:srgbClr val="F7F6F4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kern="100" dirty="0">
                <a:effectLst/>
                <a:highlight>
                  <a:srgbClr val="F7F6F4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uk-UA" sz="2000" kern="100" dirty="0">
                <a:effectLst/>
                <a:highlight>
                  <a:srgbClr val="F7F6F4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000" kern="100" dirty="0">
                <a:effectLst/>
                <a:highlight>
                  <a:srgbClr val="F7F6F4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uk-UA" sz="2000" kern="0" dirty="0">
                <a:solidFill>
                  <a:srgbClr val="7C7575"/>
                </a:solidFill>
                <a:effectLst/>
                <a:highlight>
                  <a:srgbClr val="F7F6F4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відбору на </a:t>
            </a:r>
            <a:r>
              <a:rPr lang="uk-UA" sz="2000" kern="0" dirty="0" err="1">
                <a:solidFill>
                  <a:srgbClr val="7C7575"/>
                </a:solidFill>
                <a:effectLst/>
                <a:highlight>
                  <a:srgbClr val="F7F6F4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кохлеарну</a:t>
            </a:r>
            <a:r>
              <a:rPr lang="uk-UA" sz="2000" kern="0" dirty="0">
                <a:solidFill>
                  <a:srgbClr val="7C7575"/>
                </a:solidFill>
                <a:effectLst/>
                <a:highlight>
                  <a:srgbClr val="F7F6F4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імплантацію;</a:t>
            </a:r>
            <a:br>
              <a:rPr lang="uk-UA" sz="2000" kern="0" dirty="0">
                <a:solidFill>
                  <a:srgbClr val="7C7575"/>
                </a:solidFill>
                <a:effectLst/>
                <a:highlight>
                  <a:srgbClr val="F7F6F4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kern="100" dirty="0">
                <a:effectLst/>
                <a:highlight>
                  <a:srgbClr val="F7F6F4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uk-UA" sz="2000" kern="100" dirty="0">
                <a:effectLst/>
                <a:highlight>
                  <a:srgbClr val="F7F6F4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000" kern="100" dirty="0">
                <a:effectLst/>
                <a:highlight>
                  <a:srgbClr val="F7F6F4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uk-UA" sz="2000" kern="0" dirty="0">
                <a:solidFill>
                  <a:srgbClr val="7C7575"/>
                </a:solidFill>
                <a:effectLst/>
                <a:highlight>
                  <a:srgbClr val="F7F6F4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 час виконання індивідуальної програми реабілітації;</a:t>
            </a:r>
            <a:br>
              <a:rPr lang="uk-UA" sz="2000" kern="0" dirty="0">
                <a:solidFill>
                  <a:srgbClr val="7C7575"/>
                </a:solidFill>
                <a:effectLst/>
                <a:highlight>
                  <a:srgbClr val="F7F6F4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kern="100" dirty="0">
                <a:effectLst/>
                <a:highlight>
                  <a:srgbClr val="F7F6F4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uk-UA" sz="2000" kern="100" dirty="0">
                <a:effectLst/>
                <a:highlight>
                  <a:srgbClr val="F7F6F4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000" kern="100" dirty="0">
                <a:effectLst/>
                <a:highlight>
                  <a:srgbClr val="F7F6F4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uk-UA" sz="2000" kern="0" dirty="0">
                <a:solidFill>
                  <a:srgbClr val="7C7575"/>
                </a:solidFill>
                <a:effectLst/>
                <a:highlight>
                  <a:srgbClr val="F7F6F4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вибору навчального закладу та програми навчання.</a:t>
            </a:r>
            <a:r>
              <a:rPr lang="uk-UA" sz="2000" kern="100" dirty="0">
                <a:effectLst/>
                <a:highlight>
                  <a:srgbClr val="F7F6F4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uk-UA" sz="2000" kern="100" dirty="0">
                <a:effectLst/>
                <a:highlight>
                  <a:srgbClr val="F7F6F4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000" kern="100" dirty="0">
                <a:effectLst/>
                <a:highlight>
                  <a:srgbClr val="F7F6F4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uk-UA" sz="2000" kern="100" dirty="0">
                <a:effectLst/>
                <a:highlight>
                  <a:srgbClr val="F7F6F4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kern="100" dirty="0">
                <a:effectLst/>
                <a:highlight>
                  <a:srgbClr val="F7F6F4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uk-UA" sz="1800" kern="100" dirty="0">
                <a:effectLst/>
                <a:highlight>
                  <a:srgbClr val="F7F6F4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kern="100" dirty="0">
                <a:effectLst/>
                <a:highlight>
                  <a:srgbClr val="F7F6F4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uk-UA" sz="1800" kern="100" dirty="0">
                <a:effectLst/>
                <a:highlight>
                  <a:srgbClr val="F7F6F4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kern="100" dirty="0">
                <a:effectLst/>
                <a:highlight>
                  <a:srgbClr val="F7F6F4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uk-UA" sz="1800" kern="100" dirty="0">
                <a:effectLst/>
                <a:highlight>
                  <a:srgbClr val="F7F6F4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kern="100" dirty="0">
                <a:effectLst/>
                <a:highlight>
                  <a:srgbClr val="F7F6F4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uk-UA" sz="1800" kern="100" dirty="0">
                <a:effectLst/>
                <a:highlight>
                  <a:srgbClr val="F7F6F4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kern="100" dirty="0">
                <a:effectLst/>
                <a:highlight>
                  <a:srgbClr val="F7F6F4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uk-UA" sz="1800" kern="100" dirty="0">
                <a:effectLst/>
                <a:highlight>
                  <a:srgbClr val="F7F6F4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kern="100" dirty="0">
                <a:effectLst/>
                <a:highlight>
                  <a:srgbClr val="F7F6F4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uk-UA" sz="1800" kern="100" dirty="0">
                <a:effectLst/>
                <a:highlight>
                  <a:srgbClr val="F7F6F4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kern="100" dirty="0">
                <a:effectLst/>
                <a:highlight>
                  <a:srgbClr val="F7F6F4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uk-UA" sz="1800" kern="100" dirty="0">
                <a:effectLst/>
                <a:highlight>
                  <a:srgbClr val="F7F6F4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sz="1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EAE4BD0-2EA8-226B-5777-4C7BBC34C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235671"/>
            <a:ext cx="11042732" cy="744718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2800" b="1" kern="0" dirty="0">
                <a:solidFill>
                  <a:srgbClr val="19191A"/>
                </a:solidFill>
                <a:effectLst/>
                <a:highlight>
                  <a:srgbClr val="F7F6F4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uk-UA" sz="3100" b="1" kern="0" dirty="0">
                <a:solidFill>
                  <a:srgbClr val="19191A"/>
                </a:solidFill>
                <a:effectLst/>
                <a:highlight>
                  <a:srgbClr val="F7F6F4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Консультація сурдопедагога необхідна на різних етапах:</a:t>
            </a:r>
            <a:endParaRPr lang="uk-UA" sz="3100" kern="100" dirty="0">
              <a:effectLst/>
              <a:highlight>
                <a:srgbClr val="F7F6F4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844965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EB2698E-7E85-FB3D-7E05-B0BA98B48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889" y="546755"/>
            <a:ext cx="11010507" cy="1046375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600" kern="0" dirty="0">
                <a:solidFill>
                  <a:srgbClr val="FF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 проходить консультація сурдопедагога</a:t>
            </a:r>
            <a:r>
              <a:rPr lang="uk-UA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uk-UA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76F6EBF-425A-CEB7-7A58-9195D6173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889" y="1857080"/>
            <a:ext cx="10850251" cy="4345757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2000" kern="0" dirty="0">
                <a:solidFill>
                  <a:srgbClr val="1919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 час консультації сурдопедагог ознайомлюється з даними комплексного </a:t>
            </a:r>
            <a:r>
              <a:rPr lang="uk-UA" sz="2000" kern="0" dirty="0" err="1">
                <a:solidFill>
                  <a:srgbClr val="1919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аудіологічного</a:t>
            </a:r>
            <a:r>
              <a:rPr lang="uk-UA" sz="2000" kern="0" dirty="0">
                <a:solidFill>
                  <a:srgbClr val="1919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обстеження дитини, аналізує інформацію про засіб компенсації слуху, яким користується дитина, та рівень розвитку її навичок.</a:t>
            </a:r>
            <a:endParaRPr lang="uk-UA" dirty="0"/>
          </a:p>
          <a:p>
            <a:r>
              <a:rPr lang="uk-UA" sz="2000" kern="0" dirty="0">
                <a:solidFill>
                  <a:srgbClr val="1919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ході консультації сурдопедагог надає батькам необхідну інформацію педагогічного характеру для усвідомленого вибору оптимального засобу слухопротезування</a:t>
            </a:r>
            <a:endParaRPr lang="uk-UA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2000" kern="0" dirty="0">
                <a:solidFill>
                  <a:srgbClr val="1919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 час консультації сурдопедагог разом з батьками складає план дій для досягнення поставлених цілей в програмі індивідуальної слухової реабілітації. За необхідності сурдопедагог призначить проведення сурдопедагогічного обстеження навичок дитини.</a:t>
            </a:r>
            <a:endParaRPr lang="uk-UA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48153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D810C31-B918-B545-D66F-509CAA23A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414021"/>
            <a:ext cx="11099292" cy="4967925"/>
          </a:xfrm>
        </p:spPr>
        <p:txBody>
          <a:bodyPr>
            <a:normAutofit/>
          </a:bodyPr>
          <a:lstStyle/>
          <a:p>
            <a:pPr algn="just">
              <a:spcAft>
                <a:spcPts val="750"/>
              </a:spcAft>
            </a:pPr>
            <a:r>
              <a:rPr lang="uk-UA" sz="1800" b="1" dirty="0">
                <a:solidFill>
                  <a:srgbClr val="606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Сурдопедагогічне обстеження</a:t>
            </a:r>
            <a:r>
              <a:rPr lang="uk-UA" sz="1800" dirty="0">
                <a:solidFill>
                  <a:srgbClr val="606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 проводиться для отримання найбільш повних даних про стан загального та мовленнєвого розвитку, рівень розвитку слухового сприймання, що є необхідним для визначення шляхів корекційної роботи</a:t>
            </a:r>
            <a:br>
              <a:rPr lang="uk-UA" sz="1800" dirty="0">
                <a:solidFill>
                  <a:srgbClr val="606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dirty="0">
                <a:solidFill>
                  <a:srgbClr val="606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1800" dirty="0">
                <a:solidFill>
                  <a:srgbClr val="606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b="1" dirty="0">
                <a:solidFill>
                  <a:srgbClr val="606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Слухопротезування</a:t>
            </a:r>
            <a:r>
              <a:rPr lang="uk-UA" sz="1800" dirty="0">
                <a:solidFill>
                  <a:srgbClr val="606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 – вид медичної сурдологічної допомоги дітям і дорослим з порушенням слуху шляхом компенсації такого порушення за допомогою слухових апаратів (СА), приладдя та допоміжних пристроїв до них.</a:t>
            </a:r>
            <a:br>
              <a:rPr lang="uk-UA" sz="1800" dirty="0">
                <a:solidFill>
                  <a:srgbClr val="606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dirty="0">
                <a:solidFill>
                  <a:srgbClr val="606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1800" dirty="0">
                <a:solidFill>
                  <a:srgbClr val="606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b="1" dirty="0">
                <a:solidFill>
                  <a:srgbClr val="606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Мета слухопротезування</a:t>
            </a:r>
            <a:r>
              <a:rPr lang="uk-UA" sz="1800" dirty="0">
                <a:solidFill>
                  <a:srgbClr val="606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 – досягнення найкращого сприйняття оточуючих звуків і чіткість мовлення, і, таким чином, найкращої якості життя з наявним у пацієнта слухом. Ця мета досягається шляхом найбільш точної відповідності конструкції, дизайну, функцій і властивостей слухового апарату характеру порушення слуху та слухової проблеми, віком, видом діяльності, умовами життя, індивідуальних потреб і особливостей, а також даними медичної діагностики вуха та слуху.</a:t>
            </a:r>
            <a:r>
              <a:rPr lang="uk-UA" sz="16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16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dirty="0">
                <a:solidFill>
                  <a:srgbClr val="606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1800" dirty="0">
                <a:solidFill>
                  <a:srgbClr val="606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dirty="0">
                <a:solidFill>
                  <a:srgbClr val="606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1800" dirty="0">
                <a:solidFill>
                  <a:srgbClr val="606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sz="1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AC89859-DBCC-75D2-D4D1-DA90CEECB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292232"/>
            <a:ext cx="11099293" cy="876692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606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</a:t>
            </a:r>
            <a:r>
              <a:rPr lang="ru-RU" sz="3200" b="1" dirty="0" err="1">
                <a:solidFill>
                  <a:srgbClr val="606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</a:t>
            </a:r>
            <a:r>
              <a:rPr lang="ru-RU" sz="3200" b="1" dirty="0" err="1">
                <a:solidFill>
                  <a:srgbClr val="606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урдопедагогічне</a:t>
            </a:r>
            <a:r>
              <a:rPr lang="ru-RU" sz="3200" b="1" dirty="0">
                <a:solidFill>
                  <a:srgbClr val="606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dirty="0" err="1">
                <a:solidFill>
                  <a:srgbClr val="606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обстеження</a:t>
            </a:r>
            <a:r>
              <a:rPr lang="ru-RU" sz="3200" b="1" dirty="0">
                <a:solidFill>
                  <a:srgbClr val="606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227946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17046AF-0CDE-2D98-A79E-0A460A2C1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13122"/>
            <a:ext cx="11137000" cy="1159497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375"/>
              </a:spcAft>
            </a:pPr>
            <a:r>
              <a:rPr lang="uk-UA" sz="3100" b="1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100" b="1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b="1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Сурдопедагогіка: робота з дітьми від 1 до 3 років</a:t>
            </a:r>
            <a:r>
              <a:rPr lang="uk-UA" sz="2800" kern="100" dirty="0"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uk-UA" sz="2800" kern="100" dirty="0"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0D54BFB-899F-982C-7EE7-109B67150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140644"/>
            <a:ext cx="11137000" cy="5250730"/>
          </a:xfrm>
        </p:spPr>
        <p:txBody>
          <a:bodyPr/>
          <a:lstStyle/>
          <a:p>
            <a:pPr marL="0" indent="0" algn="just">
              <a:lnSpc>
                <a:spcPts val="1800"/>
              </a:lnSpc>
              <a:spcAft>
                <a:spcPts val="800"/>
              </a:spcAft>
              <a:buNone/>
            </a:pPr>
            <a:endParaRPr lang="uk-UA" sz="2000" kern="0" dirty="0">
              <a:solidFill>
                <a:srgbClr val="353738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ts val="1800"/>
              </a:lnSpc>
              <a:spcAft>
                <a:spcPts val="800"/>
              </a:spcAft>
              <a:buNone/>
            </a:pPr>
            <a:r>
              <a:rPr lang="uk-UA" sz="2000" kern="0" dirty="0">
                <a:solidFill>
                  <a:srgbClr val="35373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uk-UA" sz="2000" b="1" kern="0" dirty="0">
                <a:solidFill>
                  <a:srgbClr val="35373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Практичні вправи з сурдопедагогом допоможуть:</a:t>
            </a:r>
            <a:endParaRPr lang="uk-UA" sz="1600" b="1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uk-UA" sz="2000" kern="0" dirty="0">
                <a:solidFill>
                  <a:srgbClr val="35373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- Збагатити сенсорний досвід дитини;</a:t>
            </a:r>
            <a:endParaRPr lang="uk-UA" sz="1600" kern="100" dirty="0">
              <a:solidFill>
                <a:srgbClr val="353738"/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uk-UA" sz="2000" kern="0" dirty="0">
                <a:solidFill>
                  <a:srgbClr val="35373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- Навчити малюка розуміти мову;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uk-UA" kern="0" dirty="0">
                <a:solidFill>
                  <a:srgbClr val="353738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- Розвинути активне мовлення.</a:t>
            </a:r>
            <a:endParaRPr lang="uk-UA" sz="1600" kern="0" dirty="0">
              <a:solidFill>
                <a:srgbClr val="353738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endParaRPr lang="uk-UA" sz="1600" kern="0" dirty="0">
              <a:solidFill>
                <a:srgbClr val="353738"/>
              </a:solidFill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endParaRPr lang="uk-UA" sz="1600" kern="0" dirty="0">
              <a:solidFill>
                <a:srgbClr val="353738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endParaRPr lang="uk-UA" sz="1600" kern="0" dirty="0">
              <a:solidFill>
                <a:srgbClr val="353738"/>
              </a:solidFill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endParaRPr lang="uk-UA" sz="1600" kern="0" dirty="0">
              <a:solidFill>
                <a:srgbClr val="353738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endParaRPr lang="uk-UA" sz="1600" kern="0" dirty="0">
              <a:solidFill>
                <a:srgbClr val="353738"/>
              </a:solidFill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endParaRPr lang="uk-UA" sz="1600" kern="0" dirty="0">
              <a:solidFill>
                <a:srgbClr val="353738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endParaRPr lang="uk-UA" sz="1600" kern="100" dirty="0">
              <a:solidFill>
                <a:srgbClr val="353738"/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2075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450574"/>
            <a:ext cx="10686153" cy="1020417"/>
          </a:xfrm>
        </p:spPr>
        <p:txBody>
          <a:bodyPr/>
          <a:lstStyle/>
          <a:p>
            <a:r>
              <a:rPr lang="en-US" dirty="0" smtClean="0"/>
              <a:t>                 </a:t>
            </a:r>
            <a:r>
              <a:rPr lang="uk-UA" dirty="0" smtClean="0"/>
              <a:t>             </a:t>
            </a:r>
            <a:r>
              <a:rPr lang="en-US" dirty="0" smtClean="0"/>
              <a:t> </a:t>
            </a:r>
            <a:r>
              <a:rPr lang="uk-UA" dirty="0" smtClean="0"/>
              <a:t>Висновки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1470991"/>
            <a:ext cx="10686152" cy="4784035"/>
          </a:xfrm>
        </p:spPr>
        <p:txBody>
          <a:bodyPr>
            <a:normAutofit fontScale="62500" lnSpcReduction="20000"/>
          </a:bodyPr>
          <a:lstStyle/>
          <a:p>
            <a:pPr algn="just">
              <a:spcAft>
                <a:spcPts val="1350"/>
              </a:spcAft>
            </a:pP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350"/>
              </a:spcAft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350"/>
              </a:spcAft>
            </a:pP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Aft>
                <a:spcPts val="1350"/>
              </a:spcAft>
              <a:buNone/>
            </a:pP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Проблема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якісного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навчання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дітей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особливими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потребами в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сучасних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умовах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життя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(у </a:t>
            </a:r>
            <a:r>
              <a:rPr lang="ru-RU" sz="2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період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воєного</a:t>
            </a:r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стану)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України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набуває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неабиякого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значення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оскільки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існуюча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система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освіти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відповідає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повною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мірою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вимогам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суспільства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не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надає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їм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можливості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досягти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достатнього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рівня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опанування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базових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знань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усіх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галузей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здійснення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комплексної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реабілітації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дітей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зі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складними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вадами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а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відтак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позбавляє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дитину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змоги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набути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певний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соціальний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досвід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ru-RU" sz="29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29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ріоритетним</a:t>
            </a:r>
            <a:r>
              <a:rPr lang="ru-RU" sz="29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завданням</a:t>
            </a:r>
            <a:r>
              <a:rPr lang="ru-RU" sz="2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9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трансформації</a:t>
            </a:r>
            <a:r>
              <a:rPr lang="ru-RU" sz="2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сучасного</a:t>
            </a:r>
            <a:r>
              <a:rPr lang="ru-RU" sz="2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освітнього</a:t>
            </a:r>
            <a:r>
              <a:rPr lang="ru-RU" sz="2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соціуму</a:t>
            </a:r>
            <a:r>
              <a:rPr lang="ru-RU" sz="2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постає</a:t>
            </a:r>
            <a:r>
              <a:rPr lang="ru-RU" sz="2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активізація</a:t>
            </a:r>
            <a:r>
              <a:rPr lang="ru-RU" sz="2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корекційно-розвивальної</a:t>
            </a:r>
            <a:r>
              <a:rPr lang="ru-RU" sz="2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роботи</a:t>
            </a:r>
            <a:r>
              <a:rPr lang="ru-RU" sz="2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9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дітьми</a:t>
            </a:r>
            <a:r>
              <a:rPr lang="ru-RU" sz="2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9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особливими</a:t>
            </a:r>
            <a:r>
              <a:rPr lang="ru-RU" sz="2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освітніми</a:t>
            </a:r>
            <a:r>
              <a:rPr lang="ru-RU" sz="2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потребами та </a:t>
            </a:r>
            <a:r>
              <a:rPr lang="ru-RU" sz="29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endParaRPr lang="ru-RU" sz="29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ru-RU" sz="29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результативності</a:t>
            </a:r>
            <a:r>
              <a:rPr lang="ru-RU" sz="29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їхньої</a:t>
            </a:r>
            <a:r>
              <a:rPr lang="ru-RU" sz="2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навчальної</a:t>
            </a:r>
            <a:r>
              <a:rPr lang="ru-RU" sz="2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9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9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4268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3DF6B74-D9E5-1E5D-C92E-BD7A75262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395168"/>
            <a:ext cx="11184134" cy="493964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800" b="1" dirty="0">
                <a:solidFill>
                  <a:srgbClr val="272A2A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Велика увага приділяється загальним дисциплінам:</a:t>
            </a:r>
            <a:r>
              <a:rPr lang="uk-UA" sz="1800" dirty="0">
                <a:solidFill>
                  <a:srgbClr val="272A2A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rgbClr val="272A2A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спеціальна психологія та педагогіка, психолого-педагогічна діагностика, основи нейрофізіології і вищої нервової діяльності, вікова анатомія, фізіологія і гігієна, невропатологія і психопатологія, анатомія, фізіологія і патології органів слуху, мови і зору, психолінгвістика та ін. Найголовніше- </a:t>
            </a:r>
            <a:r>
              <a:rPr lang="uk-UA" sz="1600" dirty="0" err="1">
                <a:solidFill>
                  <a:srgbClr val="272A2A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читаються</a:t>
            </a:r>
            <a:r>
              <a:rPr lang="uk-UA" sz="1600" dirty="0">
                <a:solidFill>
                  <a:srgbClr val="272A2A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лекції з педагогіки і психології дітей з порушеннями слуху, сурдології, </a:t>
            </a:r>
            <a:r>
              <a:rPr lang="uk-UA" sz="1600" dirty="0" err="1">
                <a:solidFill>
                  <a:srgbClr val="272A2A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дактильної</a:t>
            </a:r>
            <a:r>
              <a:rPr lang="uk-UA" sz="1600" dirty="0">
                <a:solidFill>
                  <a:srgbClr val="272A2A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та жестової мови, спеціальних </a:t>
            </a:r>
            <a:r>
              <a:rPr lang="uk-UA" sz="1600" dirty="0" err="1">
                <a:solidFill>
                  <a:srgbClr val="272A2A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методик</a:t>
            </a:r>
            <a:r>
              <a:rPr lang="uk-UA" sz="1600" dirty="0">
                <a:solidFill>
                  <a:srgbClr val="272A2A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навчання глухих і </a:t>
            </a:r>
            <a:r>
              <a:rPr lang="uk-UA" sz="1600" dirty="0" err="1">
                <a:solidFill>
                  <a:srgbClr val="272A2A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слабочуючих</a:t>
            </a:r>
            <a:r>
              <a:rPr lang="uk-UA" sz="1600" dirty="0">
                <a:solidFill>
                  <a:srgbClr val="272A2A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дітей.</a:t>
            </a:r>
            <a:r>
              <a:rPr lang="uk-UA" sz="1600" dirty="0">
                <a:solidFill>
                  <a:srgbClr val="19191A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1600" dirty="0">
                <a:solidFill>
                  <a:srgbClr val="19191A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dirty="0">
                <a:solidFill>
                  <a:srgbClr val="19191A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1800" dirty="0">
                <a:solidFill>
                  <a:srgbClr val="19191A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dirty="0">
                <a:solidFill>
                  <a:srgbClr val="19191A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1800" dirty="0">
                <a:solidFill>
                  <a:srgbClr val="19191A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dirty="0">
                <a:solidFill>
                  <a:srgbClr val="19191A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1800" dirty="0">
                <a:solidFill>
                  <a:srgbClr val="19191A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dirty="0">
                <a:solidFill>
                  <a:srgbClr val="19191A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1800" dirty="0">
                <a:solidFill>
                  <a:srgbClr val="19191A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dirty="0">
                <a:solidFill>
                  <a:srgbClr val="19191A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1800" dirty="0">
                <a:solidFill>
                  <a:srgbClr val="19191A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dirty="0">
                <a:solidFill>
                  <a:srgbClr val="19191A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1800" dirty="0">
                <a:solidFill>
                  <a:srgbClr val="19191A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dirty="0">
                <a:solidFill>
                  <a:srgbClr val="19191A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1800" dirty="0">
                <a:solidFill>
                  <a:srgbClr val="19191A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dirty="0">
                <a:solidFill>
                  <a:srgbClr val="19191A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1800" dirty="0">
                <a:solidFill>
                  <a:srgbClr val="19191A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88F9760-4334-6794-62C4-B0E499B89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97963"/>
            <a:ext cx="11184134" cy="952107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3200" dirty="0"/>
              <a:t>                    Освіта  сурдопедагога</a:t>
            </a:r>
          </a:p>
        </p:txBody>
      </p:sp>
    </p:spTree>
    <p:extLst>
      <p:ext uri="{BB962C8B-B14F-4D97-AF65-F5344CB8AC3E}">
        <p14:creationId xmlns:p14="http://schemas.microsoft.com/office/powerpoint/2010/main" val="1431254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69F10C-F49F-C19C-5707-C14E2F801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329938"/>
            <a:ext cx="10552539" cy="1027522"/>
          </a:xfrm>
        </p:spPr>
        <p:txBody>
          <a:bodyPr>
            <a:normAutofit fontScale="90000"/>
          </a:bodyPr>
          <a:lstStyle/>
          <a:p>
            <a:r>
              <a:rPr lang="uk-UA" dirty="0"/>
              <a:t>Професійна кваліфікація сурдопедагога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9429715-D514-67E4-4C6A-5450285E9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602557"/>
            <a:ext cx="10552538" cy="4760536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err="1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виявляє</a:t>
            </a:r>
            <a:r>
              <a:rPr lang="ru-RU" dirty="0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dirty="0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слуху у </a:t>
            </a:r>
            <a:r>
              <a:rPr lang="ru-RU" dirty="0" err="1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dirty="0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проводить </a:t>
            </a:r>
            <a:r>
              <a:rPr lang="ru-RU" dirty="0" err="1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поглиблене</a:t>
            </a:r>
            <a:r>
              <a:rPr lang="ru-RU" dirty="0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психолого-</a:t>
            </a:r>
            <a:r>
              <a:rPr lang="ru-RU" dirty="0" err="1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педагогічне</a:t>
            </a:r>
            <a:r>
              <a:rPr lang="ru-RU" dirty="0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обстеження</a:t>
            </a:r>
            <a:r>
              <a:rPr lang="ru-RU" dirty="0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dirty="0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порушенням</a:t>
            </a:r>
            <a:r>
              <a:rPr lang="ru-RU" dirty="0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слуху;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err="1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розробляє</a:t>
            </a:r>
            <a:r>
              <a:rPr lang="ru-RU" dirty="0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індивідуальні</a:t>
            </a:r>
            <a:r>
              <a:rPr lang="ru-RU" dirty="0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dirty="0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 err="1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тренуванню</a:t>
            </a:r>
            <a:r>
              <a:rPr lang="ru-RU" dirty="0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залишкового</a:t>
            </a:r>
            <a:r>
              <a:rPr lang="ru-RU" dirty="0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слуху і по </a:t>
            </a:r>
            <a:r>
              <a:rPr lang="ru-RU" dirty="0" err="1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компенсації</a:t>
            </a:r>
            <a:r>
              <a:rPr lang="ru-RU" dirty="0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порушень</a:t>
            </a:r>
            <a:r>
              <a:rPr lang="ru-RU" dirty="0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dirty="0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жестової</a:t>
            </a:r>
            <a:r>
              <a:rPr lang="ru-RU" dirty="0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dirty="0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dirty="0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err="1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створює</a:t>
            </a:r>
            <a:r>
              <a:rPr lang="ru-RU" dirty="0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всебічного</a:t>
            </a:r>
            <a:r>
              <a:rPr lang="ru-RU" dirty="0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dirty="0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порушенням</a:t>
            </a:r>
            <a:r>
              <a:rPr lang="ru-RU" dirty="0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слуху з </a:t>
            </a:r>
            <a:r>
              <a:rPr lang="ru-RU" dirty="0" err="1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dirty="0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індивідуальних</a:t>
            </a:r>
            <a:r>
              <a:rPr lang="ru-RU" dirty="0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особливостей</a:t>
            </a:r>
            <a:r>
              <a:rPr lang="ru-RU" dirty="0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err="1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консультує</a:t>
            </a:r>
            <a:r>
              <a:rPr lang="ru-RU" dirty="0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dirty="0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батьків</a:t>
            </a:r>
            <a:r>
              <a:rPr lang="ru-RU" dirty="0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т.д</a:t>
            </a:r>
            <a:r>
              <a:rPr lang="ru-RU" dirty="0" smtClean="0">
                <a:solidFill>
                  <a:srgbClr val="91473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uk-UA" dirty="0">
              <a:solidFill>
                <a:srgbClr val="91473B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1000"/>
              <a:buNone/>
              <a:tabLst>
                <a:tab pos="457200" algn="l"/>
              </a:tabLs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81523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2E87874-F142-6D77-9B7E-3406BD2F8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15" y="377072"/>
            <a:ext cx="10850251" cy="1197204"/>
          </a:xfrm>
        </p:spPr>
        <p:txBody>
          <a:bodyPr>
            <a:normAutofit/>
          </a:bodyPr>
          <a:lstStyle/>
          <a:p>
            <a:r>
              <a:rPr lang="uk-UA" dirty="0"/>
              <a:t>                     Де працює?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039301D-86CE-87CB-4598-C95F395DC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315" y="2007909"/>
            <a:ext cx="10850251" cy="4308050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ru-RU" dirty="0" smtClean="0">
                <a:solidFill>
                  <a:srgbClr val="27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Сурдопедагоги </a:t>
            </a:r>
            <a:r>
              <a:rPr lang="ru-RU" dirty="0" err="1">
                <a:solidFill>
                  <a:srgbClr val="27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працюють</a:t>
            </a:r>
            <a:r>
              <a:rPr lang="ru-RU" dirty="0">
                <a:solidFill>
                  <a:srgbClr val="27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школах і </a:t>
            </a:r>
            <a:r>
              <a:rPr lang="ru-RU" dirty="0" err="1">
                <a:solidFill>
                  <a:srgbClr val="27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дитячих</a:t>
            </a:r>
            <a:r>
              <a:rPr lang="ru-RU" dirty="0">
                <a:solidFill>
                  <a:srgbClr val="27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садках для </a:t>
            </a:r>
            <a:r>
              <a:rPr lang="ru-RU" dirty="0" err="1">
                <a:solidFill>
                  <a:srgbClr val="27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дітей</a:t>
            </a:r>
            <a:r>
              <a:rPr lang="ru-RU" dirty="0">
                <a:solidFill>
                  <a:srgbClr val="27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27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порушеним</a:t>
            </a:r>
            <a:r>
              <a:rPr lang="ru-RU" dirty="0">
                <a:solidFill>
                  <a:srgbClr val="27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слухом, у </a:t>
            </a:r>
            <a:r>
              <a:rPr lang="ru-RU" dirty="0" err="1">
                <a:solidFill>
                  <a:srgbClr val="27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спеціальних</a:t>
            </a:r>
            <a:r>
              <a:rPr lang="ru-RU" dirty="0">
                <a:solidFill>
                  <a:srgbClr val="27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7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класах</a:t>
            </a:r>
            <a:r>
              <a:rPr lang="ru-RU" dirty="0">
                <a:solidFill>
                  <a:srgbClr val="27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27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дітей</a:t>
            </a:r>
            <a:r>
              <a:rPr lang="ru-RU" dirty="0">
                <a:solidFill>
                  <a:srgbClr val="27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7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зі</a:t>
            </a:r>
            <a:r>
              <a:rPr lang="ru-RU" dirty="0">
                <a:solidFill>
                  <a:srgbClr val="27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7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зниженим</a:t>
            </a:r>
            <a:r>
              <a:rPr lang="ru-RU" dirty="0">
                <a:solidFill>
                  <a:srgbClr val="27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слухом в </a:t>
            </a:r>
            <a:r>
              <a:rPr lang="ru-RU" dirty="0" err="1">
                <a:solidFill>
                  <a:srgbClr val="27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звичайних</a:t>
            </a:r>
            <a:r>
              <a:rPr lang="ru-RU" dirty="0">
                <a:solidFill>
                  <a:srgbClr val="27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27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школах.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ru-RU" dirty="0" err="1" smtClean="0">
                <a:solidFill>
                  <a:srgbClr val="27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ru-RU" dirty="0" smtClean="0">
                <a:solidFill>
                  <a:srgbClr val="27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27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вони </a:t>
            </a:r>
            <a:r>
              <a:rPr lang="ru-RU" dirty="0" err="1">
                <a:solidFill>
                  <a:srgbClr val="27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потрібні</a:t>
            </a:r>
            <a:r>
              <a:rPr lang="ru-RU" dirty="0">
                <a:solidFill>
                  <a:srgbClr val="27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27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медичних</a:t>
            </a:r>
            <a:r>
              <a:rPr lang="ru-RU" dirty="0">
                <a:solidFill>
                  <a:srgbClr val="27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7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установах</a:t>
            </a:r>
            <a:r>
              <a:rPr lang="ru-RU" dirty="0">
                <a:solidFill>
                  <a:srgbClr val="27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в </a:t>
            </a:r>
            <a:r>
              <a:rPr lang="ru-RU" dirty="0" err="1" smtClean="0">
                <a:solidFill>
                  <a:srgbClr val="27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консультаційно-реабілітаційних</a:t>
            </a:r>
            <a:r>
              <a:rPr lang="ru-RU" dirty="0">
                <a:solidFill>
                  <a:srgbClr val="27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27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центрах</a:t>
            </a:r>
            <a:r>
              <a:rPr lang="ru-RU" dirty="0" smtClean="0">
                <a:solidFill>
                  <a:srgbClr val="27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>
              <a:solidFill>
                <a:srgbClr val="272A2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200000"/>
              </a:lnSpc>
              <a:buNone/>
            </a:pPr>
            <a:endParaRPr lang="en-US" dirty="0" smtClean="0">
              <a:solidFill>
                <a:srgbClr val="272A2A"/>
              </a:solidFill>
              <a:latin typeface="Times New Roman" panose="02020603050405020304" pitchFamily="18" charset="0"/>
            </a:endParaRPr>
          </a:p>
          <a:p>
            <a:pPr marL="0" indent="0">
              <a:lnSpc>
                <a:spcPct val="200000"/>
              </a:lnSpc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82022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907FE3A-E4C2-217B-8271-9A67CFED1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334651"/>
            <a:ext cx="10646807" cy="494908"/>
          </a:xfrm>
        </p:spPr>
        <p:txBody>
          <a:bodyPr>
            <a:normAutofit fontScale="90000"/>
          </a:bodyPr>
          <a:lstStyle/>
          <a:p>
            <a:r>
              <a:rPr lang="uk-UA" dirty="0"/>
              <a:t>               Обов’язки сурдопедагога          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9814522-D807-789F-21B3-980F5AE3C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970961"/>
            <a:ext cx="10646807" cy="5297864"/>
          </a:xfrm>
        </p:spPr>
        <p:txBody>
          <a:bodyPr>
            <a:normAutofit lnSpcReduction="10000"/>
          </a:bodyPr>
          <a:lstStyle/>
          <a:p>
            <a:pPr marL="0" lvl="0" indent="0" algn="just" fontAlgn="t">
              <a:lnSpc>
                <a:spcPts val="1575"/>
              </a:lnSpc>
              <a:buSzPts val="1000"/>
              <a:buNone/>
              <a:tabLst>
                <a:tab pos="45720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lvl="0" indent="0" algn="just" fontAlgn="t">
              <a:lnSpc>
                <a:spcPts val="1575"/>
              </a:lnSpc>
              <a:buSzPts val="1000"/>
              <a:buNone/>
              <a:tabLst>
                <a:tab pos="457200" algn="l"/>
              </a:tabLst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t">
              <a:lnSpc>
                <a:spcPts val="1575"/>
              </a:lnSpc>
              <a:buSzPts val="1000"/>
              <a:buNone/>
              <a:tabLst>
                <a:tab pos="457200" algn="l"/>
              </a:tabLst>
            </a:pP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t">
              <a:lnSpc>
                <a:spcPts val="1575"/>
              </a:lnSpc>
              <a:buSzPts val="1000"/>
              <a:buNone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особливостей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конкретної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 fontAlgn="t">
              <a:lnSpc>
                <a:spcPts val="1575"/>
              </a:lnSpc>
              <a:buSzPts val="1000"/>
              <a:buNone/>
              <a:tabLst>
                <a:tab pos="45720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-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підбір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спеціальної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коригувальної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навчальної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 fontAlgn="t">
              <a:lnSpc>
                <a:spcPts val="1575"/>
              </a:lnSpc>
              <a:buSzPts val="1000"/>
              <a:buNone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-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індивідуальних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групових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розвиваючих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занять;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 fontAlgn="t">
              <a:lnSpc>
                <a:spcPts val="1575"/>
              </a:lnSpc>
              <a:buSzPts val="1000"/>
              <a:buNone/>
              <a:tabLst>
                <a:tab pos="45720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-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допомога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освоєнні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шкільних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t">
              <a:lnSpc>
                <a:spcPts val="1575"/>
              </a:lnSpc>
              <a:buSzPts val="1000"/>
              <a:buNone/>
              <a:tabLst>
                <a:tab pos="457200" algn="l"/>
              </a:tabLst>
            </a:pPr>
            <a:r>
              <a:rPr lang="ru-RU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-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основам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жестів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t">
              <a:lnSpc>
                <a:spcPts val="1575"/>
              </a:lnSpc>
              <a:buSzPts val="1000"/>
              <a:buNone/>
              <a:tabLst>
                <a:tab pos="457200" algn="l"/>
              </a:tabLst>
            </a:pP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t">
              <a:lnSpc>
                <a:spcPts val="1575"/>
              </a:lnSpc>
              <a:buSzPts val="1000"/>
              <a:buNone/>
              <a:tabLst>
                <a:tab pos="457200" algn="l"/>
              </a:tabLst>
            </a:pP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t">
              <a:lnSpc>
                <a:spcPct val="150000"/>
              </a:lnSpc>
              <a:buSzPts val="1000"/>
              <a:buNone/>
              <a:tabLst>
                <a:tab pos="45720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Робота на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запуск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мовлення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Корекційна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робота над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граматичною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стороною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мовлення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Постановка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звуків.Перевага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досвід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дітьми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слуху. </a:t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групових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(лого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ритмічних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занять. 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Вміння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проводити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діагностику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Вміти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комунікувати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родиною,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корекціних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настанов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вдома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t">
              <a:lnSpc>
                <a:spcPts val="1575"/>
              </a:lnSpc>
              <a:buSzPts val="1000"/>
              <a:buNone/>
              <a:tabLst>
                <a:tab pos="457200" algn="l"/>
              </a:tabLst>
            </a:pPr>
            <a:endParaRPr lang="uk-UA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 fontAlgn="t">
              <a:lnSpc>
                <a:spcPts val="1575"/>
              </a:lnSpc>
              <a:buSzPts val="1000"/>
              <a:buNone/>
              <a:tabLst>
                <a:tab pos="457200" algn="l"/>
              </a:tabLst>
            </a:pPr>
            <a:endParaRPr lang="uk-UA" sz="18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 fontAlgn="t">
              <a:lnSpc>
                <a:spcPts val="1575"/>
              </a:lnSpc>
              <a:buSzPts val="1000"/>
              <a:buNone/>
              <a:tabLst>
                <a:tab pos="457200" algn="l"/>
              </a:tabLst>
            </a:pPr>
            <a:endParaRPr lang="uk-UA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 fontAlgn="t">
              <a:lnSpc>
                <a:spcPts val="1575"/>
              </a:lnSpc>
              <a:buSzPts val="1000"/>
              <a:buNone/>
              <a:tabLst>
                <a:tab pos="457200" algn="l"/>
              </a:tabLst>
            </a:pPr>
            <a:endParaRPr lang="uk-UA" sz="18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 fontAlgn="t">
              <a:lnSpc>
                <a:spcPts val="1575"/>
              </a:lnSpc>
              <a:buSzPts val="1000"/>
              <a:buNone/>
              <a:tabLst>
                <a:tab pos="457200" algn="l"/>
              </a:tabLst>
            </a:pPr>
            <a:endParaRPr lang="uk-UA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 fontAlgn="t">
              <a:lnSpc>
                <a:spcPts val="1575"/>
              </a:lnSpc>
              <a:buSzPts val="1000"/>
              <a:buNone/>
              <a:tabLst>
                <a:tab pos="457200" algn="l"/>
              </a:tabLst>
            </a:pPr>
            <a:endParaRPr lang="uk-UA" sz="18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 fontAlgn="t">
              <a:lnSpc>
                <a:spcPts val="1575"/>
              </a:lnSpc>
              <a:buSzPts val="1000"/>
              <a:buNone/>
              <a:tabLst>
                <a:tab pos="457200" algn="l"/>
              </a:tabLst>
            </a:pP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261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B3F39D7-8384-F50D-F4C2-796C54780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329938"/>
            <a:ext cx="10854196" cy="641023"/>
          </a:xfrm>
        </p:spPr>
        <p:txBody>
          <a:bodyPr>
            <a:normAutofit/>
          </a:bodyPr>
          <a:lstStyle/>
          <a:p>
            <a:r>
              <a:rPr lang="uk-UA" dirty="0"/>
              <a:t>                ВИМОГИ ДО СУРДОПЕДАГОГА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340294A-9AFB-1E62-A3EC-3F96C20CC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225485"/>
            <a:ext cx="10854196" cy="5043340"/>
          </a:xfrm>
        </p:spPr>
        <p:txBody>
          <a:bodyPr/>
          <a:lstStyle/>
          <a:p>
            <a:pPr marL="0" lvl="0" indent="0" algn="just" fontAlgn="t">
              <a:lnSpc>
                <a:spcPts val="1575"/>
              </a:lnSpc>
              <a:buSzPts val="1000"/>
              <a:buNone/>
              <a:tabLst>
                <a:tab pos="45720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-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вища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профільна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освіта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t">
              <a:lnSpc>
                <a:spcPts val="1575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сурдоперекладу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t">
              <a:lnSpc>
                <a:spcPts val="1575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володіння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методиками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слабочуючих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t">
              <a:lnSpc>
                <a:spcPts val="1575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терпимість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стресостійкість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активність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 fontAlgn="t">
              <a:lnSpc>
                <a:spcPts val="1575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uk-UA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t">
              <a:lnSpc>
                <a:spcPts val="1575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uk-UA" sz="18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t">
              <a:lnSpc>
                <a:spcPts val="1575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uk-UA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t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Наявність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кваліфікації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сурдопедагога, логопеда,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корекційного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педагога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досвідом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щойно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навчання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  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Досвід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дітьми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слухопротезування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буде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перевагою</a:t>
            </a:r>
            <a:endParaRPr lang="uk-UA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t">
              <a:lnSpc>
                <a:spcPts val="1575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uk-UA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t">
              <a:lnSpc>
                <a:spcPts val="1575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uk-UA" sz="18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t">
              <a:lnSpc>
                <a:spcPts val="1575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04246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7FCB79E-F122-BF5B-9E63-C3582E6F4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097" y="1"/>
            <a:ext cx="10870469" cy="1484242"/>
          </a:xfrm>
        </p:spPr>
        <p:txBody>
          <a:bodyPr>
            <a:normAutofit/>
          </a:bodyPr>
          <a:lstStyle/>
          <a:p>
            <a:r>
              <a:rPr lang="uk-UA" dirty="0"/>
              <a:t>          педагогічні уміння сурдопедагога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C08358A-2620-F4F7-4088-DA6544FC4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097" y="1484243"/>
            <a:ext cx="10870470" cy="49919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 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 smtClean="0"/>
              <a:t>ДІАГНОСТИЧНА ФУНКЦІЯ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Здійснювати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облік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і контроль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ефективності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навчально-виховної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цілому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вміти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користуватися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різними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формами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зворотного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зв'язку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поточного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опитування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пред'явлення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підсумкових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завда</a:t>
            </a:r>
            <a:r>
              <a:rPr lang="uk-UA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нь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dirty="0"/>
          </a:p>
          <a:p>
            <a:pPr marL="0" indent="0">
              <a:buNone/>
            </a:pPr>
            <a:r>
              <a:rPr lang="uk-UA" dirty="0" smtClean="0"/>
              <a:t>КООРДИНУЮЧА ФУНКЦІЯ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об'єднання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узгодження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змісту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спрямованості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впливів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здійснюються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системі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громадського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сімейного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вимагає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наступних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 smtClean="0"/>
              <a:t>КОМУНІКАТИВНА ФУНКЦІЯ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проявляється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творчій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співпраці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стилі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взаємин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сурдопедагогів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колегами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дітьми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батьками.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Реалізація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вимагає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наступних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5638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C278CA2-B4A4-9249-81DC-CCB9B9170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311085"/>
            <a:ext cx="10844768" cy="61274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          Критерії здібностей до інновацій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D4AD880-7CC4-6783-A48A-AF750C58D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1168924"/>
            <a:ext cx="10844769" cy="5062194"/>
          </a:xfrm>
        </p:spPr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 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Мотиваційно-творча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спрямованість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особистості</a:t>
            </a:r>
            <a:endParaRPr lang="uk-UA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uk-UA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uk-UA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Креативність</a:t>
            </a:r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uk-UA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Вдосконалення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своєї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кваліфікації</a:t>
            </a:r>
            <a:endParaRPr lang="uk-UA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uk-UA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uk-UA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uk-UA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3730872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EF2BBC7-8DF7-1949-CC3E-9E9F83EB4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1706253"/>
            <a:ext cx="11052159" cy="505276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spcBef>
                <a:spcPts val="900"/>
              </a:spcBef>
              <a:spcAft>
                <a:spcPts val="900"/>
              </a:spcAft>
            </a:pPr>
            <a:r>
              <a:rPr lang="uk-UA" sz="1800" dirty="0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Сурдопедагог повинен бути емоційним, у нього повинна бути яскрава міміка обличчя, виразні природні жести. Сурдопедагог повинен бути активним, твердим у своїх рішеннях, який розуміє і співчуває.</a:t>
            </a:r>
            <a:br>
              <a:rPr lang="uk-UA" sz="1800" dirty="0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виборі даної професії людина не повинна мати грубих зовнішніх дефектів. Це пов'язано з тим, що перший час діти з порушеннями слуху сприймають інформацію візуально і </a:t>
            </a:r>
            <a:r>
              <a:rPr lang="uk-UA" sz="1800" dirty="0" err="1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слухозорово</a:t>
            </a:r>
            <a:r>
              <a:rPr lang="uk-UA" sz="1800" dirty="0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тобто величезну роль грає зір. Людина повинна бути спокійною і врівноваженою</a:t>
            </a:r>
            <a:br>
              <a:rPr lang="uk-UA" sz="1800" dirty="0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dirty="0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800" dirty="0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800" dirty="0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Сурдопедагог повинен </a:t>
            </a:r>
            <a:r>
              <a:rPr lang="ru-RU" sz="1800" dirty="0" err="1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любити</a:t>
            </a:r>
            <a:r>
              <a:rPr lang="ru-RU" sz="1800" dirty="0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дітей</a:t>
            </a:r>
            <a:r>
              <a:rPr lang="ru-RU" sz="1800" dirty="0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свою справу. Для </a:t>
            </a:r>
            <a:r>
              <a:rPr lang="ru-RU" sz="1800" dirty="0" err="1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отримання</a:t>
            </a:r>
            <a:r>
              <a:rPr lang="ru-RU" sz="1800" dirty="0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позитивного результату Сурдопедагог </a:t>
            </a:r>
            <a:r>
              <a:rPr lang="ru-RU" sz="1800" dirty="0" err="1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доводитися</a:t>
            </a:r>
            <a:r>
              <a:rPr lang="ru-RU" sz="1800" dirty="0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повністю</a:t>
            </a:r>
            <a:r>
              <a:rPr lang="ru-RU" sz="1800" dirty="0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віддаватися</a:t>
            </a:r>
            <a:r>
              <a:rPr lang="ru-RU" sz="1800" dirty="0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своїй</a:t>
            </a:r>
            <a:r>
              <a:rPr lang="ru-RU" sz="1800" dirty="0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роботі</a:t>
            </a:r>
            <a:r>
              <a:rPr lang="ru-RU" sz="1800" dirty="0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Бути </a:t>
            </a:r>
            <a:r>
              <a:rPr lang="ru-RU" sz="1800" dirty="0" err="1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завжди</a:t>
            </a:r>
            <a:r>
              <a:rPr lang="ru-RU" sz="1800" dirty="0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позитиві</a:t>
            </a:r>
            <a:r>
              <a:rPr lang="ru-RU" sz="1800" dirty="0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нести </a:t>
            </a:r>
            <a:r>
              <a:rPr lang="ru-RU" sz="1800" dirty="0" err="1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тільки</a:t>
            </a:r>
            <a:r>
              <a:rPr lang="ru-RU" sz="1800" dirty="0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ентузіазм</a:t>
            </a:r>
            <a:r>
              <a:rPr lang="ru-RU" sz="1800" dirty="0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тому </a:t>
            </a:r>
            <a:r>
              <a:rPr lang="ru-RU" sz="1800" dirty="0" err="1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сурдопедагог </a:t>
            </a:r>
            <a:r>
              <a:rPr lang="ru-RU" sz="1800" dirty="0" err="1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вселяє</a:t>
            </a:r>
            <a:r>
              <a:rPr lang="ru-RU" sz="1800" dirty="0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сили</a:t>
            </a:r>
            <a:r>
              <a:rPr lang="ru-RU" sz="1800" dirty="0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діточок</a:t>
            </a:r>
            <a:r>
              <a:rPr lang="ru-RU" sz="1800" dirty="0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вадами</a:t>
            </a:r>
            <a:r>
              <a:rPr lang="ru-RU" sz="1800" dirty="0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слуху.</a:t>
            </a:r>
            <a:br>
              <a:rPr lang="ru-RU" sz="1800" dirty="0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rgbClr val="272A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DFB45-8C9B-A386-E7D8-D10F504F3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273377"/>
            <a:ext cx="11052159" cy="116892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Сурдопедагог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03794603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338</TotalTime>
  <Words>887</Words>
  <Application>Microsoft Office PowerPoint</Application>
  <PresentationFormat>Широкоэкранный</PresentationFormat>
  <Paragraphs>107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Century Gothic</vt:lpstr>
      <vt:lpstr>Symbol</vt:lpstr>
      <vt:lpstr>Times New Roman</vt:lpstr>
      <vt:lpstr>Wingdings 3</vt:lpstr>
      <vt:lpstr>Сектор</vt:lpstr>
      <vt:lpstr>        Характеристика    професійної    діяльності    сурдопедагога </vt:lpstr>
      <vt:lpstr>Велика увага приділяється загальним дисциплінам: спеціальна психологія та педагогіка, психолого-педагогічна діагностика, основи нейрофізіології і вищої нервової діяльності, вікова анатомія, фізіологія і гігієна, невропатологія і психопатологія, анатомія, фізіологія і патології органів слуху, мови і зору, психолінгвістика та ін. Найголовніше- читаються лекції з педагогіки і психології дітей з порушеннями слуху, сурдології, дактильної та жестової мови, спеціальних методик навчання глухих і слабочуючих дітей.         </vt:lpstr>
      <vt:lpstr>Професійна кваліфікація сурдопедагога</vt:lpstr>
      <vt:lpstr>                     Де працює?</vt:lpstr>
      <vt:lpstr>               Обов’язки сурдопедагога           </vt:lpstr>
      <vt:lpstr>                ВИМОГИ ДО СУРДОПЕДАГОГА</vt:lpstr>
      <vt:lpstr>          педагогічні уміння сурдопедагога</vt:lpstr>
      <vt:lpstr>           Критерії здібностей до інновацій</vt:lpstr>
      <vt:lpstr>Сурдопедагог повинен бути емоційним, у нього повинна бути яскрава міміка обличчя, виразні природні жести. Сурдопедагог повинен бути активним, твердим у своїх рішеннях, який розуміє і співчуває. При виборі даної професії людина не повинна мати грубих зовнішніх дефектів. Це пов'язано з тим, що перший час діти з порушеннями слуху сприймають інформацію візуально і слухозорово, тобто величезну роль грає зір. Людина повинна бути спокійною і врівноваженою    Сурдопедагог повинен любити дітей і свою справу. Для отримання позитивного результату Сурдопедагог доводитися повністю віддаватися своїй роботі. Бути завжди на позитиві і нести тільки ентузіазм, тому що сурдопедагог вселяє сили в діточок з вадами слуху.    </vt:lpstr>
      <vt:lpstr>       Напрямки діяльності сурдопедагога </vt:lpstr>
      <vt:lpstr>Показання для звернення до фахівця </vt:lpstr>
      <vt:lpstr>Для формування та розвитку навичок сурдопедагог працює з дитиною на індивідуальних чи групових заняттях з розвитку слухового сприймання та формування мовлення.  всім добре відома вагома роль у розвитку мовлення батьків та членів сім’ї дитини з порушеннями слуху. Саме в сім’ї закладаються основи для ефективного пізнання навколишнього світу й успішної мовленнєвої комунікації дитини.  сурдопедагог дуже тісно співпрацює з батьками дитини, інформуючи їх про особливості психофізичного розвитку та умови, за яких можна досягнути оптимальних результатів розвитку.     </vt:lpstr>
      <vt:lpstr>виявлення порушення слуху та діагностики;  добору й налаштування слухових апаратів;  -відбору на кохлеарну імплантацію;  -під час виконання індивідуальної програми реабілітації;  -вибору навчального закладу та програми навчання.         </vt:lpstr>
      <vt:lpstr>Як проходить консультація сурдопедагога </vt:lpstr>
      <vt:lpstr>Сурдопедагогічне обстеження проводиться для отримання найбільш повних даних про стан загального та мовленнєвого розвитку, рівень розвитку слухового сприймання, що є необхідним для визначення шляхів корекційної роботи  Слухопротезування – вид медичної сурдологічної допомоги дітям і дорослим з порушенням слуху шляхом компенсації такого порушення за допомогою слухових апаратів (СА), приладдя та допоміжних пристроїв до них.  Мета слухопротезування – досягнення найкращого сприйняття оточуючих звуків і чіткість мовлення, і, таким чином, найкращої якості життя з наявним у пацієнта слухом. Ця мета досягається шляхом найбільш точної відповідності конструкції, дизайну, функцій і властивостей слухового апарату характеру порушення слуху та слухової проблеми, віком, видом діяльності, умовами життя, індивідуальних потреб і особливостей, а також даними медичної діагностики вуха та слуху.   </vt:lpstr>
      <vt:lpstr>     Сурдопедагогіка: робота з дітьми від 1 до 3 років </vt:lpstr>
      <vt:lpstr>                               Висновки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Характеристика    професійної    діяльності    сурдопедагога </dc:title>
  <dc:creator>user</dc:creator>
  <cp:lastModifiedBy>Пользователь Windows</cp:lastModifiedBy>
  <cp:revision>11</cp:revision>
  <dcterms:created xsi:type="dcterms:W3CDTF">2024-03-18T17:01:35Z</dcterms:created>
  <dcterms:modified xsi:type="dcterms:W3CDTF">2024-03-19T08:33:02Z</dcterms:modified>
</cp:coreProperties>
</file>