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80" r:id="rId4"/>
    <p:sldId id="284" r:id="rId5"/>
    <p:sldId id="285" r:id="rId6"/>
    <p:sldId id="292" r:id="rId7"/>
    <p:sldId id="293" r:id="rId8"/>
    <p:sldId id="295" r:id="rId9"/>
    <p:sldId id="296" r:id="rId10"/>
    <p:sldId id="297" r:id="rId11"/>
    <p:sldId id="298" r:id="rId12"/>
    <p:sldId id="28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07.02.2024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url.li/qfrw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100" b="1" dirty="0" smtClean="0"/>
              <a:t>Залучення волонтерів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Інформаційна кампанія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Відбір волонтерів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Адаптація волонтерів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Мотивування волонтерів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Проактивна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стратегія залучення волонтерів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Джерела</a:t>
            </a:r>
          </a:p>
          <a:p>
            <a:pPr marL="514350" indent="-514350">
              <a:buFont typeface="Wingdings 3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Бондаренко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Вдовцов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 Посібник по роботі з волонтерами К., 2021. 164 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Wingdings 3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Франкл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Віктор Людина у пошуках справжнього сенсу. Психолог у концтаборі / Х. Клуб сімейного дозвілля, 2016. 160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 3"/>
              <a:buAutoNum type="arabicPeriod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Brilliant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Coach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Workspace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Edinburgh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Pearson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Pearson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Business;FT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2017. 227 p.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>
                <a:latin typeface="Bookman Old Style" pitchFamily="18" charset="0"/>
              </a:rPr>
              <a:t>Критика директивного стилю керівництва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i="1" u="sng" dirty="0" smtClean="0">
                <a:latin typeface="Bookman Old Style" pitchFamily="18" charset="0"/>
              </a:rPr>
              <a:t>заважає </a:t>
            </a:r>
            <a:r>
              <a:rPr lang="uk-UA" i="1" u="sng" dirty="0" smtClean="0">
                <a:latin typeface="Bookman Old Style" pitchFamily="18" charset="0"/>
              </a:rPr>
              <a:t>активізації, </a:t>
            </a:r>
            <a:r>
              <a:rPr lang="uk-UA" i="1" u="sng" dirty="0">
                <a:latin typeface="Bookman Old Style" pitchFamily="18" charset="0"/>
              </a:rPr>
              <a:t>оскільки: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волонтери </a:t>
            </a:r>
            <a:r>
              <a:rPr lang="uk-UA" dirty="0">
                <a:latin typeface="Bookman Old Style" pitchFamily="18" charset="0"/>
              </a:rPr>
              <a:t>звикають до бездумного </a:t>
            </a:r>
            <a:r>
              <a:rPr lang="uk-UA" dirty="0" smtClean="0">
                <a:latin typeface="Bookman Old Style" pitchFamily="18" charset="0"/>
              </a:rPr>
              <a:t>підпорядкуванню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знижується </a:t>
            </a:r>
            <a:r>
              <a:rPr lang="uk-UA" dirty="0">
                <a:latin typeface="Bookman Old Style" pitchFamily="18" charset="0"/>
              </a:rPr>
              <a:t>відчуття відповідальності за наслідки та результати </a:t>
            </a:r>
            <a:r>
              <a:rPr lang="uk-UA" dirty="0" smtClean="0">
                <a:latin typeface="Bookman Old Style" pitchFamily="18" charset="0"/>
              </a:rPr>
              <a:t>діяльності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знижується </a:t>
            </a:r>
            <a:r>
              <a:rPr lang="uk-UA" dirty="0">
                <a:latin typeface="Bookman Old Style" pitchFamily="18" charset="0"/>
              </a:rPr>
              <a:t>впевненість у собі та формуються споживацькі </a:t>
            </a:r>
            <a:r>
              <a:rPr lang="uk-UA" dirty="0" smtClean="0">
                <a:latin typeface="Bookman Old Style" pitchFamily="18" charset="0"/>
              </a:rPr>
              <a:t>настанови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вони </a:t>
            </a:r>
            <a:r>
              <a:rPr lang="uk-UA" dirty="0">
                <a:latin typeface="Bookman Old Style" pitchFamily="18" charset="0"/>
              </a:rPr>
              <a:t>виявляються не здатні до </a:t>
            </a:r>
            <a:r>
              <a:rPr lang="uk-UA" dirty="0" smtClean="0">
                <a:latin typeface="Bookman Old Style" pitchFamily="18" charset="0"/>
              </a:rPr>
              <a:t>лідерства</a:t>
            </a:r>
          </a:p>
          <a:p>
            <a:r>
              <a:rPr lang="uk-UA" dirty="0">
                <a:latin typeface="Bookman Old Style" pitchFamily="18" charset="0"/>
              </a:rPr>
              <a:t>г</a:t>
            </a:r>
            <a:r>
              <a:rPr lang="uk-UA" dirty="0" smtClean="0">
                <a:latin typeface="Bookman Old Style" pitchFamily="18" charset="0"/>
              </a:rPr>
              <a:t>альмується процес формування команди</a:t>
            </a:r>
            <a:endParaRPr lang="ru-RU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53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i="1" u="sng" dirty="0" smtClean="0"/>
              <a:t/>
            </a:r>
            <a:br>
              <a:rPr lang="uk-UA" i="1" u="sng" dirty="0" smtClean="0"/>
            </a:br>
            <a:r>
              <a:rPr lang="uk-UA" i="1" u="sng" dirty="0" smtClean="0"/>
              <a:t> </a:t>
            </a:r>
            <a:r>
              <a:rPr lang="uk-UA" i="1" u="sng" dirty="0" smtClean="0">
                <a:latin typeface="Bookman Old Style" pitchFamily="18" charset="0"/>
              </a:rPr>
              <a:t>Слід розрізняти менторство</a:t>
            </a:r>
            <a:r>
              <a:rPr lang="uk-UA" i="1" u="sng" dirty="0">
                <a:latin typeface="Bookman Old Style" pitchFamily="18" charset="0"/>
              </a:rPr>
              <a:t> </a:t>
            </a:r>
            <a:r>
              <a:rPr lang="uk-UA" i="1" u="sng" dirty="0" smtClean="0">
                <a:latin typeface="Bookman Old Style" pitchFamily="18" charset="0"/>
              </a:rPr>
              <a:t>та коучінг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32216"/>
          </a:xfrm>
        </p:spPr>
        <p:txBody>
          <a:bodyPr>
            <a:normAutofit fontScale="92500" lnSpcReduction="20000"/>
          </a:bodyPr>
          <a:lstStyle/>
          <a:p>
            <a:r>
              <a:rPr lang="uk-UA" i="1" dirty="0">
                <a:latin typeface="Bookman Old Style" pitchFamily="18" charset="0"/>
              </a:rPr>
              <a:t>Ментор/наставник</a:t>
            </a:r>
            <a:r>
              <a:rPr lang="uk-UA" dirty="0">
                <a:latin typeface="Bookman Old Style" pitchFamily="18" charset="0"/>
              </a:rPr>
              <a:t> – висловлює важливу для </a:t>
            </a:r>
            <a:r>
              <a:rPr lang="uk-UA" dirty="0" smtClean="0">
                <a:latin typeface="Bookman Old Style" pitchFamily="18" charset="0"/>
              </a:rPr>
              <a:t>волонтера думку </a:t>
            </a:r>
            <a:r>
              <a:rPr lang="uk-UA" dirty="0">
                <a:latin typeface="Bookman Old Style" pitchFamily="18" charset="0"/>
              </a:rPr>
              <a:t>або пораду, оскільки прагне передати йому власний професійний досвід. Тому наставник, виходячи з власних знань та умінь, виступає для </a:t>
            </a:r>
            <a:r>
              <a:rPr lang="uk-UA" dirty="0" smtClean="0">
                <a:latin typeface="Bookman Old Style" pitchFamily="18" charset="0"/>
              </a:rPr>
              <a:t>нього </a:t>
            </a:r>
            <a:r>
              <a:rPr lang="uk-UA" dirty="0">
                <a:latin typeface="Bookman Old Style" pitchFamily="18" charset="0"/>
              </a:rPr>
              <a:t>в ролі мудрого провідника. </a:t>
            </a:r>
            <a:endParaRPr lang="en-US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  <a:p>
            <a:r>
              <a:rPr lang="uk-UA" i="1" dirty="0">
                <a:latin typeface="Bookman Old Style" pitchFamily="18" charset="0"/>
              </a:rPr>
              <a:t>Коуч</a:t>
            </a:r>
            <a:r>
              <a:rPr lang="uk-UA" dirty="0">
                <a:latin typeface="Bookman Old Style" pitchFamily="18" charset="0"/>
              </a:rPr>
              <a:t> – заохочує роздуми </a:t>
            </a:r>
            <a:r>
              <a:rPr lang="uk-UA" dirty="0" smtClean="0">
                <a:latin typeface="Bookman Old Style" pitchFamily="18" charset="0"/>
              </a:rPr>
              <a:t>волонтера або колективу волонтерів, </a:t>
            </a:r>
            <a:r>
              <a:rPr lang="uk-UA" dirty="0">
                <a:latin typeface="Bookman Old Style" pitchFamily="18" charset="0"/>
              </a:rPr>
              <a:t>уважно вислуховуючи, задаючи питання та аналізуючи зворотній зв'язок. Він менше налаштований давати поради або спрямовувати дії, оскільки його завдання полягає у стимулюванні </a:t>
            </a:r>
            <a:r>
              <a:rPr lang="uk-UA" dirty="0" smtClean="0">
                <a:latin typeface="Bookman Old Style" pitchFamily="18" charset="0"/>
              </a:rPr>
              <a:t>волонтера </a:t>
            </a:r>
            <a:r>
              <a:rPr lang="uk-UA" dirty="0">
                <a:latin typeface="Bookman Old Style" pitchFamily="18" charset="0"/>
              </a:rPr>
              <a:t>або </a:t>
            </a:r>
            <a:r>
              <a:rPr lang="uk-UA" dirty="0" smtClean="0">
                <a:latin typeface="Bookman Old Style" pitchFamily="18" charset="0"/>
              </a:rPr>
              <a:t>волонтерської групи </a:t>
            </a:r>
            <a:r>
              <a:rPr lang="uk-UA" dirty="0">
                <a:latin typeface="Bookman Old Style" pitchFamily="18" charset="0"/>
              </a:rPr>
              <a:t>до пошуку власного рішення.  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>
                <a:latin typeface="Bookman Old Style" pitchFamily="18" charset="0"/>
              </a:rPr>
              <a:t>Девіз коуча: </a:t>
            </a:r>
            <a:r>
              <a:rPr lang="uk-UA" b="1" dirty="0">
                <a:latin typeface="Bookman Old Style" pitchFamily="18" charset="0"/>
              </a:rPr>
              <a:t>Припинить говорити, а натомість почніть питати!</a:t>
            </a:r>
            <a:endParaRPr lang="ru-RU" dirty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740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Інформаційна кампанія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изначення цільової аудиторії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ирока: для інформаційних заходів/благодійних акцій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вузька: для особливих завдань, для виконання яких потрібні специфічні вміння/навики  </a:t>
            </a:r>
          </a:p>
          <a:p>
            <a:pPr marL="0" indent="0" algn="ctr">
              <a:buNone/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изначення каналів комунікації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 («сарафанне радіо»)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 до органів влади («інформаційні листи»)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соціальні мережі/спеціалізовані сайти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http://surl.li/qfrwc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uk-UA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створення/розповсюдження повідомлення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привертання уваги до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1-2 речення (запитання до аудиторії/статистика)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 волонтерської діяльності: 2-3 речення про завдання волонтерів, час і місце, переваги/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мотиватори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контакти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збір/аналіз зворотного зв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Відбір волонтерів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 контроль волонтерської діяльності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 конфліктів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ідготовка до адаптації/мотивації волонтерів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ормування позитивного іміджу волонтерів</a:t>
            </a:r>
          </a:p>
          <a:p>
            <a:pPr marL="0" indent="0" algn="ctr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 заповнених реєстраційних форм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оніторинг соціальних мереж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роведення співбесіди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иконання тестового завдання</a:t>
            </a: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Рекомендована структура співбесіди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представитися, подякувати за інтерес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 про мету співбесіди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запитати що волонтер вже знає про програму/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/організацію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розказати про себе/ задавати відкриті питання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 про порядок роботи/чи відповідає можливостям/очікуванням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 про перспективи/можливості 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зворотній зв’язок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 про порядок відбору/подякувати за інтерес  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Адаптація волонтерів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тратегії</a:t>
            </a:r>
          </a:p>
          <a:p>
            <a:pPr algn="just"/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нклюзія</a:t>
            </a:r>
          </a:p>
          <a:p>
            <a:pPr marL="0" indent="0" algn="ctr">
              <a:buNone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рганізаційні заходи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знайомство з історією/цінностями організації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найомство з іншими учасниками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ступний інструктаж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одаткове навчання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нформаційний супровід («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волонтера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«етична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ятка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алучення волонтера до комунікативного простору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ідписати договір про провадження волонтерської діяльності 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«мотузкові курси»/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тімбілдінг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Мотивування волонтерів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Пираміда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А. Маслоу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італьні потреби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отреби в безпеці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отреба в спілкуванні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отреби у визнанні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отреби у самореалізації </a:t>
            </a:r>
          </a:p>
          <a:p>
            <a:pPr marL="0" indent="0" algn="ctr">
              <a:buNone/>
            </a:pPr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набутих потреб Д.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Маклеланда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отреба в причетності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отреба у владі та визнанні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досягнень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err="1" smtClean="0"/>
              <a:t>Проактивна</a:t>
            </a:r>
            <a:r>
              <a:rPr lang="uk-UA" dirty="0" smtClean="0"/>
              <a:t> стратегія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>
                <a:latin typeface="Bookman Old Style" pitchFamily="18" charset="0"/>
              </a:rPr>
              <a:t>Теоретичне підґрунтя – гуманістична психологія </a:t>
            </a:r>
          </a:p>
          <a:p>
            <a:pPr marL="0" indent="0" algn="ctr">
              <a:buNone/>
            </a:pPr>
            <a:r>
              <a:rPr lang="uk-UA" sz="2400" dirty="0">
                <a:latin typeface="Bookman Old Style" pitchFamily="18" charset="0"/>
              </a:rPr>
              <a:t>(В. </a:t>
            </a:r>
            <a:r>
              <a:rPr lang="uk-UA" sz="2400" dirty="0" err="1">
                <a:latin typeface="Bookman Old Style" pitchFamily="18" charset="0"/>
              </a:rPr>
              <a:t>Франкл</a:t>
            </a:r>
            <a:r>
              <a:rPr lang="uk-UA" sz="2400" dirty="0">
                <a:latin typeface="Bookman Old Style" pitchFamily="18" charset="0"/>
              </a:rPr>
              <a:t>, Г. </a:t>
            </a:r>
            <a:r>
              <a:rPr lang="uk-UA" sz="2400" dirty="0" err="1">
                <a:latin typeface="Bookman Old Style" pitchFamily="18" charset="0"/>
              </a:rPr>
              <a:t>Оллпорт</a:t>
            </a:r>
            <a:r>
              <a:rPr lang="uk-UA" sz="2400" dirty="0">
                <a:latin typeface="Bookman Old Style" pitchFamily="18" charset="0"/>
              </a:rPr>
              <a:t>)</a:t>
            </a:r>
          </a:p>
          <a:p>
            <a:r>
              <a:rPr lang="uk-UA" sz="2400" dirty="0">
                <a:latin typeface="Bookman Old Style" pitchFamily="18" charset="0"/>
              </a:rPr>
              <a:t>спростовується реактивність</a:t>
            </a:r>
          </a:p>
          <a:p>
            <a:r>
              <a:rPr lang="uk-UA" sz="2400" dirty="0">
                <a:latin typeface="Bookman Old Style" pitchFamily="18" charset="0"/>
              </a:rPr>
              <a:t>відстоюється </a:t>
            </a:r>
            <a:r>
              <a:rPr lang="uk-UA" sz="2400" dirty="0" err="1">
                <a:latin typeface="Bookman Old Style" pitchFamily="18" charset="0"/>
              </a:rPr>
              <a:t>проактивність</a:t>
            </a:r>
            <a:r>
              <a:rPr lang="uk-UA" sz="2400" dirty="0">
                <a:latin typeface="Bookman Old Style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Bookman Old Style" pitchFamily="18" charset="0"/>
              </a:rPr>
              <a:t>Технологічне </a:t>
            </a:r>
            <a:r>
              <a:rPr lang="uk-UA" sz="2400" i="1" dirty="0">
                <a:latin typeface="Bookman Old Style" pitchFamily="18" charset="0"/>
              </a:rPr>
              <a:t>підґрунтя:</a:t>
            </a:r>
            <a:endParaRPr lang="uk-UA" sz="2400" dirty="0">
              <a:latin typeface="Bookman Old Style" pitchFamily="18" charset="0"/>
            </a:endParaRPr>
          </a:p>
          <a:p>
            <a:r>
              <a:rPr lang="uk-UA" sz="2400" dirty="0" err="1">
                <a:latin typeface="Bookman Old Style" pitchFamily="18" charset="0"/>
              </a:rPr>
              <a:t>коучінг</a:t>
            </a:r>
            <a:r>
              <a:rPr lang="uk-UA" sz="2400" dirty="0">
                <a:latin typeface="Bookman Old Style" pitchFamily="18" charset="0"/>
              </a:rPr>
              <a:t>;</a:t>
            </a:r>
          </a:p>
          <a:p>
            <a:r>
              <a:rPr lang="uk-UA" sz="2400" dirty="0" err="1">
                <a:latin typeface="Bookman Old Style" pitchFamily="18" charset="0"/>
              </a:rPr>
              <a:t>фасилітація</a:t>
            </a:r>
            <a:r>
              <a:rPr lang="uk-UA" sz="2400" dirty="0">
                <a:latin typeface="Bookman Old Style" pitchFamily="18" charset="0"/>
              </a:rPr>
              <a:t>;</a:t>
            </a:r>
          </a:p>
          <a:p>
            <a:r>
              <a:rPr lang="uk-UA" sz="2400" dirty="0" err="1">
                <a:latin typeface="Bookman Old Style" pitchFamily="18" charset="0"/>
              </a:rPr>
              <a:t>майєвтика</a:t>
            </a:r>
            <a:r>
              <a:rPr lang="uk-UA" sz="2400" dirty="0">
                <a:latin typeface="Bookman Old Style" pitchFamily="18" charset="0"/>
              </a:rPr>
              <a:t>;</a:t>
            </a:r>
          </a:p>
          <a:p>
            <a:r>
              <a:rPr lang="uk-UA" sz="2400" dirty="0">
                <a:latin typeface="Bookman Old Style" pitchFamily="18" charset="0"/>
              </a:rPr>
              <a:t>«ефективне питання»;</a:t>
            </a:r>
          </a:p>
          <a:p>
            <a:r>
              <a:rPr lang="uk-UA" sz="2400" dirty="0" err="1">
                <a:latin typeface="Bookman Old Style" pitchFamily="18" charset="0"/>
              </a:rPr>
              <a:t>проєктна</a:t>
            </a:r>
            <a:r>
              <a:rPr lang="uk-UA" sz="2400" dirty="0">
                <a:latin typeface="Bookman Old Style" pitchFamily="18" charset="0"/>
              </a:rPr>
              <a:t> методика;</a:t>
            </a:r>
          </a:p>
          <a:p>
            <a:r>
              <a:rPr lang="uk-UA" sz="2400" dirty="0" err="1">
                <a:latin typeface="Bookman Old Style" pitchFamily="18" charset="0"/>
              </a:rPr>
              <a:t>participatory</a:t>
            </a:r>
            <a:r>
              <a:rPr lang="uk-UA" sz="2400" dirty="0">
                <a:latin typeface="Bookman Old Style" pitchFamily="18" charset="0"/>
              </a:rPr>
              <a:t> </a:t>
            </a:r>
            <a:r>
              <a:rPr lang="uk-UA" sz="2400" dirty="0" err="1">
                <a:latin typeface="Bookman Old Style" pitchFamily="18" charset="0"/>
              </a:rPr>
              <a:t>learning</a:t>
            </a:r>
            <a:r>
              <a:rPr lang="uk-UA" sz="2400" dirty="0">
                <a:latin typeface="Bookman Old Style" pitchFamily="18" charset="0"/>
              </a:rPr>
              <a:t> </a:t>
            </a:r>
            <a:r>
              <a:rPr lang="uk-UA" sz="2400" dirty="0" err="1">
                <a:latin typeface="Bookman Old Style" pitchFamily="18" charset="0"/>
              </a:rPr>
              <a:t>action</a:t>
            </a:r>
            <a:r>
              <a:rPr lang="uk-UA" sz="2400" dirty="0">
                <a:latin typeface="Bookman Old Style" pitchFamily="18" charset="0"/>
              </a:rPr>
              <a:t> (PLA-методологія) </a:t>
            </a:r>
          </a:p>
          <a:p>
            <a:r>
              <a:rPr lang="uk-UA" sz="2400" dirty="0">
                <a:latin typeface="Bookman Old Style" pitchFamily="18" charset="0"/>
              </a:rPr>
              <a:t>та ін.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i="1" u="sng" dirty="0">
                <a:latin typeface="Bookman Old Style" pitchFamily="18" charset="0"/>
              </a:rPr>
              <a:t>Принципи </a:t>
            </a:r>
            <a:r>
              <a:rPr lang="uk-UA" i="1" u="sng" dirty="0" err="1">
                <a:latin typeface="Bookman Old Style" pitchFamily="18" charset="0"/>
              </a:rPr>
              <a:t>проактивного</a:t>
            </a:r>
            <a:r>
              <a:rPr lang="uk-UA" i="1" u="sng" dirty="0">
                <a:latin typeface="Bookman Old Style" pitchFamily="18" charset="0"/>
              </a:rPr>
              <a:t> </a:t>
            </a:r>
            <a:r>
              <a:rPr lang="uk-UA" i="1" u="sng" dirty="0" smtClean="0">
                <a:latin typeface="Bookman Old Style" pitchFamily="18" charset="0"/>
              </a:rPr>
              <a:t>керівництва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i="1" dirty="0">
                <a:latin typeface="Bookman Old Style" pitchFamily="18" charset="0"/>
              </a:rPr>
              <a:t>зацікавленість краще згоди: </a:t>
            </a:r>
            <a:r>
              <a:rPr lang="uk-UA" sz="2400" dirty="0" smtClean="0">
                <a:latin typeface="Bookman Old Style" pitchFamily="18" charset="0"/>
              </a:rPr>
              <a:t>творча</a:t>
            </a:r>
            <a:r>
              <a:rPr lang="uk-UA" sz="2400" i="1" dirty="0" smtClean="0">
                <a:latin typeface="Bookman Old Style" pitchFamily="18" charset="0"/>
              </a:rPr>
              <a:t> </a:t>
            </a:r>
            <a:r>
              <a:rPr lang="uk-UA" sz="2400" dirty="0" smtClean="0">
                <a:latin typeface="Bookman Old Style" pitchFamily="18" charset="0"/>
              </a:rPr>
              <a:t>мотивація </a:t>
            </a:r>
            <a:r>
              <a:rPr lang="uk-UA" sz="2400" dirty="0">
                <a:latin typeface="Bookman Old Style" pitchFamily="18" charset="0"/>
              </a:rPr>
              <a:t>активізує </a:t>
            </a:r>
            <a:r>
              <a:rPr lang="uk-UA" sz="2400" dirty="0" smtClean="0">
                <a:latin typeface="Bookman Old Style" pitchFamily="18" charset="0"/>
              </a:rPr>
              <a:t>волонтера, </a:t>
            </a:r>
            <a:r>
              <a:rPr lang="uk-UA" sz="2400" dirty="0">
                <a:latin typeface="Bookman Old Style" pitchFamily="18" charset="0"/>
              </a:rPr>
              <a:t>а </a:t>
            </a:r>
            <a:r>
              <a:rPr lang="uk-UA" sz="2400" dirty="0" smtClean="0">
                <a:latin typeface="Bookman Old Style" pitchFamily="18" charset="0"/>
              </a:rPr>
              <a:t>виконання кимось підготовлених рішень стимулює </a:t>
            </a:r>
            <a:r>
              <a:rPr lang="uk-UA" sz="2400" dirty="0">
                <a:latin typeface="Bookman Old Style" pitchFamily="18" charset="0"/>
              </a:rPr>
              <a:t>пасивність</a:t>
            </a:r>
            <a:endParaRPr lang="ru-RU" sz="2400" dirty="0">
              <a:latin typeface="Bookman Old Style" pitchFamily="18" charset="0"/>
            </a:endParaRPr>
          </a:p>
          <a:p>
            <a:r>
              <a:rPr lang="uk-UA" sz="2400" i="1" dirty="0">
                <a:latin typeface="Bookman Old Style" pitchFamily="18" charset="0"/>
              </a:rPr>
              <a:t>участь </a:t>
            </a:r>
            <a:r>
              <a:rPr lang="uk-UA" sz="2400" i="1" dirty="0" smtClean="0">
                <a:latin typeface="Bookman Old Style" pitchFamily="18" charset="0"/>
              </a:rPr>
              <a:t>волонтерів </a:t>
            </a:r>
            <a:r>
              <a:rPr lang="uk-UA" sz="2400" i="1" dirty="0">
                <a:latin typeface="Bookman Old Style" pitchFamily="18" charset="0"/>
              </a:rPr>
              <a:t>у плануванні </a:t>
            </a:r>
            <a:r>
              <a:rPr lang="uk-UA" sz="2400" i="1" dirty="0" smtClean="0">
                <a:latin typeface="Bookman Old Style" pitchFamily="18" charset="0"/>
              </a:rPr>
              <a:t>волонтерської програми: </a:t>
            </a:r>
            <a:r>
              <a:rPr lang="uk-UA" sz="2400" dirty="0">
                <a:latin typeface="Bookman Old Style" pitchFamily="18" charset="0"/>
              </a:rPr>
              <a:t>спонукаючи самостійно думати та приймати рішення, зміцнюємо відповідальність </a:t>
            </a:r>
            <a:endParaRPr lang="uk-UA" sz="2400" i="1" dirty="0">
              <a:latin typeface="Bookman Old Style" pitchFamily="18" charset="0"/>
            </a:endParaRPr>
          </a:p>
          <a:p>
            <a:r>
              <a:rPr lang="uk-UA" sz="2400" i="1" dirty="0">
                <a:latin typeface="Bookman Old Style" pitchFamily="18" charset="0"/>
              </a:rPr>
              <a:t>відмова від директивного стилю </a:t>
            </a:r>
            <a:r>
              <a:rPr lang="uk-UA" sz="2400" i="1" dirty="0" smtClean="0">
                <a:latin typeface="Bookman Old Style" pitchFamily="18" charset="0"/>
              </a:rPr>
              <a:t>керівництва:</a:t>
            </a:r>
            <a:r>
              <a:rPr lang="uk-UA" sz="2400" dirty="0" smtClean="0">
                <a:latin typeface="Bookman Old Style" pitchFamily="18" charset="0"/>
              </a:rPr>
              <a:t> </a:t>
            </a:r>
            <a:r>
              <a:rPr lang="uk-UA" sz="2400" dirty="0">
                <a:latin typeface="Bookman Old Style" pitchFamily="18" charset="0"/>
              </a:rPr>
              <a:t>замість «я знаю як» «ви знаєте як»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b="1" dirty="0">
                <a:latin typeface="Bookman Old Style" pitchFamily="18" charset="0"/>
              </a:rPr>
              <a:t>Коучінг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man Old Style" pitchFamily="18" charset="0"/>
              </a:rPr>
              <a:t>орієнтованість </a:t>
            </a:r>
            <a:r>
              <a:rPr lang="uk-UA" dirty="0">
                <a:latin typeface="Bookman Old Style" pitchFamily="18" charset="0"/>
              </a:rPr>
              <a:t>на використання «сократівського діалогу»;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коуч </a:t>
            </a:r>
            <a:r>
              <a:rPr lang="uk-UA" dirty="0">
                <a:latin typeface="Bookman Old Style" pitchFamily="18" charset="0"/>
              </a:rPr>
              <a:t>задає навідні </a:t>
            </a:r>
            <a:r>
              <a:rPr lang="uk-UA" dirty="0" smtClean="0">
                <a:latin typeface="Bookman Old Style" pitchFamily="18" charset="0"/>
              </a:rPr>
              <a:t>питання</a:t>
            </a:r>
            <a:r>
              <a:rPr lang="uk-UA" dirty="0">
                <a:latin typeface="Bookman Old Style" pitchFamily="18" charset="0"/>
              </a:rPr>
              <a:t> з</a:t>
            </a:r>
            <a:r>
              <a:rPr lang="uk-UA" dirty="0" smtClean="0">
                <a:latin typeface="Bookman Old Style" pitchFamily="18" charset="0"/>
              </a:rPr>
              <a:t> активізації </a:t>
            </a:r>
            <a:r>
              <a:rPr lang="uk-UA" dirty="0">
                <a:latin typeface="Bookman Old Style" pitchFamily="18" charset="0"/>
              </a:rPr>
              <a:t>прагнення </a:t>
            </a:r>
            <a:r>
              <a:rPr lang="uk-UA" dirty="0" smtClean="0">
                <a:latin typeface="Bookman Old Style" pitchFamily="18" charset="0"/>
              </a:rPr>
              <a:t>розібратися </a:t>
            </a:r>
            <a:r>
              <a:rPr lang="uk-UA" dirty="0">
                <a:latin typeface="Bookman Old Style" pitchFamily="18" charset="0"/>
              </a:rPr>
              <a:t>у </a:t>
            </a:r>
            <a:r>
              <a:rPr lang="uk-UA" dirty="0" smtClean="0">
                <a:latin typeface="Bookman Old Style" pitchFamily="18" charset="0"/>
              </a:rPr>
              <a:t>ситуації </a:t>
            </a:r>
            <a:r>
              <a:rPr lang="uk-UA" dirty="0">
                <a:latin typeface="Bookman Old Style" pitchFamily="18" charset="0"/>
              </a:rPr>
              <a:t>та знайти з неї вихід;</a:t>
            </a:r>
            <a:endParaRPr lang="ru-RU" dirty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надихання </a:t>
            </a:r>
            <a:r>
              <a:rPr lang="uk-UA" dirty="0">
                <a:latin typeface="Bookman Old Style" pitchFamily="18" charset="0"/>
              </a:rPr>
              <a:t>підопічного на цьому </a:t>
            </a:r>
            <a:r>
              <a:rPr lang="uk-UA" dirty="0" smtClean="0">
                <a:latin typeface="Bookman Old Style" pitchFamily="18" charset="0"/>
              </a:rPr>
              <a:t>шляху</a:t>
            </a:r>
          </a:p>
          <a:p>
            <a:endParaRPr lang="uk-UA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683568" y="3573016"/>
          <a:ext cx="7992887" cy="2451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Директивний стиль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Стиль еволюційного коучінгу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Я знаю як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Ви знаєте як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Як кажу вам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Я питаю у вас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Ви виконуєте вказівки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itchFamily="18" charset="0"/>
                        </a:rPr>
                        <a:t>Ви приймаєте рішення</a:t>
                      </a:r>
                      <a:endParaRPr lang="ru-RU" sz="18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233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1859</TotalTime>
  <Words>623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Залучення волонтерів Лекція </vt:lpstr>
      <vt:lpstr>Інформаційна кампанія </vt:lpstr>
      <vt:lpstr>Відбір волонтерів</vt:lpstr>
      <vt:lpstr>Рекомендована структура співбесіди</vt:lpstr>
      <vt:lpstr>Адаптація волонтерів</vt:lpstr>
      <vt:lpstr>Мотивування волонтерів</vt:lpstr>
      <vt:lpstr>Проактивна стратегія</vt:lpstr>
      <vt:lpstr>Принципи проактивного керівництва</vt:lpstr>
      <vt:lpstr>Коучінг</vt:lpstr>
      <vt:lpstr>Критика директивного стилю керівництва</vt:lpstr>
      <vt:lpstr>  Слід розрізняти менторство та коучінг 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185</cp:revision>
  <dcterms:created xsi:type="dcterms:W3CDTF">2017-10-25T11:02:45Z</dcterms:created>
  <dcterms:modified xsi:type="dcterms:W3CDTF">2024-02-07T10:10:18Z</dcterms:modified>
</cp:coreProperties>
</file>