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Концепція фаз життя </a:t>
            </a:r>
            <a:r>
              <a:rPr lang="uk-UA" dirty="0" err="1" smtClean="0"/>
              <a:t>Ш.Бюлер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17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1981200" y="273050"/>
            <a:ext cx="8115300" cy="1162050"/>
          </a:xfrm>
        </p:spPr>
        <p:txBody>
          <a:bodyPr>
            <a:normAutofit/>
          </a:bodyPr>
          <a:lstStyle/>
          <a:p>
            <a:r>
              <a:rPr lang="ru-RU" altLang="en-US" sz="4000" dirty="0" smtClean="0"/>
              <a:t>Перша фаза(16-20 </a:t>
            </a:r>
            <a:r>
              <a:rPr lang="ru-RU" altLang="en-US" sz="4000" dirty="0" err="1" smtClean="0"/>
              <a:t>років</a:t>
            </a:r>
            <a:r>
              <a:rPr lang="ru-RU" altLang="en-US" sz="4000" dirty="0" smtClean="0"/>
              <a:t>)</a:t>
            </a:r>
            <a:endParaRPr lang="ru-RU" altLang="en-US" sz="4000" dirty="0"/>
          </a:p>
        </p:txBody>
      </p:sp>
      <p:pic>
        <p:nvPicPr>
          <p:cNvPr id="6147" name="Содержимое 4" descr="16-20 лет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10314" y="1571625"/>
            <a:ext cx="3995737" cy="3378200"/>
          </a:xfrm>
        </p:spPr>
      </p:pic>
      <p:sp>
        <p:nvSpPr>
          <p:cNvPr id="6148" name="Текст 3"/>
          <p:cNvSpPr>
            <a:spLocks noGrp="1"/>
          </p:cNvSpPr>
          <p:nvPr>
            <p:ph type="body" sz="half" idx="2"/>
          </p:nvPr>
        </p:nvSpPr>
        <p:spPr>
          <a:xfrm>
            <a:off x="1952625" y="1500188"/>
            <a:ext cx="3829050" cy="4691062"/>
          </a:xfrm>
        </p:spPr>
        <p:txBody>
          <a:bodyPr/>
          <a:lstStyle/>
          <a:p>
            <a:r>
              <a:rPr lang="ru-RU" dirty="0" err="1"/>
              <a:t>Передує</a:t>
            </a:r>
            <a:r>
              <a:rPr lang="ru-RU" dirty="0"/>
              <a:t> </a:t>
            </a:r>
            <a:r>
              <a:rPr lang="ru-RU" dirty="0" err="1"/>
              <a:t>самовизначенню</a:t>
            </a:r>
            <a:r>
              <a:rPr lang="ru-RU" dirty="0"/>
              <a:t> і </a:t>
            </a:r>
            <a:r>
              <a:rPr lang="ru-RU" dirty="0" err="1"/>
              <a:t>виноситься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життєвого</a:t>
            </a:r>
            <a:r>
              <a:rPr lang="ru-RU" dirty="0"/>
              <a:t> шляху</a:t>
            </a:r>
            <a:r>
              <a:rPr lang="ru-RU" dirty="0" smtClean="0"/>
              <a:t>.</a:t>
            </a:r>
            <a:endParaRPr lang="ru-RU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2754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981201" y="273050"/>
            <a:ext cx="8329613" cy="1162050"/>
          </a:xfrm>
        </p:spPr>
        <p:txBody>
          <a:bodyPr>
            <a:normAutofit fontScale="90000"/>
          </a:bodyPr>
          <a:lstStyle/>
          <a:p>
            <a:r>
              <a:rPr lang="ru-RU" altLang="en-US" sz="3600" dirty="0" smtClean="0"/>
              <a:t>Друга фаза ( з 16-20 </a:t>
            </a:r>
            <a:r>
              <a:rPr lang="ru-RU" altLang="en-US" sz="3600" dirty="0" err="1" smtClean="0"/>
              <a:t>років</a:t>
            </a:r>
            <a:r>
              <a:rPr lang="ru-RU" altLang="en-US" sz="3600" dirty="0" smtClean="0"/>
              <a:t> </a:t>
            </a:r>
            <a:r>
              <a:rPr lang="ru-RU" altLang="en-US" sz="3600" dirty="0"/>
              <a:t>до 25-30 </a:t>
            </a:r>
            <a:r>
              <a:rPr lang="ru-RU" altLang="en-US" sz="3600" dirty="0" err="1" smtClean="0"/>
              <a:t>років</a:t>
            </a:r>
            <a:r>
              <a:rPr lang="ru-RU" altLang="en-US" sz="3600" dirty="0" smtClean="0"/>
              <a:t>)</a:t>
            </a:r>
            <a:endParaRPr lang="ru-RU" altLang="en-US" sz="3600" dirty="0"/>
          </a:p>
        </p:txBody>
      </p:sp>
      <p:pic>
        <p:nvPicPr>
          <p:cNvPr id="7171" name="Содержимое 4" descr="выбор спутника жизни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24689" y="2000251"/>
            <a:ext cx="2593975" cy="3851275"/>
          </a:xfrm>
        </p:spPr>
      </p:pic>
      <p:sp>
        <p:nvSpPr>
          <p:cNvPr id="7172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ru-RU" altLang="en-US" dirty="0" smtClean="0"/>
          </a:p>
          <a:p>
            <a:r>
              <a:rPr lang="ru-RU" altLang="en-US" sz="2400" dirty="0"/>
              <a:t>Фаза  проб </a:t>
            </a:r>
            <a:r>
              <a:rPr lang="ru-RU" altLang="en-US" sz="2400" dirty="0" smtClean="0"/>
              <a:t>та </a:t>
            </a:r>
            <a:r>
              <a:rPr lang="ru-RU" altLang="en-US" sz="2400" dirty="0" err="1" smtClean="0"/>
              <a:t>пошуку</a:t>
            </a:r>
            <a:r>
              <a:rPr lang="ru-RU" altLang="en-US" sz="2400" dirty="0" smtClean="0"/>
              <a:t> </a:t>
            </a:r>
            <a:r>
              <a:rPr lang="ru-RU" altLang="en-US" sz="2400" dirty="0"/>
              <a:t>(</a:t>
            </a:r>
            <a:r>
              <a:rPr lang="ru-RU" altLang="en-US" sz="2400" dirty="0" err="1" smtClean="0"/>
              <a:t>професії</a:t>
            </a:r>
            <a:r>
              <a:rPr lang="ru-RU" altLang="en-US" sz="2400" dirty="0" smtClean="0"/>
              <a:t>, </a:t>
            </a:r>
            <a:r>
              <a:rPr lang="ru-RU" altLang="en-US" sz="2400" dirty="0" err="1" smtClean="0"/>
              <a:t>супутника</a:t>
            </a:r>
            <a:r>
              <a:rPr lang="ru-RU" altLang="en-US" sz="2400" dirty="0" smtClean="0"/>
              <a:t> </a:t>
            </a:r>
            <a:r>
              <a:rPr lang="ru-RU" altLang="en-US" sz="2400" dirty="0" err="1" smtClean="0"/>
              <a:t>життя</a:t>
            </a:r>
            <a:r>
              <a:rPr lang="ru-RU" altLang="en-US" sz="2400" dirty="0" smtClean="0"/>
              <a:t> і т.д.). </a:t>
            </a:r>
            <a:endParaRPr lang="ru-RU" altLang="en-US" sz="2400" dirty="0"/>
          </a:p>
          <a:p>
            <a:endParaRPr lang="ru-RU" altLang="en-US" sz="2400" dirty="0"/>
          </a:p>
          <a:p>
            <a:r>
              <a:rPr lang="ru-RU" altLang="en-US" sz="2400" dirty="0" err="1" smtClean="0"/>
              <a:t>Життєві</a:t>
            </a:r>
            <a:r>
              <a:rPr lang="ru-RU" altLang="en-US" sz="2400" dirty="0" smtClean="0"/>
              <a:t> </a:t>
            </a:r>
            <a:r>
              <a:rPr lang="ru-RU" altLang="en-US" sz="2400" dirty="0" err="1" smtClean="0"/>
              <a:t>цілі</a:t>
            </a:r>
            <a:r>
              <a:rPr lang="ru-RU" altLang="en-US" sz="2400" dirty="0" smtClean="0"/>
              <a:t> </a:t>
            </a:r>
            <a:r>
              <a:rPr lang="ru-RU" altLang="en-US" sz="2400" dirty="0"/>
              <a:t>часто </a:t>
            </a:r>
            <a:r>
              <a:rPr lang="ru-RU" altLang="en-US" sz="2400" dirty="0" err="1" smtClean="0"/>
              <a:t>нереалістичні</a:t>
            </a:r>
            <a:r>
              <a:rPr lang="ru-RU" altLang="en-US" sz="2400" dirty="0" smtClean="0"/>
              <a:t>  та </a:t>
            </a:r>
            <a:r>
              <a:rPr lang="ru-RU" altLang="en-US" sz="2400" dirty="0" err="1" smtClean="0"/>
              <a:t>змінюються</a:t>
            </a:r>
            <a:r>
              <a:rPr lang="ru-RU" altLang="en-US" sz="2400" dirty="0" smtClean="0"/>
              <a:t> на ходу. </a:t>
            </a:r>
            <a:endParaRPr lang="ru-RU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57246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981201" y="273050"/>
            <a:ext cx="8258175" cy="1162050"/>
          </a:xfrm>
        </p:spPr>
        <p:txBody>
          <a:bodyPr>
            <a:normAutofit fontScale="90000"/>
          </a:bodyPr>
          <a:lstStyle/>
          <a:p>
            <a:r>
              <a:rPr lang="ru-RU" altLang="en-US" sz="4000" dirty="0" err="1" smtClean="0"/>
              <a:t>Третя</a:t>
            </a:r>
            <a:r>
              <a:rPr lang="ru-RU" altLang="en-US" sz="4000" dirty="0" smtClean="0"/>
              <a:t> фаза </a:t>
            </a:r>
            <a:r>
              <a:rPr lang="ru-RU" altLang="en-US" sz="4000" dirty="0"/>
              <a:t>( </a:t>
            </a:r>
            <a:r>
              <a:rPr lang="ru-RU" altLang="en-US" sz="4000" dirty="0" smtClean="0"/>
              <a:t>з </a:t>
            </a:r>
            <a:r>
              <a:rPr lang="ru-RU" altLang="en-US" sz="4000" dirty="0"/>
              <a:t>25-30 до 40-45 </a:t>
            </a:r>
            <a:r>
              <a:rPr lang="ru-RU" altLang="en-US" sz="4000" dirty="0" err="1" smtClean="0"/>
              <a:t>років</a:t>
            </a:r>
            <a:r>
              <a:rPr lang="ru-RU" altLang="en-US" sz="4000" dirty="0" smtClean="0"/>
              <a:t>)</a:t>
            </a:r>
            <a:endParaRPr lang="ru-RU" altLang="en-US" sz="4000" dirty="0"/>
          </a:p>
        </p:txBody>
      </p:sp>
      <p:pic>
        <p:nvPicPr>
          <p:cNvPr id="8195" name="Содержимое 4" descr="зрелость 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19143" y="1850781"/>
            <a:ext cx="4454525" cy="2879725"/>
          </a:xfrm>
        </p:spPr>
      </p:pic>
      <p:sp>
        <p:nvSpPr>
          <p:cNvPr id="8196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ru-RU" altLang="en-US" sz="1800" dirty="0"/>
              <a:t>Пора   </a:t>
            </a:r>
            <a:r>
              <a:rPr lang="ru-RU" altLang="en-US" sz="1800" dirty="0" err="1" smtClean="0"/>
              <a:t>зрілості</a:t>
            </a:r>
            <a:r>
              <a:rPr lang="ru-RU" altLang="en-US" sz="1800" dirty="0" smtClean="0"/>
              <a:t>: </a:t>
            </a:r>
            <a:r>
              <a:rPr lang="ru-RU" altLang="en-US" sz="1800" dirty="0" err="1" smtClean="0"/>
              <a:t>людина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знаходить</a:t>
            </a:r>
            <a:r>
              <a:rPr lang="ru-RU" altLang="en-US" sz="1800" dirty="0" smtClean="0"/>
              <a:t> свою справу у </a:t>
            </a:r>
            <a:r>
              <a:rPr lang="ru-RU" altLang="en-US" sz="1800" dirty="0" err="1" smtClean="0"/>
              <a:t>житті,заводить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власну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сім’ю</a:t>
            </a:r>
            <a:r>
              <a:rPr lang="ru-RU" altLang="en-US" sz="1800" dirty="0" smtClean="0"/>
              <a:t>.</a:t>
            </a:r>
            <a:endParaRPr lang="ru-RU" altLang="en-US" sz="1800" dirty="0"/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ru-RU" altLang="en-US" sz="1800" dirty="0"/>
              <a:t> </a:t>
            </a:r>
            <a:r>
              <a:rPr lang="ru-RU" altLang="en-US" sz="1800" dirty="0" err="1" smtClean="0"/>
              <a:t>Суб’єктивно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цей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вік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переживається</a:t>
            </a:r>
            <a:r>
              <a:rPr lang="ru-RU" altLang="en-US" sz="1800" dirty="0" smtClean="0"/>
              <a:t> як апогей </a:t>
            </a:r>
            <a:r>
              <a:rPr lang="ru-RU" altLang="en-US" sz="1800" dirty="0" err="1" smtClean="0"/>
              <a:t>життя,бажання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стають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більш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реалістичними,оцінки-раціональними</a:t>
            </a:r>
            <a:r>
              <a:rPr lang="ru-RU" altLang="en-US" sz="1800" dirty="0" smtClean="0"/>
              <a:t>. </a:t>
            </a:r>
            <a:endParaRPr lang="ru-RU" altLang="en-US" sz="1800" dirty="0"/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ru-RU" altLang="en-US" sz="1800" dirty="0"/>
              <a:t> </a:t>
            </a:r>
            <a:r>
              <a:rPr lang="ru-RU" altLang="en-US" sz="1800" dirty="0" smtClean="0"/>
              <a:t>До 40 </a:t>
            </a:r>
            <a:r>
              <a:rPr lang="ru-RU" altLang="en-US" sz="1800" dirty="0" err="1" smtClean="0"/>
              <a:t>років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встановлюється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самооцінка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особистості,у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якій</a:t>
            </a:r>
            <a:r>
              <a:rPr lang="ru-RU" altLang="en-US" sz="1800" dirty="0" smtClean="0"/>
              <a:t>   </a:t>
            </a:r>
            <a:r>
              <a:rPr lang="ru-RU" altLang="en-US" sz="1800" dirty="0" err="1" smtClean="0"/>
              <a:t>відображаються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результати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життєвого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шляху,як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цілого</a:t>
            </a:r>
            <a:r>
              <a:rPr lang="ru-RU" altLang="en-US" sz="1800" dirty="0" smtClean="0"/>
              <a:t>.</a:t>
            </a:r>
            <a:endParaRPr lang="ru-RU" altLang="en-US" sz="1800" dirty="0"/>
          </a:p>
          <a:p>
            <a:pPr algn="just" eaLnBrk="1" hangingPunct="1">
              <a:buFont typeface="Arial" panose="020B0604020202020204" pitchFamily="34" charset="0"/>
              <a:buChar char="•"/>
            </a:pPr>
            <a:endParaRPr lang="ru-RU" altLang="en-US" sz="1800" dirty="0"/>
          </a:p>
          <a:p>
            <a:endParaRPr lang="ru-R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6921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1981201" y="273050"/>
            <a:ext cx="8258175" cy="1162050"/>
          </a:xfrm>
        </p:spPr>
        <p:txBody>
          <a:bodyPr>
            <a:normAutofit fontScale="90000"/>
          </a:bodyPr>
          <a:lstStyle/>
          <a:p>
            <a:r>
              <a:rPr lang="ru-RU" altLang="en-US" sz="3600" dirty="0" err="1" smtClean="0"/>
              <a:t>Четверта</a:t>
            </a:r>
            <a:r>
              <a:rPr lang="ru-RU" altLang="en-US" sz="3600" dirty="0" smtClean="0"/>
              <a:t> фаза </a:t>
            </a:r>
            <a:r>
              <a:rPr lang="ru-RU" altLang="en-US" sz="3600" dirty="0"/>
              <a:t>( </a:t>
            </a:r>
            <a:r>
              <a:rPr lang="ru-RU" altLang="en-US" sz="3600" dirty="0" smtClean="0"/>
              <a:t>з </a:t>
            </a:r>
            <a:r>
              <a:rPr lang="ru-RU" altLang="en-US" sz="3600" dirty="0"/>
              <a:t>45-50 до 65-70 </a:t>
            </a:r>
            <a:r>
              <a:rPr lang="ru-RU" altLang="en-US" sz="3600" dirty="0" err="1" smtClean="0"/>
              <a:t>років</a:t>
            </a:r>
            <a:r>
              <a:rPr lang="ru-RU" altLang="en-US" sz="3600" dirty="0" smtClean="0"/>
              <a:t>)</a:t>
            </a:r>
            <a:endParaRPr lang="ru-RU" altLang="en-US" sz="3600" dirty="0"/>
          </a:p>
        </p:txBody>
      </p:sp>
      <p:pic>
        <p:nvPicPr>
          <p:cNvPr id="9219" name="Содержимое 4" descr="старость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67375" y="2357439"/>
            <a:ext cx="4592638" cy="3203575"/>
          </a:xfrm>
        </p:spPr>
      </p:pic>
      <p:sp>
        <p:nvSpPr>
          <p:cNvPr id="9220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altLang="en-US" sz="1800" dirty="0" smtClean="0"/>
              <a:t>Людина </a:t>
            </a:r>
            <a:r>
              <a:rPr lang="ru-RU" altLang="en-US" sz="1800" dirty="0" err="1" smtClean="0"/>
              <a:t>старіє</a:t>
            </a:r>
            <a:r>
              <a:rPr lang="ru-RU" altLang="en-US" sz="1800" dirty="0" smtClean="0"/>
              <a:t>. </a:t>
            </a:r>
            <a:endParaRPr lang="ru-RU" altLang="en-US" sz="18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en-US" sz="1800" dirty="0" err="1" smtClean="0"/>
              <a:t>Завершується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професійна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діяльність,сім’ю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покидають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дорослі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діти.Через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біологічне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увядання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наступає</a:t>
            </a:r>
            <a:r>
              <a:rPr lang="ru-RU" altLang="en-US" sz="1800" dirty="0" smtClean="0"/>
              <a:t> душевна криза. Часто </a:t>
            </a:r>
            <a:r>
              <a:rPr lang="ru-RU" altLang="en-US" sz="1800" dirty="0" err="1" smtClean="0"/>
              <a:t>посилюється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схильність</a:t>
            </a:r>
            <a:r>
              <a:rPr lang="ru-RU" altLang="en-US" sz="1800" dirty="0" smtClean="0"/>
              <a:t> до </a:t>
            </a:r>
            <a:r>
              <a:rPr lang="ru-RU" altLang="en-US" sz="1800" dirty="0" err="1" smtClean="0"/>
              <a:t>мрій,одинацтву</a:t>
            </a:r>
            <a:r>
              <a:rPr lang="ru-RU" altLang="en-US" sz="1800" dirty="0" smtClean="0"/>
              <a:t> і </a:t>
            </a:r>
            <a:r>
              <a:rPr lang="ru-RU" altLang="en-US" sz="1800" dirty="0" err="1" smtClean="0"/>
              <a:t>спогадам,а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також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припиняється</a:t>
            </a:r>
            <a:r>
              <a:rPr lang="ru-RU" altLang="en-US" sz="1800" dirty="0" smtClean="0"/>
              <a:t> постановка </a:t>
            </a:r>
            <a:r>
              <a:rPr lang="ru-RU" altLang="en-US" sz="1800" dirty="0" err="1" smtClean="0"/>
              <a:t>життєвих</a:t>
            </a:r>
            <a:r>
              <a:rPr lang="ru-RU" altLang="en-US" sz="1800" dirty="0" smtClean="0"/>
              <a:t> </a:t>
            </a:r>
            <a:r>
              <a:rPr lang="ru-RU" altLang="en-US" sz="1800" dirty="0" err="1" smtClean="0"/>
              <a:t>цілей</a:t>
            </a:r>
            <a:r>
              <a:rPr lang="ru-RU" altLang="en-US" sz="1800" dirty="0" smtClean="0"/>
              <a:t>. </a:t>
            </a:r>
            <a:endParaRPr lang="ru-RU" altLang="en-US" sz="1800" dirty="0"/>
          </a:p>
          <a:p>
            <a:endParaRPr lang="ru-R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4694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1981201" y="273050"/>
            <a:ext cx="8258175" cy="1162050"/>
          </a:xfrm>
        </p:spPr>
        <p:txBody>
          <a:bodyPr>
            <a:normAutofit fontScale="90000"/>
          </a:bodyPr>
          <a:lstStyle/>
          <a:p>
            <a:r>
              <a:rPr lang="ru-RU" altLang="en-US" sz="4000" dirty="0" err="1" smtClean="0"/>
              <a:t>П’ята</a:t>
            </a:r>
            <a:r>
              <a:rPr lang="ru-RU" altLang="en-US" sz="4000" dirty="0" smtClean="0"/>
              <a:t> фаза </a:t>
            </a:r>
            <a:r>
              <a:rPr lang="ru-RU" altLang="en-US" sz="4000" dirty="0"/>
              <a:t>( </a:t>
            </a:r>
            <a:r>
              <a:rPr lang="ru-RU" altLang="en-US" sz="4000" dirty="0" err="1" smtClean="0"/>
              <a:t>від</a:t>
            </a:r>
            <a:r>
              <a:rPr lang="ru-RU" altLang="en-US" sz="4000" dirty="0" smtClean="0"/>
              <a:t> </a:t>
            </a:r>
            <a:r>
              <a:rPr lang="ru-RU" altLang="en-US" sz="4000" dirty="0"/>
              <a:t>65-70 </a:t>
            </a:r>
            <a:r>
              <a:rPr lang="ru-RU" altLang="en-US" sz="4000" dirty="0" err="1" smtClean="0"/>
              <a:t>років</a:t>
            </a:r>
            <a:r>
              <a:rPr lang="ru-RU" altLang="en-US" sz="4000" dirty="0" smtClean="0"/>
              <a:t> </a:t>
            </a:r>
            <a:r>
              <a:rPr lang="ru-RU" altLang="en-US" sz="4000" dirty="0"/>
              <a:t>до </a:t>
            </a:r>
            <a:r>
              <a:rPr lang="ru-RU" altLang="en-US" sz="4000" dirty="0" err="1" smtClean="0"/>
              <a:t>смерті</a:t>
            </a:r>
            <a:r>
              <a:rPr lang="ru-RU" altLang="en-US" sz="4000" dirty="0" smtClean="0"/>
              <a:t>)</a:t>
            </a:r>
            <a:endParaRPr lang="ru-RU" altLang="en-US" sz="4000" dirty="0"/>
          </a:p>
        </p:txBody>
      </p:sp>
      <p:pic>
        <p:nvPicPr>
          <p:cNvPr id="10243" name="Содержимое 4" descr="старость 5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24626" y="1785938"/>
            <a:ext cx="3209925" cy="4500562"/>
          </a:xfrm>
        </p:spPr>
      </p:pic>
      <p:sp>
        <p:nvSpPr>
          <p:cNvPr id="1024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u-RU" altLang="en-US" sz="2000" dirty="0" err="1" smtClean="0"/>
              <a:t>Професійна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діяльність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заміщується</a:t>
            </a:r>
            <a:r>
              <a:rPr lang="ru-RU" altLang="en-US" sz="2000" dirty="0" smtClean="0"/>
              <a:t> на </a:t>
            </a:r>
            <a:r>
              <a:rPr lang="ru-RU" altLang="en-US" sz="2000" dirty="0" err="1" smtClean="0"/>
              <a:t>хобі</a:t>
            </a:r>
            <a:r>
              <a:rPr lang="ru-RU" altLang="en-US" sz="2000" dirty="0" smtClean="0"/>
              <a:t>. </a:t>
            </a:r>
            <a:endParaRPr lang="ru-RU" altLang="en-US" sz="20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en-US" sz="2000" dirty="0" err="1" smtClean="0"/>
              <a:t>Сім’я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розпадається,слабіє</a:t>
            </a:r>
            <a:r>
              <a:rPr lang="ru-RU" altLang="en-US" sz="2000" dirty="0" smtClean="0"/>
              <a:t> і </a:t>
            </a:r>
            <a:r>
              <a:rPr lang="ru-RU" altLang="en-US" sz="2000" dirty="0" err="1" smtClean="0"/>
              <a:t>поступово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зводяться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нанівець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соціальні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зв’язки.Внутрішніій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світ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починає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звертатись</a:t>
            </a:r>
            <a:r>
              <a:rPr lang="ru-RU" altLang="en-US" sz="2000" dirty="0" smtClean="0"/>
              <a:t> до </a:t>
            </a:r>
            <a:r>
              <a:rPr lang="ru-RU" altLang="en-US" sz="2000" smtClean="0"/>
              <a:t>минулого,у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ньому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домінує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тривога,передчуття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кінцю</a:t>
            </a:r>
            <a:r>
              <a:rPr lang="ru-RU" altLang="en-US" sz="2000" dirty="0" smtClean="0"/>
              <a:t> і </a:t>
            </a:r>
            <a:r>
              <a:rPr lang="ru-RU" altLang="en-US" sz="2000" dirty="0" err="1" smtClean="0"/>
              <a:t>бажання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спокою.Цю</a:t>
            </a:r>
            <a:r>
              <a:rPr lang="ru-RU" altLang="en-US" sz="2000" dirty="0" smtClean="0"/>
              <a:t> фазу </a:t>
            </a:r>
            <a:r>
              <a:rPr lang="ru-RU" altLang="en-US" sz="2000" dirty="0" err="1" smtClean="0"/>
              <a:t>Ш.Бюлер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також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виносить</a:t>
            </a:r>
            <a:r>
              <a:rPr lang="ru-RU" altLang="en-US" sz="2000" dirty="0" smtClean="0"/>
              <a:t> за </a:t>
            </a:r>
            <a:r>
              <a:rPr lang="ru-RU" altLang="en-US" sz="2000" dirty="0" err="1" smtClean="0"/>
              <a:t>межі</a:t>
            </a:r>
            <a:r>
              <a:rPr lang="ru-RU" altLang="en-US" sz="2000" dirty="0" smtClean="0"/>
              <a:t> </a:t>
            </a:r>
            <a:r>
              <a:rPr lang="ru-RU" altLang="en-US" sz="2000" dirty="0" err="1" smtClean="0"/>
              <a:t>життєвого</a:t>
            </a:r>
            <a:r>
              <a:rPr lang="ru-RU" altLang="en-US" sz="2000" dirty="0" smtClean="0"/>
              <a:t> шляху. </a:t>
            </a:r>
            <a:endParaRPr lang="ru-RU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218380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149</TotalTime>
  <Words>176</Words>
  <Application>Microsoft Office PowerPoint</Application>
  <PresentationFormat>Широкоэкранный</PresentationFormat>
  <Paragraphs>18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Легкий дым</vt:lpstr>
      <vt:lpstr>Концепція фаз життя Ш.Бюлер</vt:lpstr>
      <vt:lpstr>Перша фаза(16-20 років)</vt:lpstr>
      <vt:lpstr>Друга фаза ( з 16-20 років до 25-30 років)</vt:lpstr>
      <vt:lpstr>Третя фаза ( з 25-30 до 40-45 років)</vt:lpstr>
      <vt:lpstr>Четверта фаза ( з 45-50 до 65-70 років)</vt:lpstr>
      <vt:lpstr>П’ята фаза ( від 65-70 років до смерті)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фаз життя Ш.Бюлер</dc:title>
  <dc:creator>Богдан Пашковский</dc:creator>
  <cp:lastModifiedBy>Богдан Пашковский</cp:lastModifiedBy>
  <cp:revision>5</cp:revision>
  <dcterms:created xsi:type="dcterms:W3CDTF">2024-03-12T06:39:37Z</dcterms:created>
  <dcterms:modified xsi:type="dcterms:W3CDTF">2024-03-12T13:41:22Z</dcterms:modified>
</cp:coreProperties>
</file>