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2"/>
  </p:notesMasterIdLst>
  <p:sldIdLst>
    <p:sldId id="257" r:id="rId2"/>
    <p:sldId id="258" r:id="rId3"/>
    <p:sldId id="308" r:id="rId4"/>
    <p:sldId id="310" r:id="rId5"/>
    <p:sldId id="311" r:id="rId6"/>
    <p:sldId id="312" r:id="rId7"/>
    <p:sldId id="313" r:id="rId8"/>
    <p:sldId id="314" r:id="rId9"/>
    <p:sldId id="315" r:id="rId10"/>
    <p:sldId id="316" r:id="rId11"/>
    <p:sldId id="317" r:id="rId12"/>
    <p:sldId id="318" r:id="rId13"/>
    <p:sldId id="319" r:id="rId14"/>
    <p:sldId id="320" r:id="rId15"/>
    <p:sldId id="321" r:id="rId16"/>
    <p:sldId id="322" r:id="rId17"/>
    <p:sldId id="323" r:id="rId18"/>
    <p:sldId id="324" r:id="rId19"/>
    <p:sldId id="325" r:id="rId20"/>
    <p:sldId id="326" r:id="rId21"/>
    <p:sldId id="327" r:id="rId22"/>
    <p:sldId id="328" r:id="rId23"/>
    <p:sldId id="329" r:id="rId24"/>
    <p:sldId id="331" r:id="rId25"/>
    <p:sldId id="332" r:id="rId26"/>
    <p:sldId id="333" r:id="rId27"/>
    <p:sldId id="334" r:id="rId28"/>
    <p:sldId id="335" r:id="rId29"/>
    <p:sldId id="336" r:id="rId30"/>
    <p:sldId id="337"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59E69F9F-9BF2-408A-8962-C014DC91E49A}">
          <p14:sldIdLst>
            <p14:sldId id="257"/>
            <p14:sldId id="258"/>
            <p14:sldId id="308"/>
            <p14:sldId id="310"/>
            <p14:sldId id="311"/>
            <p14:sldId id="312"/>
            <p14:sldId id="313"/>
            <p14:sldId id="314"/>
            <p14:sldId id="315"/>
            <p14:sldId id="316"/>
            <p14:sldId id="317"/>
            <p14:sldId id="318"/>
            <p14:sldId id="319"/>
            <p14:sldId id="320"/>
            <p14:sldId id="321"/>
            <p14:sldId id="322"/>
            <p14:sldId id="323"/>
            <p14:sldId id="324"/>
            <p14:sldId id="325"/>
            <p14:sldId id="326"/>
            <p14:sldId id="327"/>
            <p14:sldId id="328"/>
            <p14:sldId id="329"/>
            <p14:sldId id="331"/>
            <p14:sldId id="332"/>
            <p14:sldId id="333"/>
            <p14:sldId id="334"/>
            <p14:sldId id="335"/>
            <p14:sldId id="336"/>
            <p14:sldId id="337"/>
          </p14:sldIdLst>
        </p14:section>
        <p14:section name="Раздел без заголовка" id="{20C75AAA-5456-484F-BF9C-11B1155D5A2F}">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818304-B625-4249-A00E-5C42409A41B5}" type="datetimeFigureOut">
              <a:rPr lang="ru-RU" smtClean="0"/>
              <a:t>18.03.2024</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38C188-E631-407D-AA31-5B023E2A6C4C}" type="slidenum">
              <a:rPr lang="ru-RU" smtClean="0"/>
              <a:t>‹#›</a:t>
            </a:fld>
            <a:endParaRPr lang="ru-RU"/>
          </a:p>
        </p:txBody>
      </p:sp>
    </p:spTree>
    <p:extLst>
      <p:ext uri="{BB962C8B-B14F-4D97-AF65-F5344CB8AC3E}">
        <p14:creationId xmlns:p14="http://schemas.microsoft.com/office/powerpoint/2010/main" val="33253856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ru-RU"/>
              <a:t>Образец заголовка</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E5620E5F-4B48-4952-B03C-B1BAFFBA18B8}" type="datetimeFigureOut">
              <a:rPr lang="ru-RU" smtClean="0"/>
              <a:t>18.03.2024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1343089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5620E5F-4B48-4952-B03C-B1BAFFBA18B8}" type="datetimeFigureOut">
              <a:rPr lang="ru-RU" smtClean="0"/>
              <a:t>18.03.2024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2905094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5620E5F-4B48-4952-B03C-B1BAFFBA18B8}" type="datetimeFigureOut">
              <a:rPr lang="ru-RU" smtClean="0"/>
              <a:t>18.03.2024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24153853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ru-RU"/>
              <a:t>Образец заголовка</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5620E5F-4B48-4952-B03C-B1BAFFBA18B8}" type="datetimeFigureOut">
              <a:rPr lang="ru-RU" smtClean="0"/>
              <a:t>18.03.2024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41916BC-F5BF-4E87-8C54-001100FA3409}" type="slidenum">
              <a:rPr lang="ru-RU" smtClean="0"/>
              <a:t>‹#›</a:t>
            </a:fld>
            <a:endParaRPr lang="ru-RU"/>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86738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5620E5F-4B48-4952-B03C-B1BAFFBA18B8}" type="datetimeFigureOut">
              <a:rPr lang="ru-RU" smtClean="0"/>
              <a:t>18.03.2024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1958709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ru-RU"/>
              <a:t>Образец заголовка</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E5620E5F-4B48-4952-B03C-B1BAFFBA18B8}" type="datetimeFigureOut">
              <a:rPr lang="ru-RU" smtClean="0"/>
              <a:t>18.03.2024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18098638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E5620E5F-4B48-4952-B03C-B1BAFFBA18B8}" type="datetimeFigureOut">
              <a:rPr lang="ru-RU" smtClean="0"/>
              <a:t>18.03.2024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35686654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5620E5F-4B48-4952-B03C-B1BAFFBA18B8}" type="datetimeFigureOut">
              <a:rPr lang="ru-RU" smtClean="0"/>
              <a:t>18.03.2024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34863274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ru-RU"/>
              <a:t>Образец заголовка</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5620E5F-4B48-4952-B03C-B1BAFFBA18B8}" type="datetimeFigureOut">
              <a:rPr lang="ru-RU" smtClean="0"/>
              <a:t>18.03.2024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262341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5620E5F-4B48-4952-B03C-B1BAFFBA18B8}" type="datetimeFigureOut">
              <a:rPr lang="ru-RU" smtClean="0"/>
              <a:t>18.03.2024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3831824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ru-RU"/>
              <a:t>Образец заголовка</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5620E5F-4B48-4952-B03C-B1BAFFBA18B8}" type="datetimeFigureOut">
              <a:rPr lang="ru-RU" smtClean="0"/>
              <a:t>18.03.2024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327558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5620E5F-4B48-4952-B03C-B1BAFFBA18B8}" type="datetimeFigureOut">
              <a:rPr lang="ru-RU" smtClean="0"/>
              <a:t>18.03.2024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1165908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Content Placeholder 3"/>
          <p:cNvSpPr>
            <a:spLocks noGrp="1"/>
          </p:cNvSpPr>
          <p:nvPr>
            <p:ph sz="quarter" idx="13"/>
          </p:nvPr>
        </p:nvSpPr>
        <p:spPr>
          <a:xfrm>
            <a:off x="913774" y="3051012"/>
            <a:ext cx="5106027"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3" name="Content Placeholder 5"/>
          <p:cNvSpPr>
            <a:spLocks noGrp="1"/>
          </p:cNvSpPr>
          <p:nvPr>
            <p:ph sz="quarter" idx="14"/>
          </p:nvPr>
        </p:nvSpPr>
        <p:spPr>
          <a:xfrm>
            <a:off x="6172200" y="3051012"/>
            <a:ext cx="5105401"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E5620E5F-4B48-4952-B03C-B1BAFFBA18B8}" type="datetimeFigureOut">
              <a:rPr lang="ru-RU" smtClean="0"/>
              <a:t>18.03.2024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2664263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E5620E5F-4B48-4952-B03C-B1BAFFBA18B8}" type="datetimeFigureOut">
              <a:rPr lang="ru-RU" smtClean="0"/>
              <a:t>18.03.2024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2733838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E5620E5F-4B48-4952-B03C-B1BAFFBA18B8}" type="datetimeFigureOut">
              <a:rPr lang="ru-RU" smtClean="0"/>
              <a:t>18.03.2024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1107045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ru-RU"/>
              <a:t>Образец заголовка</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5620E5F-4B48-4952-B03C-B1BAFFBA18B8}" type="datetimeFigureOut">
              <a:rPr lang="ru-RU" smtClean="0"/>
              <a:t>18.03.2024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1143580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5620E5F-4B48-4952-B03C-B1BAFFBA18B8}" type="datetimeFigureOut">
              <a:rPr lang="ru-RU" smtClean="0"/>
              <a:t>18.03.2024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2647707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E5620E5F-4B48-4952-B03C-B1BAFFBA18B8}" type="datetimeFigureOut">
              <a:rPr lang="ru-RU" smtClean="0"/>
              <a:t>18.03.2024</a:t>
            </a:fld>
            <a:endParaRPr lang="ru-RU"/>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ru-RU"/>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841916BC-F5BF-4E87-8C54-001100FA3409}" type="slidenum">
              <a:rPr lang="ru-RU" smtClean="0"/>
              <a:t>‹#›</a:t>
            </a:fld>
            <a:endParaRPr lang="ru-RU"/>
          </a:p>
        </p:txBody>
      </p:sp>
    </p:spTree>
    <p:extLst>
      <p:ext uri="{BB962C8B-B14F-4D97-AF65-F5344CB8AC3E}">
        <p14:creationId xmlns:p14="http://schemas.microsoft.com/office/powerpoint/2010/main" val="389472418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5" name="Объект 4"/>
          <p:cNvSpPr>
            <a:spLocks noGrp="1"/>
          </p:cNvSpPr>
          <p:nvPr>
            <p:ph sz="quarter" idx="14"/>
          </p:nvPr>
        </p:nvSpPr>
        <p:spPr>
          <a:xfrm>
            <a:off x="854765" y="304800"/>
            <a:ext cx="10542104" cy="4671389"/>
          </a:xfrm>
        </p:spPr>
        <p:txBody>
          <a:bodyPr>
            <a:normAutofit/>
          </a:bodyPr>
          <a:lstStyle/>
          <a:p>
            <a:pPr marL="0" indent="0" algn="ctr">
              <a:buNone/>
            </a:pPr>
            <a:endParaRPr lang="uk-UA" sz="8800" dirty="0" smtClean="0">
              <a:solidFill>
                <a:srgbClr val="0070C0"/>
              </a:solidFill>
              <a:latin typeface="Mistral" panose="03090702030407020403" pitchFamily="66" charset="0"/>
            </a:endParaRPr>
          </a:p>
          <a:p>
            <a:pPr marL="0" indent="0" algn="ctr">
              <a:buNone/>
            </a:pPr>
            <a:r>
              <a:rPr lang="uk-UA" sz="8800" dirty="0" smtClean="0">
                <a:solidFill>
                  <a:srgbClr val="002060"/>
                </a:solidFill>
                <a:latin typeface="Mistral" panose="03090702030407020403" pitchFamily="66" charset="0"/>
              </a:rPr>
              <a:t>Мусульманське право</a:t>
            </a:r>
            <a:endParaRPr lang="en-US" sz="8800" dirty="0">
              <a:solidFill>
                <a:srgbClr val="002060"/>
              </a:solidFill>
              <a:latin typeface="Mistral" panose="03090702030407020403" pitchFamily="66" charset="0"/>
            </a:endParaRPr>
          </a:p>
        </p:txBody>
      </p:sp>
    </p:spTree>
    <p:extLst>
      <p:ext uri="{BB962C8B-B14F-4D97-AF65-F5344CB8AC3E}">
        <p14:creationId xmlns:p14="http://schemas.microsoft.com/office/powerpoint/2010/main" val="39607798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dirty="0">
                <a:solidFill>
                  <a:srgbClr val="002060"/>
                </a:solidFill>
                <a:latin typeface="Arial Black" panose="020B0A04020102020204" pitchFamily="34" charset="0"/>
              </a:rPr>
              <a:t>Джерела мусульманського права</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r>
              <a:rPr lang="uk-UA" sz="2800" dirty="0">
                <a:solidFill>
                  <a:srgbClr val="002060"/>
                </a:solidFill>
                <a:latin typeface="Mistral" panose="03090702030407020403" pitchFamily="66" charset="0"/>
                <a:ea typeface="Segoe UI Black" panose="020B0A02040204020203" pitchFamily="34" charset="0"/>
              </a:rPr>
              <a:t>Одним із найбільш спірних джерел мусульманського права, що викликали гострі розбіжності між різними напрямками, був </a:t>
            </a:r>
            <a:r>
              <a:rPr lang="uk-UA" sz="3600" dirty="0">
                <a:solidFill>
                  <a:srgbClr val="FF0000"/>
                </a:solidFill>
                <a:latin typeface="Mistral" panose="03090702030407020403" pitchFamily="66" charset="0"/>
                <a:ea typeface="Segoe UI Black" panose="020B0A02040204020203" pitchFamily="34" charset="0"/>
              </a:rPr>
              <a:t>кияс</a:t>
            </a:r>
            <a:r>
              <a:rPr lang="uk-UA" sz="2100" dirty="0">
                <a:solidFill>
                  <a:srgbClr val="002060"/>
                </a:solidFill>
                <a:latin typeface="Mistral" panose="03090702030407020403" pitchFamily="66" charset="0"/>
                <a:ea typeface="Segoe UI Black" panose="020B0A02040204020203" pitchFamily="34" charset="0"/>
              </a:rPr>
              <a:t> − </a:t>
            </a:r>
            <a:r>
              <a:rPr lang="uk-UA" sz="2800" dirty="0">
                <a:solidFill>
                  <a:srgbClr val="002060"/>
                </a:solidFill>
                <a:latin typeface="Mistral" panose="03090702030407020403" pitchFamily="66" charset="0"/>
                <a:ea typeface="Segoe UI Black" panose="020B0A02040204020203" pitchFamily="34" charset="0"/>
              </a:rPr>
              <a:t>рішення правових справ за аналогією</a:t>
            </a:r>
            <a:r>
              <a:rPr lang="uk-UA" sz="2800" dirty="0" smtClean="0">
                <a:solidFill>
                  <a:srgbClr val="002060"/>
                </a:solidFill>
                <a:latin typeface="Mistral" panose="03090702030407020403" pitchFamily="66" charset="0"/>
                <a:ea typeface="Segoe UI Black" panose="020B0A02040204020203" pitchFamily="34" charset="0"/>
              </a:rPr>
              <a:t>.</a:t>
            </a:r>
          </a:p>
          <a:p>
            <a:pPr marL="0" indent="457200" algn="just">
              <a:buNone/>
            </a:pPr>
            <a:r>
              <a:rPr lang="uk-UA" sz="2800" dirty="0" smtClean="0">
                <a:solidFill>
                  <a:srgbClr val="002060"/>
                </a:solidFill>
                <a:latin typeface="Mistral" panose="03090702030407020403" pitchFamily="66" charset="0"/>
                <a:ea typeface="Segoe UI Black" panose="020B0A02040204020203" pitchFamily="34" charset="0"/>
              </a:rPr>
              <a:t>Відповідно </a:t>
            </a:r>
            <a:r>
              <a:rPr lang="uk-UA" sz="2800" dirty="0">
                <a:solidFill>
                  <a:srgbClr val="002060"/>
                </a:solidFill>
                <a:latin typeface="Mistral" panose="03090702030407020403" pitchFamily="66" charset="0"/>
                <a:ea typeface="Segoe UI Black" panose="020B0A02040204020203" pitchFamily="34" charset="0"/>
              </a:rPr>
              <a:t>до киясу правило, встановлене в Корані, сунні або іджмі, може бути застосоване до справи, яка прямо не передбачена в цих джерелах права. Кияс не тільки дозволяв швидко врегулювати нові суспільні відносини, але і сприяв звільненню шаріату в цілому ряді моментів від теологічного змісту.</a:t>
            </a:r>
            <a:endParaRPr lang="en-US" sz="2800" dirty="0">
              <a:solidFill>
                <a:srgbClr val="002060"/>
              </a:solidFill>
              <a:latin typeface="Mistral" panose="03090702030407020403" pitchFamily="66" charset="0"/>
              <a:ea typeface="Segoe UI Black" panose="020B0A02040204020203" pitchFamily="34" charset="0"/>
            </a:endParaRPr>
          </a:p>
          <a:p>
            <a:pPr marL="0" indent="457200">
              <a:buNone/>
            </a:pPr>
            <a:endParaRPr lang="en-US" dirty="0" smtClean="0"/>
          </a:p>
          <a:p>
            <a:pPr marL="0" indent="457200" algn="just">
              <a:buNone/>
            </a:pPr>
            <a:endParaRPr lang="en-US" dirty="0"/>
          </a:p>
        </p:txBody>
      </p:sp>
    </p:spTree>
    <p:extLst>
      <p:ext uri="{BB962C8B-B14F-4D97-AF65-F5344CB8AC3E}">
        <p14:creationId xmlns:p14="http://schemas.microsoft.com/office/powerpoint/2010/main" val="2383521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dirty="0">
                <a:solidFill>
                  <a:srgbClr val="002060"/>
                </a:solidFill>
                <a:latin typeface="Arial Black" panose="020B0A04020102020204" pitchFamily="34" charset="0"/>
              </a:rPr>
              <a:t>Джерела мусульманського права</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02735"/>
            <a:ext cx="11521966" cy="5225140"/>
          </a:xfrm>
        </p:spPr>
        <p:txBody>
          <a:bodyPr>
            <a:normAutofit/>
          </a:bodyPr>
          <a:lstStyle/>
          <a:p>
            <a:pPr marL="0" indent="457200" algn="just">
              <a:buNone/>
            </a:pPr>
            <a:r>
              <a:rPr lang="uk-UA" sz="2800" dirty="0">
                <a:solidFill>
                  <a:srgbClr val="002060"/>
                </a:solidFill>
                <a:latin typeface="Mistral" panose="03090702030407020403" pitchFamily="66" charset="0"/>
                <a:ea typeface="Segoe UI Black" panose="020B0A02040204020203" pitchFamily="34" charset="0"/>
              </a:rPr>
              <a:t>Як додаткові джерела права шаріат припускав і </a:t>
            </a:r>
            <a:r>
              <a:rPr lang="uk-UA" sz="2800" b="1" dirty="0">
                <a:solidFill>
                  <a:srgbClr val="FF0000"/>
                </a:solidFill>
                <a:latin typeface="Mistral" panose="03090702030407020403" pitchFamily="66" charset="0"/>
                <a:ea typeface="Segoe UI Black" panose="020B0A02040204020203" pitchFamily="34" charset="0"/>
              </a:rPr>
              <a:t>місцеві звичаї</a:t>
            </a:r>
            <a:r>
              <a:rPr lang="uk-UA" sz="2800" dirty="0">
                <a:solidFill>
                  <a:srgbClr val="002060"/>
                </a:solidFill>
                <a:latin typeface="Mistral" panose="03090702030407020403" pitchFamily="66" charset="0"/>
                <a:ea typeface="Segoe UI Black" panose="020B0A02040204020203" pitchFamily="34" charset="0"/>
              </a:rPr>
              <a:t>, що не ввійшли безпосередньо в саме мусульманське право в період його становлення і не суперечили його принципам і нормам.</a:t>
            </a:r>
          </a:p>
          <a:p>
            <a:pPr marL="0" indent="457200" algn="just">
              <a:buNone/>
            </a:pPr>
            <a:endParaRPr lang="uk-UA" dirty="0"/>
          </a:p>
          <a:p>
            <a:pPr marL="0" indent="457200" algn="just">
              <a:buNone/>
            </a:pPr>
            <a:r>
              <a:rPr lang="uk-UA" sz="2800" dirty="0">
                <a:solidFill>
                  <a:srgbClr val="002060"/>
                </a:solidFill>
                <a:latin typeface="Mistral" panose="03090702030407020403" pitchFamily="66" charset="0"/>
                <a:ea typeface="Segoe UI Black" panose="020B0A02040204020203" pitchFamily="34" charset="0"/>
              </a:rPr>
              <a:t>визнавалися правові звичаї, що склалися в самому арабському суспільстві − </a:t>
            </a:r>
            <a:r>
              <a:rPr lang="uk-UA" sz="3600" b="1" dirty="0">
                <a:solidFill>
                  <a:srgbClr val="FF0000"/>
                </a:solidFill>
                <a:latin typeface="Mistral" panose="03090702030407020403" pitchFamily="66" charset="0"/>
                <a:ea typeface="Segoe UI Black" panose="020B0A02040204020203" pitchFamily="34" charset="0"/>
              </a:rPr>
              <a:t>урфи</a:t>
            </a:r>
            <a:r>
              <a:rPr lang="uk-UA" sz="2800" dirty="0">
                <a:solidFill>
                  <a:srgbClr val="002060"/>
                </a:solidFill>
                <a:latin typeface="Mistral" panose="03090702030407020403" pitchFamily="66" charset="0"/>
                <a:ea typeface="Segoe UI Black" panose="020B0A02040204020203" pitchFamily="34" charset="0"/>
              </a:rPr>
              <a:t>, а також у численних народів, підкорених у результаті арабських завоювань або тих, що зазнали в більш пізніший час впливу мусульманського права − </a:t>
            </a:r>
            <a:r>
              <a:rPr lang="uk-UA" sz="3600" b="1" dirty="0">
                <a:solidFill>
                  <a:srgbClr val="FF0000"/>
                </a:solidFill>
                <a:latin typeface="Mistral" panose="03090702030407020403" pitchFamily="66" charset="0"/>
                <a:ea typeface="Segoe UI Black" panose="020B0A02040204020203" pitchFamily="34" charset="0"/>
              </a:rPr>
              <a:t>адати</a:t>
            </a:r>
            <a:r>
              <a:rPr lang="uk-UA" sz="2800" dirty="0">
                <a:solidFill>
                  <a:srgbClr val="002060"/>
                </a:solidFill>
                <a:latin typeface="Mistral" panose="03090702030407020403" pitchFamily="66" charset="0"/>
                <a:ea typeface="Segoe UI Black" panose="020B0A02040204020203" pitchFamily="34" charset="0"/>
              </a:rPr>
              <a:t>.</a:t>
            </a:r>
            <a:endParaRPr lang="en-US" sz="2800" dirty="0">
              <a:solidFill>
                <a:srgbClr val="002060"/>
              </a:solidFill>
              <a:latin typeface="Mistral" panose="03090702030407020403" pitchFamily="66" charset="0"/>
              <a:ea typeface="Segoe UI Black" panose="020B0A02040204020203" pitchFamily="34" charset="0"/>
            </a:endParaRPr>
          </a:p>
          <a:p>
            <a:pPr marL="0" indent="457200" algn="just">
              <a:buNone/>
            </a:pPr>
            <a:endParaRPr lang="en-US" sz="2800" dirty="0">
              <a:solidFill>
                <a:srgbClr val="00206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2620190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dirty="0">
                <a:solidFill>
                  <a:srgbClr val="002060"/>
                </a:solidFill>
                <a:latin typeface="Arial Black" panose="020B0A04020102020204" pitchFamily="34" charset="0"/>
              </a:rPr>
              <a:t>Джерела мусульманського права</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fontScale="92500"/>
          </a:bodyPr>
          <a:lstStyle/>
          <a:p>
            <a:pPr marL="0" indent="457200" algn="just">
              <a:buNone/>
            </a:pPr>
            <a:r>
              <a:rPr lang="uk-UA" sz="2800" dirty="0">
                <a:solidFill>
                  <a:srgbClr val="002060"/>
                </a:solidFill>
                <a:latin typeface="Mistral" panose="03090702030407020403" pitchFamily="66" charset="0"/>
                <a:ea typeface="Segoe UI Black" panose="020B0A02040204020203" pitchFamily="34" charset="0"/>
              </a:rPr>
              <a:t>Джерелом мусульманського права виступали </a:t>
            </a:r>
            <a:r>
              <a:rPr lang="uk-UA" sz="2800" dirty="0">
                <a:solidFill>
                  <a:srgbClr val="FF0000"/>
                </a:solidFill>
                <a:latin typeface="Mistral" panose="03090702030407020403" pitchFamily="66" charset="0"/>
                <a:ea typeface="Segoe UI Black" panose="020B0A02040204020203" pitchFamily="34" charset="0"/>
              </a:rPr>
              <a:t>укази і розпорядження халіфів </a:t>
            </a:r>
            <a:r>
              <a:rPr lang="uk-UA" sz="2800" dirty="0">
                <a:solidFill>
                  <a:srgbClr val="002060"/>
                </a:solidFill>
                <a:latin typeface="Mistral" panose="03090702030407020403" pitchFamily="66" charset="0"/>
                <a:ea typeface="Segoe UI Black" panose="020B0A02040204020203" pitchFamily="34" charset="0"/>
              </a:rPr>
              <a:t>− </a:t>
            </a:r>
            <a:r>
              <a:rPr lang="uk-UA" sz="3600" b="1" dirty="0">
                <a:solidFill>
                  <a:srgbClr val="FF0000"/>
                </a:solidFill>
                <a:latin typeface="Mistral" panose="03090702030407020403" pitchFamily="66" charset="0"/>
                <a:ea typeface="Segoe UI Black" panose="020B0A02040204020203" pitchFamily="34" charset="0"/>
              </a:rPr>
              <a:t>фірмани</a:t>
            </a:r>
            <a:r>
              <a:rPr lang="uk-UA" sz="2800" dirty="0" smtClean="0">
                <a:solidFill>
                  <a:srgbClr val="002060"/>
                </a:solidFill>
                <a:latin typeface="Mistral" panose="03090702030407020403" pitchFamily="66" charset="0"/>
                <a:ea typeface="Segoe UI Black" panose="020B0A02040204020203" pitchFamily="34" charset="0"/>
              </a:rPr>
              <a:t>.</a:t>
            </a:r>
          </a:p>
          <a:p>
            <a:pPr marL="0" indent="457200" algn="just">
              <a:buNone/>
            </a:pPr>
            <a:r>
              <a:rPr lang="uk-UA" sz="2800" dirty="0" smtClean="0">
                <a:solidFill>
                  <a:srgbClr val="002060"/>
                </a:solidFill>
                <a:latin typeface="Mistral" panose="03090702030407020403" pitchFamily="66" charset="0"/>
                <a:ea typeface="Segoe UI Black" panose="020B0A02040204020203" pitchFamily="34" charset="0"/>
              </a:rPr>
              <a:t>В </a:t>
            </a:r>
            <a:r>
              <a:rPr lang="uk-UA" sz="2800" dirty="0">
                <a:solidFill>
                  <a:srgbClr val="002060"/>
                </a:solidFill>
                <a:latin typeface="Mistral" panose="03090702030407020403" pitchFamily="66" charset="0"/>
                <a:ea typeface="Segoe UI Black" panose="020B0A02040204020203" pitchFamily="34" charset="0"/>
              </a:rPr>
              <a:t>подальшому в інших мусульманських державах із розвитком законодавчої діяльності як джерела права стали розглядатися і відігравати зростаючу роль, особливо в Османській імперії, </a:t>
            </a:r>
            <a:r>
              <a:rPr lang="uk-UA" sz="2800" dirty="0">
                <a:solidFill>
                  <a:srgbClr val="FF0000"/>
                </a:solidFill>
                <a:latin typeface="Mistral" panose="03090702030407020403" pitchFamily="66" charset="0"/>
                <a:ea typeface="Segoe UI Black" panose="020B0A02040204020203" pitchFamily="34" charset="0"/>
              </a:rPr>
              <a:t>закони </a:t>
            </a:r>
            <a:r>
              <a:rPr lang="uk-UA" sz="2800" dirty="0">
                <a:solidFill>
                  <a:srgbClr val="002060"/>
                </a:solidFill>
                <a:latin typeface="Mistral" panose="03090702030407020403" pitchFamily="66" charset="0"/>
                <a:ea typeface="Segoe UI Black" panose="020B0A02040204020203" pitchFamily="34" charset="0"/>
              </a:rPr>
              <a:t>− </a:t>
            </a:r>
            <a:r>
              <a:rPr lang="uk-UA" sz="3600" dirty="0">
                <a:solidFill>
                  <a:srgbClr val="FF0000"/>
                </a:solidFill>
                <a:latin typeface="Mistral" panose="03090702030407020403" pitchFamily="66" charset="0"/>
                <a:ea typeface="Segoe UI Black" panose="020B0A02040204020203" pitchFamily="34" charset="0"/>
              </a:rPr>
              <a:t>кануни</a:t>
            </a:r>
            <a:r>
              <a:rPr lang="uk-UA" sz="2800" dirty="0">
                <a:solidFill>
                  <a:srgbClr val="002060"/>
                </a:solidFill>
                <a:latin typeface="Mistral" panose="03090702030407020403" pitchFamily="66" charset="0"/>
                <a:ea typeface="Segoe UI Black" panose="020B0A02040204020203" pitchFamily="34" charset="0"/>
              </a:rPr>
              <a:t> (від візантійського − канони</a:t>
            </a:r>
            <a:r>
              <a:rPr lang="uk-UA" sz="2800" dirty="0" smtClean="0">
                <a:solidFill>
                  <a:srgbClr val="002060"/>
                </a:solidFill>
                <a:latin typeface="Mistral" panose="03090702030407020403" pitchFamily="66" charset="0"/>
                <a:ea typeface="Segoe UI Black" panose="020B0A02040204020203" pitchFamily="34" charset="0"/>
              </a:rPr>
              <a:t>).</a:t>
            </a:r>
          </a:p>
          <a:p>
            <a:pPr marL="0" indent="457200" algn="just">
              <a:buNone/>
            </a:pPr>
            <a:r>
              <a:rPr lang="uk-UA" sz="2800" dirty="0" smtClean="0">
                <a:solidFill>
                  <a:srgbClr val="002060"/>
                </a:solidFill>
                <a:latin typeface="Mistral" panose="03090702030407020403" pitchFamily="66" charset="0"/>
                <a:ea typeface="Segoe UI Black" panose="020B0A02040204020203" pitchFamily="34" charset="0"/>
              </a:rPr>
              <a:t>Фірмани </a:t>
            </a:r>
            <a:r>
              <a:rPr lang="uk-UA" sz="2800" dirty="0">
                <a:solidFill>
                  <a:srgbClr val="002060"/>
                </a:solidFill>
                <a:latin typeface="Mistral" panose="03090702030407020403" pitchFamily="66" charset="0"/>
                <a:ea typeface="Segoe UI Black" panose="020B0A02040204020203" pitchFamily="34" charset="0"/>
              </a:rPr>
              <a:t>і кануни не </a:t>
            </a:r>
            <a:r>
              <a:rPr lang="uk-UA" sz="2800" dirty="0" smtClean="0">
                <a:solidFill>
                  <a:srgbClr val="002060"/>
                </a:solidFill>
                <a:latin typeface="Mistral" panose="03090702030407020403" pitchFamily="66" charset="0"/>
                <a:ea typeface="Segoe UI Black" panose="020B0A02040204020203" pitchFamily="34" charset="0"/>
              </a:rPr>
              <a:t>мали суперечити </a:t>
            </a:r>
            <a:r>
              <a:rPr lang="uk-UA" sz="2800" dirty="0">
                <a:solidFill>
                  <a:srgbClr val="002060"/>
                </a:solidFill>
                <a:latin typeface="Mistral" panose="03090702030407020403" pitchFamily="66" charset="0"/>
                <a:ea typeface="Segoe UI Black" panose="020B0A02040204020203" pitchFamily="34" charset="0"/>
              </a:rPr>
              <a:t>принципам шаріату і доповнювали його насамперед нормами, що регламентували діяльність державних органів і </a:t>
            </a:r>
            <a:r>
              <a:rPr lang="uk-UA" sz="2800" dirty="0">
                <a:solidFill>
                  <a:srgbClr val="FF0000"/>
                </a:solidFill>
                <a:latin typeface="Mistral" panose="03090702030407020403" pitchFamily="66" charset="0"/>
                <a:ea typeface="Segoe UI Black" panose="020B0A02040204020203" pitchFamily="34" charset="0"/>
              </a:rPr>
              <a:t>регулювали адміністративно-правові відносини державної влади з населенням.</a:t>
            </a:r>
            <a:endParaRPr lang="en-US" sz="2800" dirty="0">
              <a:solidFill>
                <a:srgbClr val="FF000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353763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dirty="0">
                <a:solidFill>
                  <a:srgbClr val="002060"/>
                </a:solidFill>
                <a:latin typeface="Arial Black" panose="020B0A04020102020204" pitchFamily="34" charset="0"/>
              </a:rPr>
              <a:t>Основні інститути мусульманського права</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r>
              <a:rPr lang="uk-UA" sz="2600" b="1" dirty="0">
                <a:solidFill>
                  <a:srgbClr val="FF0000"/>
                </a:solidFill>
                <a:latin typeface="Mistral" panose="03090702030407020403" pitchFamily="66" charset="0"/>
                <a:ea typeface="Segoe UI Black" panose="020B0A02040204020203" pitchFamily="34" charset="0"/>
              </a:rPr>
              <a:t>Цивільно-правові інститути. Право власності</a:t>
            </a:r>
            <a:r>
              <a:rPr lang="uk-UA" sz="2600" dirty="0">
                <a:solidFill>
                  <a:srgbClr val="002060"/>
                </a:solidFill>
                <a:latin typeface="Mistral" panose="03090702030407020403" pitchFamily="66" charset="0"/>
                <a:ea typeface="Segoe UI Black" panose="020B0A02040204020203" pitchFamily="34" charset="0"/>
              </a:rPr>
              <a:t>. Мусульманське право розрізняє власність від володіння, тобто панування над річчю на законній підставі. Захоплення речі вважалося незаконним актом і не розглядалося як володіння.</a:t>
            </a:r>
            <a:endParaRPr lang="en-US" sz="2600" dirty="0">
              <a:solidFill>
                <a:srgbClr val="002060"/>
              </a:solidFill>
              <a:latin typeface="Mistral" panose="03090702030407020403" pitchFamily="66" charset="0"/>
              <a:ea typeface="Segoe UI Black" panose="020B0A02040204020203" pitchFamily="34" charset="0"/>
            </a:endParaRPr>
          </a:p>
          <a:p>
            <a:pPr marL="0" indent="457200" algn="just">
              <a:buNone/>
            </a:pPr>
            <a:r>
              <a:rPr lang="uk-UA" sz="2600" dirty="0" smtClean="0">
                <a:solidFill>
                  <a:srgbClr val="002060"/>
                </a:solidFill>
                <a:latin typeface="Mistral" panose="03090702030407020403" pitchFamily="66" charset="0"/>
                <a:ea typeface="Segoe UI Black" panose="020B0A02040204020203" pitchFamily="34" charset="0"/>
              </a:rPr>
              <a:t>Велика увага в мусульманському праві приділяється </a:t>
            </a:r>
            <a:r>
              <a:rPr lang="uk-UA" sz="2600" b="1" dirty="0" smtClean="0">
                <a:solidFill>
                  <a:srgbClr val="FF0000"/>
                </a:solidFill>
                <a:latin typeface="Mistral" panose="03090702030407020403" pitchFamily="66" charset="0"/>
                <a:ea typeface="Segoe UI Black" panose="020B0A02040204020203" pitchFamily="34" charset="0"/>
              </a:rPr>
              <a:t>праву власності на землю</a:t>
            </a:r>
            <a:r>
              <a:rPr lang="uk-UA" sz="2600" dirty="0" smtClean="0">
                <a:solidFill>
                  <a:srgbClr val="002060"/>
                </a:solidFill>
                <a:latin typeface="Mistral" panose="03090702030407020403" pitchFamily="66" charset="0"/>
                <a:ea typeface="Segoe UI Black" panose="020B0A02040204020203" pitchFamily="34" charset="0"/>
              </a:rPr>
              <a:t>, де розрізняються чотири категорії земельних володінь:</a:t>
            </a:r>
          </a:p>
          <a:p>
            <a:pPr algn="just">
              <a:buFont typeface="Wingdings" panose="05000000000000000000" pitchFamily="2" charset="2"/>
              <a:buChar char="ü"/>
            </a:pPr>
            <a:r>
              <a:rPr lang="uk-UA" sz="2600" dirty="0" smtClean="0">
                <a:solidFill>
                  <a:srgbClr val="002060"/>
                </a:solidFill>
                <a:latin typeface="Mistral" panose="03090702030407020403" pitchFamily="66" charset="0"/>
                <a:ea typeface="Segoe UI Black" panose="020B0A02040204020203" pitchFamily="34" charset="0"/>
              </a:rPr>
              <a:t>Священна земля (хиджаз, вакф);</a:t>
            </a:r>
          </a:p>
          <a:p>
            <a:pPr algn="just">
              <a:buFont typeface="Wingdings" panose="05000000000000000000" pitchFamily="2" charset="2"/>
              <a:buChar char="ü"/>
            </a:pPr>
            <a:r>
              <a:rPr lang="uk-UA" sz="2600" dirty="0" smtClean="0">
                <a:solidFill>
                  <a:srgbClr val="002060"/>
                </a:solidFill>
                <a:latin typeface="Mistral" panose="03090702030407020403" pitchFamily="66" charset="0"/>
                <a:ea typeface="Segoe UI Black" panose="020B0A02040204020203" pitchFamily="34" charset="0"/>
              </a:rPr>
              <a:t>Державна земля;</a:t>
            </a:r>
          </a:p>
          <a:p>
            <a:pPr algn="just">
              <a:buFont typeface="Wingdings" panose="05000000000000000000" pitchFamily="2" charset="2"/>
              <a:buChar char="ü"/>
            </a:pPr>
            <a:r>
              <a:rPr lang="uk-UA" sz="2600" dirty="0" smtClean="0">
                <a:solidFill>
                  <a:srgbClr val="002060"/>
                </a:solidFill>
                <a:latin typeface="Mistral" panose="03090702030407020403" pitchFamily="66" charset="0"/>
                <a:ea typeface="Segoe UI Black" panose="020B0A02040204020203" pitchFamily="34" charset="0"/>
              </a:rPr>
              <a:t>Землі, що знаходилися в приватній власності;</a:t>
            </a:r>
          </a:p>
          <a:p>
            <a:pPr algn="just">
              <a:buFont typeface="Wingdings" panose="05000000000000000000" pitchFamily="2" charset="2"/>
              <a:buChar char="ü"/>
            </a:pPr>
            <a:r>
              <a:rPr lang="uk-UA" sz="2600" dirty="0" smtClean="0">
                <a:solidFill>
                  <a:srgbClr val="002060"/>
                </a:solidFill>
                <a:latin typeface="Mistral" panose="03090702030407020403" pitchFamily="66" charset="0"/>
                <a:ea typeface="Segoe UI Black" panose="020B0A02040204020203" pitchFamily="34" charset="0"/>
              </a:rPr>
              <a:t>Общинне землеволодіння</a:t>
            </a:r>
          </a:p>
          <a:p>
            <a:pPr marL="0" indent="0" algn="just">
              <a:buNone/>
            </a:pPr>
            <a:endParaRPr lang="en-US" sz="2800" dirty="0">
              <a:solidFill>
                <a:srgbClr val="FF000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3120037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dirty="0">
                <a:solidFill>
                  <a:srgbClr val="002060"/>
                </a:solidFill>
                <a:latin typeface="Arial Black" panose="020B0A04020102020204" pitchFamily="34" charset="0"/>
              </a:rPr>
              <a:t>Священна земля</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r>
              <a:rPr lang="uk-UA" sz="2600" b="1" dirty="0">
                <a:solidFill>
                  <a:srgbClr val="002060"/>
                </a:solidFill>
                <a:latin typeface="Mistral" panose="03090702030407020403" pitchFamily="66" charset="0"/>
                <a:ea typeface="Segoe UI Black" panose="020B0A02040204020203" pitchFamily="34" charset="0"/>
              </a:rPr>
              <a:t>а) </a:t>
            </a:r>
            <a:r>
              <a:rPr lang="uk-UA" sz="2600" b="1" dirty="0">
                <a:solidFill>
                  <a:srgbClr val="FF0000"/>
                </a:solidFill>
                <a:latin typeface="Mistral" panose="03090702030407020403" pitchFamily="66" charset="0"/>
                <a:ea typeface="Segoe UI Black" panose="020B0A02040204020203" pitchFamily="34" charset="0"/>
              </a:rPr>
              <a:t>хиджаз</a:t>
            </a:r>
            <a:r>
              <a:rPr lang="uk-UA" sz="2600" b="1" dirty="0">
                <a:solidFill>
                  <a:srgbClr val="002060"/>
                </a:solidFill>
                <a:latin typeface="Mistral" panose="03090702030407020403" pitchFamily="66" charset="0"/>
                <a:ea typeface="Segoe UI Black" panose="020B0A02040204020203" pitchFamily="34" charset="0"/>
              </a:rPr>
              <a:t> − землі, де, за легендою, жив Мухаммед. На цій землі заборонялося жити «невірним» − людям іншої віри, </a:t>
            </a:r>
            <a:r>
              <a:rPr lang="ru-RU" sz="2600" b="1" dirty="0">
                <a:solidFill>
                  <a:srgbClr val="002060"/>
                </a:solidFill>
                <a:latin typeface="Mistral" panose="03090702030407020403" pitchFamily="66" charset="0"/>
                <a:ea typeface="Segoe UI Black" panose="020B0A02040204020203" pitchFamily="34" charset="0"/>
              </a:rPr>
              <a:t>а з мусульман, </a:t>
            </a:r>
            <a:r>
              <a:rPr lang="ru-RU" sz="2600" b="1" dirty="0" err="1">
                <a:solidFill>
                  <a:srgbClr val="002060"/>
                </a:solidFill>
                <a:latin typeface="Mistral" panose="03090702030407020403" pitchFamily="66" charset="0"/>
                <a:ea typeface="Segoe UI Black" panose="020B0A02040204020203" pitchFamily="34" charset="0"/>
              </a:rPr>
              <a:t>що</a:t>
            </a:r>
            <a:r>
              <a:rPr lang="ru-RU" sz="2600" b="1" dirty="0">
                <a:solidFill>
                  <a:srgbClr val="002060"/>
                </a:solidFill>
                <a:latin typeface="Mistral" panose="03090702030407020403" pitchFamily="66" charset="0"/>
                <a:ea typeface="Segoe UI Black" panose="020B0A02040204020203" pitchFamily="34" charset="0"/>
              </a:rPr>
              <a:t> мешкали там, </a:t>
            </a:r>
            <a:r>
              <a:rPr lang="ru-RU" sz="2600" b="1" dirty="0" err="1">
                <a:solidFill>
                  <a:srgbClr val="002060"/>
                </a:solidFill>
                <a:latin typeface="Mistral" panose="03090702030407020403" pitchFamily="66" charset="0"/>
                <a:ea typeface="Segoe UI Black" panose="020B0A02040204020203" pitchFamily="34" charset="0"/>
              </a:rPr>
              <a:t>стягалася</a:t>
            </a:r>
            <a:r>
              <a:rPr lang="ru-RU" sz="2600" b="1" dirty="0">
                <a:solidFill>
                  <a:srgbClr val="002060"/>
                </a:solidFill>
                <a:latin typeface="Mistral" panose="03090702030407020403" pitchFamily="66" charset="0"/>
                <a:ea typeface="Segoe UI Black" panose="020B0A02040204020203" pitchFamily="34" charset="0"/>
              </a:rPr>
              <a:t> </a:t>
            </a:r>
            <a:r>
              <a:rPr lang="uk-UA" sz="2600" b="1" dirty="0" smtClean="0">
                <a:solidFill>
                  <a:srgbClr val="002060"/>
                </a:solidFill>
                <a:latin typeface="Mistral" panose="03090702030407020403" pitchFamily="66" charset="0"/>
                <a:ea typeface="Segoe UI Black" panose="020B0A02040204020203" pitchFamily="34" charset="0"/>
              </a:rPr>
              <a:t>десятина</a:t>
            </a:r>
            <a:r>
              <a:rPr lang="uk-UA" sz="2600" b="1" dirty="0">
                <a:solidFill>
                  <a:srgbClr val="002060"/>
                </a:solidFill>
                <a:latin typeface="Mistral" panose="03090702030407020403" pitchFamily="66" charset="0"/>
                <a:ea typeface="Segoe UI Black" panose="020B0A02040204020203" pitchFamily="34" charset="0"/>
              </a:rPr>
              <a:t>. Забороненим було полювання на тварин, ушкодження рослин тощо;</a:t>
            </a:r>
          </a:p>
          <a:p>
            <a:pPr marL="0" indent="457200" algn="just">
              <a:buNone/>
            </a:pPr>
            <a:r>
              <a:rPr lang="uk-UA" sz="2600" b="1" dirty="0">
                <a:solidFill>
                  <a:srgbClr val="002060"/>
                </a:solidFill>
                <a:latin typeface="Mistral" panose="03090702030407020403" pitchFamily="66" charset="0"/>
                <a:ea typeface="Segoe UI Black" panose="020B0A02040204020203" pitchFamily="34" charset="0"/>
              </a:rPr>
              <a:t>б) </a:t>
            </a:r>
            <a:r>
              <a:rPr lang="uk-UA" sz="2600" b="1" dirty="0">
                <a:solidFill>
                  <a:srgbClr val="FF0000"/>
                </a:solidFill>
                <a:latin typeface="Mistral" panose="03090702030407020403" pitchFamily="66" charset="0"/>
                <a:ea typeface="Segoe UI Black" panose="020B0A02040204020203" pitchFamily="34" charset="0"/>
              </a:rPr>
              <a:t>вакф</a:t>
            </a:r>
            <a:r>
              <a:rPr lang="uk-UA" sz="2600" b="1" dirty="0">
                <a:solidFill>
                  <a:srgbClr val="002060"/>
                </a:solidFill>
                <a:latin typeface="Mistral" panose="03090702030407020403" pitchFamily="66" charset="0"/>
                <a:ea typeface="Segoe UI Black" panose="020B0A02040204020203" pitchFamily="34" charset="0"/>
              </a:rPr>
              <a:t> − землі, передані мечетям, медрессе (духовним школам) і іншим організаціям на релігійні і добродійні цілі. Ці землі не могли переходити у власність халіфів (імамів) і представників світської влади. Земля на правах </a:t>
            </a:r>
            <a:r>
              <a:rPr lang="uk-UA" sz="2600" b="1" dirty="0" err="1">
                <a:solidFill>
                  <a:srgbClr val="002060"/>
                </a:solidFill>
                <a:latin typeface="Mistral" panose="03090702030407020403" pitchFamily="66" charset="0"/>
                <a:ea typeface="Segoe UI Black" panose="020B0A02040204020203" pitchFamily="34" charset="0"/>
              </a:rPr>
              <a:t>вакфа</a:t>
            </a:r>
            <a:r>
              <a:rPr lang="uk-UA" sz="2600" b="1" dirty="0">
                <a:solidFill>
                  <a:srgbClr val="002060"/>
                </a:solidFill>
                <a:latin typeface="Mistral" panose="03090702030407020403" pitchFamily="66" charset="0"/>
                <a:ea typeface="Segoe UI Black" panose="020B0A02040204020203" pitchFamily="34" charset="0"/>
              </a:rPr>
              <a:t> знаходилася поза обігом; вона не могла бути ні продана, ні закладена, ні подарована, ні відчужена, крім тих випадків, коли ліквідувалася юридична особа, для якої був заснований вакф. Акт установлення вакфу відбувався добровільною заявою засновника в присутності каді.</a:t>
            </a:r>
          </a:p>
          <a:p>
            <a:pPr marL="0" indent="0" algn="just">
              <a:buNone/>
            </a:pPr>
            <a:endParaRPr lang="en-US" sz="2800" dirty="0">
              <a:solidFill>
                <a:srgbClr val="FF000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561393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dirty="0">
                <a:solidFill>
                  <a:srgbClr val="002060"/>
                </a:solidFill>
                <a:latin typeface="Arial Black" panose="020B0A04020102020204" pitchFamily="34" charset="0"/>
              </a:rPr>
              <a:t>Державна земля</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fontScale="85000" lnSpcReduction="20000"/>
          </a:bodyPr>
          <a:lstStyle/>
          <a:p>
            <a:pPr marL="0" indent="457200" algn="just">
              <a:buNone/>
            </a:pPr>
            <a:r>
              <a:rPr lang="uk-UA" sz="2600" b="1" dirty="0" smtClean="0">
                <a:solidFill>
                  <a:srgbClr val="002060"/>
                </a:solidFill>
                <a:latin typeface="Mistral" panose="03090702030407020403" pitchFamily="66" charset="0"/>
                <a:ea typeface="Segoe UI Black" panose="020B0A02040204020203" pitchFamily="34" charset="0"/>
              </a:rPr>
              <a:t>а) володіння скинутих династій і значних земельних власників у завойованих арабами територіях. Ці землі здавалися в спадкову оренду селянам;</a:t>
            </a:r>
          </a:p>
          <a:p>
            <a:pPr marL="0" indent="457200" algn="just">
              <a:buNone/>
            </a:pPr>
            <a:r>
              <a:rPr lang="uk-UA" sz="2600" b="1" dirty="0" smtClean="0">
                <a:solidFill>
                  <a:srgbClr val="002060"/>
                </a:solidFill>
                <a:latin typeface="Mistral" panose="03090702030407020403" pitchFamily="66" charset="0"/>
                <a:ea typeface="Segoe UI Black" panose="020B0A02040204020203" pitchFamily="34" charset="0"/>
              </a:rPr>
              <a:t>б) землі, завойовані мусульманами в «священній війні» проти «невірних». Переможених примушували до укладення договору з мусульманами, на підставі якого вони відмовлялися від права власності на землю, що належала їм, але одержували її для обробки при умові сплати </a:t>
            </a:r>
            <a:r>
              <a:rPr lang="uk-UA" sz="2600" b="1" dirty="0" smtClean="0">
                <a:solidFill>
                  <a:srgbClr val="FF0000"/>
                </a:solidFill>
                <a:latin typeface="Mistral" panose="03090702030407020403" pitchFamily="66" charset="0"/>
                <a:ea typeface="Segoe UI Black" panose="020B0A02040204020203" pitchFamily="34" charset="0"/>
              </a:rPr>
              <a:t>хараджу</a:t>
            </a:r>
            <a:r>
              <a:rPr lang="uk-UA" sz="2600" b="1" dirty="0" smtClean="0">
                <a:solidFill>
                  <a:srgbClr val="002060"/>
                </a:solidFill>
                <a:latin typeface="Mistral" panose="03090702030407020403" pitchFamily="66" charset="0"/>
                <a:ea typeface="Segoe UI Black" panose="020B0A02040204020203" pitchFamily="34" charset="0"/>
              </a:rPr>
              <a:t>;</a:t>
            </a:r>
          </a:p>
          <a:p>
            <a:pPr marL="0" indent="457200" algn="just">
              <a:buNone/>
            </a:pPr>
            <a:r>
              <a:rPr lang="uk-UA" sz="2600" b="1" dirty="0" smtClean="0">
                <a:solidFill>
                  <a:srgbClr val="002060"/>
                </a:solidFill>
                <a:latin typeface="Mistral" panose="03090702030407020403" pitchFamily="66" charset="0"/>
                <a:ea typeface="Segoe UI Black" panose="020B0A02040204020203" pitchFamily="34" charset="0"/>
              </a:rPr>
              <a:t>в) землі, власники яких прийняли іслам після завоювання; землі, завойовані мусульманами і такі, що перейшли до переможців через те, що старі власники їх були убиті або втекли; землі, ніким не зайняті, зрошені;</a:t>
            </a:r>
          </a:p>
          <a:p>
            <a:pPr marL="0" indent="457200" algn="just">
              <a:buNone/>
            </a:pPr>
            <a:r>
              <a:rPr lang="uk-UA" sz="2600" b="1" dirty="0" smtClean="0">
                <a:solidFill>
                  <a:srgbClr val="002060"/>
                </a:solidFill>
                <a:latin typeface="Mistral" panose="03090702030407020403" pitchFamily="66" charset="0"/>
                <a:ea typeface="Segoe UI Black" panose="020B0A02040204020203" pitchFamily="34" charset="0"/>
              </a:rPr>
              <a:t>г) землі, що знаходилися у володінні представників правлячих династій. Прибутки з цих земель надходили в особисте розпорядження власників. Це право приватного володіння практично нічим не відрізнялося від права приватної власності і з часом власники закріплювали ці землі за собою юридично.</a:t>
            </a:r>
          </a:p>
          <a:p>
            <a:pPr marL="0" indent="0" algn="just">
              <a:buNone/>
            </a:pPr>
            <a:endParaRPr lang="en-US" sz="2800" dirty="0">
              <a:solidFill>
                <a:srgbClr val="FF000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1316317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4800" dirty="0">
                <a:solidFill>
                  <a:srgbClr val="002060"/>
                </a:solidFill>
                <a:latin typeface="Arial Black" panose="020B0A04020102020204" pitchFamily="34" charset="0"/>
              </a:rPr>
              <a:t>ікта</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r>
              <a:rPr lang="uk-UA" sz="3600" b="1" dirty="0">
                <a:solidFill>
                  <a:srgbClr val="002060"/>
                </a:solidFill>
                <a:latin typeface="Mistral" panose="03090702030407020403" pitchFamily="66" charset="0"/>
                <a:ea typeface="Segoe UI Black" panose="020B0A02040204020203" pitchFamily="34" charset="0"/>
              </a:rPr>
              <a:t>з’явилося в халіфаті З другої половини VIII ст.</a:t>
            </a:r>
          </a:p>
          <a:p>
            <a:pPr marL="0" indent="457200" algn="just">
              <a:buNone/>
            </a:pPr>
            <a:r>
              <a:rPr lang="uk-UA" sz="3600" b="1" dirty="0">
                <a:solidFill>
                  <a:srgbClr val="002060"/>
                </a:solidFill>
                <a:latin typeface="Mistral" panose="03090702030407020403" pitchFamily="66" charset="0"/>
                <a:ea typeface="Segoe UI Black" panose="020B0A02040204020203" pitchFamily="34" charset="0"/>
              </a:rPr>
              <a:t>Це умовне </a:t>
            </a:r>
            <a:r>
              <a:rPr lang="uk-UA" sz="3600" b="1" dirty="0" smtClean="0">
                <a:solidFill>
                  <a:srgbClr val="002060"/>
                </a:solidFill>
                <a:latin typeface="Mistral" panose="03090702030407020403" pitchFamily="66" charset="0"/>
                <a:ea typeface="Segoe UI Black" panose="020B0A02040204020203" pitchFamily="34" charset="0"/>
              </a:rPr>
              <a:t>землеволодіння, </a:t>
            </a:r>
            <a:r>
              <a:rPr lang="uk-UA" sz="3600" b="1" dirty="0">
                <a:solidFill>
                  <a:srgbClr val="002060"/>
                </a:solidFill>
                <a:latin typeface="Mistral" panose="03090702030407020403" pitchFamily="66" charset="0"/>
                <a:ea typeface="Segoe UI Black" panose="020B0A02040204020203" pitchFamily="34" charset="0"/>
              </a:rPr>
              <a:t>споріднене із західноєвропейським </a:t>
            </a:r>
            <a:r>
              <a:rPr lang="uk-UA" sz="3600" b="1" dirty="0" smtClean="0">
                <a:solidFill>
                  <a:srgbClr val="002060"/>
                </a:solidFill>
                <a:latin typeface="Mistral" panose="03090702030407020403" pitchFamily="66" charset="0"/>
                <a:ea typeface="Segoe UI Black" panose="020B0A02040204020203" pitchFamily="34" charset="0"/>
              </a:rPr>
              <a:t>бенефіцієм, </a:t>
            </a:r>
            <a:r>
              <a:rPr lang="uk-UA" sz="3600" b="1" dirty="0">
                <a:solidFill>
                  <a:srgbClr val="002060"/>
                </a:solidFill>
                <a:latin typeface="Mistral" panose="03090702030407020403" pitchFamily="66" charset="0"/>
                <a:ea typeface="Segoe UI Black" panose="020B0A02040204020203" pitchFamily="34" charset="0"/>
              </a:rPr>
              <a:t>тимчасове надання землі за службу</a:t>
            </a:r>
            <a:r>
              <a:rPr lang="uk-UA" sz="3600" b="1" dirty="0" smtClean="0">
                <a:solidFill>
                  <a:srgbClr val="002060"/>
                </a:solidFill>
                <a:latin typeface="Mistral" panose="03090702030407020403" pitchFamily="66" charset="0"/>
                <a:ea typeface="Segoe UI Black" panose="020B0A02040204020203" pitchFamily="34" charset="0"/>
              </a:rPr>
              <a:t>.</a:t>
            </a:r>
          </a:p>
          <a:p>
            <a:pPr marL="0" indent="457200" algn="just">
              <a:buNone/>
            </a:pPr>
            <a:r>
              <a:rPr lang="uk-UA" sz="3600" b="1" dirty="0" smtClean="0">
                <a:solidFill>
                  <a:srgbClr val="002060"/>
                </a:solidFill>
                <a:latin typeface="Mistral" panose="03090702030407020403" pitchFamily="66" charset="0"/>
                <a:ea typeface="Segoe UI Black" panose="020B0A02040204020203" pitchFamily="34" charset="0"/>
              </a:rPr>
              <a:t> </a:t>
            </a:r>
            <a:r>
              <a:rPr lang="uk-UA" sz="3600" b="1" dirty="0">
                <a:solidFill>
                  <a:srgbClr val="002060"/>
                </a:solidFill>
                <a:latin typeface="Mistral" panose="03090702030407020403" pitchFamily="66" charset="0"/>
                <a:ea typeface="Segoe UI Black" panose="020B0A02040204020203" pitchFamily="34" charset="0"/>
              </a:rPr>
              <a:t>У міру розвитку феодальних відносин ці землі, так само як і інші земельні володіння, що знаходились у руках феодальної знаті, перетворювалися в приватну власність.</a:t>
            </a:r>
            <a:endParaRPr lang="en-US" sz="3600" b="1" dirty="0">
              <a:solidFill>
                <a:srgbClr val="002060"/>
              </a:solidFill>
              <a:latin typeface="Mistral" panose="03090702030407020403" pitchFamily="66" charset="0"/>
              <a:ea typeface="Segoe UI Black" panose="020B0A02040204020203" pitchFamily="34" charset="0"/>
            </a:endParaRPr>
          </a:p>
          <a:p>
            <a:pPr marL="0" indent="457200" algn="just">
              <a:buNone/>
            </a:pPr>
            <a:endParaRPr lang="en-US" sz="2800" dirty="0">
              <a:solidFill>
                <a:srgbClr val="FF000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2568736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dirty="0">
                <a:solidFill>
                  <a:srgbClr val="002060"/>
                </a:solidFill>
                <a:latin typeface="Arial Black" panose="020B0A04020102020204" pitchFamily="34" charset="0"/>
              </a:rPr>
              <a:t>Землі, що знаходилися в приватній власності</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r>
              <a:rPr lang="uk-UA" sz="3600" b="1" dirty="0">
                <a:solidFill>
                  <a:srgbClr val="002060"/>
                </a:solidFill>
                <a:latin typeface="Mistral" panose="03090702030407020403" pitchFamily="66" charset="0"/>
                <a:ea typeface="Segoe UI Black" panose="020B0A02040204020203" pitchFamily="34" charset="0"/>
              </a:rPr>
              <a:t>До цієї групи належали землі, що могли відчужуватися їхніми власниками будь-яким засобом</a:t>
            </a:r>
            <a:r>
              <a:rPr lang="uk-UA" sz="3600" b="1" dirty="0" smtClean="0">
                <a:solidFill>
                  <a:srgbClr val="002060"/>
                </a:solidFill>
                <a:latin typeface="Mistral" panose="03090702030407020403" pitchFamily="66" charset="0"/>
                <a:ea typeface="Segoe UI Black" panose="020B0A02040204020203" pitchFamily="34" charset="0"/>
              </a:rPr>
              <a:t>.</a:t>
            </a:r>
          </a:p>
          <a:p>
            <a:pPr marL="0" indent="457200" algn="just">
              <a:buNone/>
            </a:pPr>
            <a:endParaRPr lang="uk-UA" sz="3600" b="1" dirty="0">
              <a:solidFill>
                <a:srgbClr val="002060"/>
              </a:solidFill>
              <a:latin typeface="Mistral" panose="03090702030407020403" pitchFamily="66" charset="0"/>
              <a:ea typeface="Segoe UI Black" panose="020B0A02040204020203" pitchFamily="34" charset="0"/>
            </a:endParaRPr>
          </a:p>
          <a:p>
            <a:pPr marL="0" indent="457200" algn="just">
              <a:buNone/>
            </a:pPr>
            <a:r>
              <a:rPr lang="uk-UA" sz="3600" b="1" dirty="0" smtClean="0">
                <a:solidFill>
                  <a:srgbClr val="002060"/>
                </a:solidFill>
                <a:latin typeface="Mistral" panose="03090702030407020403" pitchFamily="66" charset="0"/>
                <a:ea typeface="Segoe UI Black" panose="020B0A02040204020203" pitchFamily="34" charset="0"/>
              </a:rPr>
              <a:t>приватна </a:t>
            </a:r>
            <a:r>
              <a:rPr lang="uk-UA" sz="3600" b="1" dirty="0">
                <a:solidFill>
                  <a:srgbClr val="002060"/>
                </a:solidFill>
                <a:latin typeface="Mistral" panose="03090702030407020403" pitchFamily="66" charset="0"/>
                <a:ea typeface="Segoe UI Black" panose="020B0A02040204020203" pitchFamily="34" charset="0"/>
              </a:rPr>
              <a:t>феодальна власність − </a:t>
            </a:r>
            <a:r>
              <a:rPr lang="uk-UA" sz="3600" b="1" dirty="0">
                <a:solidFill>
                  <a:srgbClr val="FF0000"/>
                </a:solidFill>
                <a:latin typeface="Mistral" panose="03090702030407020403" pitchFamily="66" charset="0"/>
                <a:ea typeface="Segoe UI Black" panose="020B0A02040204020203" pitchFamily="34" charset="0"/>
              </a:rPr>
              <a:t>мульк </a:t>
            </a:r>
            <a:r>
              <a:rPr lang="uk-UA" sz="3600" b="1" dirty="0">
                <a:solidFill>
                  <a:srgbClr val="002060"/>
                </a:solidFill>
                <a:latin typeface="Mistral" panose="03090702030407020403" pitchFamily="66" charset="0"/>
                <a:ea typeface="Segoe UI Black" panose="020B0A02040204020203" pitchFamily="34" charset="0"/>
              </a:rPr>
              <a:t>мала підпорядковане значення в порівнянні з державною власністю і широкого розповсюдження не набула.</a:t>
            </a:r>
            <a:endParaRPr lang="en-US" sz="3600" b="1" dirty="0">
              <a:solidFill>
                <a:srgbClr val="00206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1403779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dirty="0">
                <a:solidFill>
                  <a:srgbClr val="002060"/>
                </a:solidFill>
                <a:latin typeface="Arial Black" panose="020B0A04020102020204" pitchFamily="34" charset="0"/>
              </a:rPr>
              <a:t>Общинне землеволодіння</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0">
              <a:buNone/>
            </a:pPr>
            <a:endParaRPr lang="uk-UA" sz="3600" b="1" dirty="0" smtClean="0">
              <a:solidFill>
                <a:srgbClr val="002060"/>
              </a:solidFill>
              <a:latin typeface="Mistral" panose="03090702030407020403" pitchFamily="66" charset="0"/>
              <a:ea typeface="Segoe UI Black" panose="020B0A02040204020203" pitchFamily="34" charset="0"/>
            </a:endParaRPr>
          </a:p>
          <a:p>
            <a:pPr marL="0" indent="0" algn="ctr">
              <a:buNone/>
            </a:pPr>
            <a:r>
              <a:rPr lang="uk-UA" sz="3600" b="1" dirty="0" smtClean="0">
                <a:solidFill>
                  <a:srgbClr val="002060"/>
                </a:solidFill>
                <a:latin typeface="Mistral" panose="03090702030407020403" pitchFamily="66" charset="0"/>
                <a:ea typeface="Segoe UI Black" panose="020B0A02040204020203" pitchFamily="34" charset="0"/>
              </a:rPr>
              <a:t>Цей </a:t>
            </a:r>
            <a:r>
              <a:rPr lang="uk-UA" sz="3600" b="1" dirty="0">
                <a:solidFill>
                  <a:srgbClr val="002060"/>
                </a:solidFill>
                <a:latin typeface="Mistral" panose="03090702030407020403" pitchFamily="66" charset="0"/>
                <a:ea typeface="Segoe UI Black" panose="020B0A02040204020203" pitchFamily="34" charset="0"/>
              </a:rPr>
              <a:t>вид володіння землею зберігався певний час у селян. </a:t>
            </a:r>
            <a:endParaRPr lang="uk-UA" sz="3600" b="1" dirty="0" smtClean="0">
              <a:solidFill>
                <a:srgbClr val="002060"/>
              </a:solidFill>
              <a:latin typeface="Mistral" panose="03090702030407020403" pitchFamily="66" charset="0"/>
              <a:ea typeface="Segoe UI Black" panose="020B0A02040204020203" pitchFamily="34" charset="0"/>
            </a:endParaRPr>
          </a:p>
          <a:p>
            <a:pPr marL="0" indent="0">
              <a:buNone/>
            </a:pPr>
            <a:endParaRPr lang="uk-UA" sz="3600" b="1" dirty="0">
              <a:solidFill>
                <a:srgbClr val="002060"/>
              </a:solidFill>
              <a:latin typeface="Mistral" panose="03090702030407020403" pitchFamily="66" charset="0"/>
              <a:ea typeface="Segoe UI Black" panose="020B0A02040204020203" pitchFamily="34" charset="0"/>
            </a:endParaRPr>
          </a:p>
          <a:p>
            <a:pPr marL="0" indent="0" algn="ctr">
              <a:buNone/>
            </a:pPr>
            <a:r>
              <a:rPr lang="uk-UA" sz="3600" b="1" dirty="0" smtClean="0">
                <a:solidFill>
                  <a:srgbClr val="002060"/>
                </a:solidFill>
                <a:latin typeface="Mistral" panose="03090702030407020403" pitchFamily="66" charset="0"/>
                <a:ea typeface="Segoe UI Black" panose="020B0A02040204020203" pitchFamily="34" charset="0"/>
              </a:rPr>
              <a:t>Але </a:t>
            </a:r>
            <a:r>
              <a:rPr lang="uk-UA" sz="3600" b="1" dirty="0">
                <a:solidFill>
                  <a:srgbClr val="002060"/>
                </a:solidFill>
                <a:latin typeface="Mistral" panose="03090702030407020403" pitchFamily="66" charset="0"/>
                <a:ea typeface="Segoe UI Black" panose="020B0A02040204020203" pitchFamily="34" charset="0"/>
              </a:rPr>
              <a:t>їхні правителі захоплювали общинну землю у свою власність.</a:t>
            </a:r>
            <a:endParaRPr lang="en-US" sz="3600" b="1" dirty="0">
              <a:solidFill>
                <a:srgbClr val="00206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3718082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dirty="0">
                <a:solidFill>
                  <a:srgbClr val="002060"/>
                </a:solidFill>
                <a:latin typeface="Arial Black" panose="020B0A04020102020204" pitchFamily="34" charset="0"/>
              </a:rPr>
              <a:t>Зобов’язальне</a:t>
            </a:r>
            <a:r>
              <a:rPr lang="uk-UA" b="1" dirty="0"/>
              <a:t> </a:t>
            </a:r>
            <a:r>
              <a:rPr lang="uk-UA" dirty="0">
                <a:solidFill>
                  <a:srgbClr val="002060"/>
                </a:solidFill>
                <a:latin typeface="Arial Black" panose="020B0A04020102020204" pitchFamily="34" charset="0"/>
              </a:rPr>
              <a:t>право</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r>
              <a:rPr lang="uk-UA" sz="2200" b="1" dirty="0">
                <a:solidFill>
                  <a:srgbClr val="002060"/>
                </a:solidFill>
                <a:latin typeface="Mistral" panose="03090702030407020403" pitchFamily="66" charset="0"/>
                <a:ea typeface="Segoe UI Black" panose="020B0A02040204020203" pitchFamily="34" charset="0"/>
              </a:rPr>
              <a:t>Система зобов’язань мусульманського права відрізняється високим рівнем розробленості. Це визначалося широким розвитком товарно-грошових відносин в Арабському халіфаті.</a:t>
            </a:r>
            <a:endParaRPr lang="en-US" sz="2200" b="1" dirty="0">
              <a:solidFill>
                <a:srgbClr val="002060"/>
              </a:solidFill>
              <a:latin typeface="Mistral" panose="03090702030407020403" pitchFamily="66" charset="0"/>
              <a:ea typeface="Segoe UI Black" panose="020B0A02040204020203" pitchFamily="34" charset="0"/>
            </a:endParaRPr>
          </a:p>
          <a:p>
            <a:pPr marL="0" indent="457200" algn="just">
              <a:buNone/>
            </a:pPr>
            <a:r>
              <a:rPr lang="uk-UA" sz="2200" b="1" dirty="0">
                <a:solidFill>
                  <a:srgbClr val="002060"/>
                </a:solidFill>
                <a:latin typeface="Mistral" panose="03090702030407020403" pitchFamily="66" charset="0"/>
                <a:ea typeface="Segoe UI Black" panose="020B0A02040204020203" pitchFamily="34" charset="0"/>
              </a:rPr>
              <a:t>За шаріатом, крім релігійних зобов’язань, існує ряд зобов’язань, що виникають </a:t>
            </a:r>
            <a:r>
              <a:rPr lang="uk-UA" sz="2200" b="1" dirty="0">
                <a:solidFill>
                  <a:srgbClr val="FF0000"/>
                </a:solidFill>
                <a:latin typeface="Mistral" panose="03090702030407020403" pitchFamily="66" charset="0"/>
                <a:ea typeface="Segoe UI Black" panose="020B0A02040204020203" pitchFamily="34" charset="0"/>
              </a:rPr>
              <a:t>із договорів </a:t>
            </a:r>
            <a:r>
              <a:rPr lang="uk-UA" sz="2200" b="1" dirty="0">
                <a:solidFill>
                  <a:srgbClr val="002060"/>
                </a:solidFill>
                <a:latin typeface="Mistral" panose="03090702030407020403" pitchFamily="66" charset="0"/>
                <a:ea typeface="Segoe UI Black" panose="020B0A02040204020203" pitchFamily="34" charset="0"/>
              </a:rPr>
              <a:t>і </a:t>
            </a:r>
            <a:r>
              <a:rPr lang="uk-UA" sz="2200" b="1" dirty="0">
                <a:solidFill>
                  <a:srgbClr val="FF0000"/>
                </a:solidFill>
                <a:latin typeface="Mistral" panose="03090702030407020403" pitchFamily="66" charset="0"/>
                <a:ea typeface="Segoe UI Black" panose="020B0A02040204020203" pitchFamily="34" charset="0"/>
              </a:rPr>
              <a:t>заподіяння шкоди</a:t>
            </a:r>
            <a:r>
              <a:rPr lang="uk-UA" sz="2200" b="1" dirty="0">
                <a:solidFill>
                  <a:srgbClr val="002060"/>
                </a:solidFill>
                <a:latin typeface="Mistral" panose="03090702030407020403" pitchFamily="66" charset="0"/>
                <a:ea typeface="Segoe UI Black" panose="020B0A02040204020203" pitchFamily="34" charset="0"/>
              </a:rPr>
              <a:t>.</a:t>
            </a:r>
            <a:endParaRPr lang="en-US" sz="2200" b="1" dirty="0">
              <a:solidFill>
                <a:srgbClr val="002060"/>
              </a:solidFill>
              <a:latin typeface="Mistral" panose="03090702030407020403" pitchFamily="66" charset="0"/>
              <a:ea typeface="Segoe UI Black" panose="020B0A02040204020203" pitchFamily="34" charset="0"/>
            </a:endParaRPr>
          </a:p>
          <a:p>
            <a:pPr marL="0" indent="457200" algn="ctr">
              <a:buNone/>
            </a:pPr>
            <a:r>
              <a:rPr lang="uk-UA" sz="2200" b="1" dirty="0">
                <a:solidFill>
                  <a:srgbClr val="002060"/>
                </a:solidFill>
                <a:latin typeface="Mistral" panose="03090702030407020403" pitchFamily="66" charset="0"/>
                <a:ea typeface="Segoe UI Black" panose="020B0A02040204020203" pitchFamily="34" charset="0"/>
              </a:rPr>
              <a:t>Зобов’язання з договорів поділяються на дві групи</a:t>
            </a:r>
            <a:r>
              <a:rPr lang="uk-UA" sz="2200" b="1" dirty="0" smtClean="0">
                <a:solidFill>
                  <a:srgbClr val="002060"/>
                </a:solidFill>
                <a:latin typeface="Mistral" panose="03090702030407020403" pitchFamily="66" charset="0"/>
                <a:ea typeface="Segoe UI Black" panose="020B0A02040204020203" pitchFamily="34" charset="0"/>
              </a:rPr>
              <a:t>.</a:t>
            </a:r>
          </a:p>
          <a:p>
            <a:pPr marL="0" indent="457200" algn="just">
              <a:buNone/>
            </a:pPr>
            <a:r>
              <a:rPr lang="uk-UA" sz="2200" b="1" dirty="0" smtClean="0">
                <a:solidFill>
                  <a:srgbClr val="002060"/>
                </a:solidFill>
                <a:latin typeface="Mistral" panose="03090702030407020403" pitchFamily="66" charset="0"/>
                <a:ea typeface="Segoe UI Black" panose="020B0A02040204020203" pitchFamily="34" charset="0"/>
              </a:rPr>
              <a:t>Вирішальним </a:t>
            </a:r>
            <a:r>
              <a:rPr lang="uk-UA" sz="2200" b="1" dirty="0">
                <a:solidFill>
                  <a:srgbClr val="002060"/>
                </a:solidFill>
                <a:latin typeface="Mistral" panose="03090702030407020403" pitchFamily="66" charset="0"/>
                <a:ea typeface="Segoe UI Black" panose="020B0A02040204020203" pitchFamily="34" charset="0"/>
              </a:rPr>
              <a:t>моментом, що відмежовував одну групу договорів від іншої, була наявність або відсутність обов’язку передати річ, що виступала предметом угоди</a:t>
            </a:r>
            <a:r>
              <a:rPr lang="uk-UA" sz="2200" b="1" dirty="0" smtClean="0">
                <a:solidFill>
                  <a:srgbClr val="002060"/>
                </a:solidFill>
                <a:latin typeface="Mistral" panose="03090702030407020403" pitchFamily="66" charset="0"/>
                <a:ea typeface="Segoe UI Black" panose="020B0A02040204020203" pitchFamily="34" charset="0"/>
              </a:rPr>
              <a:t>.</a:t>
            </a:r>
          </a:p>
          <a:p>
            <a:pPr marL="0" indent="457200" algn="just">
              <a:buNone/>
            </a:pPr>
            <a:r>
              <a:rPr lang="uk-UA" sz="2200" b="1" dirty="0" smtClean="0">
                <a:solidFill>
                  <a:srgbClr val="002060"/>
                </a:solidFill>
                <a:latin typeface="Mistral" panose="03090702030407020403" pitchFamily="66" charset="0"/>
                <a:ea typeface="Segoe UI Black" panose="020B0A02040204020203" pitchFamily="34" charset="0"/>
              </a:rPr>
              <a:t>До </a:t>
            </a:r>
            <a:r>
              <a:rPr lang="uk-UA" sz="2200" b="1" dirty="0">
                <a:solidFill>
                  <a:srgbClr val="002060"/>
                </a:solidFill>
                <a:latin typeface="Mistral" panose="03090702030407020403" pitchFamily="66" charset="0"/>
                <a:ea typeface="Segoe UI Black" panose="020B0A02040204020203" pitchFamily="34" charset="0"/>
              </a:rPr>
              <a:t>першої групи договорів, пов’язаної з передачею речі, відносяться договори міни, позики, </a:t>
            </a:r>
            <a:r>
              <a:rPr lang="uk-UA" sz="2200" b="1" dirty="0" smtClean="0">
                <a:solidFill>
                  <a:srgbClr val="002060"/>
                </a:solidFill>
                <a:latin typeface="Mistral" panose="03090702030407020403" pitchFamily="66" charset="0"/>
                <a:ea typeface="Segoe UI Black" panose="020B0A02040204020203" pitchFamily="34" charset="0"/>
              </a:rPr>
              <a:t>найму </a:t>
            </a:r>
            <a:r>
              <a:rPr lang="uk-UA" sz="2200" b="1" dirty="0">
                <a:solidFill>
                  <a:srgbClr val="002060"/>
                </a:solidFill>
                <a:latin typeface="Mistral" panose="03090702030407020403" pitchFamily="66" charset="0"/>
                <a:ea typeface="Segoe UI Black" panose="020B0A02040204020203" pitchFamily="34" charset="0"/>
              </a:rPr>
              <a:t>майна, купівлі-продажу</a:t>
            </a:r>
            <a:r>
              <a:rPr lang="uk-UA" sz="2200" b="1" dirty="0" smtClean="0">
                <a:solidFill>
                  <a:srgbClr val="002060"/>
                </a:solidFill>
                <a:latin typeface="Mistral" panose="03090702030407020403" pitchFamily="66" charset="0"/>
                <a:ea typeface="Segoe UI Black" panose="020B0A02040204020203" pitchFamily="34" charset="0"/>
              </a:rPr>
              <a:t>.</a:t>
            </a:r>
          </a:p>
          <a:p>
            <a:pPr marL="0" indent="457200" algn="just">
              <a:buNone/>
            </a:pPr>
            <a:r>
              <a:rPr lang="uk-UA" sz="2200" b="1" dirty="0" smtClean="0">
                <a:solidFill>
                  <a:srgbClr val="002060"/>
                </a:solidFill>
                <a:latin typeface="Mistral" panose="03090702030407020403" pitchFamily="66" charset="0"/>
                <a:ea typeface="Segoe UI Black" panose="020B0A02040204020203" pitchFamily="34" charset="0"/>
              </a:rPr>
              <a:t>До </a:t>
            </a:r>
            <a:r>
              <a:rPr lang="uk-UA" sz="2200" b="1" dirty="0">
                <a:solidFill>
                  <a:srgbClr val="002060"/>
                </a:solidFill>
                <a:latin typeface="Mistral" panose="03090702030407020403" pitchFamily="66" charset="0"/>
                <a:ea typeface="Segoe UI Black" panose="020B0A02040204020203" pitchFamily="34" charset="0"/>
              </a:rPr>
              <a:t>другої − договори товариства, зберігання, доручення.</a:t>
            </a:r>
            <a:endParaRPr lang="en-US" sz="2200" b="1" dirty="0">
              <a:solidFill>
                <a:srgbClr val="00206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2247323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lstStyle/>
          <a:p>
            <a:r>
              <a:rPr lang="uk-UA" dirty="0" smtClean="0">
                <a:solidFill>
                  <a:srgbClr val="002060"/>
                </a:solidFill>
                <a:latin typeface="Arial Black" panose="020B0A04020102020204" pitchFamily="34" charset="0"/>
              </a:rPr>
              <a:t>Мусульманське право</a:t>
            </a:r>
            <a:endParaRPr lang="ru-RU" dirty="0">
              <a:solidFill>
                <a:srgbClr val="002060"/>
              </a:solidFill>
              <a:latin typeface="Arial Black" panose="020B0A04020102020204" pitchFamily="34" charset="0"/>
            </a:endParaRP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0018474" cy="5225140"/>
          </a:xfrm>
        </p:spPr>
        <p:txBody>
          <a:bodyPr>
            <a:normAutofit fontScale="85000" lnSpcReduction="20000"/>
          </a:bodyPr>
          <a:lstStyle/>
          <a:p>
            <a:pPr marL="0" indent="0" algn="ctr">
              <a:buNone/>
            </a:pPr>
            <a:r>
              <a:rPr lang="uk-UA" sz="3600" dirty="0">
                <a:solidFill>
                  <a:srgbClr val="002060"/>
                </a:solidFill>
                <a:latin typeface="Mistral" panose="03090702030407020403" pitchFamily="66" charset="0"/>
                <a:ea typeface="Segoe UI Black" panose="020B0A02040204020203" pitchFamily="34" charset="0"/>
              </a:rPr>
              <a:t>Це правова система, що вийшла за межі однієї держави і згодом набула світового значення. Характерною рисою мусульманського права було те, що воно ґрунтувалося на релігійних законах ісламу і тому всі мусульмани, в якій країні вони б не знаходилися, повинні були керуватися тільки мусульманським правом. Прийняття тією або іншою країною ісламу спричиняло за собою обов’язкову рецепцію мусульманського права </a:t>
            </a:r>
            <a:r>
              <a:rPr lang="uk-UA" sz="3600" dirty="0" smtClean="0">
                <a:solidFill>
                  <a:srgbClr val="002060"/>
                </a:solidFill>
                <a:latin typeface="Mistral" panose="03090702030407020403" pitchFamily="66" charset="0"/>
                <a:ea typeface="Segoe UI Black" panose="020B0A02040204020203" pitchFamily="34" charset="0"/>
              </a:rPr>
              <a:t>− </a:t>
            </a:r>
            <a:r>
              <a:rPr lang="uk-UA" sz="4200" b="1" dirty="0">
                <a:solidFill>
                  <a:srgbClr val="FF0000"/>
                </a:solidFill>
                <a:latin typeface="Mistral" panose="03090702030407020403" pitchFamily="66" charset="0"/>
                <a:ea typeface="Segoe UI Black" panose="020B0A02040204020203" pitchFamily="34" charset="0"/>
              </a:rPr>
              <a:t>шаріату</a:t>
            </a:r>
            <a:r>
              <a:rPr lang="uk-UA" sz="3600" dirty="0">
                <a:solidFill>
                  <a:schemeClr val="accent1">
                    <a:lumMod val="75000"/>
                  </a:schemeClr>
                </a:solidFill>
                <a:latin typeface="Mistral" panose="03090702030407020403" pitchFamily="66" charset="0"/>
                <a:ea typeface="Segoe UI Black" panose="020B0A02040204020203" pitchFamily="34" charset="0"/>
              </a:rPr>
              <a:t>. </a:t>
            </a:r>
            <a:r>
              <a:rPr lang="uk-UA" sz="3600" dirty="0">
                <a:solidFill>
                  <a:srgbClr val="002060"/>
                </a:solidFill>
                <a:latin typeface="Mistral" panose="03090702030407020403" pitchFamily="66" charset="0"/>
                <a:ea typeface="Segoe UI Black" panose="020B0A02040204020203" pitchFamily="34" charset="0"/>
              </a:rPr>
              <a:t>Шаріат, від арабського </a:t>
            </a:r>
            <a:r>
              <a:rPr lang="en-US" sz="3600" dirty="0">
                <a:solidFill>
                  <a:srgbClr val="002060"/>
                </a:solidFill>
                <a:latin typeface="Mistral" panose="03090702030407020403" pitchFamily="66" charset="0"/>
                <a:ea typeface="Segoe UI Black" panose="020B0A02040204020203" pitchFamily="34" charset="0"/>
              </a:rPr>
              <a:t>sharia − </a:t>
            </a:r>
            <a:r>
              <a:rPr lang="uk-UA" sz="3600" dirty="0">
                <a:solidFill>
                  <a:srgbClr val="002060"/>
                </a:solidFill>
                <a:latin typeface="Mistral" panose="03090702030407020403" pitchFamily="66" charset="0"/>
                <a:ea typeface="Segoe UI Black" panose="020B0A02040204020203" pitchFamily="34" charset="0"/>
              </a:rPr>
              <a:t>шлях, тобто «праведний шлях», який було вказано пророком-законодавцем Мухаммедом.</a:t>
            </a:r>
            <a:endParaRPr lang="ru-RU" sz="3600" dirty="0">
              <a:solidFill>
                <a:srgbClr val="002060"/>
              </a:solidFill>
              <a:latin typeface="Mistral" panose="03090702030407020403" pitchFamily="66" charset="0"/>
              <a:ea typeface="Segoe UI Black" panose="020B0A02040204020203" pitchFamily="34" charset="0"/>
            </a:endParaRPr>
          </a:p>
        </p:txBody>
      </p:sp>
      <p:pic>
        <p:nvPicPr>
          <p:cNvPr id="5" name="Рисунок 4"/>
          <p:cNvPicPr>
            <a:picLocks noChangeAspect="1"/>
          </p:cNvPicPr>
          <p:nvPr/>
        </p:nvPicPr>
        <p:blipFill>
          <a:blip r:embed="rId3"/>
          <a:stretch>
            <a:fillRect/>
          </a:stretch>
        </p:blipFill>
        <p:spPr>
          <a:xfrm>
            <a:off x="10314039" y="3492110"/>
            <a:ext cx="1714500" cy="1704975"/>
          </a:xfrm>
          <a:prstGeom prst="rect">
            <a:avLst/>
          </a:prstGeom>
        </p:spPr>
      </p:pic>
      <p:pic>
        <p:nvPicPr>
          <p:cNvPr id="8" name="Рисунок 7"/>
          <p:cNvPicPr>
            <a:picLocks noChangeAspect="1"/>
          </p:cNvPicPr>
          <p:nvPr/>
        </p:nvPicPr>
        <p:blipFill>
          <a:blip r:embed="rId4"/>
          <a:stretch>
            <a:fillRect/>
          </a:stretch>
        </p:blipFill>
        <p:spPr>
          <a:xfrm>
            <a:off x="10389178" y="1554895"/>
            <a:ext cx="1714500" cy="1247775"/>
          </a:xfrm>
          <a:prstGeom prst="rect">
            <a:avLst/>
          </a:prstGeom>
        </p:spPr>
      </p:pic>
    </p:spTree>
    <p:extLst>
      <p:ext uri="{BB962C8B-B14F-4D97-AF65-F5344CB8AC3E}">
        <p14:creationId xmlns:p14="http://schemas.microsoft.com/office/powerpoint/2010/main" val="3758472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dirty="0">
                <a:solidFill>
                  <a:srgbClr val="002060"/>
                </a:solidFill>
                <a:latin typeface="Arial Black" panose="020B0A04020102020204" pitchFamily="34" charset="0"/>
              </a:rPr>
              <a:t>Сімейно-шлюбне</a:t>
            </a:r>
            <a:r>
              <a:rPr lang="uk-UA" b="1" dirty="0"/>
              <a:t> </a:t>
            </a:r>
            <a:r>
              <a:rPr lang="uk-UA" dirty="0">
                <a:solidFill>
                  <a:srgbClr val="002060"/>
                </a:solidFill>
                <a:latin typeface="Arial Black" panose="020B0A04020102020204" pitchFamily="34" charset="0"/>
              </a:rPr>
              <a:t>право</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r>
              <a:rPr lang="uk-UA" sz="2200" b="1" dirty="0">
                <a:solidFill>
                  <a:srgbClr val="002060"/>
                </a:solidFill>
                <a:latin typeface="Mistral" panose="03090702030407020403" pitchFamily="66" charset="0"/>
                <a:ea typeface="Segoe UI Black" panose="020B0A02040204020203" pitchFamily="34" charset="0"/>
              </a:rPr>
              <a:t>В галузі сімейних відносин мусульманське право виходить із </a:t>
            </a:r>
            <a:r>
              <a:rPr lang="uk-UA" sz="2200" b="1" dirty="0">
                <a:solidFill>
                  <a:srgbClr val="FF0000"/>
                </a:solidFill>
                <a:latin typeface="Mistral" panose="03090702030407020403" pitchFamily="66" charset="0"/>
                <a:ea typeface="Segoe UI Black" panose="020B0A02040204020203" pitchFamily="34" charset="0"/>
              </a:rPr>
              <a:t>безумовної переваги чоловіка над жінкою</a:t>
            </a:r>
            <a:r>
              <a:rPr lang="uk-UA" sz="2200" b="1" dirty="0">
                <a:solidFill>
                  <a:srgbClr val="002060"/>
                </a:solidFill>
                <a:latin typeface="Mistral" panose="03090702030407020403" pitchFamily="66" charset="0"/>
                <a:ea typeface="Segoe UI Black" panose="020B0A02040204020203" pitchFamily="34" charset="0"/>
              </a:rPr>
              <a:t>. Шаріат дозволяє чоловікові мати чотирьох законних дружин і необмежену кількість наложниць.</a:t>
            </a:r>
            <a:endParaRPr lang="en-US" sz="2200" b="1" dirty="0">
              <a:solidFill>
                <a:srgbClr val="002060"/>
              </a:solidFill>
              <a:latin typeface="Mistral" panose="03090702030407020403" pitchFamily="66" charset="0"/>
              <a:ea typeface="Segoe UI Black" panose="020B0A02040204020203" pitchFamily="34" charset="0"/>
            </a:endParaRPr>
          </a:p>
          <a:p>
            <a:pPr marL="0" indent="457200" algn="just">
              <a:buNone/>
            </a:pPr>
            <a:r>
              <a:rPr lang="uk-UA" sz="2200" b="1" dirty="0">
                <a:solidFill>
                  <a:srgbClr val="002060"/>
                </a:solidFill>
                <a:latin typeface="Mistral" panose="03090702030407020403" pitchFamily="66" charset="0"/>
                <a:ea typeface="Segoe UI Black" panose="020B0A02040204020203" pitchFamily="34" charset="0"/>
              </a:rPr>
              <a:t>Шлюб за мусульманським правом оформлюється договором купівлі-продажу. Жінка не виступає при укладенні шлюбного договору рівноправною стороною, а розглядається як предмет договору. Вона продається чоловікові за визначену суму грошей або за відповідну кількість речей, але Коран наказує, щоб чоловік у свою чергу виплачував дружині визначену винагороду. Розмір цієї винагороди («</a:t>
            </a:r>
            <a:r>
              <a:rPr lang="uk-UA" sz="3600" b="1" dirty="0">
                <a:solidFill>
                  <a:srgbClr val="FF0000"/>
                </a:solidFill>
                <a:latin typeface="Mistral" panose="03090702030407020403" pitchFamily="66" charset="0"/>
                <a:ea typeface="Segoe UI Black" panose="020B0A02040204020203" pitchFamily="34" charset="0"/>
              </a:rPr>
              <a:t>садак</a:t>
            </a:r>
            <a:r>
              <a:rPr lang="uk-UA" sz="2200" b="1" dirty="0">
                <a:solidFill>
                  <a:srgbClr val="002060"/>
                </a:solidFill>
                <a:latin typeface="Mistral" panose="03090702030407020403" pitchFamily="66" charset="0"/>
                <a:ea typeface="Segoe UI Black" panose="020B0A02040204020203" pitchFamily="34" charset="0"/>
              </a:rPr>
              <a:t>», з тюркської − «</a:t>
            </a:r>
            <a:r>
              <a:rPr lang="uk-UA" sz="3600" b="1" dirty="0">
                <a:solidFill>
                  <a:srgbClr val="FF0000"/>
                </a:solidFill>
                <a:latin typeface="Mistral" panose="03090702030407020403" pitchFamily="66" charset="0"/>
                <a:ea typeface="Segoe UI Black" panose="020B0A02040204020203" pitchFamily="34" charset="0"/>
              </a:rPr>
              <a:t>калим</a:t>
            </a:r>
            <a:r>
              <a:rPr lang="uk-UA" sz="2200" b="1" dirty="0">
                <a:solidFill>
                  <a:srgbClr val="002060"/>
                </a:solidFill>
                <a:latin typeface="Mistral" panose="03090702030407020403" pitchFamily="66" charset="0"/>
                <a:ea typeface="Segoe UI Black" panose="020B0A02040204020203" pitchFamily="34" charset="0"/>
              </a:rPr>
              <a:t>») визначався залежно від соціального стану нареченого і нареченої, але не повинен бути менше 0,25 динара (близько одного золотого рубля). Частина садаку призначалася на аліменти після розлучення і мала назву «</a:t>
            </a:r>
            <a:r>
              <a:rPr lang="uk-UA" sz="3600" b="1" dirty="0">
                <a:solidFill>
                  <a:srgbClr val="FF0000"/>
                </a:solidFill>
                <a:latin typeface="Mistral" panose="03090702030407020403" pitchFamily="66" charset="0"/>
                <a:ea typeface="Segoe UI Black" panose="020B0A02040204020203" pitchFamily="34" charset="0"/>
              </a:rPr>
              <a:t>мехрія</a:t>
            </a:r>
            <a:r>
              <a:rPr lang="uk-UA" sz="2200" b="1" dirty="0">
                <a:solidFill>
                  <a:srgbClr val="002060"/>
                </a:solidFill>
                <a:latin typeface="Mistral" panose="03090702030407020403" pitchFamily="66" charset="0"/>
                <a:ea typeface="Segoe UI Black" panose="020B0A02040204020203" pitchFamily="34" charset="0"/>
              </a:rPr>
              <a:t>».</a:t>
            </a:r>
            <a:endParaRPr lang="en-US" sz="2200" b="1" dirty="0">
              <a:solidFill>
                <a:srgbClr val="00206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1055127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dirty="0">
                <a:solidFill>
                  <a:srgbClr val="002060"/>
                </a:solidFill>
                <a:latin typeface="Arial Black" panose="020B0A04020102020204" pitchFamily="34" charset="0"/>
              </a:rPr>
              <a:t>Спадкове</a:t>
            </a:r>
            <a:r>
              <a:rPr lang="uk-UA" b="1" dirty="0"/>
              <a:t> </a:t>
            </a:r>
            <a:r>
              <a:rPr lang="uk-UA" dirty="0">
                <a:solidFill>
                  <a:srgbClr val="002060"/>
                </a:solidFill>
                <a:latin typeface="Arial Black" panose="020B0A04020102020204" pitchFamily="34" charset="0"/>
              </a:rPr>
              <a:t>право</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r>
              <a:rPr lang="uk-UA" sz="2200" b="1" dirty="0">
                <a:solidFill>
                  <a:srgbClr val="002060"/>
                </a:solidFill>
                <a:latin typeface="Mistral" panose="03090702030407020403" pitchFamily="66" charset="0"/>
                <a:ea typeface="Segoe UI Black" panose="020B0A02040204020203" pitchFamily="34" charset="0"/>
              </a:rPr>
              <a:t>На початку першого періоду Арабського халіфату жінки і діти не мали прав на спадкування </a:t>
            </a:r>
            <a:r>
              <a:rPr lang="uk-UA" sz="2200" b="1" dirty="0" smtClean="0">
                <a:solidFill>
                  <a:srgbClr val="002060"/>
                </a:solidFill>
                <a:latin typeface="Mistral" panose="03090702030407020403" pitchFamily="66" charset="0"/>
                <a:ea typeface="Segoe UI Black" panose="020B0A02040204020203" pitchFamily="34" charset="0"/>
              </a:rPr>
              <a:t>майна.</a:t>
            </a:r>
          </a:p>
          <a:p>
            <a:pPr marL="0" indent="457200" algn="just">
              <a:buNone/>
            </a:pPr>
            <a:r>
              <a:rPr lang="uk-UA" sz="2200" b="1" dirty="0" smtClean="0">
                <a:solidFill>
                  <a:srgbClr val="002060"/>
                </a:solidFill>
                <a:latin typeface="Mistral" panose="03090702030407020403" pitchFamily="66" charset="0"/>
                <a:ea typeface="Segoe UI Black" panose="020B0A02040204020203" pitchFamily="34" charset="0"/>
              </a:rPr>
              <a:t>За </a:t>
            </a:r>
            <a:r>
              <a:rPr lang="uk-UA" sz="2200" b="1" dirty="0">
                <a:solidFill>
                  <a:srgbClr val="002060"/>
                </a:solidFill>
                <a:latin typeface="Mistral" panose="03090702030407020403" pitchFamily="66" charset="0"/>
                <a:ea typeface="Segoe UI Black" panose="020B0A02040204020203" pitchFamily="34" charset="0"/>
              </a:rPr>
              <a:t>мусульманським правом </a:t>
            </a:r>
            <a:r>
              <a:rPr lang="uk-UA" sz="2200" b="1" dirty="0">
                <a:solidFill>
                  <a:srgbClr val="FF0000"/>
                </a:solidFill>
                <a:latin typeface="Mistral" panose="03090702030407020403" pitchFamily="66" charset="0"/>
                <a:ea typeface="Segoe UI Black" panose="020B0A02040204020203" pitchFamily="34" charset="0"/>
              </a:rPr>
              <a:t>спадкування</a:t>
            </a:r>
            <a:r>
              <a:rPr lang="uk-UA" sz="2200" b="1" dirty="0">
                <a:solidFill>
                  <a:srgbClr val="002060"/>
                </a:solidFill>
                <a:latin typeface="Mistral" panose="03090702030407020403" pitchFamily="66" charset="0"/>
                <a:ea typeface="Segoe UI Black" panose="020B0A02040204020203" pitchFamily="34" charset="0"/>
              </a:rPr>
              <a:t> − </a:t>
            </a:r>
            <a:r>
              <a:rPr lang="uk-UA" sz="3600" b="1" dirty="0">
                <a:solidFill>
                  <a:srgbClr val="FF0000"/>
                </a:solidFill>
                <a:latin typeface="Mistral" panose="03090702030407020403" pitchFamily="66" charset="0"/>
                <a:ea typeface="Segoe UI Black" panose="020B0A02040204020203" pitchFamily="34" charset="0"/>
              </a:rPr>
              <a:t>ерє</a:t>
            </a:r>
            <a:r>
              <a:rPr lang="uk-UA" sz="2200" b="1" dirty="0">
                <a:solidFill>
                  <a:srgbClr val="002060"/>
                </a:solidFill>
                <a:latin typeface="Mistral" panose="03090702030407020403" pitchFamily="66" charset="0"/>
                <a:ea typeface="Segoe UI Black" panose="020B0A02040204020203" pitchFamily="34" charset="0"/>
              </a:rPr>
              <a:t> − визначається як переміщення майна власника до інших осіб після його смерті. Це переміщення розглядається як один із засобів придбання прав померлого, причому тільки одних прав, у той час як за європейським правом спадок вважається сукупністю майнових прав і обов’язків, що залишилися після нього.</a:t>
            </a:r>
            <a:endParaRPr lang="en-US" sz="2200" b="1" dirty="0">
              <a:solidFill>
                <a:srgbClr val="002060"/>
              </a:solidFill>
              <a:latin typeface="Mistral" panose="03090702030407020403" pitchFamily="66" charset="0"/>
              <a:ea typeface="Segoe UI Black" panose="020B0A02040204020203" pitchFamily="34" charset="0"/>
            </a:endParaRPr>
          </a:p>
          <a:p>
            <a:pPr marL="0" indent="457200" algn="just">
              <a:buNone/>
            </a:pPr>
            <a:r>
              <a:rPr lang="uk-UA" sz="2200" b="1" dirty="0">
                <a:solidFill>
                  <a:srgbClr val="002060"/>
                </a:solidFill>
                <a:latin typeface="Mistral" panose="03090702030407020403" pitchFamily="66" charset="0"/>
                <a:ea typeface="Segoe UI Black" panose="020B0A02040204020203" pitchFamily="34" charset="0"/>
              </a:rPr>
              <a:t>Таке розуміння юридичної природи спадку випливає з того, що за мусульманським правом зобов’язання нерозривно пов’язані з особистістю боржника і не переходять до спадкоємців. Тому до передачі їм майна мертвого необхідно очистити спадщину від боргів і інших зобов’язань юридичного і релігійного характеру. Таким чином, у спадок після погашення боргів і оплати витрат на похорон померлого надходить чистий актив</a:t>
            </a:r>
            <a:r>
              <a:rPr lang="uk-UA" dirty="0"/>
              <a:t>.</a:t>
            </a:r>
            <a:endParaRPr lang="en-US" dirty="0"/>
          </a:p>
        </p:txBody>
      </p:sp>
    </p:spTree>
    <p:extLst>
      <p:ext uri="{BB962C8B-B14F-4D97-AF65-F5344CB8AC3E}">
        <p14:creationId xmlns:p14="http://schemas.microsoft.com/office/powerpoint/2010/main" val="2741730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dirty="0">
                <a:solidFill>
                  <a:srgbClr val="002060"/>
                </a:solidFill>
                <a:latin typeface="Arial Black" panose="020B0A04020102020204" pitchFamily="34" charset="0"/>
              </a:rPr>
              <a:t>Спадкове</a:t>
            </a:r>
            <a:r>
              <a:rPr lang="uk-UA" b="1" dirty="0"/>
              <a:t> </a:t>
            </a:r>
            <a:r>
              <a:rPr lang="uk-UA" dirty="0">
                <a:solidFill>
                  <a:srgbClr val="002060"/>
                </a:solidFill>
                <a:latin typeface="Arial Black" panose="020B0A04020102020204" pitchFamily="34" charset="0"/>
              </a:rPr>
              <a:t>право</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lnSpcReduction="10000"/>
          </a:bodyPr>
          <a:lstStyle/>
          <a:p>
            <a:pPr marL="0" indent="457200" algn="just">
              <a:buNone/>
            </a:pPr>
            <a:r>
              <a:rPr lang="uk-UA" sz="2200" b="1" dirty="0">
                <a:solidFill>
                  <a:srgbClr val="002060"/>
                </a:solidFill>
                <a:latin typeface="Mistral" panose="03090702030407020403" pitchFamily="66" charset="0"/>
                <a:ea typeface="Segoe UI Black" panose="020B0A02040204020203" pitchFamily="34" charset="0"/>
              </a:rPr>
              <a:t>Мусульманське право знає спадкування за законом і за заповітом</a:t>
            </a:r>
            <a:r>
              <a:rPr lang="uk-UA" sz="2200" b="1" dirty="0" smtClean="0">
                <a:solidFill>
                  <a:srgbClr val="002060"/>
                </a:solidFill>
                <a:latin typeface="Mistral" panose="03090702030407020403" pitchFamily="66" charset="0"/>
                <a:ea typeface="Segoe UI Black" panose="020B0A02040204020203" pitchFamily="34" charset="0"/>
              </a:rPr>
              <a:t>.</a:t>
            </a:r>
          </a:p>
          <a:p>
            <a:pPr marL="0" indent="457200" algn="just">
              <a:buNone/>
            </a:pPr>
            <a:endParaRPr lang="uk-UA" sz="2200" b="1" dirty="0" smtClean="0">
              <a:solidFill>
                <a:srgbClr val="002060"/>
              </a:solidFill>
              <a:latin typeface="Mistral" panose="03090702030407020403" pitchFamily="66" charset="0"/>
              <a:ea typeface="Segoe UI Black" panose="020B0A02040204020203" pitchFamily="34" charset="0"/>
            </a:endParaRPr>
          </a:p>
          <a:p>
            <a:pPr marL="0" indent="457200" algn="just">
              <a:buNone/>
            </a:pPr>
            <a:r>
              <a:rPr lang="uk-UA" sz="2200" b="1" dirty="0" smtClean="0">
                <a:solidFill>
                  <a:srgbClr val="002060"/>
                </a:solidFill>
                <a:latin typeface="Mistral" panose="03090702030407020403" pitchFamily="66" charset="0"/>
                <a:ea typeface="Segoe UI Black" panose="020B0A02040204020203" pitchFamily="34" charset="0"/>
              </a:rPr>
              <a:t>Право </a:t>
            </a:r>
            <a:r>
              <a:rPr lang="uk-UA" sz="2200" b="1" dirty="0">
                <a:solidFill>
                  <a:srgbClr val="002060"/>
                </a:solidFill>
                <a:latin typeface="Mistral" panose="03090702030407020403" pitchFamily="66" charset="0"/>
                <a:ea typeface="Segoe UI Black" panose="020B0A02040204020203" pitchFamily="34" charset="0"/>
              </a:rPr>
              <a:t>на </a:t>
            </a:r>
            <a:r>
              <a:rPr lang="uk-UA" sz="2200" b="1" dirty="0">
                <a:solidFill>
                  <a:srgbClr val="FF0000"/>
                </a:solidFill>
                <a:latin typeface="Mistral" panose="03090702030407020403" pitchFamily="66" charset="0"/>
                <a:ea typeface="Segoe UI Black" panose="020B0A02040204020203" pitchFamily="34" charset="0"/>
              </a:rPr>
              <a:t>спадкування майна за законом </a:t>
            </a:r>
            <a:r>
              <a:rPr lang="uk-UA" sz="2200" b="1" dirty="0">
                <a:solidFill>
                  <a:srgbClr val="002060"/>
                </a:solidFill>
                <a:latin typeface="Mistral" panose="03090702030407020403" pitchFamily="66" charset="0"/>
                <a:ea typeface="Segoe UI Black" panose="020B0A02040204020203" pitchFamily="34" charset="0"/>
              </a:rPr>
              <a:t>поширюється на визначене коло фізичних і юридичних осіб:</a:t>
            </a:r>
            <a:endParaRPr lang="en-US" sz="2200" b="1" dirty="0">
              <a:solidFill>
                <a:srgbClr val="002060"/>
              </a:solidFill>
              <a:latin typeface="Mistral" panose="03090702030407020403" pitchFamily="66" charset="0"/>
              <a:ea typeface="Segoe UI Black" panose="020B0A02040204020203" pitchFamily="34" charset="0"/>
            </a:endParaRPr>
          </a:p>
          <a:p>
            <a:pPr marL="0" indent="457200" algn="just">
              <a:buNone/>
            </a:pPr>
            <a:r>
              <a:rPr lang="uk-UA" sz="2200" b="1" dirty="0">
                <a:solidFill>
                  <a:srgbClr val="002060"/>
                </a:solidFill>
                <a:latin typeface="Mistral" panose="03090702030407020403" pitchFamily="66" charset="0"/>
                <a:ea typeface="Segoe UI Black" panose="020B0A02040204020203" pitchFamily="34" charset="0"/>
              </a:rPr>
              <a:t>1)	на осіб, що знаходяться у кровному родстві з мертвим;</a:t>
            </a:r>
            <a:endParaRPr lang="en-US" sz="2200" b="1" dirty="0">
              <a:solidFill>
                <a:srgbClr val="002060"/>
              </a:solidFill>
              <a:latin typeface="Mistral" panose="03090702030407020403" pitchFamily="66" charset="0"/>
              <a:ea typeface="Segoe UI Black" panose="020B0A02040204020203" pitchFamily="34" charset="0"/>
            </a:endParaRPr>
          </a:p>
          <a:p>
            <a:pPr marL="0" indent="457200" algn="just">
              <a:buNone/>
            </a:pPr>
            <a:r>
              <a:rPr lang="uk-UA" sz="2200" b="1" dirty="0">
                <a:solidFill>
                  <a:srgbClr val="002060"/>
                </a:solidFill>
                <a:latin typeface="Mistral" panose="03090702030407020403" pitchFamily="66" charset="0"/>
                <a:ea typeface="Segoe UI Black" panose="020B0A02040204020203" pitchFamily="34" charset="0"/>
              </a:rPr>
              <a:t>2)	на хазяїв рабів, що не мають спадкоємців, відпущених на волю;</a:t>
            </a:r>
            <a:endParaRPr lang="en-US" sz="2200" b="1" dirty="0">
              <a:solidFill>
                <a:srgbClr val="002060"/>
              </a:solidFill>
              <a:latin typeface="Mistral" panose="03090702030407020403" pitchFamily="66" charset="0"/>
              <a:ea typeface="Segoe UI Black" panose="020B0A02040204020203" pitchFamily="34" charset="0"/>
            </a:endParaRPr>
          </a:p>
          <a:p>
            <a:pPr marL="0" indent="457200" algn="just">
              <a:buNone/>
            </a:pPr>
            <a:r>
              <a:rPr lang="uk-UA" sz="2200" b="1" dirty="0">
                <a:solidFill>
                  <a:srgbClr val="002060"/>
                </a:solidFill>
                <a:latin typeface="Mistral" panose="03090702030407020403" pitchFamily="66" charset="0"/>
                <a:ea typeface="Segoe UI Black" panose="020B0A02040204020203" pitchFamily="34" charset="0"/>
              </a:rPr>
              <a:t>3)	на державу.</a:t>
            </a:r>
            <a:endParaRPr lang="en-US" sz="2200" b="1" dirty="0">
              <a:solidFill>
                <a:srgbClr val="002060"/>
              </a:solidFill>
              <a:latin typeface="Mistral" panose="03090702030407020403" pitchFamily="66" charset="0"/>
              <a:ea typeface="Segoe UI Black" panose="020B0A02040204020203" pitchFamily="34" charset="0"/>
            </a:endParaRPr>
          </a:p>
          <a:p>
            <a:pPr marL="0" indent="457200" algn="just">
              <a:buNone/>
            </a:pPr>
            <a:r>
              <a:rPr lang="uk-UA" sz="2200" b="1" dirty="0">
                <a:solidFill>
                  <a:srgbClr val="002060"/>
                </a:solidFill>
                <a:latin typeface="Mistral" panose="03090702030407020403" pitchFamily="66" charset="0"/>
                <a:ea typeface="Segoe UI Black" panose="020B0A02040204020203" pitchFamily="34" charset="0"/>
              </a:rPr>
              <a:t>Родичі </a:t>
            </a:r>
            <a:r>
              <a:rPr lang="uk-UA" sz="2200" b="1" dirty="0">
                <a:solidFill>
                  <a:srgbClr val="FF0000"/>
                </a:solidFill>
                <a:latin typeface="Mistral" panose="03090702030407020403" pitchFamily="66" charset="0"/>
                <a:ea typeface="Segoe UI Black" panose="020B0A02040204020203" pitchFamily="34" charset="0"/>
              </a:rPr>
              <a:t>розділяються за такими лініями</a:t>
            </a:r>
            <a:r>
              <a:rPr lang="uk-UA" sz="2200" b="1" dirty="0">
                <a:solidFill>
                  <a:srgbClr val="002060"/>
                </a:solidFill>
                <a:latin typeface="Mistral" panose="03090702030407020403" pitchFamily="66" charset="0"/>
                <a:ea typeface="Segoe UI Black" panose="020B0A02040204020203" pitchFamily="34" charset="0"/>
              </a:rPr>
              <a:t>: а) прямі по спадній і висхідній лінії; б) родичі по боковій лінії.</a:t>
            </a:r>
            <a:endParaRPr lang="en-US" sz="2200" b="1" dirty="0">
              <a:solidFill>
                <a:srgbClr val="002060"/>
              </a:solidFill>
              <a:latin typeface="Mistral" panose="03090702030407020403" pitchFamily="66" charset="0"/>
              <a:ea typeface="Segoe UI Black" panose="020B0A02040204020203" pitchFamily="34" charset="0"/>
            </a:endParaRPr>
          </a:p>
          <a:p>
            <a:pPr marL="0" indent="457200" algn="just">
              <a:buNone/>
            </a:pPr>
            <a:r>
              <a:rPr lang="uk-UA" sz="2200" b="1" dirty="0">
                <a:solidFill>
                  <a:srgbClr val="002060"/>
                </a:solidFill>
                <a:latin typeface="Mistral" panose="03090702030407020403" pitchFamily="66" charset="0"/>
                <a:ea typeface="Segoe UI Black" panose="020B0A02040204020203" pitchFamily="34" charset="0"/>
              </a:rPr>
              <a:t>Жінки, що знаходяться в кровному родстві зі спадкодавцями по цих лініях, в усіх випадках отримають половину частки спадщини чоловіків.</a:t>
            </a:r>
            <a:endParaRPr lang="en-US" sz="2200" b="1" dirty="0">
              <a:solidFill>
                <a:srgbClr val="00206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1132733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b="1" dirty="0">
                <a:solidFill>
                  <a:srgbClr val="002060"/>
                </a:solidFill>
                <a:latin typeface="Mistral" panose="03090702030407020403" pitchFamily="66" charset="0"/>
                <a:ea typeface="Segoe UI Black" panose="020B0A02040204020203" pitchFamily="34" charset="0"/>
              </a:rPr>
              <a:t>спадкування за заповітом</a:t>
            </a:r>
            <a:endParaRPr lang="uk-UA" dirty="0">
              <a:solidFill>
                <a:srgbClr val="002060"/>
              </a:solidFill>
              <a:latin typeface="Arial Black" panose="020B0A04020102020204" pitchFamily="34" charset="0"/>
            </a:endParaRP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endParaRPr lang="uk-UA" sz="2200" b="1" dirty="0" smtClean="0">
              <a:solidFill>
                <a:srgbClr val="002060"/>
              </a:solidFill>
              <a:latin typeface="Mistral" panose="03090702030407020403" pitchFamily="66" charset="0"/>
              <a:ea typeface="Segoe UI Black" panose="020B0A02040204020203" pitchFamily="34" charset="0"/>
            </a:endParaRPr>
          </a:p>
          <a:p>
            <a:pPr marL="0" indent="457200" algn="just">
              <a:buNone/>
            </a:pPr>
            <a:r>
              <a:rPr lang="uk-UA" sz="2800" b="1" dirty="0" smtClean="0">
                <a:solidFill>
                  <a:srgbClr val="002060"/>
                </a:solidFill>
                <a:latin typeface="Mistral" panose="03090702030407020403" pitchFamily="66" charset="0"/>
                <a:ea typeface="Segoe UI Black" panose="020B0A02040204020203" pitchFamily="34" charset="0"/>
              </a:rPr>
              <a:t>заповідач </a:t>
            </a:r>
            <a:r>
              <a:rPr lang="uk-UA" sz="2800" b="1" dirty="0">
                <a:solidFill>
                  <a:srgbClr val="002060"/>
                </a:solidFill>
                <a:latin typeface="Mistral" panose="03090702030407020403" pitchFamily="66" charset="0"/>
                <a:ea typeface="Segoe UI Black" panose="020B0A02040204020203" pitchFamily="34" charset="0"/>
              </a:rPr>
              <a:t>міг розпоряджатися тільки однією третиною майна, у чию б користь воно не передавалося</a:t>
            </a:r>
            <a:r>
              <a:rPr lang="uk-UA" sz="2800" b="1" dirty="0" smtClean="0">
                <a:solidFill>
                  <a:srgbClr val="002060"/>
                </a:solidFill>
                <a:latin typeface="Mistral" panose="03090702030407020403" pitchFamily="66" charset="0"/>
                <a:ea typeface="Segoe UI Black" panose="020B0A02040204020203" pitchFamily="34" charset="0"/>
              </a:rPr>
              <a:t>.</a:t>
            </a:r>
          </a:p>
          <a:p>
            <a:pPr marL="0" indent="457200" algn="just">
              <a:buNone/>
            </a:pPr>
            <a:r>
              <a:rPr lang="uk-UA" sz="2800" b="1" dirty="0" smtClean="0">
                <a:solidFill>
                  <a:srgbClr val="002060"/>
                </a:solidFill>
                <a:latin typeface="Mistral" panose="03090702030407020403" pitchFamily="66" charset="0"/>
                <a:ea typeface="Segoe UI Black" panose="020B0A02040204020203" pitchFamily="34" charset="0"/>
              </a:rPr>
              <a:t>Для </a:t>
            </a:r>
            <a:r>
              <a:rPr lang="uk-UA" sz="2800" b="1" dirty="0">
                <a:solidFill>
                  <a:srgbClr val="002060"/>
                </a:solidFill>
                <a:latin typeface="Mistral" panose="03090702030407020403" pitchFamily="66" charset="0"/>
                <a:ea typeface="Segoe UI Black" panose="020B0A02040204020203" pitchFamily="34" charset="0"/>
              </a:rPr>
              <a:t>законності заповіту необхідно, щоб він був повнолітнім, у здоровому розумі, мав право розпоряджатися собою і майном, і щоб особа, якій спадщина заповідається, не належала до числа законних спадкоємців</a:t>
            </a:r>
            <a:r>
              <a:rPr lang="uk-UA" sz="2800" b="1" dirty="0" smtClean="0">
                <a:solidFill>
                  <a:srgbClr val="002060"/>
                </a:solidFill>
                <a:latin typeface="Mistral" panose="03090702030407020403" pitchFamily="66" charset="0"/>
                <a:ea typeface="Segoe UI Black" panose="020B0A02040204020203" pitchFamily="34" charset="0"/>
              </a:rPr>
              <a:t>.</a:t>
            </a:r>
          </a:p>
          <a:p>
            <a:pPr marL="0" indent="457200" algn="just">
              <a:buNone/>
            </a:pPr>
            <a:r>
              <a:rPr lang="uk-UA" sz="2800" b="1" dirty="0" smtClean="0">
                <a:solidFill>
                  <a:srgbClr val="002060"/>
                </a:solidFill>
                <a:latin typeface="Mistral" panose="03090702030407020403" pitchFamily="66" charset="0"/>
                <a:ea typeface="Segoe UI Black" panose="020B0A02040204020203" pitchFamily="34" charset="0"/>
              </a:rPr>
              <a:t>Припускалися </a:t>
            </a:r>
            <a:r>
              <a:rPr lang="uk-UA" sz="2800" b="1" dirty="0">
                <a:solidFill>
                  <a:srgbClr val="002060"/>
                </a:solidFill>
                <a:latin typeface="Mistral" panose="03090702030407020403" pitchFamily="66" charset="0"/>
                <a:ea typeface="Segoe UI Black" panose="020B0A02040204020203" pitchFamily="34" charset="0"/>
              </a:rPr>
              <a:t>як письмові, так і усні заповіти. Для визнання дійсності заповіту необхідна була наявність двох благочестивих свідків</a:t>
            </a:r>
            <a:r>
              <a:rPr lang="uk-UA" sz="2200" b="1" dirty="0">
                <a:solidFill>
                  <a:srgbClr val="002060"/>
                </a:solidFill>
                <a:latin typeface="Mistral" panose="03090702030407020403" pitchFamily="66" charset="0"/>
                <a:ea typeface="Segoe UI Black" panose="020B0A02040204020203" pitchFamily="34" charset="0"/>
              </a:rPr>
              <a:t>.</a:t>
            </a:r>
            <a:endParaRPr lang="en-US" sz="2200" b="1" dirty="0">
              <a:solidFill>
                <a:srgbClr val="00206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1207708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b="1" dirty="0">
                <a:solidFill>
                  <a:srgbClr val="002060"/>
                </a:solidFill>
                <a:latin typeface="Mistral" panose="03090702030407020403" pitchFamily="66" charset="0"/>
                <a:ea typeface="Segoe UI Black" panose="020B0A02040204020203" pitchFamily="34" charset="0"/>
              </a:rPr>
              <a:t>Злочини</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fontScale="92500" lnSpcReduction="20000"/>
          </a:bodyPr>
          <a:lstStyle/>
          <a:p>
            <a:pPr marL="0" indent="457200" algn="just">
              <a:buNone/>
            </a:pPr>
            <a:endParaRPr lang="uk-UA" sz="2200" b="1" dirty="0" smtClean="0">
              <a:solidFill>
                <a:srgbClr val="002060"/>
              </a:solidFill>
              <a:latin typeface="Mistral" panose="03090702030407020403" pitchFamily="66" charset="0"/>
              <a:ea typeface="Segoe UI Black" panose="020B0A02040204020203" pitchFamily="34" charset="0"/>
            </a:endParaRPr>
          </a:p>
          <a:p>
            <a:pPr marL="0" indent="457200" algn="just">
              <a:buNone/>
            </a:pPr>
            <a:r>
              <a:rPr lang="uk-UA" sz="2800" b="1" dirty="0">
                <a:solidFill>
                  <a:srgbClr val="002060"/>
                </a:solidFill>
                <a:latin typeface="Mistral" panose="03090702030407020403" pitchFamily="66" charset="0"/>
                <a:ea typeface="Segoe UI Black" panose="020B0A02040204020203" pitchFamily="34" charset="0"/>
              </a:rPr>
              <a:t>Ще середньовічні мусульманські правознавці розділили всі злочини на три групи.</a:t>
            </a:r>
            <a:endParaRPr lang="en-US" sz="2800" b="1" dirty="0">
              <a:solidFill>
                <a:srgbClr val="002060"/>
              </a:solidFill>
              <a:latin typeface="Mistral" panose="03090702030407020403" pitchFamily="66" charset="0"/>
              <a:ea typeface="Segoe UI Black" panose="020B0A02040204020203" pitchFamily="34" charset="0"/>
            </a:endParaRPr>
          </a:p>
          <a:p>
            <a:pPr marL="0" indent="457200" algn="just">
              <a:buNone/>
            </a:pPr>
            <a:r>
              <a:rPr lang="uk-UA" sz="2800" b="1" dirty="0">
                <a:solidFill>
                  <a:srgbClr val="002060"/>
                </a:solidFill>
                <a:latin typeface="Mistral" panose="03090702030407020403" pitchFamily="66" charset="0"/>
                <a:ea typeface="Segoe UI Black" panose="020B0A02040204020203" pitchFamily="34" charset="0"/>
              </a:rPr>
              <a:t>Першу складали злочини, що брали свій початок з мусульманської доктрини, із вказівок самого Мухаммеда. Вони тлумачилися як зазіхання на «права Аллаха» і не припускали прощення. Такими були:</a:t>
            </a:r>
            <a:endParaRPr lang="en-US" sz="2800" b="1" dirty="0">
              <a:solidFill>
                <a:srgbClr val="002060"/>
              </a:solidFill>
              <a:latin typeface="Mistral" panose="03090702030407020403" pitchFamily="66" charset="0"/>
              <a:ea typeface="Segoe UI Black" panose="020B0A02040204020203" pitchFamily="34" charset="0"/>
            </a:endParaRPr>
          </a:p>
          <a:p>
            <a:pPr marL="0" indent="457200" algn="just">
              <a:buNone/>
            </a:pPr>
            <a:r>
              <a:rPr lang="uk-UA" sz="2800" b="1" dirty="0">
                <a:solidFill>
                  <a:srgbClr val="002060"/>
                </a:solidFill>
                <a:latin typeface="Mistral" panose="03090702030407020403" pitchFamily="66" charset="0"/>
                <a:ea typeface="Segoe UI Black" panose="020B0A02040204020203" pitchFamily="34" charset="0"/>
              </a:rPr>
              <a:t>•	відступництво від ісламу;</a:t>
            </a:r>
            <a:endParaRPr lang="en-US" sz="2800" b="1" dirty="0">
              <a:solidFill>
                <a:srgbClr val="002060"/>
              </a:solidFill>
              <a:latin typeface="Mistral" panose="03090702030407020403" pitchFamily="66" charset="0"/>
              <a:ea typeface="Segoe UI Black" panose="020B0A02040204020203" pitchFamily="34" charset="0"/>
            </a:endParaRPr>
          </a:p>
          <a:p>
            <a:pPr marL="0" indent="457200" algn="just">
              <a:buNone/>
            </a:pPr>
            <a:r>
              <a:rPr lang="uk-UA" sz="2800" b="1" dirty="0">
                <a:solidFill>
                  <a:srgbClr val="002060"/>
                </a:solidFill>
                <a:latin typeface="Mistral" panose="03090702030407020403" pitchFamily="66" charset="0"/>
                <a:ea typeface="Segoe UI Black" panose="020B0A02040204020203" pitchFamily="34" charset="0"/>
              </a:rPr>
              <a:t>•	злочини проти порядку управління − заколот і опір державній владі;</a:t>
            </a:r>
            <a:endParaRPr lang="en-US" sz="2800" b="1" dirty="0">
              <a:solidFill>
                <a:srgbClr val="002060"/>
              </a:solidFill>
              <a:latin typeface="Mistral" panose="03090702030407020403" pitchFamily="66" charset="0"/>
              <a:ea typeface="Segoe UI Black" panose="020B0A02040204020203" pitchFamily="34" charset="0"/>
            </a:endParaRPr>
          </a:p>
          <a:p>
            <a:pPr marL="0" indent="457200" algn="just">
              <a:buNone/>
            </a:pPr>
            <a:r>
              <a:rPr lang="uk-UA" sz="2800" b="1" dirty="0">
                <a:solidFill>
                  <a:srgbClr val="002060"/>
                </a:solidFill>
                <a:latin typeface="Mistral" panose="03090702030407020403" pitchFamily="66" charset="0"/>
                <a:ea typeface="Segoe UI Black" panose="020B0A02040204020203" pitchFamily="34" charset="0"/>
              </a:rPr>
              <a:t>•	злочини, оголошені тяжким релігійним гріхом і до яких відносились крадіжки, вживання спиртних напоїв, перелюбство, а також безпідставне обвинувачення в перелюбстві.</a:t>
            </a:r>
            <a:endParaRPr lang="en-US" sz="2800" b="1" dirty="0">
              <a:solidFill>
                <a:srgbClr val="00206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4256497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b="1" dirty="0">
                <a:solidFill>
                  <a:srgbClr val="002060"/>
                </a:solidFill>
                <a:latin typeface="Mistral" panose="03090702030407020403" pitchFamily="66" charset="0"/>
                <a:ea typeface="Segoe UI Black" panose="020B0A02040204020203" pitchFamily="34" charset="0"/>
              </a:rPr>
              <a:t>Злочини</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endParaRPr lang="uk-UA" sz="2200" b="1" dirty="0" smtClean="0">
              <a:solidFill>
                <a:srgbClr val="002060"/>
              </a:solidFill>
              <a:latin typeface="Mistral" panose="03090702030407020403" pitchFamily="66" charset="0"/>
              <a:ea typeface="Segoe UI Black" panose="020B0A02040204020203" pitchFamily="34" charset="0"/>
            </a:endParaRPr>
          </a:p>
          <a:p>
            <a:pPr marL="0" indent="457200" algn="just">
              <a:buNone/>
            </a:pPr>
            <a:r>
              <a:rPr lang="uk-UA" sz="2600" b="1" dirty="0">
                <a:solidFill>
                  <a:srgbClr val="FF0000"/>
                </a:solidFill>
                <a:latin typeface="Mistral" panose="03090702030407020403" pitchFamily="66" charset="0"/>
                <a:ea typeface="Segoe UI Black" panose="020B0A02040204020203" pitchFamily="34" charset="0"/>
              </a:rPr>
              <a:t>Другу групу злочинів </a:t>
            </a:r>
            <a:r>
              <a:rPr lang="uk-UA" sz="2600" b="1" dirty="0">
                <a:solidFill>
                  <a:srgbClr val="002060"/>
                </a:solidFill>
                <a:latin typeface="Mistral" panose="03090702030407020403" pitchFamily="66" charset="0"/>
                <a:ea typeface="Segoe UI Black" panose="020B0A02040204020203" pitchFamily="34" charset="0"/>
              </a:rPr>
              <a:t>складали протиправні дії, що розглядалися як зазіхання не на права всієї мусульманської общини, а на права окремих осіб</a:t>
            </a:r>
            <a:r>
              <a:rPr lang="uk-UA" sz="2600" b="1" dirty="0" smtClean="0">
                <a:solidFill>
                  <a:srgbClr val="002060"/>
                </a:solidFill>
                <a:latin typeface="Mistral" panose="03090702030407020403" pitchFamily="66" charset="0"/>
                <a:ea typeface="Segoe UI Black" panose="020B0A02040204020203" pitchFamily="34" charset="0"/>
              </a:rPr>
              <a:t>.</a:t>
            </a:r>
          </a:p>
          <a:p>
            <a:pPr marL="0" indent="457200" algn="just">
              <a:buNone/>
            </a:pPr>
            <a:r>
              <a:rPr lang="uk-UA" sz="2600" b="1" dirty="0" smtClean="0">
                <a:solidFill>
                  <a:srgbClr val="002060"/>
                </a:solidFill>
                <a:latin typeface="Mistral" panose="03090702030407020403" pitchFamily="66" charset="0"/>
                <a:ea typeface="Segoe UI Black" panose="020B0A02040204020203" pitchFamily="34" charset="0"/>
              </a:rPr>
              <a:t>Норми</a:t>
            </a:r>
            <a:r>
              <a:rPr lang="uk-UA" sz="2600" b="1" dirty="0">
                <a:solidFill>
                  <a:srgbClr val="002060"/>
                </a:solidFill>
                <a:latin typeface="Mistral" panose="03090702030407020403" pitchFamily="66" charset="0"/>
                <a:ea typeface="Segoe UI Black" panose="020B0A02040204020203" pitchFamily="34" charset="0"/>
              </a:rPr>
              <a:t>, що регулюють їх, виходили із звичаїв родоплемінного ладу, зберігали сліди безпосередньої розправи потерпілого з кривдником. Так, навмисне убивство або смертельне поранення спричиняли за собою кровну помсту з боку родичів вбитого. У шаріаті, правда, вже передбачалася можливість заміни кровної помсти грошовим викупом, якщо родичі вбитого прощали вбивцю. За ненавмисне вбивство встановлювався викуп, що супроводжувався двомісячним постом і відпущення на волю раба-мусульманина.</a:t>
            </a:r>
            <a:endParaRPr lang="en-US" sz="2600" b="1" dirty="0">
              <a:solidFill>
                <a:srgbClr val="00206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4291387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b="1" dirty="0">
                <a:solidFill>
                  <a:srgbClr val="002060"/>
                </a:solidFill>
                <a:latin typeface="Mistral" panose="03090702030407020403" pitchFamily="66" charset="0"/>
                <a:ea typeface="Segoe UI Black" panose="020B0A02040204020203" pitchFamily="34" charset="0"/>
              </a:rPr>
              <a:t>Злочини</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endParaRPr lang="uk-UA" sz="2200" b="1" dirty="0" smtClean="0">
              <a:solidFill>
                <a:srgbClr val="002060"/>
              </a:solidFill>
              <a:latin typeface="Mistral" panose="03090702030407020403" pitchFamily="66" charset="0"/>
              <a:ea typeface="Segoe UI Black" panose="020B0A02040204020203" pitchFamily="34" charset="0"/>
            </a:endParaRPr>
          </a:p>
          <a:p>
            <a:pPr marL="0" indent="457200" algn="just">
              <a:buNone/>
            </a:pPr>
            <a:r>
              <a:rPr lang="uk-UA" sz="2600" b="1" dirty="0">
                <a:solidFill>
                  <a:srgbClr val="FF0000"/>
                </a:solidFill>
                <a:latin typeface="Mistral" panose="03090702030407020403" pitchFamily="66" charset="0"/>
                <a:ea typeface="Segoe UI Black" panose="020B0A02040204020203" pitchFamily="34" charset="0"/>
              </a:rPr>
              <a:t>Третю групу злочинів</a:t>
            </a:r>
            <a:r>
              <a:rPr lang="uk-UA" sz="2600" b="1" dirty="0">
                <a:solidFill>
                  <a:srgbClr val="002060"/>
                </a:solidFill>
                <a:latin typeface="Mistral" panose="03090702030407020403" pitchFamily="66" charset="0"/>
                <a:ea typeface="Segoe UI Black" panose="020B0A02040204020203" pitchFamily="34" charset="0"/>
              </a:rPr>
              <a:t> складали дії, що не розглядалися як карні в період становлення халіфату, а тому не згадувалися в основних джерелах шаріату</a:t>
            </a:r>
            <a:r>
              <a:rPr lang="uk-UA" sz="2600" b="1" dirty="0" smtClean="0">
                <a:solidFill>
                  <a:srgbClr val="002060"/>
                </a:solidFill>
                <a:latin typeface="Mistral" panose="03090702030407020403" pitchFamily="66" charset="0"/>
                <a:ea typeface="Segoe UI Black" panose="020B0A02040204020203" pitchFamily="34" charset="0"/>
              </a:rPr>
              <a:t>.</a:t>
            </a:r>
          </a:p>
          <a:p>
            <a:pPr marL="0" indent="457200" algn="just">
              <a:buNone/>
            </a:pPr>
            <a:r>
              <a:rPr lang="uk-UA" sz="2600" b="1" dirty="0" smtClean="0">
                <a:solidFill>
                  <a:srgbClr val="002060"/>
                </a:solidFill>
                <a:latin typeface="Mistral" panose="03090702030407020403" pitchFamily="66" charset="0"/>
                <a:ea typeface="Segoe UI Black" panose="020B0A02040204020203" pitchFamily="34" charset="0"/>
              </a:rPr>
              <a:t>З </a:t>
            </a:r>
            <a:r>
              <a:rPr lang="uk-UA" sz="2600" b="1" dirty="0">
                <a:solidFill>
                  <a:srgbClr val="002060"/>
                </a:solidFill>
                <a:latin typeface="Mistral" panose="03090702030407020403" pitchFamily="66" charset="0"/>
                <a:ea typeface="Segoe UI Black" panose="020B0A02040204020203" pitchFamily="34" charset="0"/>
              </a:rPr>
              <a:t>розвитком правової доктрини і прагненням майнової верхівки зміцнити сформований суспільний порядок починають розглядатися як карні злочини і каратися в судовому порядку такі дії, як легкі тілесні ушкодження, образи, хуліганство, обважування і шахрайство, хабарництво, розтрата державних коштів, азартні ігри тощо. Міра покарання по таких справах залежала від думки, що висловлюється </a:t>
            </a:r>
            <a:r>
              <a:rPr lang="uk-UA" sz="2600" b="1" dirty="0" err="1">
                <a:solidFill>
                  <a:srgbClr val="002060"/>
                </a:solidFill>
                <a:latin typeface="Mistral" panose="03090702030407020403" pitchFamily="66" charset="0"/>
                <a:ea typeface="Segoe UI Black" panose="020B0A02040204020203" pitchFamily="34" charset="0"/>
              </a:rPr>
              <a:t>муджтахидами</a:t>
            </a:r>
            <a:r>
              <a:rPr lang="uk-UA" sz="2600" b="1" dirty="0">
                <a:solidFill>
                  <a:srgbClr val="002060"/>
                </a:solidFill>
                <a:latin typeface="Mistral" panose="03090702030407020403" pitchFamily="66" charset="0"/>
                <a:ea typeface="Segoe UI Black" panose="020B0A02040204020203" pitchFamily="34" charset="0"/>
              </a:rPr>
              <a:t> і від розсуду окремих суддів.</a:t>
            </a:r>
            <a:endParaRPr lang="en-US" sz="2600" b="1" dirty="0">
              <a:solidFill>
                <a:srgbClr val="00206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1670094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b="1" dirty="0">
                <a:solidFill>
                  <a:srgbClr val="002060"/>
                </a:solidFill>
                <a:latin typeface="Mistral" panose="03090702030407020403" pitchFamily="66" charset="0"/>
                <a:ea typeface="Segoe UI Black" panose="020B0A02040204020203" pitchFamily="34" charset="0"/>
              </a:rPr>
              <a:t>Покарання</a:t>
            </a:r>
            <a:r>
              <a:rPr lang="uk-UA" dirty="0"/>
              <a:t> </a:t>
            </a:r>
            <a:r>
              <a:rPr lang="uk-UA" b="1" dirty="0">
                <a:solidFill>
                  <a:srgbClr val="002060"/>
                </a:solidFill>
                <a:latin typeface="Mistral" panose="03090702030407020403" pitchFamily="66" charset="0"/>
                <a:ea typeface="Segoe UI Black" panose="020B0A02040204020203" pitchFamily="34" charset="0"/>
              </a:rPr>
              <a:t>за</a:t>
            </a:r>
            <a:r>
              <a:rPr lang="uk-UA" dirty="0"/>
              <a:t> </a:t>
            </a:r>
            <a:r>
              <a:rPr lang="uk-UA" b="1" dirty="0">
                <a:solidFill>
                  <a:srgbClr val="002060"/>
                </a:solidFill>
                <a:latin typeface="Mistral" panose="03090702030407020403" pitchFamily="66" charset="0"/>
                <a:ea typeface="Segoe UI Black" panose="020B0A02040204020203" pitchFamily="34" charset="0"/>
              </a:rPr>
              <a:t>мусульманським</a:t>
            </a:r>
            <a:r>
              <a:rPr lang="uk-UA" dirty="0"/>
              <a:t> </a:t>
            </a:r>
            <a:r>
              <a:rPr lang="uk-UA" b="1" dirty="0">
                <a:solidFill>
                  <a:srgbClr val="002060"/>
                </a:solidFill>
                <a:latin typeface="Mistral" panose="03090702030407020403" pitchFamily="66" charset="0"/>
                <a:ea typeface="Segoe UI Black" panose="020B0A02040204020203" pitchFamily="34" charset="0"/>
              </a:rPr>
              <a:t>правом</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r>
              <a:rPr lang="uk-UA" sz="2600" b="1" dirty="0">
                <a:solidFill>
                  <a:srgbClr val="002060"/>
                </a:solidFill>
                <a:latin typeface="Mistral" panose="03090702030407020403" pitchFamily="66" charset="0"/>
                <a:ea typeface="Segoe UI Black" panose="020B0A02040204020203" pitchFamily="34" charset="0"/>
              </a:rPr>
              <a:t>Злочини першої і другої групи спричиняли за собою строго фіксовані і суворі покарання: </a:t>
            </a:r>
            <a:r>
              <a:rPr lang="uk-UA" sz="3600" b="1" dirty="0">
                <a:solidFill>
                  <a:srgbClr val="FF0000"/>
                </a:solidFill>
                <a:latin typeface="Mistral" panose="03090702030407020403" pitchFamily="66" charset="0"/>
                <a:ea typeface="Segoe UI Black" panose="020B0A02040204020203" pitchFamily="34" charset="0"/>
              </a:rPr>
              <a:t>хадд</a:t>
            </a:r>
            <a:r>
              <a:rPr lang="uk-UA" sz="2600" b="1" dirty="0">
                <a:solidFill>
                  <a:srgbClr val="002060"/>
                </a:solidFill>
                <a:latin typeface="Mistral" panose="03090702030407020403" pitchFamily="66" charset="0"/>
                <a:ea typeface="Segoe UI Black" panose="020B0A02040204020203" pitchFamily="34" charset="0"/>
              </a:rPr>
              <a:t> і </a:t>
            </a:r>
            <a:r>
              <a:rPr lang="uk-UA" sz="3600" b="1" dirty="0">
                <a:solidFill>
                  <a:srgbClr val="FF0000"/>
                </a:solidFill>
                <a:latin typeface="Mistral" panose="03090702030407020403" pitchFamily="66" charset="0"/>
                <a:ea typeface="Segoe UI Black" panose="020B0A02040204020203" pitchFamily="34" charset="0"/>
              </a:rPr>
              <a:t>кисас</a:t>
            </a:r>
            <a:r>
              <a:rPr lang="uk-UA" sz="2600" b="1" dirty="0">
                <a:solidFill>
                  <a:srgbClr val="002060"/>
                </a:solidFill>
                <a:latin typeface="Mistral" panose="03090702030407020403" pitchFamily="66" charset="0"/>
                <a:ea typeface="Segoe UI Black" panose="020B0A02040204020203" pitchFamily="34" charset="0"/>
              </a:rPr>
              <a:t>.</a:t>
            </a:r>
            <a:endParaRPr lang="en-US" sz="2600" b="1" dirty="0">
              <a:solidFill>
                <a:srgbClr val="002060"/>
              </a:solidFill>
              <a:latin typeface="Mistral" panose="03090702030407020403" pitchFamily="66" charset="0"/>
              <a:ea typeface="Segoe UI Black" panose="020B0A02040204020203" pitchFamily="34" charset="0"/>
            </a:endParaRPr>
          </a:p>
          <a:p>
            <a:pPr marL="0" indent="457200" algn="just">
              <a:buNone/>
            </a:pPr>
            <a:r>
              <a:rPr lang="uk-UA" sz="2600" b="1" dirty="0">
                <a:solidFill>
                  <a:srgbClr val="002060"/>
                </a:solidFill>
                <a:latin typeface="Mistral" panose="03090702030407020403" pitchFamily="66" charset="0"/>
                <a:ea typeface="Segoe UI Black" panose="020B0A02040204020203" pitchFamily="34" charset="0"/>
              </a:rPr>
              <a:t>Покарання за злочини, що відносяться до третьої групи − </a:t>
            </a:r>
            <a:r>
              <a:rPr lang="uk-UA" sz="3600" b="1" dirty="0">
                <a:solidFill>
                  <a:srgbClr val="FF0000"/>
                </a:solidFill>
                <a:latin typeface="Mistral" panose="03090702030407020403" pitchFamily="66" charset="0"/>
                <a:ea typeface="Segoe UI Black" panose="020B0A02040204020203" pitchFamily="34" charset="0"/>
              </a:rPr>
              <a:t>тазир</a:t>
            </a:r>
            <a:r>
              <a:rPr lang="uk-UA" sz="2600" b="1" dirty="0">
                <a:solidFill>
                  <a:srgbClr val="002060"/>
                </a:solidFill>
                <a:latin typeface="Mistral" panose="03090702030407020403" pitchFamily="66" charset="0"/>
                <a:ea typeface="Segoe UI Black" panose="020B0A02040204020203" pitchFamily="34" charset="0"/>
              </a:rPr>
              <a:t>, відрізнялися великим розмаїттям і гнучкістю, але також мали яскраво виражений каральний характер. Як відзначалося вище, шаріат припускав, і тим самим узаконював, кровну помсту (у дещо обмежених, у порівнянні з доісламським періодом, розмірах), таліон, а також викуп речами або грошима (до 100 верблюдів або 1 тис. динарів золота) як компенсацію потерпілому або його родичам, якщо вони відмовлялися від свого права на кровну помсту.</a:t>
            </a:r>
            <a:endParaRPr lang="en-US" sz="2600" b="1" dirty="0">
              <a:solidFill>
                <a:srgbClr val="00206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4093132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b="1" dirty="0">
                <a:solidFill>
                  <a:srgbClr val="002060"/>
                </a:solidFill>
                <a:latin typeface="Mistral" panose="03090702030407020403" pitchFamily="66" charset="0"/>
                <a:ea typeface="Segoe UI Black" panose="020B0A02040204020203" pitchFamily="34" charset="0"/>
              </a:rPr>
              <a:t>Судовий</a:t>
            </a:r>
            <a:r>
              <a:rPr lang="uk-UA" b="1" dirty="0"/>
              <a:t> </a:t>
            </a:r>
            <a:r>
              <a:rPr lang="uk-UA" b="1" dirty="0">
                <a:solidFill>
                  <a:srgbClr val="002060"/>
                </a:solidFill>
                <a:latin typeface="Mistral" panose="03090702030407020403" pitchFamily="66" charset="0"/>
                <a:ea typeface="Segoe UI Black" panose="020B0A02040204020203" pitchFamily="34" charset="0"/>
              </a:rPr>
              <a:t>процес</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r>
              <a:rPr lang="uk-UA" sz="2600" b="1" dirty="0">
                <a:solidFill>
                  <a:srgbClr val="002060"/>
                </a:solidFill>
                <a:latin typeface="Mistral" panose="03090702030407020403" pitchFamily="66" charset="0"/>
                <a:ea typeface="Segoe UI Black" panose="020B0A02040204020203" pitchFamily="34" charset="0"/>
              </a:rPr>
              <a:t>Процес за мусульманським правом носив, як правило, </a:t>
            </a:r>
            <a:r>
              <a:rPr lang="uk-UA" sz="2600" b="1" dirty="0">
                <a:solidFill>
                  <a:srgbClr val="FF0000"/>
                </a:solidFill>
                <a:latin typeface="Mistral" panose="03090702030407020403" pitchFamily="66" charset="0"/>
                <a:ea typeface="Segoe UI Black" panose="020B0A02040204020203" pitchFamily="34" charset="0"/>
              </a:rPr>
              <a:t>обвинувальний характер</a:t>
            </a:r>
            <a:r>
              <a:rPr lang="uk-UA" sz="2600" b="1" dirty="0" smtClean="0">
                <a:solidFill>
                  <a:srgbClr val="002060"/>
                </a:solidFill>
                <a:latin typeface="Mistral" panose="03090702030407020403" pitchFamily="66" charset="0"/>
                <a:ea typeface="Segoe UI Black" panose="020B0A02040204020203" pitchFamily="34" charset="0"/>
              </a:rPr>
              <a:t>.</a:t>
            </a:r>
          </a:p>
          <a:p>
            <a:pPr marL="0" indent="457200" algn="just">
              <a:buNone/>
            </a:pPr>
            <a:r>
              <a:rPr lang="uk-UA" sz="2600" b="1" dirty="0" smtClean="0">
                <a:solidFill>
                  <a:srgbClr val="002060"/>
                </a:solidFill>
                <a:latin typeface="Mistral" panose="03090702030407020403" pitchFamily="66" charset="0"/>
                <a:ea typeface="Segoe UI Black" panose="020B0A02040204020203" pitchFamily="34" charset="0"/>
              </a:rPr>
              <a:t>Справи </a:t>
            </a:r>
            <a:r>
              <a:rPr lang="uk-UA" sz="2600" b="1" dirty="0">
                <a:solidFill>
                  <a:srgbClr val="002060"/>
                </a:solidFill>
                <a:latin typeface="Mistral" panose="03090702030407020403" pitchFamily="66" charset="0"/>
                <a:ea typeface="Segoe UI Black" panose="020B0A02040204020203" pitchFamily="34" charset="0"/>
              </a:rPr>
              <a:t>порушувалися не від імені державних органів, а зацікавленими особами (за винятком злочинів, спрямованих проти державної влади</a:t>
            </a:r>
            <a:r>
              <a:rPr lang="uk-UA" sz="2600" b="1" dirty="0" smtClean="0">
                <a:solidFill>
                  <a:srgbClr val="002060"/>
                </a:solidFill>
                <a:latin typeface="Mistral" panose="03090702030407020403" pitchFamily="66" charset="0"/>
                <a:ea typeface="Segoe UI Black" panose="020B0A02040204020203" pitchFamily="34" charset="0"/>
              </a:rPr>
              <a:t>).</a:t>
            </a:r>
          </a:p>
          <a:p>
            <a:pPr marL="0" indent="457200" algn="just">
              <a:buNone/>
            </a:pPr>
            <a:r>
              <a:rPr lang="uk-UA" sz="2600" b="1" dirty="0" smtClean="0">
                <a:solidFill>
                  <a:srgbClr val="002060"/>
                </a:solidFill>
                <a:latin typeface="Mistral" panose="03090702030407020403" pitchFamily="66" charset="0"/>
                <a:ea typeface="Segoe UI Black" panose="020B0A02040204020203" pitchFamily="34" charset="0"/>
              </a:rPr>
              <a:t>Розходження </a:t>
            </a:r>
            <a:r>
              <a:rPr lang="uk-UA" sz="2600" b="1" dirty="0">
                <a:solidFill>
                  <a:srgbClr val="002060"/>
                </a:solidFill>
                <a:latin typeface="Mistral" panose="03090702030407020403" pitchFamily="66" charset="0"/>
                <a:ea typeface="Segoe UI Black" panose="020B0A02040204020203" pitchFamily="34" charset="0"/>
              </a:rPr>
              <a:t>судочинства по карних і цивільних справах практично були відсутні. </a:t>
            </a:r>
            <a:endParaRPr lang="uk-UA" sz="2600" b="1" dirty="0" smtClean="0">
              <a:solidFill>
                <a:srgbClr val="002060"/>
              </a:solidFill>
              <a:latin typeface="Mistral" panose="03090702030407020403" pitchFamily="66" charset="0"/>
              <a:ea typeface="Segoe UI Black" panose="020B0A02040204020203" pitchFamily="34" charset="0"/>
            </a:endParaRPr>
          </a:p>
          <a:p>
            <a:pPr marL="0" indent="457200" algn="just">
              <a:buNone/>
            </a:pPr>
            <a:r>
              <a:rPr lang="uk-UA" sz="2600" b="1" dirty="0" smtClean="0">
                <a:solidFill>
                  <a:srgbClr val="002060"/>
                </a:solidFill>
                <a:latin typeface="Mistral" panose="03090702030407020403" pitchFamily="66" charset="0"/>
                <a:ea typeface="Segoe UI Black" panose="020B0A02040204020203" pitchFamily="34" charset="0"/>
              </a:rPr>
              <a:t>Судові </a:t>
            </a:r>
            <a:r>
              <a:rPr lang="uk-UA" sz="2600" b="1" dirty="0">
                <a:solidFill>
                  <a:srgbClr val="002060"/>
                </a:solidFill>
                <a:latin typeface="Mistral" panose="03090702030407020403" pitchFamily="66" charset="0"/>
                <a:ea typeface="Segoe UI Black" panose="020B0A02040204020203" pitchFamily="34" charset="0"/>
              </a:rPr>
              <a:t>справи розглядалися привселюдно, зазвичай в мечеті, де могли бути присутніми усі </a:t>
            </a:r>
            <a:r>
              <a:rPr lang="uk-UA" sz="2600" b="1" dirty="0" smtClean="0">
                <a:solidFill>
                  <a:srgbClr val="002060"/>
                </a:solidFill>
                <a:latin typeface="Mistral" panose="03090702030407020403" pitchFamily="66" charset="0"/>
                <a:ea typeface="Segoe UI Black" panose="020B0A02040204020203" pitchFamily="34" charset="0"/>
              </a:rPr>
              <a:t>бажаючі.</a:t>
            </a:r>
          </a:p>
          <a:p>
            <a:pPr marL="0" indent="457200" algn="just">
              <a:buNone/>
            </a:pPr>
            <a:r>
              <a:rPr lang="uk-UA" sz="2600" b="1" dirty="0" smtClean="0">
                <a:solidFill>
                  <a:srgbClr val="002060"/>
                </a:solidFill>
                <a:latin typeface="Mistral" panose="03090702030407020403" pitchFamily="66" charset="0"/>
                <a:ea typeface="Segoe UI Black" panose="020B0A02040204020203" pitchFamily="34" charset="0"/>
              </a:rPr>
              <a:t>Сторони </a:t>
            </a:r>
            <a:r>
              <a:rPr lang="uk-UA" sz="2600" b="1" dirty="0">
                <a:solidFill>
                  <a:srgbClr val="002060"/>
                </a:solidFill>
                <a:latin typeface="Mistral" panose="03090702030407020403" pitchFamily="66" charset="0"/>
                <a:ea typeface="Segoe UI Black" panose="020B0A02040204020203" pitchFamily="34" charset="0"/>
              </a:rPr>
              <a:t>мали самі вести справу, не звертаючись за допомогою до адвокатів</a:t>
            </a:r>
            <a:r>
              <a:rPr lang="uk-UA" dirty="0"/>
              <a:t>.</a:t>
            </a:r>
            <a:endParaRPr lang="en-US" dirty="0"/>
          </a:p>
        </p:txBody>
      </p:sp>
    </p:spTree>
    <p:extLst>
      <p:ext uri="{BB962C8B-B14F-4D97-AF65-F5344CB8AC3E}">
        <p14:creationId xmlns:p14="http://schemas.microsoft.com/office/powerpoint/2010/main" val="3148157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b="1" dirty="0">
                <a:solidFill>
                  <a:srgbClr val="002060"/>
                </a:solidFill>
                <a:latin typeface="Mistral" panose="03090702030407020403" pitchFamily="66" charset="0"/>
                <a:ea typeface="Segoe UI Black" panose="020B0A02040204020203" pitchFamily="34" charset="0"/>
              </a:rPr>
              <a:t>Судовий</a:t>
            </a:r>
            <a:r>
              <a:rPr lang="uk-UA" b="1" dirty="0"/>
              <a:t> </a:t>
            </a:r>
            <a:r>
              <a:rPr lang="uk-UA" b="1" dirty="0">
                <a:solidFill>
                  <a:srgbClr val="002060"/>
                </a:solidFill>
                <a:latin typeface="Mistral" panose="03090702030407020403" pitchFamily="66" charset="0"/>
                <a:ea typeface="Segoe UI Black" panose="020B0A02040204020203" pitchFamily="34" charset="0"/>
              </a:rPr>
              <a:t>процес</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r>
              <a:rPr lang="uk-UA" sz="2600" b="1" dirty="0">
                <a:solidFill>
                  <a:srgbClr val="002060"/>
                </a:solidFill>
                <a:latin typeface="Mistral" panose="03090702030407020403" pitchFamily="66" charset="0"/>
                <a:ea typeface="Segoe UI Black" panose="020B0A02040204020203" pitchFamily="34" charset="0"/>
              </a:rPr>
              <a:t>Процес проходив усно, письмове діловодство не застосовувалося, хоча з часу правління Абассидів по цивільних справах складалися судові протоколи. </a:t>
            </a:r>
            <a:r>
              <a:rPr lang="uk-UA" sz="2600" b="1" dirty="0">
                <a:solidFill>
                  <a:srgbClr val="FF0000"/>
                </a:solidFill>
                <a:latin typeface="Mistral" panose="03090702030407020403" pitchFamily="66" charset="0"/>
                <a:ea typeface="Segoe UI Black" panose="020B0A02040204020203" pitchFamily="34" charset="0"/>
              </a:rPr>
              <a:t>Основними доказами були </a:t>
            </a:r>
            <a:r>
              <a:rPr lang="uk-UA" sz="2600" b="1" dirty="0">
                <a:solidFill>
                  <a:srgbClr val="002060"/>
                </a:solidFill>
                <a:latin typeface="Mistral" panose="03090702030407020403" pitchFamily="66" charset="0"/>
                <a:ea typeface="Segoe UI Black" panose="020B0A02040204020203" pitchFamily="34" charset="0"/>
              </a:rPr>
              <a:t>визнання сторін, показання свідків, клятви.</a:t>
            </a:r>
            <a:endParaRPr lang="en-US" sz="2600" b="1" dirty="0">
              <a:solidFill>
                <a:srgbClr val="002060"/>
              </a:solidFill>
              <a:latin typeface="Mistral" panose="03090702030407020403" pitchFamily="66" charset="0"/>
              <a:ea typeface="Segoe UI Black" panose="020B0A02040204020203" pitchFamily="34" charset="0"/>
            </a:endParaRPr>
          </a:p>
          <a:p>
            <a:pPr marL="0" indent="457200" algn="just">
              <a:buNone/>
            </a:pPr>
            <a:r>
              <a:rPr lang="uk-UA" sz="2600" b="1" dirty="0">
                <a:solidFill>
                  <a:srgbClr val="002060"/>
                </a:solidFill>
                <a:latin typeface="Mistral" panose="03090702030407020403" pitchFamily="66" charset="0"/>
                <a:ea typeface="Segoe UI Black" panose="020B0A02040204020203" pitchFamily="34" charset="0"/>
              </a:rPr>
              <a:t>Справа мала вирішуватися на одному засіданні і не мала бути відкладена до наступного дня. По суті процес у суді перетворювався у своєрідне змагання сторін, де, природно, багатий і бідний не були в рівному становищі.</a:t>
            </a:r>
            <a:endParaRPr lang="en-US" sz="2600" b="1" dirty="0">
              <a:solidFill>
                <a:srgbClr val="002060"/>
              </a:solidFill>
              <a:latin typeface="Mistral" panose="03090702030407020403" pitchFamily="66" charset="0"/>
              <a:ea typeface="Segoe UI Black" panose="020B0A02040204020203" pitchFamily="34" charset="0"/>
            </a:endParaRPr>
          </a:p>
          <a:p>
            <a:pPr marL="0" indent="457200" algn="just">
              <a:buNone/>
            </a:pPr>
            <a:r>
              <a:rPr lang="uk-UA" sz="2600" b="1" dirty="0">
                <a:solidFill>
                  <a:srgbClr val="002060"/>
                </a:solidFill>
                <a:latin typeface="Mistral" panose="03090702030407020403" pitchFamily="66" charset="0"/>
                <a:ea typeface="Segoe UI Black" panose="020B0A02040204020203" pitchFamily="34" charset="0"/>
              </a:rPr>
              <a:t>При винесенні рішення суддя, за винятком порівняно невеликої категорії справ, мав велику свободу розсуду. Це давало йому можливість керуватися особистими симпатіями і враховувати соціальний стан сторін.</a:t>
            </a:r>
            <a:endParaRPr lang="en-US" sz="2600" b="1" dirty="0">
              <a:solidFill>
                <a:srgbClr val="002060"/>
              </a:solidFill>
              <a:latin typeface="Mistral" panose="03090702030407020403" pitchFamily="66" charset="0"/>
              <a:ea typeface="Segoe UI Black" panose="020B0A02040204020203" pitchFamily="34" charset="0"/>
            </a:endParaRPr>
          </a:p>
          <a:p>
            <a:pPr marL="0" indent="457200" algn="just">
              <a:buNone/>
            </a:pPr>
            <a:endParaRPr lang="en-US" dirty="0"/>
          </a:p>
        </p:txBody>
      </p:sp>
    </p:spTree>
    <p:extLst>
      <p:ext uri="{BB962C8B-B14F-4D97-AF65-F5344CB8AC3E}">
        <p14:creationId xmlns:p14="http://schemas.microsoft.com/office/powerpoint/2010/main" val="2810593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2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lstStyle/>
          <a:p>
            <a:r>
              <a:rPr lang="uk-UA" dirty="0">
                <a:solidFill>
                  <a:srgbClr val="002060"/>
                </a:solidFill>
                <a:latin typeface="Arial Black" panose="020B0A04020102020204" pitchFamily="34" charset="0"/>
              </a:rPr>
              <a:t>Ранній іслам і шаріат </a:t>
            </a:r>
            <a:endParaRPr lang="ru-RU" dirty="0">
              <a:solidFill>
                <a:srgbClr val="002060"/>
              </a:solidFill>
              <a:latin typeface="Arial Black" panose="020B0A04020102020204" pitchFamily="34" charset="0"/>
            </a:endParaRP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81696" cy="5225140"/>
          </a:xfrm>
        </p:spPr>
        <p:txBody>
          <a:bodyPr>
            <a:noAutofit/>
          </a:bodyPr>
          <a:lstStyle/>
          <a:p>
            <a:pPr marL="0" indent="457200" algn="just">
              <a:buNone/>
            </a:pPr>
            <a:r>
              <a:rPr lang="uk-UA" sz="3200" dirty="0" smtClean="0">
                <a:solidFill>
                  <a:srgbClr val="002060"/>
                </a:solidFill>
                <a:latin typeface="Mistral" panose="03090702030407020403" pitchFamily="66" charset="0"/>
              </a:rPr>
              <a:t>наявність </a:t>
            </a:r>
            <a:r>
              <a:rPr lang="uk-UA" sz="3200" dirty="0">
                <a:solidFill>
                  <a:srgbClr val="002060"/>
                </a:solidFill>
                <a:latin typeface="Mistral" panose="03090702030407020403" pitchFamily="66" charset="0"/>
              </a:rPr>
              <a:t>настанов (норм), </a:t>
            </a:r>
            <a:r>
              <a:rPr lang="uk-UA" sz="3200" dirty="0" smtClean="0">
                <a:solidFill>
                  <a:srgbClr val="002060"/>
                </a:solidFill>
                <a:latin typeface="Mistral" panose="03090702030407020403" pitchFamily="66" charset="0"/>
              </a:rPr>
              <a:t>які </a:t>
            </a:r>
            <a:r>
              <a:rPr lang="uk-UA" sz="3200" dirty="0">
                <a:solidFill>
                  <a:srgbClr val="002060"/>
                </a:solidFill>
                <a:latin typeface="Mistral" panose="03090702030407020403" pitchFamily="66" charset="0"/>
              </a:rPr>
              <a:t>містили елементи колективізму, милосердя, турботи про калік і інших знедолених. Але в шаріаті знайшли своє відображення і уявлення про безсилля людини перед богом, а звідси </a:t>
            </a:r>
            <a:r>
              <a:rPr lang="uk-UA" sz="3200" dirty="0" smtClean="0">
                <a:solidFill>
                  <a:srgbClr val="002060"/>
                </a:solidFill>
                <a:latin typeface="Mistral" panose="03090702030407020403" pitchFamily="66" charset="0"/>
              </a:rPr>
              <a:t> - й </a:t>
            </a:r>
            <a:r>
              <a:rPr lang="uk-UA" sz="3200" dirty="0">
                <a:solidFill>
                  <a:srgbClr val="002060"/>
                </a:solidFill>
                <a:latin typeface="Mistral" panose="03090702030407020403" pitchFamily="66" charset="0"/>
              </a:rPr>
              <a:t>покірність. </a:t>
            </a:r>
            <a:r>
              <a:rPr lang="uk-UA" sz="3200" dirty="0" smtClean="0">
                <a:solidFill>
                  <a:srgbClr val="002060"/>
                </a:solidFill>
                <a:latin typeface="Mistral" panose="03090702030407020403" pitchFamily="66" charset="0"/>
              </a:rPr>
              <a:t>характерна </a:t>
            </a:r>
            <a:r>
              <a:rPr lang="uk-UA" sz="3200" dirty="0">
                <a:solidFill>
                  <a:srgbClr val="002060"/>
                </a:solidFill>
                <a:latin typeface="Mistral" panose="03090702030407020403" pitchFamily="66" charset="0"/>
              </a:rPr>
              <a:t>увага не до прав мусульманина, а до його обов’язків по відношенню до Аллаха. Норми, що містили такі обов’язки, визначали все життя правовірного мусульманина (щоденну молитву, дотримання </a:t>
            </a:r>
            <a:r>
              <a:rPr lang="uk-UA" sz="3200" dirty="0" smtClean="0">
                <a:solidFill>
                  <a:srgbClr val="002060"/>
                </a:solidFill>
                <a:latin typeface="Mistral" panose="03090702030407020403" pitchFamily="66" charset="0"/>
              </a:rPr>
              <a:t>посту, </a:t>
            </a:r>
            <a:r>
              <a:rPr lang="uk-UA" sz="3200" dirty="0">
                <a:solidFill>
                  <a:srgbClr val="002060"/>
                </a:solidFill>
                <a:latin typeface="Mistral" panose="03090702030407020403" pitchFamily="66" charset="0"/>
              </a:rPr>
              <a:t>правил поховання тощо).</a:t>
            </a:r>
            <a:endParaRPr lang="ru-RU" sz="3200" dirty="0">
              <a:solidFill>
                <a:srgbClr val="00206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562294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235131"/>
            <a:ext cx="11521966" cy="6412409"/>
          </a:xfrm>
        </p:spPr>
        <p:txBody>
          <a:bodyPr>
            <a:normAutofit/>
          </a:bodyPr>
          <a:lstStyle/>
          <a:p>
            <a:pPr marL="0" indent="457200" algn="ctr">
              <a:buNone/>
            </a:pPr>
            <a:endParaRPr lang="uk-UA" sz="6000" b="1" dirty="0" smtClean="0">
              <a:solidFill>
                <a:srgbClr val="002060"/>
              </a:solidFill>
              <a:latin typeface="Mistral" panose="03090702030407020403" pitchFamily="66" charset="0"/>
              <a:ea typeface="Segoe UI Black" panose="020B0A02040204020203" pitchFamily="34" charset="0"/>
            </a:endParaRPr>
          </a:p>
          <a:p>
            <a:pPr marL="0" indent="457200" algn="ctr">
              <a:buNone/>
            </a:pPr>
            <a:r>
              <a:rPr lang="uk-UA" sz="6000" b="1" dirty="0" smtClean="0">
                <a:solidFill>
                  <a:srgbClr val="002060"/>
                </a:solidFill>
                <a:latin typeface="Mistral" panose="03090702030407020403" pitchFamily="66" charset="0"/>
                <a:ea typeface="Segoe UI Black" panose="020B0A02040204020203" pitchFamily="34" charset="0"/>
              </a:rPr>
              <a:t>Дякую за увагу!</a:t>
            </a:r>
          </a:p>
          <a:p>
            <a:pPr marL="0" indent="457200" algn="ctr">
              <a:buNone/>
            </a:pPr>
            <a:r>
              <a:rPr lang="uk-UA" sz="8800" b="1" dirty="0" smtClean="0">
                <a:solidFill>
                  <a:srgbClr val="002060"/>
                </a:solidFill>
                <a:latin typeface="Mistral" panose="03090702030407020403" pitchFamily="66" charset="0"/>
                <a:ea typeface="Segoe UI Black" panose="020B0A02040204020203" pitchFamily="34" charset="0"/>
                <a:sym typeface="Wingdings" panose="05000000000000000000" pitchFamily="2" charset="2"/>
              </a:rPr>
              <a:t>                        </a:t>
            </a:r>
            <a:endParaRPr lang="en-US" sz="8800" b="1" dirty="0">
              <a:solidFill>
                <a:srgbClr val="002060"/>
              </a:solidFill>
              <a:latin typeface="Mistral" panose="03090702030407020403" pitchFamily="66" charset="0"/>
              <a:ea typeface="Segoe UI Black" panose="020B0A02040204020203" pitchFamily="34" charset="0"/>
            </a:endParaRPr>
          </a:p>
          <a:p>
            <a:pPr marL="0" indent="457200" algn="just">
              <a:buNone/>
            </a:pPr>
            <a:endParaRPr lang="en-US" dirty="0"/>
          </a:p>
        </p:txBody>
      </p:sp>
    </p:spTree>
    <p:extLst>
      <p:ext uri="{BB962C8B-B14F-4D97-AF65-F5344CB8AC3E}">
        <p14:creationId xmlns:p14="http://schemas.microsoft.com/office/powerpoint/2010/main" val="701513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lstStyle/>
          <a:p>
            <a:r>
              <a:rPr lang="uk-UA" dirty="0">
                <a:solidFill>
                  <a:schemeClr val="accent1">
                    <a:lumMod val="75000"/>
                  </a:schemeClr>
                </a:solidFill>
                <a:latin typeface="Arial Black" panose="020B0A04020102020204" pitchFamily="34" charset="0"/>
              </a:rPr>
              <a:t>Приблизно до </a:t>
            </a:r>
            <a:r>
              <a:rPr lang="en-US" dirty="0">
                <a:solidFill>
                  <a:schemeClr val="accent1">
                    <a:lumMod val="75000"/>
                  </a:schemeClr>
                </a:solidFill>
                <a:latin typeface="Arial Black" panose="020B0A04020102020204" pitchFamily="34" charset="0"/>
              </a:rPr>
              <a:t>VIII−IX </a:t>
            </a:r>
            <a:r>
              <a:rPr lang="uk-UA" dirty="0" smtClean="0">
                <a:solidFill>
                  <a:schemeClr val="accent1">
                    <a:lumMod val="75000"/>
                  </a:schemeClr>
                </a:solidFill>
                <a:latin typeface="Arial Black" panose="020B0A04020102020204" pitchFamily="34" charset="0"/>
              </a:rPr>
              <a:t>ст.</a:t>
            </a:r>
            <a:endParaRPr lang="ru-RU" dirty="0">
              <a:solidFill>
                <a:schemeClr val="accent1">
                  <a:lumMod val="75000"/>
                </a:schemeClr>
              </a:solidFill>
              <a:latin typeface="Arial Black" panose="020B0A04020102020204" pitchFamily="34" charset="0"/>
            </a:endParaRP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fontScale="62500" lnSpcReduction="20000"/>
          </a:bodyPr>
          <a:lstStyle/>
          <a:p>
            <a:pPr marL="0" indent="457200" algn="just">
              <a:buNone/>
            </a:pPr>
            <a:r>
              <a:rPr lang="uk-UA" sz="3600" dirty="0">
                <a:solidFill>
                  <a:srgbClr val="002060"/>
                </a:solidFill>
                <a:latin typeface="Mistral" panose="03090702030407020403" pitchFamily="66" charset="0"/>
                <a:ea typeface="Segoe UI Black" panose="020B0A02040204020203" pitchFamily="34" charset="0"/>
              </a:rPr>
              <a:t>шаріат </a:t>
            </a:r>
            <a:r>
              <a:rPr lang="uk-UA" sz="3600" dirty="0" smtClean="0">
                <a:solidFill>
                  <a:srgbClr val="002060"/>
                </a:solidFill>
                <a:latin typeface="Mistral" panose="03090702030407020403" pitchFamily="66" charset="0"/>
                <a:ea typeface="Segoe UI Black" panose="020B0A02040204020203" pitchFamily="34" charset="0"/>
              </a:rPr>
              <a:t>переріс </a:t>
            </a:r>
            <a:r>
              <a:rPr lang="uk-UA" sz="3600" dirty="0">
                <a:solidFill>
                  <a:srgbClr val="002060"/>
                </a:solidFill>
                <a:latin typeface="Mistral" panose="03090702030407020403" pitchFamily="66" charset="0"/>
                <a:ea typeface="Segoe UI Black" panose="020B0A02040204020203" pitchFamily="34" charset="0"/>
              </a:rPr>
              <a:t>рамки патріархально-общинного і племінного сприйняття світу і зіткнувся із суспільними відносинами, які переживали процес </a:t>
            </a:r>
            <a:r>
              <a:rPr lang="uk-UA" sz="3600" dirty="0" smtClean="0">
                <a:solidFill>
                  <a:srgbClr val="002060"/>
                </a:solidFill>
                <a:latin typeface="Mistral" panose="03090702030407020403" pitchFamily="66" charset="0"/>
                <a:ea typeface="Segoe UI Black" panose="020B0A02040204020203" pitchFamily="34" charset="0"/>
              </a:rPr>
              <a:t>феодалізації. </a:t>
            </a:r>
          </a:p>
          <a:p>
            <a:pPr marL="0" indent="457200" algn="just">
              <a:buNone/>
            </a:pPr>
            <a:r>
              <a:rPr lang="uk-UA" sz="3600" dirty="0" smtClean="0">
                <a:solidFill>
                  <a:srgbClr val="002060"/>
                </a:solidFill>
                <a:latin typeface="Mistral" panose="03090702030407020403" pitchFamily="66" charset="0"/>
                <a:ea typeface="Segoe UI Black" panose="020B0A02040204020203" pitchFamily="34" charset="0"/>
              </a:rPr>
              <a:t>завдяки </a:t>
            </a:r>
            <a:r>
              <a:rPr lang="uk-UA" sz="3600" dirty="0">
                <a:solidFill>
                  <a:srgbClr val="002060"/>
                </a:solidFill>
                <a:latin typeface="Mistral" panose="03090702030407020403" pitchFamily="66" charset="0"/>
                <a:ea typeface="Segoe UI Black" panose="020B0A02040204020203" pitchFamily="34" charset="0"/>
              </a:rPr>
              <a:t>активній діяльності мусульманських </a:t>
            </a:r>
            <a:r>
              <a:rPr lang="uk-UA" sz="3600" dirty="0" smtClean="0">
                <a:solidFill>
                  <a:srgbClr val="002060"/>
                </a:solidFill>
                <a:latin typeface="Mistral" panose="03090702030407020403" pitchFamily="66" charset="0"/>
                <a:ea typeface="Segoe UI Black" panose="020B0A02040204020203" pitchFamily="34" charset="0"/>
              </a:rPr>
              <a:t>богословів-правознавців він </a:t>
            </a:r>
            <a:r>
              <a:rPr lang="uk-UA" sz="3600" dirty="0">
                <a:solidFill>
                  <a:srgbClr val="002060"/>
                </a:solidFill>
                <a:latin typeface="Mistral" panose="03090702030407020403" pitchFamily="66" charset="0"/>
                <a:ea typeface="Segoe UI Black" panose="020B0A02040204020203" pitchFamily="34" charset="0"/>
              </a:rPr>
              <a:t>значною мірою зазнав переходу від божественного праворозуміння до раціоналістичного, від казуальних методів виведення правових норм − до логіко-системного</a:t>
            </a:r>
            <a:r>
              <a:rPr lang="uk-UA" sz="3600" dirty="0" smtClean="0">
                <a:solidFill>
                  <a:srgbClr val="002060"/>
                </a:solidFill>
                <a:latin typeface="Mistral" panose="03090702030407020403" pitchFamily="66" charset="0"/>
                <a:ea typeface="Segoe UI Black" panose="020B0A02040204020203" pitchFamily="34" charset="0"/>
              </a:rPr>
              <a:t>.</a:t>
            </a:r>
          </a:p>
          <a:p>
            <a:pPr marL="0" indent="457200" algn="just">
              <a:buNone/>
            </a:pPr>
            <a:r>
              <a:rPr lang="uk-UA" sz="3600" dirty="0" smtClean="0">
                <a:solidFill>
                  <a:srgbClr val="002060"/>
                </a:solidFill>
                <a:latin typeface="Mistral" panose="03090702030407020403" pitchFamily="66" charset="0"/>
                <a:ea typeface="Segoe UI Black" panose="020B0A02040204020203" pitchFamily="34" charset="0"/>
              </a:rPr>
              <a:t>Мусульманські </a:t>
            </a:r>
            <a:r>
              <a:rPr lang="uk-UA" sz="3600" dirty="0">
                <a:solidFill>
                  <a:srgbClr val="002060"/>
                </a:solidFill>
                <a:latin typeface="Mistral" panose="03090702030407020403" pitchFamily="66" charset="0"/>
                <a:ea typeface="Segoe UI Black" panose="020B0A02040204020203" pitchFamily="34" charset="0"/>
              </a:rPr>
              <a:t>вчені-юристи, </a:t>
            </a:r>
            <a:r>
              <a:rPr lang="uk-UA" sz="3600" dirty="0" smtClean="0">
                <a:solidFill>
                  <a:srgbClr val="002060"/>
                </a:solidFill>
                <a:latin typeface="Mistral" panose="03090702030407020403" pitchFamily="66" charset="0"/>
                <a:ea typeface="Segoe UI Black" panose="020B0A02040204020203" pitchFamily="34" charset="0"/>
              </a:rPr>
              <a:t>зберігаючи основні й традиційні початки </a:t>
            </a:r>
            <a:r>
              <a:rPr lang="uk-UA" sz="3600" dirty="0">
                <a:solidFill>
                  <a:srgbClr val="002060"/>
                </a:solidFill>
                <a:latin typeface="Mistral" panose="03090702030407020403" pitchFamily="66" charset="0"/>
                <a:ea typeface="Segoe UI Black" panose="020B0A02040204020203" pitchFamily="34" charset="0"/>
              </a:rPr>
              <a:t>шаріату, виробили цілу серію нових правових норм (</a:t>
            </a:r>
            <a:r>
              <a:rPr lang="uk-UA" sz="5800" b="1" dirty="0">
                <a:solidFill>
                  <a:srgbClr val="FF0000"/>
                </a:solidFill>
                <a:latin typeface="Mistral" panose="03090702030407020403" pitchFamily="66" charset="0"/>
                <a:ea typeface="Segoe UI Black" panose="020B0A02040204020203" pitchFamily="34" charset="0"/>
              </a:rPr>
              <a:t>фікх</a:t>
            </a:r>
            <a:r>
              <a:rPr lang="uk-UA" sz="3600" dirty="0">
                <a:solidFill>
                  <a:srgbClr val="002060"/>
                </a:solidFill>
                <a:latin typeface="Mistral" panose="03090702030407020403" pitchFamily="66" charset="0"/>
                <a:ea typeface="Segoe UI Black" panose="020B0A02040204020203" pitchFamily="34" charset="0"/>
              </a:rPr>
              <a:t>), що мали </a:t>
            </a:r>
            <a:r>
              <a:rPr lang="uk-UA" sz="3600" dirty="0" smtClean="0">
                <a:solidFill>
                  <a:srgbClr val="002060"/>
                </a:solidFill>
                <a:latin typeface="Mistral" panose="03090702030407020403" pitchFamily="66" charset="0"/>
                <a:ea typeface="Segoe UI Black" panose="020B0A02040204020203" pitchFamily="34" charset="0"/>
              </a:rPr>
              <a:t>юридичну </a:t>
            </a:r>
            <a:r>
              <a:rPr lang="uk-UA" sz="3600" dirty="0">
                <a:solidFill>
                  <a:srgbClr val="002060"/>
                </a:solidFill>
                <a:latin typeface="Mistral" panose="03090702030407020403" pitchFamily="66" charset="0"/>
                <a:ea typeface="Segoe UI Black" panose="020B0A02040204020203" pitchFamily="34" charset="0"/>
              </a:rPr>
              <a:t>природу</a:t>
            </a:r>
            <a:r>
              <a:rPr lang="uk-UA" sz="3600" dirty="0" smtClean="0">
                <a:solidFill>
                  <a:srgbClr val="002060"/>
                </a:solidFill>
                <a:latin typeface="Mistral" panose="03090702030407020403" pitchFamily="66" charset="0"/>
                <a:ea typeface="Segoe UI Black" panose="020B0A02040204020203" pitchFamily="34" charset="0"/>
              </a:rPr>
              <a:t>.</a:t>
            </a:r>
          </a:p>
          <a:p>
            <a:pPr marL="0" indent="457200" algn="just">
              <a:buNone/>
            </a:pPr>
            <a:r>
              <a:rPr lang="uk-UA" sz="3600" dirty="0" smtClean="0">
                <a:solidFill>
                  <a:srgbClr val="002060"/>
                </a:solidFill>
                <a:latin typeface="Mistral" panose="03090702030407020403" pitchFamily="66" charset="0"/>
                <a:ea typeface="Segoe UI Black" panose="020B0A02040204020203" pitchFamily="34" charset="0"/>
              </a:rPr>
              <a:t>особливу </a:t>
            </a:r>
            <a:r>
              <a:rPr lang="uk-UA" sz="3600" dirty="0">
                <a:solidFill>
                  <a:srgbClr val="002060"/>
                </a:solidFill>
                <a:latin typeface="Mistral" panose="03090702030407020403" pitchFamily="66" charset="0"/>
                <a:ea typeface="Segoe UI Black" panose="020B0A02040204020203" pitchFamily="34" charset="0"/>
              </a:rPr>
              <a:t>популярність і авторитет у мусульманському світі набули вчені-юристи </a:t>
            </a:r>
            <a:r>
              <a:rPr lang="en-US" sz="3600" dirty="0">
                <a:solidFill>
                  <a:srgbClr val="002060"/>
                </a:solidFill>
                <a:latin typeface="Mistral" panose="03090702030407020403" pitchFamily="66" charset="0"/>
                <a:ea typeface="Segoe UI Black" panose="020B0A02040204020203" pitchFamily="34" charset="0"/>
              </a:rPr>
              <a:t>VIII−IX </a:t>
            </a:r>
            <a:r>
              <a:rPr lang="uk-UA" sz="3600" dirty="0">
                <a:solidFill>
                  <a:srgbClr val="002060"/>
                </a:solidFill>
                <a:latin typeface="Mistral" panose="03090702030407020403" pitchFamily="66" charset="0"/>
                <a:ea typeface="Segoe UI Black" panose="020B0A02040204020203" pitchFamily="34" charset="0"/>
              </a:rPr>
              <a:t>століть</a:t>
            </a:r>
            <a:r>
              <a:rPr lang="uk-UA" sz="3600" dirty="0" smtClean="0">
                <a:solidFill>
                  <a:srgbClr val="002060"/>
                </a:solidFill>
                <a:latin typeface="Mistral" panose="03090702030407020403" pitchFamily="66" charset="0"/>
                <a:ea typeface="Segoe UI Black" panose="020B0A02040204020203" pitchFamily="34" charset="0"/>
              </a:rPr>
              <a:t>: </a:t>
            </a:r>
            <a:r>
              <a:rPr lang="uk-UA" sz="3600" dirty="0">
                <a:solidFill>
                  <a:srgbClr val="002060"/>
                </a:solidFill>
                <a:latin typeface="Mistral" panose="03090702030407020403" pitchFamily="66" charset="0"/>
                <a:ea typeface="Segoe UI Black" panose="020B0A02040204020203" pitchFamily="34" charset="0"/>
              </a:rPr>
              <a:t>Абу Ханіф, що отримав титул «великого вчителя», Малік ібн Анас, Мухаммед ібн Ідрис Шафія, Ахмед ібн Ханбаль. Подальша розробка мусульманського права </a:t>
            </a:r>
            <a:r>
              <a:rPr lang="uk-UA" sz="3600" dirty="0" smtClean="0">
                <a:solidFill>
                  <a:srgbClr val="002060"/>
                </a:solidFill>
                <a:latin typeface="Mistral" panose="03090702030407020403" pitchFamily="66" charset="0"/>
                <a:ea typeface="Segoe UI Black" panose="020B0A02040204020203" pitchFamily="34" charset="0"/>
              </a:rPr>
              <a:t>сприяла створенню </a:t>
            </a:r>
            <a:r>
              <a:rPr lang="uk-UA" sz="3600" dirty="0">
                <a:solidFill>
                  <a:srgbClr val="002060"/>
                </a:solidFill>
                <a:latin typeface="Mistral" panose="03090702030407020403" pitchFamily="66" charset="0"/>
                <a:ea typeface="Segoe UI Black" panose="020B0A02040204020203" pitchFamily="34" charset="0"/>
              </a:rPr>
              <a:t>величезної кількості нових правових норм (ускладнення фікха), пристосованих до нових умов</a:t>
            </a:r>
            <a:r>
              <a:rPr lang="uk-UA" sz="3600" dirty="0" smtClean="0">
                <a:solidFill>
                  <a:srgbClr val="002060"/>
                </a:solidFill>
                <a:latin typeface="Mistral" panose="03090702030407020403" pitchFamily="66" charset="0"/>
                <a:ea typeface="Segoe UI Black" panose="020B0A02040204020203" pitchFamily="34" charset="0"/>
              </a:rPr>
              <a:t>.</a:t>
            </a:r>
            <a:endParaRPr lang="ru-RU" sz="3600" dirty="0">
              <a:solidFill>
                <a:srgbClr val="00206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2318929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dirty="0" smtClean="0">
                <a:solidFill>
                  <a:srgbClr val="002060"/>
                </a:solidFill>
                <a:latin typeface="Arial Black" panose="020B0A04020102020204" pitchFamily="34" charset="0"/>
              </a:rPr>
              <a:t>Важлива характерна риса середньовічного мусульманського права </a:t>
            </a:r>
            <a:endParaRPr lang="uk-UA" sz="2800" dirty="0">
              <a:solidFill>
                <a:srgbClr val="002060"/>
              </a:solidFill>
              <a:latin typeface="Arial Black" panose="020B0A04020102020204" pitchFamily="34" charset="0"/>
            </a:endParaRP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fontScale="70000" lnSpcReduction="20000"/>
          </a:bodyPr>
          <a:lstStyle/>
          <a:p>
            <a:pPr marL="0" indent="0" algn="ctr">
              <a:buNone/>
            </a:pPr>
            <a:r>
              <a:rPr lang="uk-UA" sz="5100" dirty="0" smtClean="0">
                <a:solidFill>
                  <a:srgbClr val="FF0000"/>
                </a:solidFill>
                <a:latin typeface="Mistral" panose="03090702030407020403" pitchFamily="66" charset="0"/>
                <a:ea typeface="Segoe UI Black" panose="020B0A02040204020203" pitchFamily="34" charset="0"/>
              </a:rPr>
              <a:t>Цілісність</a:t>
            </a:r>
          </a:p>
          <a:p>
            <a:pPr marL="0" indent="0" algn="ctr">
              <a:buNone/>
            </a:pPr>
            <a:endParaRPr lang="uk-UA" sz="3600" dirty="0" smtClean="0">
              <a:solidFill>
                <a:schemeClr val="accent1">
                  <a:lumMod val="75000"/>
                </a:schemeClr>
              </a:solidFill>
              <a:latin typeface="Mistral" panose="03090702030407020403" pitchFamily="66" charset="0"/>
              <a:ea typeface="Segoe UI Black" panose="020B0A02040204020203" pitchFamily="34" charset="0"/>
            </a:endParaRPr>
          </a:p>
          <a:p>
            <a:pPr marL="0" indent="457200" algn="just">
              <a:buNone/>
            </a:pPr>
            <a:r>
              <a:rPr lang="uk-UA" sz="3600" dirty="0" smtClean="0">
                <a:solidFill>
                  <a:srgbClr val="002060"/>
                </a:solidFill>
                <a:latin typeface="Mistral" panose="03090702030407020403" pitchFamily="66" charset="0"/>
                <a:ea typeface="Segoe UI Black" panose="020B0A02040204020203" pitchFamily="34" charset="0"/>
              </a:rPr>
              <a:t>Разом </a:t>
            </a:r>
            <a:r>
              <a:rPr lang="uk-UA" sz="3600" dirty="0">
                <a:solidFill>
                  <a:srgbClr val="002060"/>
                </a:solidFill>
                <a:latin typeface="Mistral" panose="03090702030407020403" pitchFamily="66" charset="0"/>
                <a:ea typeface="Segoe UI Black" panose="020B0A02040204020203" pitchFamily="34" charset="0"/>
              </a:rPr>
              <a:t>з уявленнями про єдиного бога − Аллаха − затвердилася ідея єдиного правового порядку, що мала універсальний характер. </a:t>
            </a:r>
            <a:r>
              <a:rPr lang="uk-UA" sz="3600" dirty="0" smtClean="0">
                <a:solidFill>
                  <a:srgbClr val="002060"/>
                </a:solidFill>
                <a:latin typeface="Mistral" panose="03090702030407020403" pitchFamily="66" charset="0"/>
                <a:ea typeface="Segoe UI Black" panose="020B0A02040204020203" pitchFamily="34" charset="0"/>
              </a:rPr>
              <a:t>мусульманське </a:t>
            </a:r>
            <a:r>
              <a:rPr lang="uk-UA" sz="3600" dirty="0">
                <a:solidFill>
                  <a:srgbClr val="002060"/>
                </a:solidFill>
                <a:latin typeface="Mistral" panose="03090702030407020403" pitchFamily="66" charset="0"/>
                <a:ea typeface="Segoe UI Black" panose="020B0A02040204020203" pitchFamily="34" charset="0"/>
              </a:rPr>
              <a:t>право, з розширенням меж халіфату, розповсюджувалось на нові території. Але на перший план воно висувало не територіальний, а </a:t>
            </a:r>
            <a:r>
              <a:rPr lang="uk-UA" sz="3600" dirty="0">
                <a:solidFill>
                  <a:srgbClr val="FF0000"/>
                </a:solidFill>
                <a:latin typeface="Mistral" panose="03090702030407020403" pitchFamily="66" charset="0"/>
                <a:ea typeface="Segoe UI Black" panose="020B0A02040204020203" pitchFamily="34" charset="0"/>
              </a:rPr>
              <a:t>конфесійний принцип</a:t>
            </a:r>
            <a:r>
              <a:rPr lang="uk-UA" sz="3600" dirty="0">
                <a:solidFill>
                  <a:schemeClr val="accent1">
                    <a:lumMod val="75000"/>
                  </a:schemeClr>
                </a:solidFill>
                <a:latin typeface="Mistral" panose="03090702030407020403" pitchFamily="66" charset="0"/>
                <a:ea typeface="Segoe UI Black" panose="020B0A02040204020203" pitchFamily="34" charset="0"/>
              </a:rPr>
              <a:t>. </a:t>
            </a:r>
            <a:r>
              <a:rPr lang="uk-UA" sz="3600" dirty="0">
                <a:solidFill>
                  <a:srgbClr val="002060"/>
                </a:solidFill>
                <a:latin typeface="Mistral" panose="03090702030407020403" pitchFamily="66" charset="0"/>
                <a:ea typeface="Segoe UI Black" panose="020B0A02040204020203" pitchFamily="34" charset="0"/>
              </a:rPr>
              <a:t>Мусульманин, знаходячись у будь-якій іншій країні, повинен був дотримуватися шаріату, зберігати вірність ісламу.</a:t>
            </a:r>
          </a:p>
          <a:p>
            <a:pPr marL="0" indent="457200">
              <a:buNone/>
            </a:pPr>
            <a:r>
              <a:rPr lang="uk-UA" sz="3600" dirty="0">
                <a:solidFill>
                  <a:srgbClr val="002060"/>
                </a:solidFill>
                <a:latin typeface="Mistral" panose="03090702030407020403" pitchFamily="66" charset="0"/>
                <a:ea typeface="Segoe UI Black" panose="020B0A02040204020203" pitchFamily="34" charset="0"/>
              </a:rPr>
              <a:t>Поступово, з поширенням ісламу і перетворенням його в одну з основних релігій світу, </a:t>
            </a:r>
            <a:r>
              <a:rPr lang="uk-UA" sz="3600" dirty="0" smtClean="0">
                <a:solidFill>
                  <a:srgbClr val="002060"/>
                </a:solidFill>
                <a:latin typeface="Mistral" panose="03090702030407020403" pitchFamily="66" charset="0"/>
                <a:ea typeface="Segoe UI Black" panose="020B0A02040204020203" pitchFamily="34" charset="0"/>
              </a:rPr>
              <a:t>шаріат став </a:t>
            </a:r>
            <a:r>
              <a:rPr lang="uk-UA" sz="3600" dirty="0">
                <a:solidFill>
                  <a:srgbClr val="002060"/>
                </a:solidFill>
                <a:latin typeface="Mistral" panose="03090702030407020403" pitchFamily="66" charset="0"/>
                <a:ea typeface="Segoe UI Black" panose="020B0A02040204020203" pitchFamily="34" charset="0"/>
              </a:rPr>
              <a:t>своєрідною світовою правовою системою (сім’єю права). Він набагато швидше, ніж у західноєвропейських середньовічних державах переборов такі негативні моменти, як партикуляризм, обмежені сфери дії, внутрішню неузгодженість.</a:t>
            </a:r>
          </a:p>
        </p:txBody>
      </p:sp>
    </p:spTree>
    <p:extLst>
      <p:ext uri="{BB962C8B-B14F-4D97-AF65-F5344CB8AC3E}">
        <p14:creationId xmlns:p14="http://schemas.microsoft.com/office/powerpoint/2010/main" val="1561477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dirty="0">
                <a:solidFill>
                  <a:srgbClr val="002060"/>
                </a:solidFill>
                <a:latin typeface="Arial Black" panose="020B0A04020102020204" pitchFamily="34" charset="0"/>
              </a:rPr>
              <a:t>розкол у шаріаті</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fontScale="92500" lnSpcReduction="10000"/>
          </a:bodyPr>
          <a:lstStyle/>
          <a:p>
            <a:pPr marL="0" indent="457200" algn="just">
              <a:buNone/>
            </a:pPr>
            <a:r>
              <a:rPr lang="uk-UA" sz="2500" dirty="0">
                <a:solidFill>
                  <a:srgbClr val="002060"/>
                </a:solidFill>
                <a:latin typeface="Mistral" panose="03090702030407020403" pitchFamily="66" charset="0"/>
                <a:ea typeface="Segoe UI Black" panose="020B0A02040204020203" pitchFamily="34" charset="0"/>
              </a:rPr>
              <a:t>широке поширення ісламу і шаріату спричинило за собою </a:t>
            </a:r>
            <a:r>
              <a:rPr lang="uk-UA" sz="2500" dirty="0" smtClean="0">
                <a:solidFill>
                  <a:srgbClr val="002060"/>
                </a:solidFill>
                <a:latin typeface="Mistral" panose="03090702030407020403" pitchFamily="66" charset="0"/>
                <a:ea typeface="Segoe UI Black" panose="020B0A02040204020203" pitchFamily="34" charset="0"/>
              </a:rPr>
              <a:t>прояв </a:t>
            </a:r>
            <a:r>
              <a:rPr lang="uk-UA" sz="2500" dirty="0">
                <a:solidFill>
                  <a:srgbClr val="002060"/>
                </a:solidFill>
                <a:latin typeface="Mistral" panose="03090702030407020403" pitchFamily="66" charset="0"/>
                <a:ea typeface="Segoe UI Black" panose="020B0A02040204020203" pitchFamily="34" charset="0"/>
              </a:rPr>
              <a:t>у ньому місцевих особливостей і відмінностей при тлумаченні окремих правових інститутів і рішень конкретних правових суперечок</a:t>
            </a:r>
            <a:r>
              <a:rPr lang="uk-UA" sz="2500" dirty="0" smtClean="0">
                <a:solidFill>
                  <a:srgbClr val="002060"/>
                </a:solidFill>
                <a:latin typeface="Mistral" panose="03090702030407020403" pitchFamily="66" charset="0"/>
                <a:ea typeface="Segoe UI Black" panose="020B0A02040204020203" pitchFamily="34" charset="0"/>
              </a:rPr>
              <a:t>.</a:t>
            </a:r>
          </a:p>
          <a:p>
            <a:pPr marL="0" indent="457200" algn="just">
              <a:buNone/>
            </a:pPr>
            <a:r>
              <a:rPr lang="uk-UA" sz="2500" dirty="0" smtClean="0">
                <a:solidFill>
                  <a:srgbClr val="002060"/>
                </a:solidFill>
                <a:latin typeface="Mistral" panose="03090702030407020403" pitchFamily="66" charset="0"/>
                <a:ea typeface="Segoe UI Black" panose="020B0A02040204020203" pitchFamily="34" charset="0"/>
              </a:rPr>
              <a:t>із </a:t>
            </a:r>
            <a:r>
              <a:rPr lang="uk-UA" sz="2500" dirty="0">
                <a:solidFill>
                  <a:srgbClr val="002060"/>
                </a:solidFill>
                <a:latin typeface="Mistral" panose="03090702030407020403" pitchFamily="66" charset="0"/>
                <a:ea typeface="Segoe UI Black" panose="020B0A02040204020203" pitchFamily="34" charset="0"/>
              </a:rPr>
              <a:t>затвердженням двох головних напрямків в ісламі </a:t>
            </a:r>
            <a:r>
              <a:rPr lang="uk-UA" sz="2500" dirty="0" smtClean="0">
                <a:solidFill>
                  <a:srgbClr val="002060"/>
                </a:solidFill>
                <a:latin typeface="Mistral" panose="03090702030407020403" pitchFamily="66" charset="0"/>
                <a:ea typeface="Segoe UI Black" panose="020B0A02040204020203" pitchFamily="34" charset="0"/>
              </a:rPr>
              <a:t>відбувся </a:t>
            </a:r>
            <a:r>
              <a:rPr lang="uk-UA" sz="2500" dirty="0">
                <a:solidFill>
                  <a:srgbClr val="002060"/>
                </a:solidFill>
                <a:latin typeface="Mistral" panose="03090702030407020403" pitchFamily="66" charset="0"/>
                <a:ea typeface="Segoe UI Black" panose="020B0A02040204020203" pitchFamily="34" charset="0"/>
              </a:rPr>
              <a:t>розкол у шаріаті</a:t>
            </a:r>
            <a:r>
              <a:rPr lang="uk-UA" sz="2500" dirty="0" smtClean="0">
                <a:solidFill>
                  <a:srgbClr val="002060"/>
                </a:solidFill>
                <a:latin typeface="Mistral" panose="03090702030407020403" pitchFamily="66" charset="0"/>
                <a:ea typeface="Segoe UI Black" panose="020B0A02040204020203" pitchFamily="34" charset="0"/>
              </a:rPr>
              <a:t>.</a:t>
            </a:r>
          </a:p>
          <a:p>
            <a:pPr marL="0" indent="457200" algn="just">
              <a:buNone/>
            </a:pPr>
            <a:r>
              <a:rPr lang="uk-UA" sz="2500" dirty="0" smtClean="0">
                <a:solidFill>
                  <a:srgbClr val="002060"/>
                </a:solidFill>
                <a:latin typeface="Mistral" panose="03090702030407020403" pitchFamily="66" charset="0"/>
                <a:ea typeface="Segoe UI Black" panose="020B0A02040204020203" pitchFamily="34" charset="0"/>
              </a:rPr>
              <a:t>Поряд </a:t>
            </a:r>
            <a:r>
              <a:rPr lang="uk-UA" sz="2500" dirty="0">
                <a:solidFill>
                  <a:srgbClr val="002060"/>
                </a:solidFill>
                <a:latin typeface="Mistral" panose="03090702030407020403" pitchFamily="66" charset="0"/>
                <a:ea typeface="Segoe UI Black" panose="020B0A02040204020203" pitchFamily="34" charset="0"/>
              </a:rPr>
              <a:t>з ортодоксальним напрямком (</a:t>
            </a:r>
            <a:r>
              <a:rPr lang="uk-UA" sz="2500" b="1" dirty="0">
                <a:solidFill>
                  <a:srgbClr val="FF0000"/>
                </a:solidFill>
                <a:latin typeface="Mistral" panose="03090702030407020403" pitchFamily="66" charset="0"/>
                <a:ea typeface="Segoe UI Black" panose="020B0A02040204020203" pitchFamily="34" charset="0"/>
              </a:rPr>
              <a:t>суннизм</a:t>
            </a:r>
            <a:r>
              <a:rPr lang="uk-UA" sz="2500" dirty="0">
                <a:solidFill>
                  <a:srgbClr val="002060"/>
                </a:solidFill>
                <a:latin typeface="Mistral" panose="03090702030407020403" pitchFamily="66" charset="0"/>
                <a:ea typeface="Segoe UI Black" panose="020B0A02040204020203" pitchFamily="34" charset="0"/>
              </a:rPr>
              <a:t>) виник і інший напрямок − </a:t>
            </a:r>
            <a:r>
              <a:rPr lang="uk-UA" sz="2500" b="1" dirty="0">
                <a:solidFill>
                  <a:srgbClr val="FF0000"/>
                </a:solidFill>
                <a:latin typeface="Mistral" panose="03090702030407020403" pitchFamily="66" charset="0"/>
                <a:ea typeface="Segoe UI Black" panose="020B0A02040204020203" pitchFamily="34" charset="0"/>
              </a:rPr>
              <a:t>шиїзм</a:t>
            </a:r>
            <a:r>
              <a:rPr lang="uk-UA" sz="2500" dirty="0">
                <a:solidFill>
                  <a:schemeClr val="accent1">
                    <a:lumMod val="75000"/>
                  </a:schemeClr>
                </a:solidFill>
                <a:latin typeface="Mistral" panose="03090702030407020403" pitchFamily="66" charset="0"/>
                <a:ea typeface="Segoe UI Black" panose="020B0A02040204020203" pitchFamily="34" charset="0"/>
              </a:rPr>
              <a:t>, </a:t>
            </a:r>
            <a:r>
              <a:rPr lang="uk-UA" sz="2500" dirty="0">
                <a:solidFill>
                  <a:srgbClr val="002060"/>
                </a:solidFill>
                <a:latin typeface="Mistral" panose="03090702030407020403" pitchFamily="66" charset="0"/>
                <a:ea typeface="Segoe UI Black" panose="020B0A02040204020203" pitchFamily="34" charset="0"/>
              </a:rPr>
              <a:t>що аж до сьогоднішнього часу має домінуючі позиції в Ірані, а також частково в Лівані і </a:t>
            </a:r>
            <a:r>
              <a:rPr lang="uk-UA" sz="2500" dirty="0" smtClean="0">
                <a:solidFill>
                  <a:srgbClr val="002060"/>
                </a:solidFill>
                <a:latin typeface="Mistral" panose="03090702030407020403" pitchFamily="66" charset="0"/>
                <a:ea typeface="Segoe UI Black" panose="020B0A02040204020203" pitchFamily="34" charset="0"/>
              </a:rPr>
              <a:t>Йємені</a:t>
            </a:r>
            <a:r>
              <a:rPr lang="uk-UA" dirty="0" smtClean="0">
                <a:solidFill>
                  <a:srgbClr val="002060"/>
                </a:solidFill>
              </a:rPr>
              <a:t>.</a:t>
            </a:r>
          </a:p>
          <a:p>
            <a:pPr marL="0" indent="457200" algn="just">
              <a:buNone/>
            </a:pPr>
            <a:r>
              <a:rPr lang="uk-UA" sz="2500" dirty="0">
                <a:solidFill>
                  <a:srgbClr val="002060"/>
                </a:solidFill>
                <a:latin typeface="Mistral" panose="03090702030407020403" pitchFamily="66" charset="0"/>
                <a:ea typeface="Segoe UI Black" panose="020B0A02040204020203" pitchFamily="34" charset="0"/>
              </a:rPr>
              <a:t>Протидія цих двох напрямів знайшло своє закріплення в правових нормах, що стосуються різних сторін життя держави і суспільства, у появі правових шкіл того або іншого напрямку (</a:t>
            </a:r>
            <a:r>
              <a:rPr lang="uk-UA" sz="2500" b="1" dirty="0">
                <a:solidFill>
                  <a:srgbClr val="FF0000"/>
                </a:solidFill>
                <a:latin typeface="Mistral" panose="03090702030407020403" pitchFamily="66" charset="0"/>
                <a:ea typeface="Segoe UI Black" panose="020B0A02040204020203" pitchFamily="34" charset="0"/>
              </a:rPr>
              <a:t>мазхаба</a:t>
            </a:r>
            <a:r>
              <a:rPr lang="uk-UA" sz="2500" dirty="0">
                <a:solidFill>
                  <a:srgbClr val="002060"/>
                </a:solidFill>
                <a:latin typeface="Mistral" panose="03090702030407020403" pitchFamily="66" charset="0"/>
                <a:ea typeface="Segoe UI Black" panose="020B0A02040204020203" pitchFamily="34" charset="0"/>
              </a:rPr>
              <a:t>). Діяльність основних </a:t>
            </a:r>
            <a:r>
              <a:rPr lang="uk-UA" sz="2500" dirty="0" smtClean="0">
                <a:solidFill>
                  <a:srgbClr val="002060"/>
                </a:solidFill>
                <a:latin typeface="Mistral" panose="03090702030407020403" pitchFamily="66" charset="0"/>
                <a:ea typeface="Segoe UI Black" panose="020B0A02040204020203" pitchFamily="34" charset="0"/>
              </a:rPr>
              <a:t>шкіл-мазхабів </a:t>
            </a:r>
            <a:r>
              <a:rPr lang="uk-UA" sz="2500" dirty="0">
                <a:solidFill>
                  <a:srgbClr val="002060"/>
                </a:solidFill>
                <a:latin typeface="Mistral" panose="03090702030407020403" pitchFamily="66" charset="0"/>
                <a:ea typeface="Segoe UI Black" panose="020B0A02040204020203" pitchFamily="34" charset="0"/>
              </a:rPr>
              <a:t>сприяла подальшому розвитку мусульманського права, раціональному осмисленню нових явищ громадського життя, виробленню цілої низки абстрактних правил, відмові від </a:t>
            </a:r>
            <a:r>
              <a:rPr lang="uk-UA" sz="2500" dirty="0" smtClean="0">
                <a:solidFill>
                  <a:srgbClr val="002060"/>
                </a:solidFill>
                <a:latin typeface="Mistral" panose="03090702030407020403" pitchFamily="66" charset="0"/>
                <a:ea typeface="Segoe UI Black" panose="020B0A02040204020203" pitchFamily="34" charset="0"/>
              </a:rPr>
              <a:t>застарілих </a:t>
            </a:r>
            <a:r>
              <a:rPr lang="uk-UA" sz="2500" dirty="0">
                <a:solidFill>
                  <a:srgbClr val="002060"/>
                </a:solidFill>
                <a:latin typeface="Mistral" panose="03090702030407020403" pitchFamily="66" charset="0"/>
                <a:ea typeface="Segoe UI Black" panose="020B0A02040204020203" pitchFamily="34" charset="0"/>
              </a:rPr>
              <a:t>норм. Але поступово заглиблювалися протиріччя і розбіжності між цими школами з найважливіших питань права.</a:t>
            </a:r>
            <a:endParaRPr lang="en-US" sz="2500" dirty="0">
              <a:solidFill>
                <a:srgbClr val="002060"/>
              </a:solidFill>
              <a:latin typeface="Mistral" panose="03090702030407020403" pitchFamily="66" charset="0"/>
              <a:ea typeface="Segoe UI Black" panose="020B0A02040204020203" pitchFamily="34" charset="0"/>
            </a:endParaRPr>
          </a:p>
          <a:p>
            <a:pPr marL="0" indent="457200" algn="just">
              <a:buNone/>
            </a:pPr>
            <a:endParaRPr lang="en-US" dirty="0"/>
          </a:p>
        </p:txBody>
      </p:sp>
    </p:spTree>
    <p:extLst>
      <p:ext uri="{BB962C8B-B14F-4D97-AF65-F5344CB8AC3E}">
        <p14:creationId xmlns:p14="http://schemas.microsoft.com/office/powerpoint/2010/main" val="73773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dirty="0">
                <a:solidFill>
                  <a:srgbClr val="002060"/>
                </a:solidFill>
                <a:latin typeface="Arial Black" panose="020B0A04020102020204" pitchFamily="34" charset="0"/>
              </a:rPr>
              <a:t>Джерела мусульманського права</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lnSpcReduction="10000"/>
          </a:bodyPr>
          <a:lstStyle/>
          <a:p>
            <a:pPr marL="0" indent="457200" algn="just">
              <a:buNone/>
            </a:pPr>
            <a:r>
              <a:rPr lang="uk-UA" sz="2300" dirty="0">
                <a:solidFill>
                  <a:srgbClr val="002060"/>
                </a:solidFill>
                <a:latin typeface="Mistral" panose="03090702030407020403" pitchFamily="66" charset="0"/>
                <a:ea typeface="Segoe UI Black" panose="020B0A02040204020203" pitchFamily="34" charset="0"/>
              </a:rPr>
              <a:t>Найважливішим джерелом шаріату вважається </a:t>
            </a:r>
            <a:r>
              <a:rPr lang="uk-UA" sz="4000" b="1" dirty="0">
                <a:solidFill>
                  <a:srgbClr val="FF0000"/>
                </a:solidFill>
                <a:latin typeface="Mistral" panose="03090702030407020403" pitchFamily="66" charset="0"/>
                <a:ea typeface="Segoe UI Black" panose="020B0A02040204020203" pitchFamily="34" charset="0"/>
              </a:rPr>
              <a:t>Коран</a:t>
            </a:r>
            <a:r>
              <a:rPr lang="uk-UA" sz="2300" dirty="0">
                <a:solidFill>
                  <a:srgbClr val="002060"/>
                </a:solidFill>
                <a:latin typeface="Mistral" panose="03090702030407020403" pitchFamily="66" charset="0"/>
                <a:ea typeface="Segoe UI Black" panose="020B0A02040204020203" pitchFamily="34" charset="0"/>
              </a:rPr>
              <a:t> − священна книга мусульман, що складається з притч, молитв і проповідей, приписуваних пророку Мухаммеду. </a:t>
            </a:r>
            <a:endParaRPr lang="uk-UA" sz="2300" dirty="0" smtClean="0">
              <a:solidFill>
                <a:srgbClr val="002060"/>
              </a:solidFill>
              <a:latin typeface="Mistral" panose="03090702030407020403" pitchFamily="66" charset="0"/>
              <a:ea typeface="Segoe UI Black" panose="020B0A02040204020203" pitchFamily="34" charset="0"/>
            </a:endParaRPr>
          </a:p>
          <a:p>
            <a:pPr marL="0" indent="457200" algn="just">
              <a:buNone/>
            </a:pPr>
            <a:r>
              <a:rPr lang="uk-UA" sz="2300" dirty="0" smtClean="0">
                <a:solidFill>
                  <a:srgbClr val="002060"/>
                </a:solidFill>
                <a:latin typeface="Mistral" panose="03090702030407020403" pitchFamily="66" charset="0"/>
                <a:ea typeface="Segoe UI Black" panose="020B0A02040204020203" pitchFamily="34" charset="0"/>
              </a:rPr>
              <a:t>Упорядкування </a:t>
            </a:r>
            <a:r>
              <a:rPr lang="uk-UA" sz="2300" dirty="0">
                <a:solidFill>
                  <a:srgbClr val="002060"/>
                </a:solidFill>
                <a:latin typeface="Mistral" panose="03090702030407020403" pitchFamily="66" charset="0"/>
                <a:ea typeface="Segoe UI Black" panose="020B0A02040204020203" pitchFamily="34" charset="0"/>
              </a:rPr>
              <a:t>Корану розтяглося на кілька десятиліть. Канонізація його змісту й упорядкування остаточної редакції відбулася за часів правління халіфа Омара (644−656 рр.).</a:t>
            </a:r>
            <a:endParaRPr lang="en-US" sz="2300" dirty="0">
              <a:solidFill>
                <a:srgbClr val="002060"/>
              </a:solidFill>
              <a:latin typeface="Mistral" panose="03090702030407020403" pitchFamily="66" charset="0"/>
              <a:ea typeface="Segoe UI Black" panose="020B0A02040204020203" pitchFamily="34" charset="0"/>
            </a:endParaRPr>
          </a:p>
          <a:p>
            <a:pPr marL="0" indent="457200" algn="just">
              <a:buNone/>
            </a:pPr>
            <a:r>
              <a:rPr lang="uk-UA" sz="2300" dirty="0">
                <a:solidFill>
                  <a:srgbClr val="002060"/>
                </a:solidFill>
                <a:latin typeface="Mistral" panose="03090702030407020403" pitchFamily="66" charset="0"/>
                <a:ea typeface="Segoe UI Black" panose="020B0A02040204020203" pitchFamily="34" charset="0"/>
              </a:rPr>
              <a:t>Коран складається з </a:t>
            </a:r>
            <a:r>
              <a:rPr lang="uk-UA" sz="2300" dirty="0">
                <a:solidFill>
                  <a:srgbClr val="FF0000"/>
                </a:solidFill>
                <a:latin typeface="Mistral" panose="03090702030407020403" pitchFamily="66" charset="0"/>
                <a:ea typeface="Segoe UI Black" panose="020B0A02040204020203" pitchFamily="34" charset="0"/>
              </a:rPr>
              <a:t>114 глав </a:t>
            </a:r>
            <a:r>
              <a:rPr lang="uk-UA" sz="2300" dirty="0">
                <a:solidFill>
                  <a:srgbClr val="002060"/>
                </a:solidFill>
                <a:latin typeface="Mistral" panose="03090702030407020403" pitchFamily="66" charset="0"/>
                <a:ea typeface="Segoe UI Black" panose="020B0A02040204020203" pitchFamily="34" charset="0"/>
              </a:rPr>
              <a:t>(</a:t>
            </a:r>
            <a:r>
              <a:rPr lang="uk-UA" sz="2300" b="1" dirty="0">
                <a:solidFill>
                  <a:srgbClr val="FF0000"/>
                </a:solidFill>
                <a:latin typeface="Mistral" panose="03090702030407020403" pitchFamily="66" charset="0"/>
                <a:ea typeface="Segoe UI Black" panose="020B0A02040204020203" pitchFamily="34" charset="0"/>
              </a:rPr>
              <a:t>сур</a:t>
            </a:r>
            <a:r>
              <a:rPr lang="uk-UA" sz="2300" dirty="0">
                <a:solidFill>
                  <a:srgbClr val="002060"/>
                </a:solidFill>
                <a:latin typeface="Mistral" panose="03090702030407020403" pitchFamily="66" charset="0"/>
                <a:ea typeface="Segoe UI Black" panose="020B0A02040204020203" pitchFamily="34" charset="0"/>
              </a:rPr>
              <a:t>), що містять </a:t>
            </a:r>
            <a:r>
              <a:rPr lang="uk-UA" sz="2300" dirty="0">
                <a:solidFill>
                  <a:srgbClr val="FF0000"/>
                </a:solidFill>
                <a:latin typeface="Mistral" panose="03090702030407020403" pitchFamily="66" charset="0"/>
                <a:ea typeface="Segoe UI Black" panose="020B0A02040204020203" pitchFamily="34" charset="0"/>
              </a:rPr>
              <a:t>6219 віршів </a:t>
            </a:r>
            <a:r>
              <a:rPr lang="uk-UA" sz="2300" dirty="0">
                <a:solidFill>
                  <a:srgbClr val="002060"/>
                </a:solidFill>
                <a:latin typeface="Mistral" panose="03090702030407020403" pitchFamily="66" charset="0"/>
                <a:ea typeface="Segoe UI Black" panose="020B0A02040204020203" pitchFamily="34" charset="0"/>
              </a:rPr>
              <a:t>(</a:t>
            </a:r>
            <a:r>
              <a:rPr lang="uk-UA" sz="2300" b="1" dirty="0">
                <a:solidFill>
                  <a:srgbClr val="FF0000"/>
                </a:solidFill>
                <a:latin typeface="Mistral" panose="03090702030407020403" pitchFamily="66" charset="0"/>
                <a:ea typeface="Segoe UI Black" panose="020B0A02040204020203" pitchFamily="34" charset="0"/>
              </a:rPr>
              <a:t>аята</a:t>
            </a:r>
            <a:r>
              <a:rPr lang="uk-UA" sz="2300" dirty="0">
                <a:solidFill>
                  <a:srgbClr val="002060"/>
                </a:solidFill>
                <a:latin typeface="Mistral" panose="03090702030407020403" pitchFamily="66" charset="0"/>
                <a:ea typeface="Segoe UI Black" panose="020B0A02040204020203" pitchFamily="34" charset="0"/>
              </a:rPr>
              <a:t>). Приписи, що відносяться до правил поведінки мусульман, нараховують </a:t>
            </a:r>
            <a:r>
              <a:rPr lang="uk-UA" sz="2300" dirty="0" smtClean="0">
                <a:solidFill>
                  <a:srgbClr val="002060"/>
                </a:solidFill>
                <a:latin typeface="Mistral" panose="03090702030407020403" pitchFamily="66" charset="0"/>
                <a:ea typeface="Segoe UI Black" panose="020B0A02040204020203" pitchFamily="34" charset="0"/>
              </a:rPr>
              <a:t>близько </a:t>
            </a:r>
            <a:r>
              <a:rPr lang="uk-UA" sz="2300" dirty="0">
                <a:solidFill>
                  <a:srgbClr val="FF0000"/>
                </a:solidFill>
                <a:latin typeface="Mistral" panose="03090702030407020403" pitchFamily="66" charset="0"/>
                <a:ea typeface="Segoe UI Black" panose="020B0A02040204020203" pitchFamily="34" charset="0"/>
              </a:rPr>
              <a:t>500 віршів</a:t>
            </a:r>
            <a:r>
              <a:rPr lang="uk-UA" sz="2300" dirty="0">
                <a:solidFill>
                  <a:srgbClr val="002060"/>
                </a:solidFill>
                <a:latin typeface="Mistral" panose="03090702030407020403" pitchFamily="66" charset="0"/>
                <a:ea typeface="Segoe UI Black" panose="020B0A02040204020203" pitchFamily="34" charset="0"/>
              </a:rPr>
              <a:t>, а власне правові − не більш ніж 80</a:t>
            </a:r>
            <a:r>
              <a:rPr lang="uk-UA" sz="2300" dirty="0" smtClean="0">
                <a:solidFill>
                  <a:srgbClr val="002060"/>
                </a:solidFill>
                <a:latin typeface="Mistral" panose="03090702030407020403" pitchFamily="66" charset="0"/>
                <a:ea typeface="Segoe UI Black" panose="020B0A02040204020203" pitchFamily="34" charset="0"/>
              </a:rPr>
              <a:t>.</a:t>
            </a:r>
          </a:p>
          <a:p>
            <a:pPr marL="0" indent="457200" algn="just">
              <a:buNone/>
            </a:pPr>
            <a:r>
              <a:rPr lang="uk-UA" sz="2300" dirty="0" smtClean="0">
                <a:solidFill>
                  <a:srgbClr val="002060"/>
                </a:solidFill>
                <a:latin typeface="Mistral" panose="03090702030407020403" pitchFamily="66" charset="0"/>
                <a:ea typeface="Segoe UI Black" panose="020B0A02040204020203" pitchFamily="34" charset="0"/>
              </a:rPr>
              <a:t>Велика </a:t>
            </a:r>
            <a:r>
              <a:rPr lang="uk-UA" sz="2300" dirty="0">
                <a:solidFill>
                  <a:srgbClr val="002060"/>
                </a:solidFill>
                <a:latin typeface="Mistral" panose="03090702030407020403" pitchFamily="66" charset="0"/>
                <a:ea typeface="Segoe UI Black" panose="020B0A02040204020203" pitchFamily="34" charset="0"/>
              </a:rPr>
              <a:t>частина положень Корану носить </a:t>
            </a:r>
            <a:r>
              <a:rPr lang="uk-UA" sz="2300" dirty="0">
                <a:solidFill>
                  <a:srgbClr val="FF0000"/>
                </a:solidFill>
                <a:latin typeface="Mistral" panose="03090702030407020403" pitchFamily="66" charset="0"/>
                <a:ea typeface="Segoe UI Black" panose="020B0A02040204020203" pitchFamily="34" charset="0"/>
              </a:rPr>
              <a:t>казуальний характер </a:t>
            </a:r>
            <a:r>
              <a:rPr lang="uk-UA" sz="2300" dirty="0">
                <a:solidFill>
                  <a:srgbClr val="002060"/>
                </a:solidFill>
                <a:latin typeface="Mistral" panose="03090702030407020403" pitchFamily="66" charset="0"/>
                <a:ea typeface="Segoe UI Black" panose="020B0A02040204020203" pitchFamily="34" charset="0"/>
              </a:rPr>
              <a:t>і являє собою конкретні тлумачення, дані пророком у зв’язку з окремими випадками. Але багато настанов мають досить невизначений вигляд і можуть набувати різного значення, залежно від того, який зміст у них вкладається.</a:t>
            </a:r>
            <a:endParaRPr lang="en-US" sz="2300" dirty="0">
              <a:solidFill>
                <a:srgbClr val="002060"/>
              </a:solidFill>
              <a:latin typeface="Mistral" panose="03090702030407020403" pitchFamily="66" charset="0"/>
              <a:ea typeface="Segoe UI Black" panose="020B0A02040204020203" pitchFamily="34" charset="0"/>
            </a:endParaRPr>
          </a:p>
          <a:p>
            <a:pPr marL="0" indent="457200" algn="just">
              <a:buNone/>
            </a:pPr>
            <a:endParaRPr lang="en-US" dirty="0"/>
          </a:p>
        </p:txBody>
      </p:sp>
    </p:spTree>
    <p:extLst>
      <p:ext uri="{BB962C8B-B14F-4D97-AF65-F5344CB8AC3E}">
        <p14:creationId xmlns:p14="http://schemas.microsoft.com/office/powerpoint/2010/main" val="2123204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dirty="0">
                <a:solidFill>
                  <a:srgbClr val="002060"/>
                </a:solidFill>
                <a:latin typeface="Arial Black" panose="020B0A04020102020204" pitchFamily="34" charset="0"/>
              </a:rPr>
              <a:t>Джерела мусульманського права</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fontScale="92500" lnSpcReduction="10000"/>
          </a:bodyPr>
          <a:lstStyle/>
          <a:p>
            <a:pPr marL="0" indent="457200">
              <a:buNone/>
            </a:pPr>
            <a:r>
              <a:rPr lang="uk-UA" sz="2300" dirty="0">
                <a:solidFill>
                  <a:srgbClr val="FF0000"/>
                </a:solidFill>
                <a:latin typeface="Mistral" panose="03090702030407020403" pitchFamily="66" charset="0"/>
                <a:ea typeface="Segoe UI Black" panose="020B0A02040204020203" pitchFamily="34" charset="0"/>
              </a:rPr>
              <a:t>Другим </a:t>
            </a:r>
            <a:r>
              <a:rPr lang="uk-UA" sz="2300" dirty="0">
                <a:solidFill>
                  <a:srgbClr val="002060"/>
                </a:solidFill>
                <a:latin typeface="Mistral" panose="03090702030407020403" pitchFamily="66" charset="0"/>
                <a:ea typeface="Segoe UI Black" panose="020B0A02040204020203" pitchFamily="34" charset="0"/>
              </a:rPr>
              <a:t>за значимістю </a:t>
            </a:r>
            <a:r>
              <a:rPr lang="uk-UA" sz="2300" dirty="0">
                <a:solidFill>
                  <a:srgbClr val="FF0000"/>
                </a:solidFill>
                <a:latin typeface="Mistral" panose="03090702030407020403" pitchFamily="66" charset="0"/>
                <a:ea typeface="Segoe UI Black" panose="020B0A02040204020203" pitchFamily="34" charset="0"/>
              </a:rPr>
              <a:t>джерелом права </a:t>
            </a:r>
            <a:r>
              <a:rPr lang="uk-UA" sz="2300" dirty="0">
                <a:solidFill>
                  <a:srgbClr val="002060"/>
                </a:solidFill>
                <a:latin typeface="Mistral" panose="03090702030407020403" pitchFamily="66" charset="0"/>
                <a:ea typeface="Segoe UI Black" panose="020B0A02040204020203" pitchFamily="34" charset="0"/>
              </a:rPr>
              <a:t>мусульман була </a:t>
            </a:r>
            <a:r>
              <a:rPr lang="uk-UA" sz="4000" b="1" dirty="0">
                <a:solidFill>
                  <a:srgbClr val="FF0000"/>
                </a:solidFill>
                <a:latin typeface="Mistral" panose="03090702030407020403" pitchFamily="66" charset="0"/>
                <a:ea typeface="Segoe UI Black" panose="020B0A02040204020203" pitchFamily="34" charset="0"/>
              </a:rPr>
              <a:t>сунна</a:t>
            </a:r>
            <a:r>
              <a:rPr lang="uk-UA" sz="2300" dirty="0">
                <a:solidFill>
                  <a:srgbClr val="002060"/>
                </a:solidFill>
                <a:latin typeface="Mistral" panose="03090702030407020403" pitchFamily="66" charset="0"/>
                <a:ea typeface="Segoe UI Black" panose="020B0A02040204020203" pitchFamily="34" charset="0"/>
              </a:rPr>
              <a:t>, що складається з численних розповідей − </a:t>
            </a:r>
            <a:r>
              <a:rPr lang="uk-UA" sz="2300" b="1" dirty="0">
                <a:solidFill>
                  <a:srgbClr val="FF0000"/>
                </a:solidFill>
                <a:latin typeface="Mistral" panose="03090702030407020403" pitchFamily="66" charset="0"/>
                <a:ea typeface="Segoe UI Black" panose="020B0A02040204020203" pitchFamily="34" charset="0"/>
              </a:rPr>
              <a:t>хадисів</a:t>
            </a:r>
            <a:r>
              <a:rPr lang="uk-UA" sz="2300" dirty="0">
                <a:solidFill>
                  <a:srgbClr val="002060"/>
                </a:solidFill>
                <a:latin typeface="Mistral" panose="03090702030407020403" pitchFamily="66" charset="0"/>
                <a:ea typeface="Segoe UI Black" panose="020B0A02040204020203" pitchFamily="34" charset="0"/>
              </a:rPr>
              <a:t> − про судження і вчинки самого Мухаммеда. </a:t>
            </a:r>
            <a:endParaRPr lang="uk-UA" sz="2300" dirty="0" smtClean="0">
              <a:solidFill>
                <a:srgbClr val="002060"/>
              </a:solidFill>
              <a:latin typeface="Mistral" panose="03090702030407020403" pitchFamily="66" charset="0"/>
              <a:ea typeface="Segoe UI Black" panose="020B0A02040204020203" pitchFamily="34" charset="0"/>
            </a:endParaRPr>
          </a:p>
          <a:p>
            <a:pPr marL="0" indent="457200">
              <a:buNone/>
            </a:pPr>
            <a:r>
              <a:rPr lang="uk-UA" sz="2300" dirty="0" smtClean="0">
                <a:solidFill>
                  <a:srgbClr val="002060"/>
                </a:solidFill>
                <a:latin typeface="Mistral" panose="03090702030407020403" pitchFamily="66" charset="0"/>
                <a:ea typeface="Segoe UI Black" panose="020B0A02040204020203" pitchFamily="34" charset="0"/>
              </a:rPr>
              <a:t>У </a:t>
            </a:r>
            <a:r>
              <a:rPr lang="uk-UA" sz="2300" dirty="0">
                <a:solidFill>
                  <a:srgbClr val="002060"/>
                </a:solidFill>
                <a:latin typeface="Mistral" panose="03090702030407020403" pitchFamily="66" charset="0"/>
                <a:ea typeface="Segoe UI Black" panose="020B0A02040204020203" pitchFamily="34" charset="0"/>
              </a:rPr>
              <a:t>хадисах також можна зустріти різноманітні правові протиріччя, що відбивають розвиток соціальних відносин в арабському суспільстві. Остаточне редагування хадисів здійснено в IX ст., коли були складені шість ортодоксальних збірників сунни, найбільшу популярність із яких одержав </a:t>
            </a:r>
            <a:r>
              <a:rPr lang="uk-UA" sz="2300" dirty="0">
                <a:solidFill>
                  <a:srgbClr val="FF0000"/>
                </a:solidFill>
                <a:latin typeface="Mistral" panose="03090702030407020403" pitchFamily="66" charset="0"/>
                <a:ea typeface="Segoe UI Black" panose="020B0A02040204020203" pitchFamily="34" charset="0"/>
              </a:rPr>
              <a:t>збірник Бухари</a:t>
            </a:r>
            <a:r>
              <a:rPr lang="uk-UA" sz="2300" dirty="0">
                <a:solidFill>
                  <a:srgbClr val="002060"/>
                </a:solidFill>
                <a:latin typeface="Mistral" panose="03090702030407020403" pitchFamily="66" charset="0"/>
                <a:ea typeface="Segoe UI Black" panose="020B0A02040204020203" pitchFamily="34" charset="0"/>
              </a:rPr>
              <a:t>. З Сунни також виводяться норми шлюбного і спадкового, доказового і судового права, правила про рабів тощо</a:t>
            </a:r>
            <a:r>
              <a:rPr lang="uk-UA" dirty="0" smtClean="0"/>
              <a:t>.</a:t>
            </a:r>
          </a:p>
          <a:p>
            <a:pPr marL="0" indent="457200" algn="just">
              <a:buNone/>
            </a:pPr>
            <a:r>
              <a:rPr lang="uk-UA" sz="2300" dirty="0">
                <a:solidFill>
                  <a:srgbClr val="002060"/>
                </a:solidFill>
                <a:latin typeface="Mistral" panose="03090702030407020403" pitchFamily="66" charset="0"/>
                <a:ea typeface="Segoe UI Black" panose="020B0A02040204020203" pitchFamily="34" charset="0"/>
              </a:rPr>
              <a:t>Хадиси сунни містили багато положень, що суперечили одне одному і вибір найбільш «достовірного» із них цілком покладався на розсуд богословів-правознавців та суддів.</a:t>
            </a:r>
          </a:p>
          <a:p>
            <a:pPr marL="0" indent="457200" algn="just">
              <a:buNone/>
            </a:pPr>
            <a:r>
              <a:rPr lang="uk-UA" sz="2300" dirty="0">
                <a:solidFill>
                  <a:srgbClr val="002060"/>
                </a:solidFill>
                <a:latin typeface="Mistral" panose="03090702030407020403" pitchFamily="66" charset="0"/>
                <a:ea typeface="Segoe UI Black" panose="020B0A02040204020203" pitchFamily="34" charset="0"/>
              </a:rPr>
              <a:t>Вважалося, що мають силу лише ті хадиси, що були переказані послідовниками Мухаммеда, причому, </a:t>
            </a:r>
            <a:r>
              <a:rPr lang="uk-UA" sz="2300" dirty="0">
                <a:solidFill>
                  <a:srgbClr val="FF0000"/>
                </a:solidFill>
                <a:latin typeface="Mistral" panose="03090702030407020403" pitchFamily="66" charset="0"/>
                <a:ea typeface="Segoe UI Black" panose="020B0A02040204020203" pitchFamily="34" charset="0"/>
              </a:rPr>
              <a:t>на відміну від суннитів, шиїти визнавали дійсними лише ті хадиси, що пішли ще від халіфа Алі і його прихильників</a:t>
            </a:r>
            <a:r>
              <a:rPr lang="uk-UA" sz="2300" dirty="0">
                <a:solidFill>
                  <a:srgbClr val="002060"/>
                </a:solidFill>
                <a:latin typeface="Mistral" panose="03090702030407020403" pitchFamily="66" charset="0"/>
                <a:ea typeface="Segoe UI Black" panose="020B0A02040204020203" pitchFamily="34" charset="0"/>
              </a:rPr>
              <a:t>. розкол в ісламі відбувся через різне відношення до сунни.</a:t>
            </a:r>
            <a:endParaRPr lang="en-US" sz="2300" dirty="0">
              <a:solidFill>
                <a:srgbClr val="002060"/>
              </a:solidFill>
              <a:latin typeface="Mistral" panose="03090702030407020403" pitchFamily="66" charset="0"/>
              <a:ea typeface="Segoe UI Black" panose="020B0A02040204020203" pitchFamily="34" charset="0"/>
            </a:endParaRPr>
          </a:p>
          <a:p>
            <a:pPr marL="0" indent="457200">
              <a:buNone/>
            </a:pPr>
            <a:endParaRPr lang="en-US" dirty="0"/>
          </a:p>
          <a:p>
            <a:pPr marL="0" indent="457200" algn="just">
              <a:buNone/>
            </a:pPr>
            <a:endParaRPr lang="en-US" dirty="0"/>
          </a:p>
        </p:txBody>
      </p:sp>
    </p:spTree>
    <p:extLst>
      <p:ext uri="{BB962C8B-B14F-4D97-AF65-F5344CB8AC3E}">
        <p14:creationId xmlns:p14="http://schemas.microsoft.com/office/powerpoint/2010/main" val="2610460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dirty="0">
                <a:solidFill>
                  <a:srgbClr val="002060"/>
                </a:solidFill>
                <a:latin typeface="Arial Black" panose="020B0A04020102020204" pitchFamily="34" charset="0"/>
              </a:rPr>
              <a:t>Джерела мусульманського права</a:t>
            </a: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r>
              <a:rPr lang="uk-UA" sz="2100" dirty="0">
                <a:solidFill>
                  <a:srgbClr val="FF0000"/>
                </a:solidFill>
                <a:latin typeface="Mistral" panose="03090702030407020403" pitchFamily="66" charset="0"/>
                <a:ea typeface="Segoe UI Black" panose="020B0A02040204020203" pitchFamily="34" charset="0"/>
              </a:rPr>
              <a:t>Третє</a:t>
            </a:r>
            <a:r>
              <a:rPr lang="uk-UA" sz="2100" dirty="0" smtClean="0">
                <a:solidFill>
                  <a:srgbClr val="FF0000"/>
                </a:solidFill>
                <a:latin typeface="Mistral" panose="03090702030407020403" pitchFamily="66" charset="0"/>
                <a:ea typeface="Segoe UI Black" panose="020B0A02040204020203" pitchFamily="34" charset="0"/>
              </a:rPr>
              <a:t> місце </a:t>
            </a:r>
            <a:r>
              <a:rPr lang="uk-UA" sz="2100" dirty="0" smtClean="0">
                <a:solidFill>
                  <a:srgbClr val="002060"/>
                </a:solidFill>
                <a:latin typeface="Mistral" panose="03090702030407020403" pitchFamily="66" charset="0"/>
                <a:ea typeface="Segoe UI Black" panose="020B0A02040204020203" pitchFamily="34" charset="0"/>
              </a:rPr>
              <a:t>в ієрархії джерел мусульманського права займала </a:t>
            </a:r>
            <a:r>
              <a:rPr lang="uk-UA" sz="3600" dirty="0" smtClean="0">
                <a:solidFill>
                  <a:srgbClr val="FF0000"/>
                </a:solidFill>
                <a:latin typeface="Mistral" panose="03090702030407020403" pitchFamily="66" charset="0"/>
                <a:ea typeface="Segoe UI Black" panose="020B0A02040204020203" pitchFamily="34" charset="0"/>
              </a:rPr>
              <a:t>іджма</a:t>
            </a:r>
            <a:r>
              <a:rPr lang="uk-UA" sz="2100" dirty="0" smtClean="0">
                <a:solidFill>
                  <a:srgbClr val="002060"/>
                </a:solidFill>
                <a:latin typeface="Mistral" panose="03090702030407020403" pitchFamily="66" charset="0"/>
                <a:ea typeface="Segoe UI Black" panose="020B0A02040204020203" pitchFamily="34" charset="0"/>
              </a:rPr>
              <a:t>. Вона укладалася зі схожих думок з релігійних і правових питань, які були висловлені сподвижниками Мухаммеда (більш 100 осіб) або згодом найбільш впливовими мусульманськими теологами-правознавцями (</a:t>
            </a:r>
            <a:r>
              <a:rPr lang="uk-UA" sz="2100" dirty="0" smtClean="0">
                <a:solidFill>
                  <a:srgbClr val="FF0000"/>
                </a:solidFill>
                <a:latin typeface="Mistral" panose="03090702030407020403" pitchFamily="66" charset="0"/>
                <a:ea typeface="Segoe UI Black" panose="020B0A02040204020203" pitchFamily="34" charset="0"/>
              </a:rPr>
              <a:t>імамами, муфтіями, муджтахидами</a:t>
            </a:r>
            <a:r>
              <a:rPr lang="uk-UA" sz="2100" dirty="0" smtClean="0">
                <a:solidFill>
                  <a:srgbClr val="002060"/>
                </a:solidFill>
                <a:latin typeface="Mistral" panose="03090702030407020403" pitchFamily="66" charset="0"/>
                <a:ea typeface="Segoe UI Black" panose="020B0A02040204020203" pitchFamily="34" charset="0"/>
              </a:rPr>
              <a:t>).</a:t>
            </a:r>
          </a:p>
          <a:p>
            <a:pPr marL="0" indent="457200" algn="just">
              <a:buNone/>
            </a:pPr>
            <a:r>
              <a:rPr lang="uk-UA" sz="2100" dirty="0" smtClean="0">
                <a:solidFill>
                  <a:srgbClr val="002060"/>
                </a:solidFill>
                <a:latin typeface="Mistral" panose="03090702030407020403" pitchFamily="66" charset="0"/>
                <a:ea typeface="Segoe UI Black" panose="020B0A02040204020203" pitchFamily="34" charset="0"/>
              </a:rPr>
              <a:t>Іджма розвивалася: 1) у вигляді інтерпретацій тексту Корану або Сунни; 2) шляхом </a:t>
            </a:r>
            <a:r>
              <a:rPr lang="uk-UA" sz="2100" dirty="0">
                <a:solidFill>
                  <a:srgbClr val="002060"/>
                </a:solidFill>
                <a:latin typeface="Mistral" panose="03090702030407020403" pitchFamily="66" charset="0"/>
                <a:ea typeface="Segoe UI Black" panose="020B0A02040204020203" pitchFamily="34" charset="0"/>
              </a:rPr>
              <a:t>формування</a:t>
            </a:r>
            <a:r>
              <a:rPr lang="uk-UA" sz="2100" dirty="0" smtClean="0">
                <a:solidFill>
                  <a:srgbClr val="002060"/>
                </a:solidFill>
                <a:latin typeface="Mistral" panose="03090702030407020403" pitchFamily="66" charset="0"/>
                <a:ea typeface="Segoe UI Black" panose="020B0A02040204020203" pitchFamily="34" charset="0"/>
              </a:rPr>
              <a:t> нових норм, які вже не пов’язувалися з Мухаммедом. Вони передбачали самостійні правила поведінки і ставали обов’язковими в силу одностайної підтримки муфтіїв або муджтахидів.</a:t>
            </a:r>
          </a:p>
          <a:p>
            <a:pPr marL="0" indent="457200" algn="just">
              <a:buNone/>
            </a:pPr>
            <a:r>
              <a:rPr lang="uk-UA" sz="2100" dirty="0" smtClean="0">
                <a:solidFill>
                  <a:srgbClr val="FF0000"/>
                </a:solidFill>
                <a:latin typeface="Mistral" panose="03090702030407020403" pitchFamily="66" charset="0"/>
                <a:ea typeface="Segoe UI Black" panose="020B0A02040204020203" pitchFamily="34" charset="0"/>
              </a:rPr>
              <a:t>роль іджми в розвитку шаріату полягала </a:t>
            </a:r>
            <a:r>
              <a:rPr lang="uk-UA" sz="2100" dirty="0" smtClean="0">
                <a:solidFill>
                  <a:srgbClr val="002060"/>
                </a:solidFill>
                <a:latin typeface="Mistral" panose="03090702030407020403" pitchFamily="66" charset="0"/>
                <a:ea typeface="Segoe UI Black" panose="020B0A02040204020203" pitchFamily="34" charset="0"/>
              </a:rPr>
              <a:t>в тому, що вона дозволяла правлячій релігійній верхівці Арабського халіфату створювати нові правові норми, пристосовані до змінюючих умов феодального суспільства, а також такі, що враховували специфіку завойованих країн. До іджми як джерела права, що доповнювало шаріат, примикала і </a:t>
            </a:r>
            <a:r>
              <a:rPr lang="uk-UA" sz="2100" b="1" dirty="0" smtClean="0">
                <a:solidFill>
                  <a:srgbClr val="FF0000"/>
                </a:solidFill>
                <a:latin typeface="Mistral" panose="03090702030407020403" pitchFamily="66" charset="0"/>
                <a:ea typeface="Segoe UI Black" panose="020B0A02040204020203" pitchFamily="34" charset="0"/>
              </a:rPr>
              <a:t>фетва </a:t>
            </a:r>
            <a:r>
              <a:rPr lang="uk-UA" sz="2100" dirty="0" smtClean="0">
                <a:solidFill>
                  <a:srgbClr val="002060"/>
                </a:solidFill>
                <a:latin typeface="Mistral" panose="03090702030407020403" pitchFamily="66" charset="0"/>
                <a:ea typeface="Segoe UI Black" panose="020B0A02040204020203" pitchFamily="34" charset="0"/>
              </a:rPr>
              <a:t>− рішення і думки окремих муфтіїв з правових питань.</a:t>
            </a:r>
            <a:endParaRPr lang="en-US" sz="2100" dirty="0" smtClean="0">
              <a:solidFill>
                <a:srgbClr val="002060"/>
              </a:solidFill>
              <a:latin typeface="Mistral" panose="03090702030407020403" pitchFamily="66" charset="0"/>
              <a:ea typeface="Segoe UI Black" panose="020B0A02040204020203" pitchFamily="34" charset="0"/>
            </a:endParaRPr>
          </a:p>
          <a:p>
            <a:pPr marL="0" indent="457200">
              <a:buNone/>
            </a:pPr>
            <a:endParaRPr lang="en-US" dirty="0" smtClean="0"/>
          </a:p>
          <a:p>
            <a:pPr marL="0" indent="457200" algn="just">
              <a:buNone/>
            </a:pPr>
            <a:endParaRPr lang="en-US" dirty="0"/>
          </a:p>
        </p:txBody>
      </p:sp>
    </p:spTree>
    <p:extLst>
      <p:ext uri="{BB962C8B-B14F-4D97-AF65-F5344CB8AC3E}">
        <p14:creationId xmlns:p14="http://schemas.microsoft.com/office/powerpoint/2010/main" val="24798999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Капля">
  <a:themeElements>
    <a:clrScheme name="Капля">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Капля">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апля">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675</TotalTime>
  <Words>2733</Words>
  <Application>Microsoft Office PowerPoint</Application>
  <PresentationFormat>Широкоэкранный</PresentationFormat>
  <Paragraphs>133</Paragraphs>
  <Slides>30</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30</vt:i4>
      </vt:variant>
    </vt:vector>
  </HeadingPairs>
  <TitlesOfParts>
    <vt:vector size="38" baseType="lpstr">
      <vt:lpstr>Arial</vt:lpstr>
      <vt:lpstr>Arial Black</vt:lpstr>
      <vt:lpstr>Calibri</vt:lpstr>
      <vt:lpstr>Mistral</vt:lpstr>
      <vt:lpstr>Segoe UI Black</vt:lpstr>
      <vt:lpstr>Tw Cen MT</vt:lpstr>
      <vt:lpstr>Wingdings</vt:lpstr>
      <vt:lpstr>Капля</vt:lpstr>
      <vt:lpstr>Презентация PowerPoint</vt:lpstr>
      <vt:lpstr>Мусульманське право</vt:lpstr>
      <vt:lpstr>Ранній іслам і шаріат </vt:lpstr>
      <vt:lpstr>Приблизно до VIII−IX ст.</vt:lpstr>
      <vt:lpstr>Важлива характерна риса середньовічного мусульманського права </vt:lpstr>
      <vt:lpstr>розкол у шаріаті</vt:lpstr>
      <vt:lpstr>Джерела мусульманського права</vt:lpstr>
      <vt:lpstr>Джерела мусульманського права</vt:lpstr>
      <vt:lpstr>Джерела мусульманського права</vt:lpstr>
      <vt:lpstr>Джерела мусульманського права</vt:lpstr>
      <vt:lpstr>Джерела мусульманського права</vt:lpstr>
      <vt:lpstr>Джерела мусульманського права</vt:lpstr>
      <vt:lpstr>Основні інститути мусульманського права</vt:lpstr>
      <vt:lpstr>Священна земля</vt:lpstr>
      <vt:lpstr>Державна земля</vt:lpstr>
      <vt:lpstr>ікта</vt:lpstr>
      <vt:lpstr>Землі, що знаходилися в приватній власності</vt:lpstr>
      <vt:lpstr>Общинне землеволодіння</vt:lpstr>
      <vt:lpstr>Зобов’язальне право</vt:lpstr>
      <vt:lpstr>Сімейно-шлюбне право</vt:lpstr>
      <vt:lpstr>Спадкове право</vt:lpstr>
      <vt:lpstr>Спадкове право</vt:lpstr>
      <vt:lpstr>спадкування за заповітом</vt:lpstr>
      <vt:lpstr>Злочини</vt:lpstr>
      <vt:lpstr>Злочини</vt:lpstr>
      <vt:lpstr>Злочини</vt:lpstr>
      <vt:lpstr>Покарання за мусульманським правом</vt:lpstr>
      <vt:lpstr>Судовий процес</vt:lpstr>
      <vt:lpstr>Судовий процес</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Инна</cp:lastModifiedBy>
  <cp:revision>67</cp:revision>
  <dcterms:created xsi:type="dcterms:W3CDTF">2023-04-10T08:52:40Z</dcterms:created>
  <dcterms:modified xsi:type="dcterms:W3CDTF">2024-03-18T15:53:56Z</dcterms:modified>
</cp:coreProperties>
</file>