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5" r:id="rId4"/>
    <p:sldId id="331" r:id="rId5"/>
    <p:sldId id="332" r:id="rId6"/>
    <p:sldId id="330" r:id="rId7"/>
    <p:sldId id="300" r:id="rId8"/>
    <p:sldId id="328" r:id="rId9"/>
    <p:sldId id="282" r:id="rId10"/>
    <p:sldId id="329" r:id="rId11"/>
    <p:sldId id="333"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47" r:id="rId26"/>
    <p:sldId id="348" r:id="rId27"/>
    <p:sldId id="349" r:id="rId28"/>
    <p:sldId id="350" r:id="rId29"/>
    <p:sldId id="290" r:id="rId30"/>
    <p:sldId id="278" r:id="rId3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88" d="100"/>
          <a:sy n="88" d="100"/>
        </p:scale>
        <p:origin x="133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19.03.2024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88417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19.03.2024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183466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19.03.2024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67186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19.03.2024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97746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D3D3374-3DAC-4657-87BE-2544B04C65F1}" type="datetimeFigureOut">
              <a:rPr lang="ru-RU" smtClean="0"/>
              <a:t>19.03.2024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916010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D3D3374-3DAC-4657-87BE-2544B04C65F1}" type="datetimeFigureOut">
              <a:rPr lang="ru-RU" smtClean="0"/>
              <a:t>19.03.2024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655633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D3D3374-3DAC-4657-87BE-2544B04C65F1}" type="datetimeFigureOut">
              <a:rPr lang="ru-RU" smtClean="0"/>
              <a:t>19.03.2024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118298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D3D3374-3DAC-4657-87BE-2544B04C65F1}" type="datetimeFigureOut">
              <a:rPr lang="ru-RU" smtClean="0"/>
              <a:t>19.03.2024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4100763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D3D3374-3DAC-4657-87BE-2544B04C65F1}" type="datetimeFigureOut">
              <a:rPr lang="ru-RU" smtClean="0"/>
              <a:t>19.03.2024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95680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3D3374-3DAC-4657-87BE-2544B04C65F1}" type="datetimeFigureOut">
              <a:rPr lang="ru-RU" smtClean="0"/>
              <a:t>19.03.2024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285442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3D3374-3DAC-4657-87BE-2544B04C65F1}" type="datetimeFigureOut">
              <a:rPr lang="ru-RU" smtClean="0"/>
              <a:t>19.03.2024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97921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D3374-3DAC-4657-87BE-2544B04C65F1}" type="datetimeFigureOut">
              <a:rPr lang="ru-RU" smtClean="0"/>
              <a:t>19.03.2024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6D21B-4873-44BA-A91B-9FAC63360F5B}" type="slidenum">
              <a:rPr lang="ru-RU" smtClean="0"/>
              <a:t>‹#›</a:t>
            </a:fld>
            <a:endParaRPr lang="ru-RU"/>
          </a:p>
        </p:txBody>
      </p:sp>
    </p:spTree>
    <p:extLst>
      <p:ext uri="{BB962C8B-B14F-4D97-AF65-F5344CB8AC3E}">
        <p14:creationId xmlns:p14="http://schemas.microsoft.com/office/powerpoint/2010/main" val="554483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116632"/>
            <a:ext cx="8424936" cy="6624736"/>
          </a:xfrm>
        </p:spPr>
        <p:txBody>
          <a:bodyPr>
            <a:normAutofit/>
          </a:bodyPr>
          <a:lstStyle/>
          <a:p>
            <a:r>
              <a:rPr lang="uk-UA" sz="5400" b="1" dirty="0" smtClean="0">
                <a:solidFill>
                  <a:schemeClr val="bg2">
                    <a:lumMod val="50000"/>
                  </a:schemeClr>
                </a:solidFill>
              </a:rPr>
              <a:t>Право </a:t>
            </a:r>
            <a:r>
              <a:rPr lang="uk-UA" sz="5400" b="1" dirty="0">
                <a:solidFill>
                  <a:schemeClr val="bg2">
                    <a:lumMod val="50000"/>
                  </a:schemeClr>
                </a:solidFill>
              </a:rPr>
              <a:t>країн середньовічного </a:t>
            </a:r>
            <a:r>
              <a:rPr lang="uk-UA" sz="5400" b="1" dirty="0" smtClean="0">
                <a:solidFill>
                  <a:schemeClr val="bg2">
                    <a:lumMod val="50000"/>
                  </a:schemeClr>
                </a:solidFill>
              </a:rPr>
              <a:t>Сходу</a:t>
            </a:r>
            <a:endParaRPr lang="uk-UA" sz="5400" b="1" dirty="0">
              <a:solidFill>
                <a:schemeClr val="bg2">
                  <a:lumMod val="50000"/>
                </a:schemeClr>
              </a:solidFill>
            </a:endParaRPr>
          </a:p>
        </p:txBody>
      </p:sp>
    </p:spTree>
    <p:extLst>
      <p:ext uri="{BB962C8B-B14F-4D97-AF65-F5344CB8AC3E}">
        <p14:creationId xmlns:p14="http://schemas.microsoft.com/office/powerpoint/2010/main" val="1236720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a:t>
            </a:r>
            <a:r>
              <a:rPr lang="uk-UA" sz="3200" b="1" dirty="0" smtClean="0">
                <a:solidFill>
                  <a:schemeClr val="bg2">
                    <a:lumMod val="50000"/>
                  </a:schemeClr>
                </a:solidFill>
              </a:rPr>
              <a:t>Японії </a:t>
            </a:r>
            <a:r>
              <a:rPr lang="uk-UA" sz="1800" b="1" dirty="0" smtClean="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400" dirty="0">
                <a:solidFill>
                  <a:srgbClr val="002060"/>
                </a:solidFill>
                <a:latin typeface="Times New Roman" panose="02020603050405020304" pitchFamily="18" charset="0"/>
                <a:cs typeface="Times New Roman" panose="02020603050405020304" pitchFamily="18" charset="0"/>
              </a:rPr>
              <a:t>Першим кодексом, що узагальнив всі законодавчі акти другої половини </a:t>
            </a:r>
            <a:r>
              <a:rPr lang="en-US" sz="2400" dirty="0">
                <a:solidFill>
                  <a:srgbClr val="002060"/>
                </a:solidFill>
                <a:latin typeface="Times New Roman" panose="02020603050405020304" pitchFamily="18" charset="0"/>
                <a:cs typeface="Times New Roman" panose="02020603050405020304" pitchFamily="18" charset="0"/>
              </a:rPr>
              <a:t>VII </a:t>
            </a:r>
            <a:r>
              <a:rPr lang="uk-UA" sz="2400" dirty="0">
                <a:solidFill>
                  <a:srgbClr val="002060"/>
                </a:solidFill>
                <a:latin typeface="Times New Roman" panose="02020603050405020304" pitchFamily="18" charset="0"/>
                <a:cs typeface="Times New Roman" panose="02020603050405020304" pitchFamily="18" charset="0"/>
              </a:rPr>
              <a:t>ст. і побачив світ у 702 р., був </a:t>
            </a:r>
            <a:r>
              <a:rPr lang="uk-UA" sz="2400" b="1" dirty="0">
                <a:solidFill>
                  <a:srgbClr val="002060"/>
                </a:solidFill>
                <a:latin typeface="Times New Roman" panose="02020603050405020304" pitchFamily="18" charset="0"/>
                <a:cs typeface="Times New Roman" panose="02020603050405020304" pitchFamily="18" charset="0"/>
              </a:rPr>
              <a:t>кодекс «Тайхо рьо</a:t>
            </a:r>
            <a:r>
              <a:rPr lang="uk-UA" sz="2400" dirty="0">
                <a:solidFill>
                  <a:srgbClr val="002060"/>
                </a:solidFill>
                <a:latin typeface="Times New Roman" panose="02020603050405020304" pitchFamily="18" charset="0"/>
                <a:cs typeface="Times New Roman" panose="02020603050405020304" pitchFamily="18" charset="0"/>
              </a:rPr>
              <a:t>» − </a:t>
            </a:r>
            <a:r>
              <a:rPr lang="uk-UA" sz="2400" b="1" dirty="0">
                <a:solidFill>
                  <a:srgbClr val="002060"/>
                </a:solidFill>
                <a:latin typeface="Times New Roman" panose="02020603050405020304" pitchFamily="18" charset="0"/>
                <a:cs typeface="Times New Roman" panose="02020603050405020304" pitchFamily="18" charset="0"/>
              </a:rPr>
              <a:t>Звід законів Тайка. </a:t>
            </a:r>
            <a:r>
              <a:rPr lang="uk-UA" sz="2400" dirty="0">
                <a:solidFill>
                  <a:srgbClr val="002060"/>
                </a:solidFill>
                <a:latin typeface="Times New Roman" panose="02020603050405020304" pitchFamily="18" charset="0"/>
                <a:cs typeface="Times New Roman" panose="02020603050405020304" pitchFamily="18" charset="0"/>
              </a:rPr>
              <a:t>Над упорядкуванням кодексу, як свідчить древній літопис 720 р., працювала комісія з 18 чоловік на чолі з принцом Осакабе і представником дому Фудзивара Фубіто.</a:t>
            </a:r>
          </a:p>
          <a:p>
            <a:pPr indent="457200" algn="just"/>
            <a:r>
              <a:rPr lang="uk-UA" sz="2400" b="1" dirty="0">
                <a:solidFill>
                  <a:srgbClr val="002060"/>
                </a:solidFill>
                <a:latin typeface="Times New Roman" panose="02020603050405020304" pitchFamily="18" charset="0"/>
                <a:cs typeface="Times New Roman" panose="02020603050405020304" pitchFamily="18" charset="0"/>
              </a:rPr>
              <a:t>Ера Йоро </a:t>
            </a:r>
            <a:r>
              <a:rPr lang="uk-UA" sz="2400" dirty="0">
                <a:solidFill>
                  <a:srgbClr val="002060"/>
                </a:solidFill>
                <a:latin typeface="Times New Roman" panose="02020603050405020304" pitchFamily="18" charset="0"/>
                <a:cs typeface="Times New Roman" panose="02020603050405020304" pitchFamily="18" charset="0"/>
              </a:rPr>
              <a:t>(717−723 рр.), яка прийшла на зміну </a:t>
            </a:r>
            <a:r>
              <a:rPr lang="uk-UA" sz="2400" dirty="0" smtClean="0">
                <a:solidFill>
                  <a:srgbClr val="002060"/>
                </a:solidFill>
                <a:latin typeface="Times New Roman" panose="02020603050405020304" pitchFamily="18" charset="0"/>
                <a:cs typeface="Times New Roman" panose="02020603050405020304" pitchFamily="18" charset="0"/>
              </a:rPr>
              <a:t>«Ері </a:t>
            </a:r>
            <a:r>
              <a:rPr lang="uk-UA" sz="2400" dirty="0">
                <a:solidFill>
                  <a:srgbClr val="002060"/>
                </a:solidFill>
                <a:latin typeface="Times New Roman" panose="02020603050405020304" pitchFamily="18" charset="0"/>
                <a:cs typeface="Times New Roman" panose="02020603050405020304" pitchFamily="18" charset="0"/>
              </a:rPr>
              <a:t>Тайка», була ознаменована появою нового законодавства. У 718 році з’явився </a:t>
            </a:r>
            <a:r>
              <a:rPr lang="uk-UA" sz="2400" b="1" dirty="0">
                <a:solidFill>
                  <a:srgbClr val="002060"/>
                </a:solidFill>
                <a:latin typeface="Times New Roman" panose="02020603050405020304" pitchFamily="18" charset="0"/>
                <a:cs typeface="Times New Roman" panose="02020603050405020304" pitchFamily="18" charset="0"/>
              </a:rPr>
              <a:t>новий кодекс </a:t>
            </a:r>
            <a:r>
              <a:rPr lang="uk-UA" sz="2400" dirty="0">
                <a:solidFill>
                  <a:srgbClr val="002060"/>
                </a:solidFill>
                <a:latin typeface="Times New Roman" panose="02020603050405020304" pitchFamily="18" charset="0"/>
                <a:cs typeface="Times New Roman" panose="02020603050405020304" pitchFamily="18" charset="0"/>
              </a:rPr>
              <a:t>під назвою </a:t>
            </a:r>
            <a:r>
              <a:rPr lang="uk-UA" sz="2400" b="1" dirty="0">
                <a:solidFill>
                  <a:srgbClr val="002060"/>
                </a:solidFill>
                <a:latin typeface="Times New Roman" panose="02020603050405020304" pitchFamily="18" charset="0"/>
                <a:cs typeface="Times New Roman" panose="02020603050405020304" pitchFamily="18" charset="0"/>
              </a:rPr>
              <a:t>«Йоро рицу рьо», </a:t>
            </a:r>
            <a:r>
              <a:rPr lang="uk-UA" sz="2400" dirty="0">
                <a:solidFill>
                  <a:srgbClr val="002060"/>
                </a:solidFill>
                <a:latin typeface="Times New Roman" panose="02020603050405020304" pitchFamily="18" charset="0"/>
                <a:cs typeface="Times New Roman" panose="02020603050405020304" pitchFamily="18" charset="0"/>
              </a:rPr>
              <a:t>що </a:t>
            </a:r>
            <a:r>
              <a:rPr lang="uk-UA" sz="2400" b="1" dirty="0">
                <a:solidFill>
                  <a:srgbClr val="002060"/>
                </a:solidFill>
                <a:latin typeface="Times New Roman" panose="02020603050405020304" pitchFamily="18" charset="0"/>
                <a:cs typeface="Times New Roman" panose="02020603050405020304" pitchFamily="18" charset="0"/>
              </a:rPr>
              <a:t>складався з 953 карних і адміністративних статей.</a:t>
            </a:r>
          </a:p>
          <a:p>
            <a:pPr algn="just"/>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8952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a:t>
            </a:r>
            <a:r>
              <a:rPr lang="uk-UA" sz="3200" b="1" dirty="0" smtClean="0">
                <a:solidFill>
                  <a:schemeClr val="bg2">
                    <a:lumMod val="50000"/>
                  </a:schemeClr>
                </a:solidFill>
              </a:rPr>
              <a:t>Японії </a:t>
            </a:r>
            <a:r>
              <a:rPr lang="uk-UA" sz="1800" b="1" dirty="0" smtClean="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400" dirty="0">
                <a:solidFill>
                  <a:srgbClr val="002060"/>
                </a:solidFill>
                <a:latin typeface="Times New Roman" panose="02020603050405020304" pitchFamily="18" charset="0"/>
                <a:cs typeface="Times New Roman" panose="02020603050405020304" pitchFamily="18" charset="0"/>
              </a:rPr>
              <a:t>Дві версії кодексу «Тайхо» і «Йоро» </a:t>
            </a:r>
            <a:r>
              <a:rPr lang="uk-UA" sz="2400" dirty="0" smtClean="0">
                <a:solidFill>
                  <a:srgbClr val="002060"/>
                </a:solidFill>
                <a:latin typeface="Times New Roman" panose="02020603050405020304" pitchFamily="18" charset="0"/>
                <a:cs typeface="Times New Roman" panose="02020603050405020304" pitchFamily="18" charset="0"/>
              </a:rPr>
              <a:t>вважають  </a:t>
            </a:r>
            <a:r>
              <a:rPr lang="uk-UA" sz="2400" b="1" dirty="0" smtClean="0">
                <a:solidFill>
                  <a:srgbClr val="002060"/>
                </a:solidFill>
                <a:latin typeface="Times New Roman" panose="02020603050405020304" pitchFamily="18" charset="0"/>
                <a:cs typeface="Times New Roman" panose="02020603050405020304" pitchFamily="18" charset="0"/>
              </a:rPr>
              <a:t>єдиним зводом </a:t>
            </a:r>
            <a:r>
              <a:rPr lang="uk-UA" sz="2400" b="1" dirty="0">
                <a:solidFill>
                  <a:srgbClr val="002060"/>
                </a:solidFill>
                <a:latin typeface="Times New Roman" panose="02020603050405020304" pitchFamily="18" charset="0"/>
                <a:cs typeface="Times New Roman" panose="02020603050405020304" pitchFamily="18" charset="0"/>
              </a:rPr>
              <a:t>− «Тайхо Йоро рьо</a:t>
            </a:r>
            <a:r>
              <a:rPr lang="uk-UA" sz="2400" dirty="0" smtClean="0">
                <a:solidFill>
                  <a:srgbClr val="002060"/>
                </a:solidFill>
                <a:latin typeface="Times New Roman" panose="02020603050405020304" pitchFamily="18" charset="0"/>
                <a:cs typeface="Times New Roman" panose="02020603050405020304" pitchFamily="18" charset="0"/>
              </a:rPr>
              <a:t>».</a:t>
            </a:r>
          </a:p>
          <a:p>
            <a:pPr indent="457200" algn="just"/>
            <a:endParaRPr lang="uk-UA" sz="2400" dirty="0">
              <a:solidFill>
                <a:srgbClr val="002060"/>
              </a:solidFill>
              <a:latin typeface="Times New Roman" panose="02020603050405020304" pitchFamily="18" charset="0"/>
              <a:cs typeface="Times New Roman" panose="02020603050405020304" pitchFamily="18" charset="0"/>
            </a:endParaRPr>
          </a:p>
          <a:p>
            <a:pPr indent="457200" algn="just"/>
            <a:r>
              <a:rPr lang="uk-UA" sz="2400" dirty="0" smtClean="0">
                <a:solidFill>
                  <a:srgbClr val="002060"/>
                </a:solidFill>
                <a:latin typeface="Times New Roman" panose="02020603050405020304" pitchFamily="18" charset="0"/>
                <a:cs typeface="Times New Roman" panose="02020603050405020304" pitchFamily="18" charset="0"/>
              </a:rPr>
              <a:t>Він містить матеріал </a:t>
            </a:r>
            <a:r>
              <a:rPr lang="uk-UA" sz="2400" dirty="0">
                <a:solidFill>
                  <a:srgbClr val="002060"/>
                </a:solidFill>
                <a:latin typeface="Times New Roman" panose="02020603050405020304" pitchFamily="18" charset="0"/>
                <a:cs typeface="Times New Roman" panose="02020603050405020304" pitchFamily="18" charset="0"/>
              </a:rPr>
              <a:t>про ранньофеодальну державу Японії, про норми японського традиційного права, що формально зберегли своє значення до епохи Мейдзі (</a:t>
            </a:r>
            <a:r>
              <a:rPr lang="en-US" sz="2400" dirty="0">
                <a:solidFill>
                  <a:srgbClr val="002060"/>
                </a:solidFill>
                <a:latin typeface="Times New Roman" panose="02020603050405020304" pitchFamily="18" charset="0"/>
                <a:cs typeface="Times New Roman" panose="02020603050405020304" pitchFamily="18" charset="0"/>
              </a:rPr>
              <a:t>XIX </a:t>
            </a:r>
            <a:r>
              <a:rPr lang="uk-UA" sz="2400" dirty="0">
                <a:solidFill>
                  <a:srgbClr val="002060"/>
                </a:solidFill>
                <a:latin typeface="Times New Roman" panose="02020603050405020304" pitchFamily="18" charset="0"/>
                <a:cs typeface="Times New Roman" panose="02020603050405020304" pitchFamily="18" charset="0"/>
              </a:rPr>
              <a:t>ст</a:t>
            </a:r>
            <a:r>
              <a:rPr lang="uk-UA" sz="2400" dirty="0" smtClean="0">
                <a:solidFill>
                  <a:srgbClr val="002060"/>
                </a:solidFill>
                <a:latin typeface="Times New Roman" panose="02020603050405020304" pitchFamily="18" charset="0"/>
                <a:cs typeface="Times New Roman" panose="02020603050405020304" pitchFamily="18" charset="0"/>
              </a:rPr>
              <a:t>.).</a:t>
            </a:r>
          </a:p>
          <a:p>
            <a:pPr indent="457200" algn="just"/>
            <a:endParaRPr lang="uk-UA" sz="2400" dirty="0" smtClean="0">
              <a:solidFill>
                <a:srgbClr val="002060"/>
              </a:solidFill>
              <a:latin typeface="Times New Roman" panose="02020603050405020304" pitchFamily="18" charset="0"/>
              <a:cs typeface="Times New Roman" panose="02020603050405020304" pitchFamily="18" charset="0"/>
            </a:endParaRPr>
          </a:p>
          <a:p>
            <a:pPr indent="457200" algn="just"/>
            <a:r>
              <a:rPr lang="uk-UA" sz="2400" dirty="0" smtClean="0">
                <a:solidFill>
                  <a:srgbClr val="002060"/>
                </a:solidFill>
                <a:latin typeface="Times New Roman" panose="02020603050405020304" pitchFamily="18" charset="0"/>
                <a:cs typeface="Times New Roman" panose="02020603050405020304" pitchFamily="18" charset="0"/>
              </a:rPr>
              <a:t>Є </a:t>
            </a:r>
            <a:r>
              <a:rPr lang="uk-UA" sz="2400" dirty="0">
                <a:solidFill>
                  <a:srgbClr val="002060"/>
                </a:solidFill>
                <a:latin typeface="Times New Roman" panose="02020603050405020304" pitchFamily="18" charset="0"/>
                <a:cs typeface="Times New Roman" panose="02020603050405020304" pitchFamily="18" charset="0"/>
              </a:rPr>
              <a:t>яскравим свідченням специфічної цивілізаційної риси Японії, вміння японців не сліпо запозичати досягнення інших культур, а трансформуючи їх, пристосовуючи до історико-культурних, національних особливостей своєї країни.</a:t>
            </a:r>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411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rgbClr val="002060"/>
                </a:solidFill>
                <a:latin typeface="Times New Roman" panose="02020603050405020304" pitchFamily="18" charset="0"/>
                <a:cs typeface="Times New Roman" panose="02020603050405020304" pitchFamily="18" charset="0"/>
              </a:rPr>
              <a:t>«Тайхо Йоро рьо</a:t>
            </a:r>
            <a:r>
              <a:rPr lang="uk-UA" sz="3200" dirty="0" smtClean="0">
                <a:solidFill>
                  <a:srgbClr val="002060"/>
                </a:solidFill>
                <a:latin typeface="Times New Roman" panose="02020603050405020304" pitchFamily="18" charset="0"/>
                <a:cs typeface="Times New Roman" panose="02020603050405020304" pitchFamily="18" charset="0"/>
              </a:rPr>
              <a:t>»</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400" dirty="0" smtClean="0">
                <a:solidFill>
                  <a:srgbClr val="002060"/>
                </a:solidFill>
                <a:latin typeface="Times New Roman" panose="02020603050405020304" pitchFamily="18" charset="0"/>
                <a:cs typeface="Times New Roman" panose="02020603050405020304" pitchFamily="18" charset="0"/>
              </a:rPr>
              <a:t>Складається </a:t>
            </a:r>
            <a:r>
              <a:rPr lang="uk-UA" sz="2400" dirty="0">
                <a:solidFill>
                  <a:srgbClr val="002060"/>
                </a:solidFill>
                <a:latin typeface="Times New Roman" panose="02020603050405020304" pitchFamily="18" charset="0"/>
                <a:cs typeface="Times New Roman" panose="02020603050405020304" pitchFamily="18" charset="0"/>
              </a:rPr>
              <a:t>з 30 законів, що містять </a:t>
            </a:r>
            <a:r>
              <a:rPr lang="uk-UA" sz="2400" b="1" dirty="0">
                <a:solidFill>
                  <a:srgbClr val="002060"/>
                </a:solidFill>
                <a:latin typeface="Times New Roman" panose="02020603050405020304" pitchFamily="18" charset="0"/>
                <a:cs typeface="Times New Roman" panose="02020603050405020304" pitchFamily="18" charset="0"/>
              </a:rPr>
              <a:t>норми</a:t>
            </a:r>
            <a:r>
              <a:rPr lang="uk-UA" sz="2400" dirty="0">
                <a:solidFill>
                  <a:srgbClr val="002060"/>
                </a:solidFill>
                <a:latin typeface="Times New Roman" panose="02020603050405020304" pitchFamily="18" charset="0"/>
                <a:cs typeface="Times New Roman" panose="02020603050405020304" pitchFamily="18" charset="0"/>
              </a:rPr>
              <a:t> як </a:t>
            </a:r>
            <a:r>
              <a:rPr lang="uk-UA" sz="2400" b="1" dirty="0">
                <a:solidFill>
                  <a:srgbClr val="002060"/>
                </a:solidFill>
                <a:latin typeface="Times New Roman" panose="02020603050405020304" pitchFamily="18" charset="0"/>
                <a:cs typeface="Times New Roman" panose="02020603050405020304" pitchFamily="18" charset="0"/>
              </a:rPr>
              <a:t>цивільного, сімейно-шлюбного, адміністративного</a:t>
            </a:r>
            <a:r>
              <a:rPr lang="uk-UA" sz="2400" dirty="0">
                <a:solidFill>
                  <a:srgbClr val="002060"/>
                </a:solidFill>
                <a:latin typeface="Times New Roman" panose="02020603050405020304" pitchFamily="18" charset="0"/>
                <a:cs typeface="Times New Roman" panose="02020603050405020304" pitchFamily="18" charset="0"/>
              </a:rPr>
              <a:t>, так і </a:t>
            </a:r>
            <a:r>
              <a:rPr lang="uk-UA" sz="2400" b="1" dirty="0">
                <a:solidFill>
                  <a:srgbClr val="002060"/>
                </a:solidFill>
                <a:latin typeface="Times New Roman" panose="02020603050405020304" pitchFamily="18" charset="0"/>
                <a:cs typeface="Times New Roman" panose="02020603050405020304" pitchFamily="18" charset="0"/>
              </a:rPr>
              <a:t>карного права</a:t>
            </a:r>
            <a:r>
              <a:rPr lang="uk-UA" sz="2400" dirty="0">
                <a:solidFill>
                  <a:srgbClr val="002060"/>
                </a:solidFill>
                <a:latin typeface="Times New Roman" panose="02020603050405020304" pitchFamily="18" charset="0"/>
                <a:cs typeface="Times New Roman" panose="02020603050405020304" pitchFamily="18" charset="0"/>
              </a:rPr>
              <a:t>. </a:t>
            </a:r>
            <a:endParaRPr lang="uk-UA" sz="2400" dirty="0" smtClean="0">
              <a:solidFill>
                <a:srgbClr val="002060"/>
              </a:solidFill>
              <a:latin typeface="Times New Roman" panose="02020603050405020304" pitchFamily="18" charset="0"/>
              <a:cs typeface="Times New Roman" panose="02020603050405020304" pitchFamily="18" charset="0"/>
            </a:endParaRPr>
          </a:p>
          <a:p>
            <a:pPr indent="457200" algn="just"/>
            <a:r>
              <a:rPr lang="uk-UA" sz="2400" dirty="0" smtClean="0">
                <a:solidFill>
                  <a:srgbClr val="002060"/>
                </a:solidFill>
                <a:latin typeface="Times New Roman" panose="02020603050405020304" pitchFamily="18" charset="0"/>
                <a:cs typeface="Times New Roman" panose="02020603050405020304" pitchFamily="18" charset="0"/>
              </a:rPr>
              <a:t>Предмет </a:t>
            </a:r>
            <a:r>
              <a:rPr lang="uk-UA" sz="2400" dirty="0">
                <a:solidFill>
                  <a:srgbClr val="002060"/>
                </a:solidFill>
                <a:latin typeface="Times New Roman" panose="02020603050405020304" pitchFamily="18" charset="0"/>
                <a:cs typeface="Times New Roman" panose="02020603050405020304" pitchFamily="18" charset="0"/>
              </a:rPr>
              <a:t>регулювання того або іншого закону «Тайхо Йоро </a:t>
            </a:r>
            <a:r>
              <a:rPr lang="uk-UA" sz="2400" dirty="0" smtClean="0">
                <a:solidFill>
                  <a:srgbClr val="002060"/>
                </a:solidFill>
                <a:latin typeface="Times New Roman" panose="02020603050405020304" pitchFamily="18" charset="0"/>
                <a:cs typeface="Times New Roman" panose="02020603050405020304" pitchFamily="18" charset="0"/>
              </a:rPr>
              <a:t>рьо» знаходить </a:t>
            </a:r>
            <a:r>
              <a:rPr lang="uk-UA" sz="2400" dirty="0">
                <a:solidFill>
                  <a:srgbClr val="002060"/>
                </a:solidFill>
                <a:latin typeface="Times New Roman" panose="02020603050405020304" pitchFamily="18" charset="0"/>
                <a:cs typeface="Times New Roman" panose="02020603050405020304" pitchFamily="18" charset="0"/>
              </a:rPr>
              <a:t>відображення у своїй назві</a:t>
            </a:r>
            <a:r>
              <a:rPr lang="uk-UA" sz="2400" dirty="0" smtClean="0">
                <a:solidFill>
                  <a:srgbClr val="002060"/>
                </a:solidFill>
                <a:latin typeface="Times New Roman" panose="02020603050405020304" pitchFamily="18" charset="0"/>
                <a:cs typeface="Times New Roman" panose="02020603050405020304" pitchFamily="18" charset="0"/>
              </a:rPr>
              <a:t>.</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Закон </a:t>
            </a:r>
            <a:r>
              <a:rPr lang="uk-UA" sz="2400" b="1" dirty="0">
                <a:solidFill>
                  <a:srgbClr val="002060"/>
                </a:solidFill>
                <a:latin typeface="Times New Roman" panose="02020603050405020304" pitchFamily="18" charset="0"/>
                <a:cs typeface="Times New Roman" panose="02020603050405020304" pitchFamily="18" charset="0"/>
              </a:rPr>
              <a:t>І</a:t>
            </a:r>
            <a:r>
              <a:rPr lang="uk-UA" sz="2400" dirty="0">
                <a:solidFill>
                  <a:srgbClr val="002060"/>
                </a:solidFill>
                <a:latin typeface="Times New Roman" panose="02020603050405020304" pitchFamily="18" charset="0"/>
                <a:cs typeface="Times New Roman" panose="02020603050405020304" pitchFamily="18" charset="0"/>
              </a:rPr>
              <a:t> називається «Про посади і </a:t>
            </a:r>
            <a:r>
              <a:rPr lang="uk-UA" sz="2400" dirty="0" smtClean="0">
                <a:solidFill>
                  <a:srgbClr val="002060"/>
                </a:solidFill>
                <a:latin typeface="Times New Roman" panose="02020603050405020304" pitchFamily="18" charset="0"/>
                <a:cs typeface="Times New Roman" panose="02020603050405020304" pitchFamily="18" charset="0"/>
              </a:rPr>
              <a:t>ранги»</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Закон </a:t>
            </a:r>
            <a:r>
              <a:rPr lang="en-US" sz="2400" b="1" dirty="0">
                <a:solidFill>
                  <a:srgbClr val="002060"/>
                </a:solidFill>
                <a:latin typeface="Times New Roman" panose="02020603050405020304" pitchFamily="18" charset="0"/>
                <a:cs typeface="Times New Roman" panose="02020603050405020304" pitchFamily="18" charset="0"/>
              </a:rPr>
              <a:t>II</a:t>
            </a:r>
            <a:r>
              <a:rPr lang="en-US" sz="2400" dirty="0">
                <a:solidFill>
                  <a:srgbClr val="002060"/>
                </a:solidFill>
                <a:latin typeface="Times New Roman" panose="02020603050405020304" pitchFamily="18" charset="0"/>
                <a:cs typeface="Times New Roman" panose="02020603050405020304" pitchFamily="18" charset="0"/>
              </a:rPr>
              <a:t> − «</a:t>
            </a:r>
            <a:r>
              <a:rPr lang="uk-UA" sz="2400" dirty="0">
                <a:solidFill>
                  <a:srgbClr val="002060"/>
                </a:solidFill>
                <a:latin typeface="Times New Roman" panose="02020603050405020304" pitchFamily="18" charset="0"/>
                <a:cs typeface="Times New Roman" panose="02020603050405020304" pitchFamily="18" charset="0"/>
              </a:rPr>
              <a:t>Про установи і штати</a:t>
            </a:r>
            <a:r>
              <a:rPr lang="uk-UA" sz="2400" dirty="0" smtClean="0">
                <a:solidFill>
                  <a:srgbClr val="002060"/>
                </a:solidFill>
                <a:latin typeface="Times New Roman" panose="02020603050405020304" pitchFamily="18" charset="0"/>
                <a:cs typeface="Times New Roman" panose="02020603050405020304" pitchFamily="18" charset="0"/>
              </a:rPr>
              <a:t>»</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Закон </a:t>
            </a:r>
            <a:r>
              <a:rPr lang="en-US" sz="2400" b="1" dirty="0">
                <a:solidFill>
                  <a:srgbClr val="002060"/>
                </a:solidFill>
                <a:latin typeface="Times New Roman" panose="02020603050405020304" pitchFamily="18" charset="0"/>
                <a:cs typeface="Times New Roman" panose="02020603050405020304" pitchFamily="18" charset="0"/>
              </a:rPr>
              <a:t>VII </a:t>
            </a:r>
            <a:r>
              <a:rPr lang="en-US" sz="2400" dirty="0">
                <a:solidFill>
                  <a:srgbClr val="002060"/>
                </a:solidFill>
                <a:latin typeface="Times New Roman" panose="02020603050405020304" pitchFamily="18" charset="0"/>
                <a:cs typeface="Times New Roman" panose="02020603050405020304" pitchFamily="18" charset="0"/>
              </a:rPr>
              <a:t>− «</a:t>
            </a:r>
            <a:r>
              <a:rPr lang="uk-UA" sz="2400" dirty="0">
                <a:solidFill>
                  <a:srgbClr val="002060"/>
                </a:solidFill>
                <a:latin typeface="Times New Roman" panose="02020603050405020304" pitchFamily="18" charset="0"/>
                <a:cs typeface="Times New Roman" panose="02020603050405020304" pitchFamily="18" charset="0"/>
              </a:rPr>
              <a:t>Про буддійських ченців і черниць</a:t>
            </a:r>
            <a:r>
              <a:rPr lang="uk-UA" sz="2400" dirty="0" smtClean="0">
                <a:solidFill>
                  <a:srgbClr val="002060"/>
                </a:solidFill>
                <a:latin typeface="Times New Roman" panose="02020603050405020304" pitchFamily="18" charset="0"/>
                <a:cs typeface="Times New Roman" panose="02020603050405020304" pitchFamily="18" charset="0"/>
              </a:rPr>
              <a:t>».</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Закон </a:t>
            </a:r>
            <a:r>
              <a:rPr lang="en-US" sz="2400" b="1" dirty="0">
                <a:solidFill>
                  <a:srgbClr val="002060"/>
                </a:solidFill>
                <a:latin typeface="Times New Roman" panose="02020603050405020304" pitchFamily="18" charset="0"/>
                <a:cs typeface="Times New Roman" panose="02020603050405020304" pitchFamily="18" charset="0"/>
              </a:rPr>
              <a:t>VIII </a:t>
            </a:r>
            <a:r>
              <a:rPr lang="uk-UA" sz="2400" dirty="0">
                <a:solidFill>
                  <a:srgbClr val="002060"/>
                </a:solidFill>
                <a:latin typeface="Times New Roman" panose="02020603050405020304" pitchFamily="18" charset="0"/>
                <a:cs typeface="Times New Roman" panose="02020603050405020304" pitchFamily="18" charset="0"/>
              </a:rPr>
              <a:t>регулює соціально-економічні відносини, наприклад «статус» селянського подвір’я як господарської, організаційної, військово-облікової і, головне, податкової одиниці; торкається питань спадщини, шлюбу і розлучення. </a:t>
            </a:r>
            <a:endParaRPr lang="uk-UA" sz="2400" dirty="0" smtClean="0">
              <a:solidFill>
                <a:srgbClr val="002060"/>
              </a:solidFill>
              <a:latin typeface="Times New Roman" panose="02020603050405020304" pitchFamily="18" charset="0"/>
              <a:cs typeface="Times New Roman" panose="02020603050405020304" pitchFamily="18" charset="0"/>
            </a:endParaRP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a:t>
            </a:r>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6452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rgbClr val="002060"/>
                </a:solidFill>
                <a:latin typeface="Times New Roman" panose="02020603050405020304" pitchFamily="18" charset="0"/>
                <a:cs typeface="Times New Roman" panose="02020603050405020304" pitchFamily="18" charset="0"/>
              </a:rPr>
              <a:t>«Тайхо Йоро рьо</a:t>
            </a:r>
            <a:r>
              <a:rPr lang="uk-UA" sz="3200" dirty="0" smtClean="0">
                <a:solidFill>
                  <a:srgbClr val="002060"/>
                </a:solidFill>
                <a:latin typeface="Times New Roman" panose="02020603050405020304" pitchFamily="18" charset="0"/>
                <a:cs typeface="Times New Roman" panose="02020603050405020304" pitchFamily="18" charset="0"/>
              </a:rPr>
              <a:t>»</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a:bodyPr>
          <a:lstStyle/>
          <a:p>
            <a:pPr indent="457200" algn="just"/>
            <a:r>
              <a:rPr lang="uk-UA" sz="2400" dirty="0">
                <a:solidFill>
                  <a:srgbClr val="002060"/>
                </a:solidFill>
                <a:latin typeface="Times New Roman" panose="02020603050405020304" pitchFamily="18" charset="0"/>
                <a:cs typeface="Times New Roman" panose="02020603050405020304" pitchFamily="18" charset="0"/>
              </a:rPr>
              <a:t>Положення Зводу показують, що норми конфуціанської моралі здійснили безпосередній вплив на його зміст. </a:t>
            </a:r>
            <a:r>
              <a:rPr lang="uk-UA" sz="2400" dirty="0" smtClean="0">
                <a:solidFill>
                  <a:srgbClr val="002060"/>
                </a:solidFill>
                <a:latin typeface="Times New Roman" panose="02020603050405020304" pitchFamily="18" charset="0"/>
                <a:cs typeface="Times New Roman" panose="02020603050405020304" pitchFamily="18" charset="0"/>
              </a:rPr>
              <a:t>У ньому, зокрема, зафіксоване загальне </a:t>
            </a:r>
            <a:r>
              <a:rPr lang="uk-UA" sz="2400" dirty="0">
                <a:solidFill>
                  <a:srgbClr val="002060"/>
                </a:solidFill>
                <a:latin typeface="Times New Roman" panose="02020603050405020304" pitchFamily="18" charset="0"/>
                <a:cs typeface="Times New Roman" panose="02020603050405020304" pitchFamily="18" charset="0"/>
              </a:rPr>
              <a:t>конфуціанське положення, що особа потребує покарання за будь-який проступок, «який не слід було чинити».</a:t>
            </a:r>
          </a:p>
          <a:p>
            <a:pPr indent="457200" algn="just"/>
            <a:r>
              <a:rPr lang="uk-UA" sz="2400" dirty="0">
                <a:solidFill>
                  <a:srgbClr val="002060"/>
                </a:solidFill>
                <a:latin typeface="Times New Roman" panose="02020603050405020304" pitchFamily="18" charset="0"/>
                <a:cs typeface="Times New Roman" panose="02020603050405020304" pitchFamily="18" charset="0"/>
              </a:rPr>
              <a:t>Водночас </a:t>
            </a:r>
            <a:r>
              <a:rPr lang="uk-UA" sz="2400" b="1" dirty="0">
                <a:solidFill>
                  <a:srgbClr val="002060"/>
                </a:solidFill>
                <a:latin typeface="Times New Roman" panose="02020603050405020304" pitchFamily="18" charset="0"/>
                <a:cs typeface="Times New Roman" panose="02020603050405020304" pitchFamily="18" charset="0"/>
              </a:rPr>
              <a:t>звід − правовий документ, а не збірка моралістичних настанов</a:t>
            </a:r>
            <a:r>
              <a:rPr lang="uk-UA" sz="2400" dirty="0">
                <a:solidFill>
                  <a:srgbClr val="002060"/>
                </a:solidFill>
                <a:latin typeface="Times New Roman" panose="02020603050405020304" pitchFamily="18" charset="0"/>
                <a:cs typeface="Times New Roman" panose="02020603050405020304" pitchFamily="18" charset="0"/>
              </a:rPr>
              <a:t> більш пізнього періоду. Він був покликаний стати законодавчим обґрунтуванням правлячого режиму, зміцнити його основи за допомогою детально розробленої, єдиної для Японії правової системи. З цією метою і був проведений всебічний перегляд, уніфікація, систематизація звичаєвих, і раніше створених, законодавчих норм. </a:t>
            </a:r>
            <a:r>
              <a:rPr lang="uk-UA" sz="2400" dirty="0" smtClean="0">
                <a:solidFill>
                  <a:srgbClr val="002060"/>
                </a:solidFill>
                <a:latin typeface="Times New Roman" panose="02020603050405020304" pitchFamily="18" charset="0"/>
                <a:cs typeface="Times New Roman" panose="02020603050405020304" pitchFamily="18" charset="0"/>
              </a:rPr>
              <a:t>Японську </a:t>
            </a:r>
            <a:r>
              <a:rPr lang="uk-UA" sz="2400" dirty="0">
                <a:solidFill>
                  <a:srgbClr val="002060"/>
                </a:solidFill>
                <a:latin typeface="Times New Roman" panose="02020603050405020304" pitchFamily="18" charset="0"/>
                <a:cs typeface="Times New Roman" panose="02020603050405020304" pitchFamily="18" charset="0"/>
              </a:rPr>
              <a:t>державу цього періоду (</a:t>
            </a:r>
            <a:r>
              <a:rPr lang="en-US" sz="2400" dirty="0">
                <a:solidFill>
                  <a:srgbClr val="002060"/>
                </a:solidFill>
                <a:latin typeface="Times New Roman" panose="02020603050405020304" pitchFamily="18" charset="0"/>
                <a:cs typeface="Times New Roman" panose="02020603050405020304" pitchFamily="18" charset="0"/>
              </a:rPr>
              <a:t>VIII−</a:t>
            </a:r>
            <a:r>
              <a:rPr lang="uk-UA" sz="2400" dirty="0">
                <a:solidFill>
                  <a:srgbClr val="002060"/>
                </a:solidFill>
                <a:latin typeface="Times New Roman" panose="02020603050405020304" pitchFamily="18" charset="0"/>
                <a:cs typeface="Times New Roman" panose="02020603050405020304" pitchFamily="18" charset="0"/>
              </a:rPr>
              <a:t>Х ст.) </a:t>
            </a:r>
            <a:r>
              <a:rPr lang="uk-UA" sz="2400" dirty="0" smtClean="0">
                <a:solidFill>
                  <a:srgbClr val="002060"/>
                </a:solidFill>
                <a:latin typeface="Times New Roman" panose="02020603050405020304" pitchFamily="18" charset="0"/>
                <a:cs typeface="Times New Roman" panose="02020603050405020304" pitchFamily="18" charset="0"/>
              </a:rPr>
              <a:t>називають </a:t>
            </a:r>
            <a:r>
              <a:rPr lang="uk-UA" sz="2400" dirty="0">
                <a:solidFill>
                  <a:srgbClr val="002060"/>
                </a:solidFill>
                <a:latin typeface="Times New Roman" panose="02020603050405020304" pitchFamily="18" charset="0"/>
                <a:cs typeface="Times New Roman" panose="02020603050405020304" pitchFamily="18" charset="0"/>
              </a:rPr>
              <a:t>«правовою», на відміну від наступної епохи, коли під впливом ряду історичних чинників відбулося різке падіння загального значення ролі закону, права як такого.</a:t>
            </a:r>
          </a:p>
        </p:txBody>
      </p:sp>
    </p:spTree>
    <p:extLst>
      <p:ext uri="{BB962C8B-B14F-4D97-AF65-F5344CB8AC3E}">
        <p14:creationId xmlns:p14="http://schemas.microsoft.com/office/powerpoint/2010/main" val="3070339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Японії </a:t>
            </a:r>
            <a:r>
              <a:rPr lang="uk-UA" sz="1800" b="1" dirty="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lnSpcReduction="10000"/>
          </a:bodyPr>
          <a:lstStyle/>
          <a:p>
            <a:pPr indent="457200" algn="just"/>
            <a:r>
              <a:rPr lang="uk-UA" sz="2400" dirty="0">
                <a:solidFill>
                  <a:srgbClr val="002060"/>
                </a:solidFill>
                <a:latin typeface="Times New Roman" panose="02020603050405020304" pitchFamily="18" charset="0"/>
                <a:cs typeface="Times New Roman" panose="02020603050405020304" pitchFamily="18" charset="0"/>
              </a:rPr>
              <a:t>Разом із кодексами серед джерел права Японії цього періоду широко була представлена </a:t>
            </a:r>
            <a:r>
              <a:rPr lang="uk-UA" sz="2400" b="1" dirty="0">
                <a:solidFill>
                  <a:srgbClr val="002060"/>
                </a:solidFill>
                <a:latin typeface="Times New Roman" panose="02020603050405020304" pitchFamily="18" charset="0"/>
                <a:cs typeface="Times New Roman" panose="02020603050405020304" pitchFamily="18" charset="0"/>
              </a:rPr>
              <a:t>поточна нормотворчість імператорів у вигляді указів і постанов</a:t>
            </a:r>
            <a:r>
              <a:rPr lang="uk-UA" sz="2400" dirty="0">
                <a:solidFill>
                  <a:srgbClr val="002060"/>
                </a:solidFill>
                <a:latin typeface="Times New Roman" panose="02020603050405020304" pitchFamily="18" charset="0"/>
                <a:cs typeface="Times New Roman" panose="02020603050405020304" pitchFamily="18" charset="0"/>
              </a:rPr>
              <a:t>, які видавалися як доповнення адміністративних і карних законів.</a:t>
            </a:r>
          </a:p>
          <a:p>
            <a:pPr indent="457200" algn="just"/>
            <a:r>
              <a:rPr lang="uk-UA" sz="2400" dirty="0">
                <a:solidFill>
                  <a:srgbClr val="002060"/>
                </a:solidFill>
                <a:latin typeface="Times New Roman" panose="02020603050405020304" pitchFamily="18" charset="0"/>
                <a:cs typeface="Times New Roman" panose="02020603050405020304" pitchFamily="18" charset="0"/>
              </a:rPr>
              <a:t>З установленням сьогунату в правовій сфері Японії т.зв. період «правової держави» закінчився. Під впливом розпаду єдиного правового простору «ріцу» і «рьо», як державні, імператорські розпорядження втратили свій загальнояпонський нормативний характер. На першому плані почали з’являтися </a:t>
            </a:r>
            <a:r>
              <a:rPr lang="uk-UA" sz="2400" b="1" dirty="0">
                <a:solidFill>
                  <a:srgbClr val="002060"/>
                </a:solidFill>
                <a:latin typeface="Times New Roman" panose="02020603050405020304" pitchFamily="18" charset="0"/>
                <a:cs typeface="Times New Roman" panose="02020603050405020304" pitchFamily="18" charset="0"/>
              </a:rPr>
              <a:t>морально-правові норми − гирі</a:t>
            </a:r>
            <a:r>
              <a:rPr lang="uk-UA" sz="2400" dirty="0">
                <a:solidFill>
                  <a:srgbClr val="002060"/>
                </a:solidFill>
                <a:latin typeface="Times New Roman" panose="02020603050405020304" pitchFamily="18" charset="0"/>
                <a:cs typeface="Times New Roman" panose="02020603050405020304" pitchFamily="18" charset="0"/>
              </a:rPr>
              <a:t>. Вони виходили із розуміння пристойності, яка регулювала поведінку індивіда в усіх випадках життя: відносини батька і сина, чоловіка і дружини, дядька і племінника. А поза сім’єю − відносини власника й орендаря, позикодавця і боржника, торговця і клієнта, старшого чиновника і підпорядкованого. Ідеологічною основою цих норм стало конфуціанство.</a:t>
            </a:r>
          </a:p>
        </p:txBody>
      </p:sp>
    </p:spTree>
    <p:extLst>
      <p:ext uri="{BB962C8B-B14F-4D97-AF65-F5344CB8AC3E}">
        <p14:creationId xmlns:p14="http://schemas.microsoft.com/office/powerpoint/2010/main" val="2153077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Японії </a:t>
            </a:r>
            <a:r>
              <a:rPr lang="uk-UA" sz="1800" b="1" dirty="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lnSpcReduction="10000"/>
          </a:bodyPr>
          <a:lstStyle/>
          <a:p>
            <a:pPr indent="457200" algn="just"/>
            <a:r>
              <a:rPr lang="uk-UA" sz="2400" dirty="0">
                <a:solidFill>
                  <a:srgbClr val="002060"/>
                </a:solidFill>
                <a:latin typeface="Times New Roman" panose="02020603050405020304" pitchFamily="18" charset="0"/>
                <a:cs typeface="Times New Roman" panose="02020603050405020304" pitchFamily="18" charset="0"/>
              </a:rPr>
              <a:t>Гирі </a:t>
            </a:r>
            <a:r>
              <a:rPr lang="uk-UA" sz="2400" dirty="0" smtClean="0">
                <a:solidFill>
                  <a:srgbClr val="002060"/>
                </a:solidFill>
                <a:latin typeface="Times New Roman" panose="02020603050405020304" pitchFamily="18" charset="0"/>
                <a:cs typeface="Times New Roman" panose="02020603050405020304" pitchFamily="18" charset="0"/>
              </a:rPr>
              <a:t>дотримувалися </a:t>
            </a:r>
            <a:r>
              <a:rPr lang="uk-UA" sz="2400" dirty="0">
                <a:solidFill>
                  <a:srgbClr val="002060"/>
                </a:solidFill>
                <a:latin typeface="Times New Roman" panose="02020603050405020304" pitchFamily="18" charset="0"/>
                <a:cs typeface="Times New Roman" panose="02020603050405020304" pitchFamily="18" charset="0"/>
              </a:rPr>
              <a:t>автоматично, під страхом осуду з боку суспільства, «порушень пристойності», різноманітні критерії тяжкості яких були тісно пов’язані зі становою приналежністю індивіда.</a:t>
            </a:r>
          </a:p>
          <a:p>
            <a:pPr indent="457200" algn="just"/>
            <a:r>
              <a:rPr lang="uk-UA" sz="2400" dirty="0" smtClean="0">
                <a:solidFill>
                  <a:srgbClr val="002060"/>
                </a:solidFill>
                <a:latin typeface="Times New Roman" panose="02020603050405020304" pitchFamily="18" charset="0"/>
                <a:cs typeface="Times New Roman" panose="02020603050405020304" pitchFamily="18" charset="0"/>
              </a:rPr>
              <a:t>Існував </a:t>
            </a:r>
            <a:r>
              <a:rPr lang="uk-UA" sz="2400" b="1" dirty="0">
                <a:solidFill>
                  <a:srgbClr val="002060"/>
                </a:solidFill>
                <a:latin typeface="Times New Roman" panose="02020603050405020304" pitchFamily="18" charset="0"/>
                <a:cs typeface="Times New Roman" panose="02020603050405020304" pitchFamily="18" charset="0"/>
              </a:rPr>
              <a:t>особливий кодекс норм «пристойності», «кодекс честі»</a:t>
            </a:r>
            <a:r>
              <a:rPr lang="uk-UA" sz="2400" dirty="0">
                <a:solidFill>
                  <a:srgbClr val="002060"/>
                </a:solidFill>
                <a:latin typeface="Times New Roman" panose="02020603050405020304" pitchFamily="18" charset="0"/>
                <a:cs typeface="Times New Roman" panose="02020603050405020304" pitchFamily="18" charset="0"/>
              </a:rPr>
              <a:t> − </a:t>
            </a:r>
            <a:r>
              <a:rPr lang="uk-UA" sz="2400" b="1" dirty="0" smtClean="0">
                <a:solidFill>
                  <a:srgbClr val="0070C0"/>
                </a:solidFill>
                <a:latin typeface="Times New Roman" panose="02020603050405020304" pitchFamily="18" charset="0"/>
                <a:cs typeface="Times New Roman" panose="02020603050405020304" pitchFamily="18" charset="0"/>
              </a:rPr>
              <a:t>букехо, </a:t>
            </a:r>
            <a:r>
              <a:rPr lang="uk-UA" sz="2400" dirty="0" smtClean="0">
                <a:solidFill>
                  <a:schemeClr val="tx1"/>
                </a:solidFill>
                <a:latin typeface="Times New Roman" panose="02020603050405020304" pitchFamily="18" charset="0"/>
                <a:cs typeface="Times New Roman" panose="02020603050405020304" pitchFamily="18" charset="0"/>
              </a:rPr>
              <a:t>який був </a:t>
            </a:r>
            <a:r>
              <a:rPr lang="uk-UA" sz="2400" dirty="0">
                <a:solidFill>
                  <a:srgbClr val="002060"/>
                </a:solidFill>
                <a:latin typeface="Times New Roman" panose="02020603050405020304" pitchFamily="18" charset="0"/>
                <a:cs typeface="Times New Roman" panose="02020603050405020304" pitchFamily="18" charset="0"/>
              </a:rPr>
              <a:t>сформований </a:t>
            </a:r>
            <a:r>
              <a:rPr lang="uk-UA" sz="2400" dirty="0" smtClean="0">
                <a:solidFill>
                  <a:srgbClr val="002060"/>
                </a:solidFill>
                <a:latin typeface="Times New Roman" panose="02020603050405020304" pitchFamily="18" charset="0"/>
                <a:cs typeface="Times New Roman" panose="02020603050405020304" pitchFamily="18" charset="0"/>
              </a:rPr>
              <a:t>для </a:t>
            </a:r>
            <a:r>
              <a:rPr lang="uk-UA" sz="2400" dirty="0">
                <a:solidFill>
                  <a:srgbClr val="002060"/>
                </a:solidFill>
                <a:latin typeface="Times New Roman" panose="02020603050405020304" pitchFamily="18" charset="0"/>
                <a:cs typeface="Times New Roman" panose="02020603050405020304" pitchFamily="18" charset="0"/>
              </a:rPr>
              <a:t>самурайського стану. Він був заснований з урахуванням вимог абсолютної особистої відданості васала своєму сюзерену, виключав саму ідею прав і обов’язків юридичного характеру. Відносини васала-воїна і його сюзерена будувалися не на договірній основі, а на основі </a:t>
            </a:r>
            <a:r>
              <a:rPr lang="uk-UA" sz="2400" dirty="0" err="1" smtClean="0">
                <a:solidFill>
                  <a:srgbClr val="002060"/>
                </a:solidFill>
                <a:latin typeface="Times New Roman" panose="02020603050405020304" pitchFamily="18" charset="0"/>
                <a:cs typeface="Times New Roman" panose="02020603050405020304" pitchFamily="18" charset="0"/>
              </a:rPr>
              <a:t>квазідосімейних</a:t>
            </a:r>
            <a:r>
              <a:rPr lang="uk-UA" sz="2400" dirty="0" smtClean="0">
                <a:solidFill>
                  <a:srgbClr val="002060"/>
                </a:solidFill>
                <a:latin typeface="Times New Roman" panose="02020603050405020304" pitchFamily="18" charset="0"/>
                <a:cs typeface="Times New Roman" panose="02020603050405020304" pitchFamily="18" charset="0"/>
              </a:rPr>
              <a:t> </a:t>
            </a:r>
            <a:r>
              <a:rPr lang="uk-UA" sz="2400" dirty="0">
                <a:solidFill>
                  <a:srgbClr val="002060"/>
                </a:solidFill>
                <a:latin typeface="Times New Roman" panose="02020603050405020304" pitchFamily="18" charset="0"/>
                <a:cs typeface="Times New Roman" panose="02020603050405020304" pitchFamily="18" charset="0"/>
              </a:rPr>
              <a:t>начал, як відносини батька і сина. Васал при цьому не мав ніяких гарантій проти сваволі свого пана. Сама думка про це вважалася образливою. Будь-яке безчестя самурая закінчувалося самогубством.</a:t>
            </a:r>
          </a:p>
          <a:p>
            <a:pPr indent="457200" algn="just"/>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285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Японії </a:t>
            </a:r>
            <a:r>
              <a:rPr lang="uk-UA" sz="1800" b="1" dirty="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400" dirty="0">
                <a:solidFill>
                  <a:srgbClr val="002060"/>
                </a:solidFill>
                <a:latin typeface="Times New Roman" panose="02020603050405020304" pitchFamily="18" charset="0"/>
                <a:cs typeface="Times New Roman" panose="02020603050405020304" pitchFamily="18" charset="0"/>
              </a:rPr>
              <a:t>У </a:t>
            </a:r>
            <a:r>
              <a:rPr lang="en-US" sz="2400" dirty="0">
                <a:solidFill>
                  <a:srgbClr val="002060"/>
                </a:solidFill>
                <a:latin typeface="Times New Roman" panose="02020603050405020304" pitchFamily="18" charset="0"/>
                <a:cs typeface="Times New Roman" panose="02020603050405020304" pitchFamily="18" charset="0"/>
              </a:rPr>
              <a:t>XV-XVI </a:t>
            </a:r>
            <a:r>
              <a:rPr lang="uk-UA" sz="2400" dirty="0">
                <a:solidFill>
                  <a:srgbClr val="002060"/>
                </a:solidFill>
                <a:latin typeface="Times New Roman" panose="02020603050405020304" pitchFamily="18" charset="0"/>
                <a:cs typeface="Times New Roman" panose="02020603050405020304" pitchFamily="18" charset="0"/>
              </a:rPr>
              <a:t>ст. роль загальнояпонського права значно послабшала. Кожне князівство, кожний стан управлялися своїми власними встановленнями, нормами звичаєвого права, що лише іноді, головним чином у вигляді моральних заповітів, інструкцій, повчань об’єднувалися в збірники. Одним із таких значних станових нормативних збірників став </a:t>
            </a:r>
            <a:r>
              <a:rPr lang="uk-UA" sz="2400" b="1" dirty="0">
                <a:solidFill>
                  <a:srgbClr val="002060"/>
                </a:solidFill>
                <a:latin typeface="Times New Roman" panose="02020603050405020304" pitchFamily="18" charset="0"/>
                <a:cs typeface="Times New Roman" panose="02020603050405020304" pitchFamily="18" charset="0"/>
              </a:rPr>
              <a:t>Кодекс років Кьомму (1334-1338 рр.)</a:t>
            </a:r>
            <a:r>
              <a:rPr lang="uk-UA" sz="2400" dirty="0">
                <a:solidFill>
                  <a:srgbClr val="002060"/>
                </a:solidFill>
                <a:latin typeface="Times New Roman" panose="02020603050405020304" pitchFamily="18" charset="0"/>
                <a:cs typeface="Times New Roman" panose="02020603050405020304" pitchFamily="18" charset="0"/>
              </a:rPr>
              <a:t>, покликаний ліквідувати «смуту в країні», забезпечити стабільність політичної влади сьогуна.</a:t>
            </a:r>
          </a:p>
          <a:p>
            <a:pPr indent="457200" algn="just"/>
            <a:r>
              <a:rPr lang="uk-UA" sz="2400" dirty="0" smtClean="0">
                <a:solidFill>
                  <a:srgbClr val="002060"/>
                </a:solidFill>
                <a:latin typeface="Times New Roman" panose="02020603050405020304" pitchFamily="18" charset="0"/>
                <a:cs typeface="Times New Roman" panose="02020603050405020304" pitchFamily="18" charset="0"/>
              </a:rPr>
              <a:t>Законотворчість в Японії пожвавилася тільки під час сьогуната Токугави, коли сьогуном була проголошена </a:t>
            </a:r>
            <a:r>
              <a:rPr lang="uk-UA" sz="2400" b="1" dirty="0" smtClean="0">
                <a:solidFill>
                  <a:srgbClr val="002060"/>
                </a:solidFill>
                <a:latin typeface="Times New Roman" panose="02020603050405020304" pitchFamily="18" charset="0"/>
                <a:cs typeface="Times New Roman" panose="02020603050405020304" pitchFamily="18" charset="0"/>
              </a:rPr>
              <a:t>політика «твердого дотримання старих законів»</a:t>
            </a:r>
            <a:r>
              <a:rPr lang="uk-UA" sz="2400" dirty="0" smtClean="0">
                <a:solidFill>
                  <a:srgbClr val="002060"/>
                </a:solidFill>
                <a:latin typeface="Times New Roman" panose="02020603050405020304" pitchFamily="18" charset="0"/>
                <a:cs typeface="Times New Roman" panose="02020603050405020304" pitchFamily="18" charset="0"/>
              </a:rPr>
              <a:t>. </a:t>
            </a:r>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9879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Японії </a:t>
            </a:r>
            <a:r>
              <a:rPr lang="uk-UA" sz="1800" b="1" dirty="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lnSpcReduction="10000"/>
          </a:bodyPr>
          <a:lstStyle/>
          <a:p>
            <a:pPr indent="457200" algn="just"/>
            <a:r>
              <a:rPr lang="uk-UA" sz="2400" dirty="0" smtClean="0">
                <a:solidFill>
                  <a:srgbClr val="002060"/>
                </a:solidFill>
                <a:latin typeface="Times New Roman" panose="02020603050405020304" pitchFamily="18" charset="0"/>
                <a:cs typeface="Times New Roman" panose="02020603050405020304" pitchFamily="18" charset="0"/>
              </a:rPr>
              <a:t>У 1742 р. з цією метою було прийнято </a:t>
            </a:r>
            <a:r>
              <a:rPr lang="uk-UA" sz="2400" b="1" dirty="0" smtClean="0">
                <a:solidFill>
                  <a:srgbClr val="002060"/>
                </a:solidFill>
                <a:latin typeface="Times New Roman" panose="02020603050405020304" pitchFamily="18" charset="0"/>
                <a:cs typeface="Times New Roman" panose="02020603050405020304" pitchFamily="18" charset="0"/>
              </a:rPr>
              <a:t>Кодекс із 100 статей</a:t>
            </a:r>
            <a:r>
              <a:rPr lang="uk-UA" sz="2400" dirty="0" smtClean="0">
                <a:solidFill>
                  <a:srgbClr val="002060"/>
                </a:solidFill>
                <a:latin typeface="Times New Roman" panose="02020603050405020304" pitchFamily="18" charset="0"/>
                <a:cs typeface="Times New Roman" panose="02020603050405020304" pitchFamily="18" charset="0"/>
              </a:rPr>
              <a:t>, положення якого зводилися до </a:t>
            </a:r>
            <a:r>
              <a:rPr lang="uk-UA" sz="2400" b="1" dirty="0" smtClean="0">
                <a:solidFill>
                  <a:srgbClr val="002060"/>
                </a:solidFill>
                <a:latin typeface="Times New Roman" panose="02020603050405020304" pitchFamily="18" charset="0"/>
                <a:cs typeface="Times New Roman" panose="02020603050405020304" pitchFamily="18" charset="0"/>
              </a:rPr>
              <a:t>упорядкованого викладу основного змісту старих законів, норм звичаєвого права</a:t>
            </a:r>
            <a:r>
              <a:rPr lang="uk-UA" sz="2400" dirty="0" smtClean="0">
                <a:solidFill>
                  <a:srgbClr val="002060"/>
                </a:solidFill>
                <a:latin typeface="Times New Roman" panose="02020603050405020304" pitchFamily="18" charset="0"/>
                <a:cs typeface="Times New Roman" panose="02020603050405020304" pitchFamily="18" charset="0"/>
              </a:rPr>
              <a:t>. Кодекс сприйняв багато приписів старих кодексів епох Тайхо і Йоро VIII століття. Позитивні наслідки цієї політики були незначні через те, що </a:t>
            </a:r>
            <a:r>
              <a:rPr lang="uk-UA" sz="2400" b="1" dirty="0" smtClean="0">
                <a:solidFill>
                  <a:srgbClr val="002060"/>
                </a:solidFill>
                <a:latin typeface="Times New Roman" panose="02020603050405020304" pitchFamily="18" charset="0"/>
                <a:cs typeface="Times New Roman" panose="02020603050405020304" pitchFamily="18" charset="0"/>
              </a:rPr>
              <a:t>знання закону вважалося </a:t>
            </a:r>
            <a:r>
              <a:rPr lang="uk-UA" sz="2400" dirty="0" smtClean="0">
                <a:solidFill>
                  <a:srgbClr val="002060"/>
                </a:solidFill>
                <a:latin typeface="Times New Roman" panose="02020603050405020304" pitchFamily="18" charset="0"/>
                <a:cs typeface="Times New Roman" panose="02020603050405020304" pitchFamily="18" charset="0"/>
              </a:rPr>
              <a:t>в цей час </a:t>
            </a:r>
            <a:r>
              <a:rPr lang="uk-UA" sz="2400" b="1" dirty="0" smtClean="0">
                <a:solidFill>
                  <a:srgbClr val="002060"/>
                </a:solidFill>
                <a:latin typeface="Times New Roman" panose="02020603050405020304" pitchFamily="18" charset="0"/>
                <a:cs typeface="Times New Roman" panose="02020603050405020304" pitchFamily="18" charset="0"/>
              </a:rPr>
              <a:t>привілеєм обраних</a:t>
            </a:r>
            <a:r>
              <a:rPr lang="uk-UA" sz="2400" dirty="0" smtClean="0">
                <a:solidFill>
                  <a:srgbClr val="002060"/>
                </a:solidFill>
                <a:latin typeface="Times New Roman" panose="02020603050405020304" pitchFamily="18" charset="0"/>
                <a:cs typeface="Times New Roman" panose="02020603050405020304" pitchFamily="18" charset="0"/>
              </a:rPr>
              <a:t>. Закони </a:t>
            </a:r>
            <a:r>
              <a:rPr lang="uk-UA" sz="2400" b="1" dirty="0" smtClean="0">
                <a:solidFill>
                  <a:srgbClr val="002060"/>
                </a:solidFill>
                <a:latin typeface="Times New Roman" panose="02020603050405020304" pitchFamily="18" charset="0"/>
                <a:cs typeface="Times New Roman" panose="02020603050405020304" pitchFamily="18" charset="0"/>
              </a:rPr>
              <a:t>не публікувалися </a:t>
            </a:r>
            <a:r>
              <a:rPr lang="uk-UA" sz="2400" dirty="0" smtClean="0">
                <a:solidFill>
                  <a:srgbClr val="002060"/>
                </a:solidFill>
                <a:latin typeface="Times New Roman" panose="02020603050405020304" pitchFamily="18" charset="0"/>
                <a:cs typeface="Times New Roman" panose="02020603050405020304" pitchFamily="18" charset="0"/>
              </a:rPr>
              <a:t>(діяв </a:t>
            </a:r>
            <a:r>
              <a:rPr lang="uk-UA" sz="2400" b="1" dirty="0" smtClean="0">
                <a:solidFill>
                  <a:srgbClr val="002060"/>
                </a:solidFill>
                <a:latin typeface="Times New Roman" panose="02020603050405020304" pitchFamily="18" charset="0"/>
                <a:cs typeface="Times New Roman" panose="02020603050405020304" pitchFamily="18" charset="0"/>
              </a:rPr>
              <a:t>принцип: «Варто виконувати, а не знати»</a:t>
            </a:r>
            <a:r>
              <a:rPr lang="uk-UA" sz="2400" dirty="0" smtClean="0">
                <a:solidFill>
                  <a:srgbClr val="002060"/>
                </a:solidFill>
                <a:latin typeface="Times New Roman" panose="02020603050405020304" pitchFamily="18" charset="0"/>
                <a:cs typeface="Times New Roman" panose="02020603050405020304" pitchFamily="18" charset="0"/>
              </a:rPr>
              <a:t>). До відома населення доводилася лише мала їх частина, та, що стосувалася категоричних заборонних приписів. Кодекс 1742 року зберігався в таємниці, до нього мали доступ лише три вищих чиновники уряду бакуфу. Та й сфера дії законів поширювалася лише на території, що безпосередньо входили у володіння клану Токугава, у даймьо було власне право.</a:t>
            </a:r>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6789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Основні інститути далекосхідного права</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400" b="1" dirty="0">
                <a:solidFill>
                  <a:srgbClr val="002060"/>
                </a:solidFill>
                <a:latin typeface="Times New Roman" panose="02020603050405020304" pitchFamily="18" charset="0"/>
                <a:cs typeface="Times New Roman" panose="02020603050405020304" pitchFamily="18" charset="0"/>
              </a:rPr>
              <a:t>Цивільно-правові інститути</a:t>
            </a:r>
          </a:p>
          <a:p>
            <a:pPr marL="342900" indent="-342900" algn="just">
              <a:buFont typeface="Wingdings" panose="05000000000000000000" pitchFamily="2" charset="2"/>
              <a:buChar char="ü"/>
            </a:pPr>
            <a:r>
              <a:rPr lang="uk-UA" sz="2400" b="1" dirty="0" smtClean="0">
                <a:solidFill>
                  <a:srgbClr val="002060"/>
                </a:solidFill>
                <a:latin typeface="Times New Roman" panose="02020603050405020304" pitchFamily="18" charset="0"/>
                <a:cs typeface="Times New Roman" panose="02020603050405020304" pitchFamily="18" charset="0"/>
              </a:rPr>
              <a:t>право власності </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Китай.</a:t>
            </a:r>
            <a:r>
              <a:rPr lang="uk-UA" sz="2400" dirty="0" smtClean="0">
                <a:solidFill>
                  <a:srgbClr val="002060"/>
                </a:solidFill>
                <a:latin typeface="Times New Roman" panose="02020603050405020304" pitchFamily="18" charset="0"/>
                <a:cs typeface="Times New Roman" panose="02020603050405020304" pitchFamily="18" charset="0"/>
              </a:rPr>
              <a:t> </a:t>
            </a:r>
            <a:r>
              <a:rPr lang="uk-UA" sz="2400" dirty="0">
                <a:solidFill>
                  <a:srgbClr val="002060"/>
                </a:solidFill>
                <a:latin typeface="Times New Roman" panose="02020603050405020304" pitchFamily="18" charset="0"/>
                <a:cs typeface="Times New Roman" panose="02020603050405020304" pitchFamily="18" charset="0"/>
              </a:rPr>
              <a:t>Колективна власність на землю тривалий час продовжувала існувати </a:t>
            </a:r>
            <a:r>
              <a:rPr lang="uk-UA" sz="2400" b="1" dirty="0">
                <a:solidFill>
                  <a:srgbClr val="002060"/>
                </a:solidFill>
                <a:latin typeface="Times New Roman" panose="02020603050405020304" pitchFamily="18" charset="0"/>
                <a:cs typeface="Times New Roman" panose="02020603050405020304" pitchFamily="18" charset="0"/>
              </a:rPr>
              <a:t>у таких формах</a:t>
            </a:r>
            <a:r>
              <a:rPr lang="uk-UA" sz="2400" dirty="0">
                <a:solidFill>
                  <a:srgbClr val="002060"/>
                </a:solidFill>
                <a:latin typeface="Times New Roman" panose="02020603050405020304" pitchFamily="18" charset="0"/>
                <a:cs typeface="Times New Roman" panose="02020603050405020304" pitchFamily="18" charset="0"/>
              </a:rPr>
              <a:t>: неподільної сімейної власності; родової власності, тобто такої, що виділялася на підтримку культу предків і на общинні цвинтарі; власності </a:t>
            </a:r>
            <a:r>
              <a:rPr lang="uk-UA" sz="2400" dirty="0" smtClean="0">
                <a:solidFill>
                  <a:srgbClr val="002060"/>
                </a:solidFill>
                <a:latin typeface="Times New Roman" panose="02020603050405020304" pitchFamily="18" charset="0"/>
                <a:cs typeface="Times New Roman" panose="02020603050405020304" pitchFamily="18" charset="0"/>
              </a:rPr>
              <a:t>буддійських і даосійських общин.</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Японія</a:t>
            </a:r>
            <a:r>
              <a:rPr lang="uk-UA" sz="2400" dirty="0" smtClean="0">
                <a:solidFill>
                  <a:srgbClr val="002060"/>
                </a:solidFill>
                <a:latin typeface="Times New Roman" panose="02020603050405020304" pitchFamily="18" charset="0"/>
                <a:cs typeface="Times New Roman" panose="02020603050405020304" pitchFamily="18" charset="0"/>
              </a:rPr>
              <a:t>. Починаючи з VII ст., існувало </a:t>
            </a:r>
            <a:r>
              <a:rPr lang="uk-UA" sz="2400" b="1" dirty="0" smtClean="0">
                <a:solidFill>
                  <a:srgbClr val="002060"/>
                </a:solidFill>
                <a:latin typeface="Times New Roman" panose="02020603050405020304" pitchFamily="18" charset="0"/>
                <a:cs typeface="Times New Roman" panose="02020603050405020304" pitchFamily="18" charset="0"/>
              </a:rPr>
              <a:t>три форми власності на землю</a:t>
            </a:r>
            <a:r>
              <a:rPr lang="uk-UA" sz="2400" dirty="0" smtClean="0">
                <a:solidFill>
                  <a:srgbClr val="002060"/>
                </a:solidFill>
                <a:latin typeface="Times New Roman" panose="02020603050405020304" pitchFamily="18" charset="0"/>
                <a:cs typeface="Times New Roman" panose="02020603050405020304" pitchFamily="18" charset="0"/>
              </a:rPr>
              <a:t>: державна (казенна), громадська і великосімейна.</a:t>
            </a:r>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746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Основні інститути далекосхідного </a:t>
            </a:r>
            <a:r>
              <a:rPr lang="uk-UA" sz="3200" b="1" dirty="0" smtClean="0">
                <a:solidFill>
                  <a:schemeClr val="bg2">
                    <a:lumMod val="50000"/>
                  </a:schemeClr>
                </a:solidFill>
              </a:rPr>
              <a:t>права</a:t>
            </a:r>
            <a:r>
              <a:rPr lang="uk-UA" sz="1800" b="1" dirty="0" smtClean="0">
                <a:solidFill>
                  <a:schemeClr val="bg2">
                    <a:lumMod val="50000"/>
                  </a:schemeClr>
                </a:solidFill>
              </a:rPr>
              <a:t> (продовження)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lnSpcReduction="10000"/>
          </a:bodyPr>
          <a:lstStyle/>
          <a:p>
            <a:pPr indent="457200" algn="just"/>
            <a:r>
              <a:rPr lang="uk-UA" sz="2400" b="1" dirty="0">
                <a:solidFill>
                  <a:srgbClr val="002060"/>
                </a:solidFill>
                <a:latin typeface="Times New Roman" panose="02020603050405020304" pitchFamily="18" charset="0"/>
                <a:cs typeface="Times New Roman" panose="02020603050405020304" pitchFamily="18" charset="0"/>
              </a:rPr>
              <a:t>Цивільно-правові інститути</a:t>
            </a:r>
          </a:p>
          <a:p>
            <a:pPr marL="342900" indent="-342900" algn="just">
              <a:buFont typeface="Wingdings" panose="05000000000000000000" pitchFamily="2" charset="2"/>
              <a:buChar char="ü"/>
            </a:pPr>
            <a:r>
              <a:rPr lang="uk-UA" sz="2400" b="1" dirty="0">
                <a:solidFill>
                  <a:srgbClr val="002060"/>
                </a:solidFill>
                <a:latin typeface="Times New Roman" panose="02020603050405020304" pitchFamily="18" charset="0"/>
                <a:cs typeface="Times New Roman" panose="02020603050405020304" pitchFamily="18" charset="0"/>
              </a:rPr>
              <a:t>Зобов’язальне </a:t>
            </a:r>
            <a:r>
              <a:rPr lang="uk-UA" sz="2400" b="1" dirty="0" smtClean="0">
                <a:solidFill>
                  <a:srgbClr val="002060"/>
                </a:solidFill>
                <a:latin typeface="Times New Roman" panose="02020603050405020304" pitchFamily="18" charset="0"/>
                <a:cs typeface="Times New Roman" panose="02020603050405020304" pitchFamily="18" charset="0"/>
              </a:rPr>
              <a:t>право</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Китай: </a:t>
            </a:r>
            <a:r>
              <a:rPr lang="uk-UA" sz="2400" dirty="0" smtClean="0">
                <a:solidFill>
                  <a:srgbClr val="002060"/>
                </a:solidFill>
                <a:latin typeface="Times New Roman" panose="02020603050405020304" pitchFamily="18" charset="0"/>
                <a:cs typeface="Times New Roman" panose="02020603050405020304" pitchFamily="18" charset="0"/>
              </a:rPr>
              <a:t>договір купівлі-продажу, договір позики, </a:t>
            </a:r>
            <a:r>
              <a:rPr lang="uk-UA" sz="2400" dirty="0">
                <a:solidFill>
                  <a:srgbClr val="002060"/>
                </a:solidFill>
                <a:latin typeface="Times New Roman" panose="02020603050405020304" pitchFamily="18" charset="0"/>
                <a:cs typeface="Times New Roman" panose="02020603050405020304" pitchFamily="18" charset="0"/>
              </a:rPr>
              <a:t>договір </a:t>
            </a:r>
            <a:r>
              <a:rPr lang="uk-UA" sz="2400" dirty="0" smtClean="0">
                <a:solidFill>
                  <a:srgbClr val="002060"/>
                </a:solidFill>
                <a:latin typeface="Times New Roman" panose="02020603050405020304" pitchFamily="18" charset="0"/>
                <a:cs typeface="Times New Roman" panose="02020603050405020304" pitchFamily="18" charset="0"/>
              </a:rPr>
              <a:t>позички.</a:t>
            </a:r>
          </a:p>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Японія</a:t>
            </a:r>
            <a:r>
              <a:rPr lang="uk-UA" sz="2400" dirty="0" smtClean="0">
                <a:solidFill>
                  <a:srgbClr val="002060"/>
                </a:solidFill>
                <a:latin typeface="Times New Roman" panose="02020603050405020304" pitchFamily="18" charset="0"/>
                <a:cs typeface="Times New Roman" panose="02020603050405020304" pitchFamily="18" charset="0"/>
              </a:rPr>
              <a:t>. </a:t>
            </a:r>
            <a:r>
              <a:rPr lang="uk-UA" sz="2500" dirty="0">
                <a:solidFill>
                  <a:srgbClr val="002060"/>
                </a:solidFill>
                <a:latin typeface="Times New Roman" panose="02020603050405020304" pitchFamily="18" charset="0"/>
                <a:cs typeface="Times New Roman" panose="02020603050405020304" pitchFamily="18" charset="0"/>
              </a:rPr>
              <a:t>У середньовічному праві Японії не склалося чіткого уявлення про зобов’язання в юридичному розумінні слова </a:t>
            </a:r>
            <a:r>
              <a:rPr lang="uk-UA" sz="2500" dirty="0" smtClean="0">
                <a:solidFill>
                  <a:srgbClr val="002060"/>
                </a:solidFill>
                <a:latin typeface="Times New Roman" panose="02020603050405020304" pitchFamily="18" charset="0"/>
                <a:cs typeface="Times New Roman" panose="02020603050405020304" pitchFamily="18" charset="0"/>
              </a:rPr>
              <a:t>через слабкий </a:t>
            </a:r>
            <a:r>
              <a:rPr lang="uk-UA" sz="2500" dirty="0">
                <a:solidFill>
                  <a:srgbClr val="002060"/>
                </a:solidFill>
                <a:latin typeface="Times New Roman" panose="02020603050405020304" pitchFamily="18" charset="0"/>
                <a:cs typeface="Times New Roman" panose="02020603050405020304" pitchFamily="18" charset="0"/>
              </a:rPr>
              <a:t>розвиток товарно-грошових відносин. Європейському терміну «зобов’язання» у японській мові відповідало слово «</a:t>
            </a:r>
            <a:r>
              <a:rPr lang="uk-UA" sz="2500" b="1" dirty="0">
                <a:solidFill>
                  <a:srgbClr val="002060"/>
                </a:solidFill>
                <a:latin typeface="Times New Roman" panose="02020603050405020304" pitchFamily="18" charset="0"/>
                <a:cs typeface="Times New Roman" panose="02020603050405020304" pitchFamily="18" charset="0"/>
              </a:rPr>
              <a:t>гиму</a:t>
            </a:r>
            <a:r>
              <a:rPr lang="uk-UA" sz="2500" dirty="0">
                <a:solidFill>
                  <a:srgbClr val="002060"/>
                </a:solidFill>
                <a:latin typeface="Times New Roman" panose="02020603050405020304" pitchFamily="18" charset="0"/>
                <a:cs typeface="Times New Roman" panose="02020603050405020304" pitchFamily="18" charset="0"/>
              </a:rPr>
              <a:t>», яке означало те, що повинна робити кожна людина або що заборонено їй робити, виходячи з її статусу. Всі зобов’язальні відносини споконвічно </a:t>
            </a:r>
            <a:r>
              <a:rPr lang="uk-UA" sz="2500" dirty="0" smtClean="0">
                <a:solidFill>
                  <a:srgbClr val="002060"/>
                </a:solidFill>
                <a:latin typeface="Times New Roman" panose="02020603050405020304" pitchFamily="18" charset="0"/>
                <a:cs typeface="Times New Roman" panose="02020603050405020304" pitchFamily="18" charset="0"/>
              </a:rPr>
              <a:t>визнавалися </a:t>
            </a:r>
            <a:r>
              <a:rPr lang="uk-UA" sz="2500" dirty="0">
                <a:solidFill>
                  <a:srgbClr val="002060"/>
                </a:solidFill>
                <a:latin typeface="Times New Roman" panose="02020603050405020304" pitchFamily="18" charset="0"/>
                <a:cs typeface="Times New Roman" panose="02020603050405020304" pitchFamily="18" charset="0"/>
              </a:rPr>
              <a:t>у суворо визначених межах</a:t>
            </a:r>
            <a:r>
              <a:rPr lang="uk-UA" sz="2500" dirty="0" smtClean="0">
                <a:solidFill>
                  <a:srgbClr val="002060"/>
                </a:solidFill>
                <a:latin typeface="Times New Roman" panose="02020603050405020304" pitchFamily="18" charset="0"/>
                <a:cs typeface="Times New Roman" panose="02020603050405020304" pitchFamily="18" charset="0"/>
              </a:rPr>
              <a:t>. Але у </a:t>
            </a:r>
            <a:r>
              <a:rPr lang="uk-UA" sz="2500" dirty="0">
                <a:solidFill>
                  <a:srgbClr val="002060"/>
                </a:solidFill>
                <a:latin typeface="Times New Roman" panose="02020603050405020304" pitchFamily="18" charset="0"/>
                <a:cs typeface="Times New Roman" panose="02020603050405020304" pitchFamily="18" charset="0"/>
              </a:rPr>
              <a:t>«Тайхо Йоро рьо» </a:t>
            </a:r>
            <a:r>
              <a:rPr lang="uk-UA" sz="2500" dirty="0" smtClean="0">
                <a:solidFill>
                  <a:srgbClr val="002060"/>
                </a:solidFill>
                <a:latin typeface="Times New Roman" panose="02020603050405020304" pitchFamily="18" charset="0"/>
                <a:cs typeface="Times New Roman" panose="02020603050405020304" pitchFamily="18" charset="0"/>
              </a:rPr>
              <a:t>було декілька статей </a:t>
            </a:r>
            <a:r>
              <a:rPr lang="uk-UA" sz="2500" dirty="0">
                <a:solidFill>
                  <a:srgbClr val="002060"/>
                </a:solidFill>
                <a:latin typeface="Times New Roman" panose="02020603050405020304" pitchFamily="18" charset="0"/>
                <a:cs typeface="Times New Roman" panose="02020603050405020304" pitchFamily="18" charset="0"/>
              </a:rPr>
              <a:t>присвячено договорам купівлі-продажу, найму, позики, застави, які жорстко регламентувалися державою; за їх порушення, як правило, притягали до карної відповідальності.</a:t>
            </a:r>
            <a:endParaRPr lang="en-US" sz="2500" dirty="0">
              <a:solidFill>
                <a:srgbClr val="002060"/>
              </a:solidFill>
              <a:latin typeface="Times New Roman" panose="02020603050405020304" pitchFamily="18" charset="0"/>
              <a:cs typeface="Times New Roman" panose="02020603050405020304" pitchFamily="18" charset="0"/>
            </a:endParaRPr>
          </a:p>
          <a:p>
            <a:pPr indent="457200" algn="just"/>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2363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864096"/>
          </a:xfrm>
        </p:spPr>
        <p:txBody>
          <a:bodyPr>
            <a:normAutofit/>
          </a:bodyPr>
          <a:lstStyle/>
          <a:p>
            <a:r>
              <a:rPr lang="uk-UA" b="1" dirty="0">
                <a:solidFill>
                  <a:schemeClr val="bg2">
                    <a:lumMod val="50000"/>
                  </a:schemeClr>
                </a:solidFill>
              </a:rPr>
              <a:t>План</a:t>
            </a: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340768"/>
            <a:ext cx="7772400" cy="5184576"/>
          </a:xfrm>
        </p:spPr>
        <p:txBody>
          <a:bodyPr>
            <a:normAutofit/>
          </a:bodyPr>
          <a:lstStyle/>
          <a:p>
            <a:pPr algn="just"/>
            <a:r>
              <a:rPr lang="uk-UA" sz="3600" b="1" dirty="0" smtClean="0">
                <a:solidFill>
                  <a:srgbClr val="0070C0"/>
                </a:solidFill>
                <a:latin typeface="Times New Roman" panose="02020603050405020304" pitchFamily="18" charset="0"/>
                <a:cs typeface="Times New Roman" panose="02020603050405020304" pitchFamily="18" charset="0"/>
              </a:rPr>
              <a:t>Право далекосхідних країн</a:t>
            </a:r>
          </a:p>
          <a:p>
            <a:pPr marL="571500" indent="-571500" algn="just">
              <a:buFont typeface="Wingdings" panose="05000000000000000000" pitchFamily="2" charset="2"/>
              <a:buChar char="ü"/>
            </a:pPr>
            <a:r>
              <a:rPr lang="uk-UA" sz="3600" dirty="0" smtClean="0">
                <a:solidFill>
                  <a:schemeClr val="tx1"/>
                </a:solidFill>
                <a:latin typeface="Times New Roman" panose="02020603050405020304" pitchFamily="18" charset="0"/>
                <a:cs typeface="Times New Roman" panose="02020603050405020304" pitchFamily="18" charset="0"/>
              </a:rPr>
              <a:t>Джерела китайського права</a:t>
            </a:r>
          </a:p>
          <a:p>
            <a:pPr marL="571500" indent="-571500" algn="just">
              <a:buFont typeface="Wingdings" panose="05000000000000000000" pitchFamily="2" charset="2"/>
              <a:buChar char="ü"/>
            </a:pPr>
            <a:r>
              <a:rPr lang="uk-UA" sz="3600" dirty="0" smtClean="0">
                <a:solidFill>
                  <a:schemeClr val="tx1"/>
                </a:solidFill>
                <a:latin typeface="Times New Roman" panose="02020603050405020304" pitchFamily="18" charset="0"/>
                <a:cs typeface="Times New Roman" panose="02020603050405020304" pitchFamily="18" charset="0"/>
              </a:rPr>
              <a:t>Джерела японського права</a:t>
            </a:r>
          </a:p>
          <a:p>
            <a:pPr algn="just"/>
            <a:r>
              <a:rPr lang="uk-UA" sz="3600" b="1" dirty="0" smtClean="0">
                <a:solidFill>
                  <a:srgbClr val="0070C0"/>
                </a:solidFill>
                <a:latin typeface="Times New Roman" panose="02020603050405020304" pitchFamily="18" charset="0"/>
                <a:cs typeface="Times New Roman" panose="02020603050405020304" pitchFamily="18" charset="0"/>
              </a:rPr>
              <a:t>Основні інститути </a:t>
            </a:r>
            <a:r>
              <a:rPr lang="uk-UA" sz="3600" b="1" smtClean="0">
                <a:solidFill>
                  <a:srgbClr val="0070C0"/>
                </a:solidFill>
                <a:latin typeface="Times New Roman" panose="02020603050405020304" pitchFamily="18" charset="0"/>
                <a:cs typeface="Times New Roman" panose="02020603050405020304" pitchFamily="18" charset="0"/>
              </a:rPr>
              <a:t>далекосхідного права</a:t>
            </a:r>
            <a:endParaRPr lang="uk-UA" sz="3600" b="1" dirty="0" smtClean="0">
              <a:solidFill>
                <a:srgbClr val="0070C0"/>
              </a:solidFill>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ü"/>
            </a:pPr>
            <a:r>
              <a:rPr lang="uk-UA" sz="3600" dirty="0" smtClean="0">
                <a:solidFill>
                  <a:schemeClr val="tx1"/>
                </a:solidFill>
                <a:latin typeface="Times New Roman" panose="02020603050405020304" pitchFamily="18" charset="0"/>
                <a:cs typeface="Times New Roman" panose="02020603050405020304" pitchFamily="18" charset="0"/>
              </a:rPr>
              <a:t>Цивільно-правові інститути</a:t>
            </a:r>
          </a:p>
          <a:p>
            <a:pPr marL="571500" indent="-571500" algn="just">
              <a:buFont typeface="Wingdings" panose="05000000000000000000" pitchFamily="2" charset="2"/>
              <a:buChar char="ü"/>
            </a:pPr>
            <a:r>
              <a:rPr lang="uk-UA" sz="3600" dirty="0" smtClean="0">
                <a:solidFill>
                  <a:schemeClr val="tx1"/>
                </a:solidFill>
                <a:latin typeface="Times New Roman" panose="02020603050405020304" pitchFamily="18" charset="0"/>
                <a:cs typeface="Times New Roman" panose="02020603050405020304" pitchFamily="18" charset="0"/>
              </a:rPr>
              <a:t>Злочини і покарання </a:t>
            </a:r>
            <a:endParaRPr lang="uk-UA" sz="3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2621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Основні інститути далекосхідного права</a:t>
            </a:r>
            <a:r>
              <a:rPr lang="uk-UA" sz="1800" b="1" dirty="0">
                <a:solidFill>
                  <a:schemeClr val="bg2">
                    <a:lumMod val="50000"/>
                  </a:schemeClr>
                </a:solidFill>
              </a:rPr>
              <a:t> (продовження)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400" b="1" dirty="0">
                <a:solidFill>
                  <a:srgbClr val="002060"/>
                </a:solidFill>
                <a:latin typeface="Times New Roman" panose="02020603050405020304" pitchFamily="18" charset="0"/>
                <a:cs typeface="Times New Roman" panose="02020603050405020304" pitchFamily="18" charset="0"/>
              </a:rPr>
              <a:t>Сімейно-шлюбне право</a:t>
            </a:r>
            <a:r>
              <a:rPr lang="uk-UA" sz="2400" dirty="0">
                <a:solidFill>
                  <a:srgbClr val="002060"/>
                </a:solidFill>
                <a:latin typeface="Times New Roman" panose="02020603050405020304" pitchFamily="18" charset="0"/>
                <a:cs typeface="Times New Roman" panose="02020603050405020304" pitchFamily="18" charset="0"/>
              </a:rPr>
              <a:t>. Нерозривний зв’язок сімейно-шлюбного права з релігійною традицією </a:t>
            </a:r>
            <a:r>
              <a:rPr lang="uk-UA" sz="2400" b="1" dirty="0">
                <a:solidFill>
                  <a:srgbClr val="002060"/>
                </a:solidFill>
                <a:latin typeface="Times New Roman" panose="02020603050405020304" pitchFamily="18" charset="0"/>
                <a:cs typeface="Times New Roman" panose="02020603050405020304" pitchFamily="18" charset="0"/>
              </a:rPr>
              <a:t>в Китаї </a:t>
            </a:r>
            <a:r>
              <a:rPr lang="uk-UA" sz="2400" dirty="0">
                <a:solidFill>
                  <a:srgbClr val="002060"/>
                </a:solidFill>
                <a:latin typeface="Times New Roman" panose="02020603050405020304" pitchFamily="18" charset="0"/>
                <a:cs typeface="Times New Roman" panose="02020603050405020304" pitchFamily="18" charset="0"/>
              </a:rPr>
              <a:t>визначав стійку спадкоємність його норм і в середньовічному праві. Підвалини патріархальної сім’ї − панування батька над членами сім’ї, чоловіка над дружиною тощо − визначили характер цих норм. Шлюби між представниками окремих станів засуджувалися і навіть </a:t>
            </a:r>
            <a:r>
              <a:rPr lang="uk-UA" sz="2400" dirty="0" smtClean="0">
                <a:solidFill>
                  <a:srgbClr val="002060"/>
                </a:solidFill>
                <a:latin typeface="Times New Roman" panose="02020603050405020304" pitchFamily="18" charset="0"/>
                <a:cs typeface="Times New Roman" panose="02020603050405020304" pitchFamily="18" charset="0"/>
              </a:rPr>
              <a:t>у ряді випадків переслідувалися за законом. Шлюб розглядався як обов’язок, виконання якого мало служити інтересам сім’ї, вимогам культу предків. Метою шлюбу була поява нащадка чоловічої статі. Вік шлюбного повноліття в кодексах не закріплювався. Як правило, він обмежувався 15−16 роками для чоловіків і 14−15 − для жінок. Був поширений звичай заручин дітей, які ще не народилися.</a:t>
            </a:r>
          </a:p>
          <a:p>
            <a:pPr indent="457200" algn="just"/>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691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Основні інститути далекосхідного права</a:t>
            </a:r>
            <a:r>
              <a:rPr lang="uk-UA" sz="1800" b="1" dirty="0">
                <a:solidFill>
                  <a:schemeClr val="bg2">
                    <a:lumMod val="50000"/>
                  </a:schemeClr>
                </a:solidFill>
              </a:rPr>
              <a:t> (продовження)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lnSpcReduction="10000"/>
          </a:bodyPr>
          <a:lstStyle/>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Сімейно-шлюбне право</a:t>
            </a:r>
            <a:r>
              <a:rPr lang="uk-UA" sz="2400" dirty="0">
                <a:solidFill>
                  <a:srgbClr val="002060"/>
                </a:solidFill>
                <a:latin typeface="Times New Roman" panose="02020603050405020304" pitchFamily="18" charset="0"/>
                <a:cs typeface="Times New Roman" panose="02020603050405020304" pitchFamily="18" charset="0"/>
              </a:rPr>
              <a:t>. Японське сімейно-шлюбне право розвивалося під сильним впливом китайського права, але в деяких моментах було більш регламентованим. Наприклад, на відміну від Китаю, де чіткого віку шлюбного повноліття не було встановлено, у Японії вік для чоловіка був обмежений 15 роками, для жінки − 13.</a:t>
            </a:r>
          </a:p>
          <a:p>
            <a:pPr indent="457200" algn="just"/>
            <a:r>
              <a:rPr lang="uk-UA" sz="2400" dirty="0">
                <a:solidFill>
                  <a:srgbClr val="002060"/>
                </a:solidFill>
                <a:latin typeface="Times New Roman" panose="02020603050405020304" pitchFamily="18" charset="0"/>
                <a:cs typeface="Times New Roman" panose="02020603050405020304" pitchFamily="18" charset="0"/>
              </a:rPr>
              <a:t>Як і в Китаї, шлюби укладалися сім’ями, згода батьків і найближчих родичів була обов’язковою умовою дійсності шлюбу. Був потрібний також однаковий становий статус нареченого і нареченої, «непорочність» їх дошлюбних відносин. Шлюбу передувала домовленість батьків і заручини, безпричинне розірвання якої каралося. Домовленість також розривалася, якщо наречений не з’являвся протягом одного місяця або, якщо шлюб не був укладений протягом трьох місяців після заручин. Спричиняло розірвання заручин також вчинення злочину нареченим або нареченою.</a:t>
            </a:r>
          </a:p>
          <a:p>
            <a:pPr indent="457200" algn="just"/>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4958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Основні інститути далекосхідного права</a:t>
            </a:r>
            <a:r>
              <a:rPr lang="uk-UA" sz="1800" b="1" dirty="0">
                <a:solidFill>
                  <a:schemeClr val="bg2">
                    <a:lumMod val="50000"/>
                  </a:schemeClr>
                </a:solidFill>
              </a:rPr>
              <a:t> (продовження)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a:bodyPr>
          <a:lstStyle/>
          <a:p>
            <a:pPr indent="457200" algn="just"/>
            <a:r>
              <a:rPr lang="uk-UA" sz="2400" b="1" dirty="0" smtClean="0">
                <a:solidFill>
                  <a:srgbClr val="002060"/>
                </a:solidFill>
                <a:latin typeface="Times New Roman" panose="02020603050405020304" pitchFamily="18" charset="0"/>
                <a:cs typeface="Times New Roman" panose="02020603050405020304" pitchFamily="18" charset="0"/>
              </a:rPr>
              <a:t>Спадкове право. </a:t>
            </a:r>
            <a:r>
              <a:rPr lang="uk-UA" sz="2400" dirty="0" smtClean="0">
                <a:solidFill>
                  <a:srgbClr val="002060"/>
                </a:solidFill>
                <a:latin typeface="Times New Roman" panose="02020603050405020304" pitchFamily="18" charset="0"/>
                <a:cs typeface="Times New Roman" panose="02020603050405020304" pitchFamily="18" charset="0"/>
              </a:rPr>
              <a:t>Спадкування </a:t>
            </a:r>
            <a:r>
              <a:rPr lang="uk-UA" sz="2400" b="1" dirty="0" smtClean="0">
                <a:solidFill>
                  <a:srgbClr val="002060"/>
                </a:solidFill>
                <a:latin typeface="Times New Roman" panose="02020603050405020304" pitchFamily="18" charset="0"/>
                <a:cs typeface="Times New Roman" panose="02020603050405020304" pitchFamily="18" charset="0"/>
              </a:rPr>
              <a:t>в Китаї </a:t>
            </a:r>
            <a:r>
              <a:rPr lang="uk-UA" sz="2400" dirty="0" smtClean="0">
                <a:solidFill>
                  <a:srgbClr val="002060"/>
                </a:solidFill>
                <a:latin typeface="Times New Roman" panose="02020603050405020304" pitchFamily="18" charset="0"/>
                <a:cs typeface="Times New Roman" panose="02020603050405020304" pitchFamily="18" charset="0"/>
              </a:rPr>
              <a:t>мало характер правонаступництва, тому що супроводжувалося відповідальністю спадкоємців за борги померлого. Окремо успадковувався чин (титул, посада), якщо він передавався в спадщину, і майно померлого, яке переходило спадкоємцям по чоловічій лінії. Заміжня дочка не мала права на спадщину, незаміжня − отримувала половину частки братів. Чин міг бути успадкований тільки старшим сином дружини.</a:t>
            </a:r>
          </a:p>
          <a:p>
            <a:pPr indent="457200" algn="just"/>
            <a:r>
              <a:rPr lang="uk-UA" sz="2400" dirty="0" smtClean="0">
                <a:solidFill>
                  <a:srgbClr val="002060"/>
                </a:solidFill>
                <a:latin typeface="Times New Roman" panose="02020603050405020304" pitchFamily="18" charset="0"/>
                <a:cs typeface="Times New Roman" panose="02020603050405020304" pitchFamily="18" charset="0"/>
              </a:rPr>
              <a:t>В </a:t>
            </a:r>
            <a:r>
              <a:rPr lang="uk-UA" sz="2400" b="1" dirty="0" smtClean="0">
                <a:solidFill>
                  <a:srgbClr val="002060"/>
                </a:solidFill>
                <a:latin typeface="Times New Roman" panose="02020603050405020304" pitchFamily="18" charset="0"/>
                <a:cs typeface="Times New Roman" panose="02020603050405020304" pitchFamily="18" charset="0"/>
              </a:rPr>
              <a:t>японських кодексах </a:t>
            </a:r>
            <a:r>
              <a:rPr lang="uk-UA" sz="2400" dirty="0" smtClean="0">
                <a:solidFill>
                  <a:srgbClr val="002060"/>
                </a:solidFill>
                <a:latin typeface="Times New Roman" panose="02020603050405020304" pitchFamily="18" charset="0"/>
                <a:cs typeface="Times New Roman" panose="02020603050405020304" pitchFamily="18" charset="0"/>
              </a:rPr>
              <a:t>детальніше був розроблений інститут успадкування за законом. У спадщину входили залежні люди (холопи), поля, будівлі, інше майно. До неї ж входило придане дружини померлого голови сім’ї. Питання про заповіт у праві Японії не отримало достатньої розробки, оскільки переважала великосімейна власність. За заповітом можна було передати тільки особисто нажиту або особисто успадковану власність.</a:t>
            </a:r>
            <a:endParaRPr lang="uk-UA"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7816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Злочини і покарання </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a:bodyPr>
          <a:lstStyle/>
          <a:p>
            <a:pPr indent="457200" algn="just"/>
            <a:r>
              <a:rPr lang="uk-UA" sz="2200" dirty="0">
                <a:solidFill>
                  <a:srgbClr val="002060"/>
                </a:solidFill>
                <a:latin typeface="Times New Roman" panose="02020603050405020304" pitchFamily="18" charset="0"/>
                <a:cs typeface="Times New Roman" panose="02020603050405020304" pitchFamily="18" charset="0"/>
              </a:rPr>
              <a:t>У середньовічному праві </a:t>
            </a:r>
            <a:r>
              <a:rPr lang="uk-UA" sz="2200" b="1" dirty="0">
                <a:solidFill>
                  <a:srgbClr val="002060"/>
                </a:solidFill>
                <a:latin typeface="Times New Roman" panose="02020603050405020304" pitchFamily="18" charset="0"/>
                <a:cs typeface="Times New Roman" panose="02020603050405020304" pitchFamily="18" charset="0"/>
              </a:rPr>
              <a:t>Китаю</a:t>
            </a:r>
            <a:r>
              <a:rPr lang="uk-UA" sz="2200" dirty="0">
                <a:solidFill>
                  <a:srgbClr val="002060"/>
                </a:solidFill>
                <a:latin typeface="Times New Roman" panose="02020603050405020304" pitchFamily="18" charset="0"/>
                <a:cs typeface="Times New Roman" panose="02020603050405020304" pitchFamily="18" charset="0"/>
              </a:rPr>
              <a:t>, як і в стародавні часи, можна спостерігати </a:t>
            </a:r>
            <a:r>
              <a:rPr lang="uk-UA" sz="2200" b="1" dirty="0">
                <a:solidFill>
                  <a:srgbClr val="002060"/>
                </a:solidFill>
                <a:latin typeface="Times New Roman" panose="02020603050405020304" pitchFamily="18" charset="0"/>
                <a:cs typeface="Times New Roman" panose="02020603050405020304" pitchFamily="18" charset="0"/>
              </a:rPr>
              <a:t>домінування кримінально-правових інститутів над іншими</a:t>
            </a:r>
            <a:r>
              <a:rPr lang="uk-UA" sz="2200" dirty="0">
                <a:solidFill>
                  <a:srgbClr val="002060"/>
                </a:solidFill>
                <a:latin typeface="Times New Roman" panose="02020603050405020304" pitchFamily="18" charset="0"/>
                <a:cs typeface="Times New Roman" panose="02020603050405020304" pitchFamily="18" charset="0"/>
              </a:rPr>
              <a:t>. Про переважаючий характер кримінально-правових норм свідчить той факт, що в масовій свідомості з правом асоціювалося лише карне право, норми якого застосовувалися не тільки у випадку вчинення злочину, але і при простому порушенні моралі.</a:t>
            </a:r>
            <a:endParaRPr lang="en-US" sz="2200" dirty="0">
              <a:solidFill>
                <a:srgbClr val="002060"/>
              </a:solidFill>
              <a:latin typeface="Times New Roman" panose="02020603050405020304" pitchFamily="18" charset="0"/>
              <a:cs typeface="Times New Roman" panose="02020603050405020304" pitchFamily="18" charset="0"/>
            </a:endParaRPr>
          </a:p>
          <a:p>
            <a:pPr indent="457200" algn="just"/>
            <a:r>
              <a:rPr lang="uk-UA" sz="2200" dirty="0">
                <a:solidFill>
                  <a:srgbClr val="002060"/>
                </a:solidFill>
                <a:latin typeface="Times New Roman" panose="02020603050405020304" pitchFamily="18" charset="0"/>
                <a:cs typeface="Times New Roman" panose="02020603050405020304" pitchFamily="18" charset="0"/>
              </a:rPr>
              <a:t>Це було характерно і для </a:t>
            </a:r>
            <a:r>
              <a:rPr lang="uk-UA" sz="2200" b="1" dirty="0">
                <a:solidFill>
                  <a:srgbClr val="002060"/>
                </a:solidFill>
                <a:latin typeface="Times New Roman" panose="02020603050405020304" pitchFamily="18" charset="0"/>
                <a:cs typeface="Times New Roman" panose="02020603050405020304" pitchFamily="18" charset="0"/>
              </a:rPr>
              <a:t>Японії,</a:t>
            </a:r>
            <a:r>
              <a:rPr lang="uk-UA" sz="2200" dirty="0">
                <a:solidFill>
                  <a:srgbClr val="002060"/>
                </a:solidFill>
                <a:latin typeface="Times New Roman" panose="02020603050405020304" pitchFamily="18" charset="0"/>
                <a:cs typeface="Times New Roman" panose="02020603050405020304" pitchFamily="18" charset="0"/>
              </a:rPr>
              <a:t> що успадкувала й у цій сфері правовий досвід Китаю. Для даних країн інститути злочину і покарання мали першорядне </a:t>
            </a:r>
            <a:r>
              <a:rPr lang="uk-UA" sz="2200" dirty="0" smtClean="0">
                <a:solidFill>
                  <a:srgbClr val="002060"/>
                </a:solidFill>
                <a:latin typeface="Times New Roman" panose="02020603050405020304" pitchFamily="18" charset="0"/>
                <a:cs typeface="Times New Roman" panose="02020603050405020304" pitchFamily="18" charset="0"/>
              </a:rPr>
              <a:t>значення.</a:t>
            </a:r>
          </a:p>
          <a:p>
            <a:pPr indent="457200" algn="just"/>
            <a:r>
              <a:rPr lang="uk-UA" sz="2200" dirty="0">
                <a:solidFill>
                  <a:srgbClr val="002060"/>
                </a:solidFill>
                <a:latin typeface="Times New Roman" panose="02020603050405020304" pitchFamily="18" charset="0"/>
                <a:cs typeface="Times New Roman" panose="02020603050405020304" pitchFamily="18" charset="0"/>
              </a:rPr>
              <a:t>Класифікація </a:t>
            </a:r>
            <a:r>
              <a:rPr lang="uk-UA" sz="2200" dirty="0" smtClean="0">
                <a:solidFill>
                  <a:srgbClr val="002060"/>
                </a:solidFill>
                <a:latin typeface="Times New Roman" panose="02020603050405020304" pitchFamily="18" charset="0"/>
                <a:cs typeface="Times New Roman" panose="02020603050405020304" pitchFamily="18" charset="0"/>
              </a:rPr>
              <a:t>злочинів у </a:t>
            </a:r>
            <a:r>
              <a:rPr lang="uk-UA" sz="2200" b="1" dirty="0" smtClean="0">
                <a:solidFill>
                  <a:srgbClr val="002060"/>
                </a:solidFill>
                <a:latin typeface="Times New Roman" panose="02020603050405020304" pitchFamily="18" charset="0"/>
                <a:cs typeface="Times New Roman" panose="02020603050405020304" pitchFamily="18" charset="0"/>
              </a:rPr>
              <a:t>Китаї </a:t>
            </a:r>
            <a:r>
              <a:rPr lang="uk-UA" sz="2200" dirty="0" smtClean="0">
                <a:solidFill>
                  <a:srgbClr val="002060"/>
                </a:solidFill>
                <a:latin typeface="Times New Roman" panose="02020603050405020304" pitchFamily="18" charset="0"/>
                <a:cs typeface="Times New Roman" panose="02020603050405020304" pitchFamily="18" charset="0"/>
              </a:rPr>
              <a:t>залежно </a:t>
            </a:r>
            <a:r>
              <a:rPr lang="uk-UA" sz="2200" dirty="0">
                <a:solidFill>
                  <a:srgbClr val="002060"/>
                </a:solidFill>
                <a:latin typeface="Times New Roman" panose="02020603050405020304" pitchFamily="18" charset="0"/>
                <a:cs typeface="Times New Roman" panose="02020603050405020304" pitchFamily="18" charset="0"/>
              </a:rPr>
              <a:t>від їх суспільної небезпеки у світлі конфуціанської моралі спиралась у традиційному праві на </a:t>
            </a:r>
            <a:r>
              <a:rPr lang="uk-UA" sz="2200" b="1" dirty="0">
                <a:solidFill>
                  <a:srgbClr val="002060"/>
                </a:solidFill>
                <a:latin typeface="Times New Roman" panose="02020603050405020304" pitchFamily="18" charset="0"/>
                <a:cs typeface="Times New Roman" panose="02020603050405020304" pitchFamily="18" charset="0"/>
              </a:rPr>
              <a:t>концепцію «10 зол», </a:t>
            </a:r>
            <a:r>
              <a:rPr lang="uk-UA" sz="2200" dirty="0">
                <a:solidFill>
                  <a:srgbClr val="002060"/>
                </a:solidFill>
                <a:latin typeface="Times New Roman" panose="02020603050405020304" pitchFamily="18" charset="0"/>
                <a:cs typeface="Times New Roman" panose="02020603050405020304" pitchFamily="18" charset="0"/>
              </a:rPr>
              <a:t>що склалася в глибокій давнині і пережила століття.</a:t>
            </a:r>
            <a:endParaRPr lang="en-US" sz="2200" dirty="0">
              <a:solidFill>
                <a:srgbClr val="002060"/>
              </a:solidFill>
              <a:latin typeface="Times New Roman" panose="02020603050405020304" pitchFamily="18" charset="0"/>
              <a:cs typeface="Times New Roman" panose="02020603050405020304" pitchFamily="18" charset="0"/>
            </a:endParaRPr>
          </a:p>
          <a:p>
            <a:pPr indent="457200" algn="just"/>
            <a:r>
              <a:rPr lang="uk-UA" sz="2200" b="1" dirty="0">
                <a:solidFill>
                  <a:srgbClr val="002060"/>
                </a:solidFill>
                <a:latin typeface="Times New Roman" panose="02020603050405020304" pitchFamily="18" charset="0"/>
                <a:cs typeface="Times New Roman" panose="02020603050405020304" pitchFamily="18" charset="0"/>
              </a:rPr>
              <a:t>До першого з «10 зол» відносилась «змова про заколот проти государя», </a:t>
            </a:r>
            <a:r>
              <a:rPr lang="uk-UA" sz="2200" dirty="0">
                <a:solidFill>
                  <a:srgbClr val="002060"/>
                </a:solidFill>
                <a:latin typeface="Times New Roman" panose="02020603050405020304" pitchFamily="18" charset="0"/>
                <a:cs typeface="Times New Roman" panose="02020603050405020304" pitchFamily="18" charset="0"/>
              </a:rPr>
              <a:t>під якою розумілася змова про будь-яке заподіяння шкоди імператору. </a:t>
            </a:r>
          </a:p>
        </p:txBody>
      </p:sp>
    </p:spTree>
    <p:extLst>
      <p:ext uri="{BB962C8B-B14F-4D97-AF65-F5344CB8AC3E}">
        <p14:creationId xmlns:p14="http://schemas.microsoft.com/office/powerpoint/2010/main" val="1510691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Злочини і покарання </a:t>
            </a:r>
            <a:r>
              <a:rPr lang="uk-UA" sz="1800" b="1" dirty="0" smtClean="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000" b="1" dirty="0">
                <a:solidFill>
                  <a:srgbClr val="002060"/>
                </a:solidFill>
                <a:latin typeface="Times New Roman" panose="02020603050405020304" pitchFamily="18" charset="0"/>
                <a:cs typeface="Times New Roman" panose="02020603050405020304" pitchFamily="18" charset="0"/>
              </a:rPr>
              <a:t>Д</a:t>
            </a:r>
            <a:r>
              <a:rPr lang="uk-UA" sz="2000" b="1" dirty="0" smtClean="0">
                <a:solidFill>
                  <a:srgbClr val="002060"/>
                </a:solidFill>
                <a:latin typeface="Times New Roman" panose="02020603050405020304" pitchFamily="18" charset="0"/>
                <a:cs typeface="Times New Roman" panose="02020603050405020304" pitchFamily="18" charset="0"/>
              </a:rPr>
              <a:t>руге зло </a:t>
            </a:r>
            <a:r>
              <a:rPr lang="uk-UA" sz="2000" dirty="0" smtClean="0">
                <a:solidFill>
                  <a:srgbClr val="002060"/>
                </a:solidFill>
                <a:latin typeface="Times New Roman" panose="02020603050405020304" pitchFamily="18" charset="0"/>
                <a:cs typeface="Times New Roman" panose="02020603050405020304" pitchFamily="18" charset="0"/>
              </a:rPr>
              <a:t>− </a:t>
            </a:r>
            <a:r>
              <a:rPr lang="uk-UA" sz="2000" dirty="0">
                <a:solidFill>
                  <a:srgbClr val="002060"/>
                </a:solidFill>
                <a:latin typeface="Times New Roman" panose="02020603050405020304" pitchFamily="18" charset="0"/>
                <a:cs typeface="Times New Roman" panose="02020603050405020304" pitchFamily="18" charset="0"/>
              </a:rPr>
              <a:t>«велика непокора», бунт проти існуючих порядків і моралі, намір, спроба зруйнувати або руйнація храму і могил предків імператора або імператорської </a:t>
            </a:r>
            <a:r>
              <a:rPr lang="uk-UA" sz="2000" dirty="0" smtClean="0">
                <a:solidFill>
                  <a:srgbClr val="002060"/>
                </a:solidFill>
                <a:latin typeface="Times New Roman" panose="02020603050405020304" pitchFamily="18" charset="0"/>
                <a:cs typeface="Times New Roman" panose="02020603050405020304" pitchFamily="18" charset="0"/>
              </a:rPr>
              <a:t>резиденції.</a:t>
            </a:r>
          </a:p>
          <a:p>
            <a:pPr indent="457200" algn="just"/>
            <a:r>
              <a:rPr lang="uk-UA" sz="2000" b="1" dirty="0">
                <a:solidFill>
                  <a:srgbClr val="002060"/>
                </a:solidFill>
                <a:latin typeface="Times New Roman" panose="02020603050405020304" pitchFamily="18" charset="0"/>
                <a:cs typeface="Times New Roman" panose="02020603050405020304" pitchFamily="18" charset="0"/>
              </a:rPr>
              <a:t>Т</a:t>
            </a:r>
            <a:r>
              <a:rPr lang="uk-UA" sz="2000" b="1" dirty="0" smtClean="0">
                <a:solidFill>
                  <a:srgbClr val="002060"/>
                </a:solidFill>
                <a:latin typeface="Times New Roman" panose="02020603050405020304" pitchFamily="18" charset="0"/>
                <a:cs typeface="Times New Roman" panose="02020603050405020304" pitchFamily="18" charset="0"/>
              </a:rPr>
              <a:t>ретє </a:t>
            </a:r>
            <a:r>
              <a:rPr lang="uk-UA" sz="2000" b="1" dirty="0">
                <a:solidFill>
                  <a:srgbClr val="002060"/>
                </a:solidFill>
                <a:latin typeface="Times New Roman" panose="02020603050405020304" pitchFamily="18" charset="0"/>
                <a:cs typeface="Times New Roman" panose="02020603050405020304" pitchFamily="18" charset="0"/>
              </a:rPr>
              <a:t>зло</a:t>
            </a:r>
            <a:r>
              <a:rPr lang="uk-UA" sz="2000" dirty="0" smtClean="0">
                <a:solidFill>
                  <a:srgbClr val="002060"/>
                </a:solidFill>
                <a:latin typeface="Times New Roman" panose="02020603050405020304" pitchFamily="18" charset="0"/>
                <a:cs typeface="Times New Roman" panose="02020603050405020304" pitchFamily="18" charset="0"/>
              </a:rPr>
              <a:t> </a:t>
            </a:r>
            <a:r>
              <a:rPr lang="uk-UA" sz="2000" dirty="0">
                <a:solidFill>
                  <a:srgbClr val="002060"/>
                </a:solidFill>
                <a:latin typeface="Times New Roman" panose="02020603050405020304" pitchFamily="18" charset="0"/>
                <a:cs typeface="Times New Roman" panose="02020603050405020304" pitchFamily="18" charset="0"/>
              </a:rPr>
              <a:t>− «змова, зрада», що означали зраду імператору, державі, перехід на бік його ворогів, заколот, втечу з країни або спробу втекти з міста, що знаходиться під облогою</a:t>
            </a:r>
            <a:r>
              <a:rPr lang="uk-UA" sz="2000" dirty="0" smtClean="0">
                <a:solidFill>
                  <a:srgbClr val="002060"/>
                </a:solidFill>
                <a:latin typeface="Times New Roman" panose="02020603050405020304" pitchFamily="18" charset="0"/>
                <a:cs typeface="Times New Roman" panose="02020603050405020304" pitchFamily="18" charset="0"/>
              </a:rPr>
              <a:t>.</a:t>
            </a:r>
          </a:p>
          <a:p>
            <a:pPr indent="457200" algn="just"/>
            <a:r>
              <a:rPr lang="uk-UA" sz="2000" b="1" dirty="0" smtClean="0">
                <a:solidFill>
                  <a:srgbClr val="002060"/>
                </a:solidFill>
                <a:latin typeface="Times New Roman" panose="02020603050405020304" pitchFamily="18" charset="0"/>
                <a:cs typeface="Times New Roman" panose="02020603050405020304" pitchFamily="18" charset="0"/>
              </a:rPr>
              <a:t>Четверте </a:t>
            </a:r>
            <a:r>
              <a:rPr lang="uk-UA" sz="2000" b="1" dirty="0">
                <a:solidFill>
                  <a:srgbClr val="002060"/>
                </a:solidFill>
                <a:latin typeface="Times New Roman" panose="02020603050405020304" pitchFamily="18" charset="0"/>
                <a:cs typeface="Times New Roman" panose="02020603050405020304" pitchFamily="18" charset="0"/>
              </a:rPr>
              <a:t>зло </a:t>
            </a:r>
            <a:r>
              <a:rPr lang="uk-UA" sz="2000" dirty="0">
                <a:solidFill>
                  <a:srgbClr val="002060"/>
                </a:solidFill>
                <a:latin typeface="Times New Roman" panose="02020603050405020304" pitchFamily="18" charset="0"/>
                <a:cs typeface="Times New Roman" panose="02020603050405020304" pitchFamily="18" charset="0"/>
              </a:rPr>
              <a:t>− «непокора, непокірність» − охоплювало злочини проти близьких родичів, убивство або побиття діда, бабки, батьків, намір убити їх, убивство старших братів, сестер, близьких кровних родичів чоловіка (але не дружини): його батьків, бабки або діда.</a:t>
            </a:r>
          </a:p>
          <a:p>
            <a:pPr indent="457200" algn="just"/>
            <a:r>
              <a:rPr lang="uk-UA" sz="2000" b="1" dirty="0" smtClean="0">
                <a:solidFill>
                  <a:srgbClr val="002060"/>
                </a:solidFill>
                <a:latin typeface="Times New Roman" panose="02020603050405020304" pitchFamily="18" charset="0"/>
                <a:cs typeface="Times New Roman" panose="02020603050405020304" pitchFamily="18" charset="0"/>
              </a:rPr>
              <a:t>П’яте </a:t>
            </a:r>
            <a:r>
              <a:rPr lang="uk-UA" sz="2000" b="1" dirty="0">
                <a:solidFill>
                  <a:srgbClr val="002060"/>
                </a:solidFill>
                <a:latin typeface="Times New Roman" panose="02020603050405020304" pitchFamily="18" charset="0"/>
                <a:cs typeface="Times New Roman" panose="02020603050405020304" pitchFamily="18" charset="0"/>
              </a:rPr>
              <a:t>зло </a:t>
            </a:r>
            <a:r>
              <a:rPr lang="uk-UA" sz="2000" dirty="0">
                <a:solidFill>
                  <a:srgbClr val="002060"/>
                </a:solidFill>
                <a:latin typeface="Times New Roman" panose="02020603050405020304" pitchFamily="18" charset="0"/>
                <a:cs typeface="Times New Roman" panose="02020603050405020304" pitchFamily="18" charset="0"/>
              </a:rPr>
              <a:t>− «кривда, порочність» − означала поведінку, що суперечила природному порядку, злочини, зроблені з особливою жорстокістю, </a:t>
            </a:r>
            <a:r>
              <a:rPr lang="uk-UA" sz="2000" dirty="0" smtClean="0">
                <a:solidFill>
                  <a:srgbClr val="002060"/>
                </a:solidFill>
                <a:latin typeface="Times New Roman" panose="02020603050405020304" pitchFamily="18" charset="0"/>
                <a:cs typeface="Times New Roman" panose="02020603050405020304" pitchFamily="18" charset="0"/>
              </a:rPr>
              <a:t>злобливістю.</a:t>
            </a:r>
            <a:endParaRPr lang="en-US"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869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Злочини і покарання </a:t>
            </a:r>
            <a:r>
              <a:rPr lang="uk-UA" sz="1800" b="1" dirty="0" smtClean="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a:bodyPr>
          <a:lstStyle/>
          <a:p>
            <a:pPr indent="457200" algn="just"/>
            <a:r>
              <a:rPr lang="uk-UA" sz="2000" b="1" dirty="0">
                <a:solidFill>
                  <a:srgbClr val="002060"/>
                </a:solidFill>
                <a:latin typeface="Times New Roman" panose="02020603050405020304" pitchFamily="18" charset="0"/>
                <a:cs typeface="Times New Roman" panose="02020603050405020304" pitchFamily="18" charset="0"/>
              </a:rPr>
              <a:t>Ш</a:t>
            </a:r>
            <a:r>
              <a:rPr lang="uk-UA" sz="2000" b="1" dirty="0" smtClean="0">
                <a:solidFill>
                  <a:srgbClr val="002060"/>
                </a:solidFill>
                <a:latin typeface="Times New Roman" panose="02020603050405020304" pitchFamily="18" charset="0"/>
                <a:cs typeface="Times New Roman" panose="02020603050405020304" pitchFamily="18" charset="0"/>
              </a:rPr>
              <a:t>осте </a:t>
            </a:r>
            <a:r>
              <a:rPr lang="uk-UA" sz="2000" b="1" dirty="0">
                <a:solidFill>
                  <a:srgbClr val="002060"/>
                </a:solidFill>
                <a:latin typeface="Times New Roman" panose="02020603050405020304" pitchFamily="18" charset="0"/>
                <a:cs typeface="Times New Roman" panose="02020603050405020304" pitchFamily="18" charset="0"/>
              </a:rPr>
              <a:t>зло </a:t>
            </a:r>
            <a:r>
              <a:rPr lang="uk-UA" sz="2000" dirty="0">
                <a:solidFill>
                  <a:srgbClr val="002060"/>
                </a:solidFill>
                <a:latin typeface="Times New Roman" panose="02020603050405020304" pitchFamily="18" charset="0"/>
                <a:cs typeface="Times New Roman" panose="02020603050405020304" pitchFamily="18" charset="0"/>
              </a:rPr>
              <a:t>− «вираження великої неповаги». У його основі була група злочинів, пов’язаних із порушенням особливо значущих заборон </a:t>
            </a:r>
            <a:r>
              <a:rPr lang="uk-UA" sz="2000" b="1" dirty="0">
                <a:solidFill>
                  <a:srgbClr val="002060"/>
                </a:solidFill>
                <a:latin typeface="Times New Roman" panose="02020603050405020304" pitchFamily="18" charset="0"/>
                <a:cs typeface="Times New Roman" panose="02020603050405020304" pitchFamily="18" charset="0"/>
              </a:rPr>
              <a:t>лі</a:t>
            </a:r>
            <a:r>
              <a:rPr lang="uk-UA" sz="2000" dirty="0">
                <a:solidFill>
                  <a:srgbClr val="002060"/>
                </a:solidFill>
                <a:latin typeface="Times New Roman" panose="02020603050405020304" pitchFamily="18" charset="0"/>
                <a:cs typeface="Times New Roman" panose="02020603050405020304" pitchFamily="18" charset="0"/>
              </a:rPr>
              <a:t>, до числа яких були віднесені, наприклад, крадіжка предметів культу, а також речей, використовуваних імператором (імператорської печатки, печатки його дружини, матері, бабки), а також помилки, допущені при готуванні йому їжі, ліків, лихослів’я в його </a:t>
            </a:r>
            <a:r>
              <a:rPr lang="uk-UA" sz="2000" dirty="0" smtClean="0">
                <a:solidFill>
                  <a:srgbClr val="002060"/>
                </a:solidFill>
                <a:latin typeface="Times New Roman" panose="02020603050405020304" pitchFamily="18" charset="0"/>
                <a:cs typeface="Times New Roman" panose="02020603050405020304" pitchFamily="18" charset="0"/>
              </a:rPr>
              <a:t>адресу.</a:t>
            </a:r>
          </a:p>
          <a:p>
            <a:pPr indent="457200" algn="just"/>
            <a:r>
              <a:rPr lang="uk-UA" sz="2000" b="1" dirty="0" smtClean="0">
                <a:solidFill>
                  <a:srgbClr val="002060"/>
                </a:solidFill>
                <a:latin typeface="Times New Roman" panose="02020603050405020304" pitchFamily="18" charset="0"/>
                <a:cs typeface="Times New Roman" panose="02020603050405020304" pitchFamily="18" charset="0"/>
              </a:rPr>
              <a:t>С</a:t>
            </a:r>
            <a:r>
              <a:rPr lang="uk-UA" sz="2100" b="1" dirty="0" smtClean="0">
                <a:solidFill>
                  <a:srgbClr val="002060"/>
                </a:solidFill>
                <a:latin typeface="Times New Roman" panose="02020603050405020304" pitchFamily="18" charset="0"/>
                <a:cs typeface="Times New Roman" panose="02020603050405020304" pitchFamily="18" charset="0"/>
              </a:rPr>
              <a:t>ьоме </a:t>
            </a:r>
            <a:r>
              <a:rPr lang="uk-UA" sz="2100" b="1" dirty="0">
                <a:solidFill>
                  <a:srgbClr val="002060"/>
                </a:solidFill>
                <a:latin typeface="Times New Roman" panose="02020603050405020304" pitchFamily="18" charset="0"/>
                <a:cs typeface="Times New Roman" panose="02020603050405020304" pitchFamily="18" charset="0"/>
              </a:rPr>
              <a:t>зло</a:t>
            </a:r>
            <a:r>
              <a:rPr lang="uk-UA" sz="2100" dirty="0">
                <a:solidFill>
                  <a:srgbClr val="002060"/>
                </a:solidFill>
                <a:latin typeface="Times New Roman" panose="02020603050405020304" pitchFamily="18" charset="0"/>
                <a:cs typeface="Times New Roman" panose="02020603050405020304" pitchFamily="18" charset="0"/>
              </a:rPr>
              <a:t> − «вираз синівської неповаги», непокора батькам. До нього відносились, наприклад, обвинувачення в неблагочинних діях діда, бабки, батьків, їх погане утримання, виділення із сім’ї і розподіл майна без їхньої згоди, вступ до шлюбу під час носіння трауру або носіння в цей час нетраурного одягу </a:t>
            </a:r>
            <a:r>
              <a:rPr lang="uk-UA" sz="2100" dirty="0" smtClean="0">
                <a:solidFill>
                  <a:srgbClr val="002060"/>
                </a:solidFill>
                <a:latin typeface="Times New Roman" panose="02020603050405020304" pitchFamily="18" charset="0"/>
                <a:cs typeface="Times New Roman" panose="02020603050405020304" pitchFamily="18" charset="0"/>
              </a:rPr>
              <a:t>тощо.</a:t>
            </a:r>
          </a:p>
          <a:p>
            <a:pPr indent="457200" algn="just"/>
            <a:r>
              <a:rPr lang="uk-UA" sz="2100" b="1" dirty="0" smtClean="0">
                <a:solidFill>
                  <a:srgbClr val="002060"/>
                </a:solidFill>
                <a:latin typeface="Times New Roman" panose="02020603050405020304" pitchFamily="18" charset="0"/>
                <a:cs typeface="Times New Roman" panose="02020603050405020304" pitchFamily="18" charset="0"/>
              </a:rPr>
              <a:t>Восьме </a:t>
            </a:r>
            <a:r>
              <a:rPr lang="uk-UA" sz="2100" b="1" dirty="0">
                <a:solidFill>
                  <a:srgbClr val="002060"/>
                </a:solidFill>
                <a:latin typeface="Times New Roman" panose="02020603050405020304" pitchFamily="18" charset="0"/>
                <a:cs typeface="Times New Roman" panose="02020603050405020304" pitchFamily="18" charset="0"/>
              </a:rPr>
              <a:t>зло </a:t>
            </a:r>
            <a:r>
              <a:rPr lang="uk-UA" sz="2100" dirty="0">
                <a:solidFill>
                  <a:srgbClr val="002060"/>
                </a:solidFill>
                <a:latin typeface="Times New Roman" panose="02020603050405020304" pitchFamily="18" charset="0"/>
                <a:cs typeface="Times New Roman" panose="02020603050405020304" pitchFamily="18" charset="0"/>
              </a:rPr>
              <a:t>− «незгода, розбіжність» між кровними родичами. До цієї категорії відносився широкий спектр злочинних дій: від наміру убити або продати в рабство близького родича до побиття дружиною чоловіка і доносу на родичів старшого </a:t>
            </a:r>
            <a:r>
              <a:rPr lang="uk-UA" sz="2100" dirty="0" smtClean="0">
                <a:solidFill>
                  <a:srgbClr val="002060"/>
                </a:solidFill>
                <a:latin typeface="Times New Roman" panose="02020603050405020304" pitchFamily="18" charset="0"/>
                <a:cs typeface="Times New Roman" panose="02020603050405020304" pitchFamily="18" charset="0"/>
              </a:rPr>
              <a:t>покоління.</a:t>
            </a:r>
            <a:endParaRPr lang="en-US" sz="2100" dirty="0">
              <a:solidFill>
                <a:srgbClr val="002060"/>
              </a:solidFill>
              <a:latin typeface="Times New Roman" panose="02020603050405020304" pitchFamily="18" charset="0"/>
              <a:cs typeface="Times New Roman" panose="02020603050405020304" pitchFamily="18" charset="0"/>
            </a:endParaRPr>
          </a:p>
          <a:p>
            <a:pPr indent="457200" algn="just"/>
            <a:endParaRPr lang="en-US"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4819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Злочини і покарання </a:t>
            </a:r>
            <a:r>
              <a:rPr lang="uk-UA" sz="1800" b="1" dirty="0" smtClean="0">
                <a:solidFill>
                  <a:schemeClr val="bg2">
                    <a:lumMod val="50000"/>
                  </a:schemeClr>
                </a:solidFill>
              </a:rPr>
              <a:t>(продовження)</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Autofit/>
          </a:bodyPr>
          <a:lstStyle/>
          <a:p>
            <a:pPr indent="457200" algn="just"/>
            <a:r>
              <a:rPr lang="uk-UA" sz="2000" b="1" dirty="0">
                <a:solidFill>
                  <a:srgbClr val="002060"/>
                </a:solidFill>
                <a:latin typeface="Times New Roman" panose="02020603050405020304" pitchFamily="18" charset="0"/>
                <a:cs typeface="Times New Roman" panose="02020603050405020304" pitchFamily="18" charset="0"/>
              </a:rPr>
              <a:t>Дев’яте зло </a:t>
            </a:r>
            <a:r>
              <a:rPr lang="uk-UA" sz="2000" dirty="0">
                <a:solidFill>
                  <a:srgbClr val="002060"/>
                </a:solidFill>
                <a:latin typeface="Times New Roman" panose="02020603050405020304" pitchFamily="18" charset="0"/>
                <a:cs typeface="Times New Roman" panose="02020603050405020304" pitchFamily="18" charset="0"/>
              </a:rPr>
              <a:t>− «кривда, неправедність» − містило в собі злочини, здійснені один проти одного особами, пов’язаними не сімейними, а офіційними, соціально-ієрархічними відносинами, наприклад, вбивство підлеглим свого начальника, командира, вчителя-наставника в конфуціанскій моралі, тобто члена тієї групи осіб, що, як і сім’я, скріплювала соціальний порядок.</a:t>
            </a:r>
          </a:p>
          <a:p>
            <a:pPr indent="457200" algn="just"/>
            <a:r>
              <a:rPr lang="uk-UA" sz="2000" b="1" dirty="0">
                <a:solidFill>
                  <a:srgbClr val="002060"/>
                </a:solidFill>
                <a:latin typeface="Times New Roman" panose="02020603050405020304" pitchFamily="18" charset="0"/>
                <a:cs typeface="Times New Roman" panose="02020603050405020304" pitchFamily="18" charset="0"/>
              </a:rPr>
              <a:t>Д</a:t>
            </a:r>
            <a:r>
              <a:rPr lang="uk-UA" sz="2000" b="1" dirty="0" smtClean="0">
                <a:solidFill>
                  <a:srgbClr val="002060"/>
                </a:solidFill>
                <a:latin typeface="Times New Roman" panose="02020603050405020304" pitchFamily="18" charset="0"/>
                <a:cs typeface="Times New Roman" panose="02020603050405020304" pitchFamily="18" charset="0"/>
              </a:rPr>
              <a:t>есяте </a:t>
            </a:r>
            <a:r>
              <a:rPr lang="uk-UA" sz="2000" b="1" dirty="0">
                <a:solidFill>
                  <a:srgbClr val="002060"/>
                </a:solidFill>
                <a:latin typeface="Times New Roman" panose="02020603050405020304" pitchFamily="18" charset="0"/>
                <a:cs typeface="Times New Roman" panose="02020603050405020304" pitchFamily="18" charset="0"/>
              </a:rPr>
              <a:t>зло </a:t>
            </a:r>
            <a:r>
              <a:rPr lang="uk-UA" sz="2000" dirty="0">
                <a:solidFill>
                  <a:srgbClr val="002060"/>
                </a:solidFill>
                <a:latin typeface="Times New Roman" panose="02020603050405020304" pitchFamily="18" charset="0"/>
                <a:cs typeface="Times New Roman" panose="02020603050405020304" pitchFamily="18" charset="0"/>
              </a:rPr>
              <a:t>− «кровозмішувані статеві зв’язки», що прирівнювалися до поведінки «птиць і звірів і містили в собі статеві відносини не тільки з кровними і найближчими боковими родичами, але і з наложницями діда і батька.</a:t>
            </a:r>
            <a:endParaRPr lang="en-US" sz="2000" dirty="0">
              <a:solidFill>
                <a:srgbClr val="002060"/>
              </a:solidFill>
              <a:latin typeface="Times New Roman" panose="02020603050405020304" pitchFamily="18" charset="0"/>
              <a:cs typeface="Times New Roman" panose="02020603050405020304" pitchFamily="18" charset="0"/>
            </a:endParaRPr>
          </a:p>
          <a:p>
            <a:pPr indent="457200" algn="just"/>
            <a:r>
              <a:rPr lang="uk-UA" sz="2000" dirty="0">
                <a:solidFill>
                  <a:srgbClr val="002060"/>
                </a:solidFill>
                <a:latin typeface="Times New Roman" panose="02020603050405020304" pitchFamily="18" charset="0"/>
                <a:cs typeface="Times New Roman" panose="02020603050405020304" pitchFamily="18" charset="0"/>
              </a:rPr>
              <a:t>«10 зол» не покривали всі злочинні дії. Вони були своєрідним мірилом відносин до інших злочинів, серед яких за всіх часів виділялися злочини проти конкретної людини, зазіхання на його життя, здоров’я тощо. Покарання </a:t>
            </a:r>
            <a:r>
              <a:rPr lang="uk-UA" sz="2000" dirty="0" smtClean="0">
                <a:solidFill>
                  <a:srgbClr val="002060"/>
                </a:solidFill>
                <a:latin typeface="Times New Roman" panose="02020603050405020304" pitchFamily="18" charset="0"/>
                <a:cs typeface="Times New Roman" panose="02020603050405020304" pitchFamily="18" charset="0"/>
              </a:rPr>
              <a:t>визначалися з </a:t>
            </a:r>
            <a:r>
              <a:rPr lang="uk-UA" sz="2000" dirty="0">
                <a:solidFill>
                  <a:srgbClr val="002060"/>
                </a:solidFill>
                <a:latin typeface="Times New Roman" panose="02020603050405020304" pitchFamily="18" charset="0"/>
                <a:cs typeface="Times New Roman" panose="02020603050405020304" pitchFamily="18" charset="0"/>
              </a:rPr>
              <a:t>урахуванням ряду чинників соціального статусу, відносин злочинця і потерпілого в системі кровноспоріднених і службових зв’язків, наявності й інтенсивності злочинної волі тощо</a:t>
            </a:r>
          </a:p>
        </p:txBody>
      </p:sp>
    </p:spTree>
    <p:extLst>
      <p:ext uri="{BB962C8B-B14F-4D97-AF65-F5344CB8AC3E}">
        <p14:creationId xmlns:p14="http://schemas.microsoft.com/office/powerpoint/2010/main" val="924455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Злочини і покарання в </a:t>
            </a:r>
            <a:r>
              <a:rPr lang="uk-UA" sz="3200" b="1" dirty="0" smtClean="0">
                <a:solidFill>
                  <a:schemeClr val="bg2">
                    <a:lumMod val="50000"/>
                  </a:schemeClr>
                </a:solidFill>
              </a:rPr>
              <a:t>Японії</a:t>
            </a:r>
            <a:endParaRPr lang="uk-UA" sz="3200" b="1"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Autofit/>
          </a:bodyPr>
          <a:lstStyle/>
          <a:p>
            <a:pPr indent="457200" algn="just"/>
            <a:r>
              <a:rPr lang="uk-UA" dirty="0" smtClean="0">
                <a:solidFill>
                  <a:srgbClr val="002060"/>
                </a:solidFill>
                <a:latin typeface="Times New Roman" panose="02020603050405020304" pitchFamily="18" charset="0"/>
                <a:cs typeface="Times New Roman" panose="02020603050405020304" pitchFamily="18" charset="0"/>
              </a:rPr>
              <a:t>На </a:t>
            </a:r>
            <a:r>
              <a:rPr lang="uk-UA" dirty="0">
                <a:solidFill>
                  <a:srgbClr val="002060"/>
                </a:solidFill>
                <a:latin typeface="Times New Roman" panose="02020603050405020304" pitchFamily="18" charset="0"/>
                <a:cs typeface="Times New Roman" panose="02020603050405020304" pitchFamily="18" charset="0"/>
              </a:rPr>
              <a:t>японське карне право значний вплив мало китайське право. Про це свідчить кримінальний кодекс «Тайхо ріцу рьо» (</a:t>
            </a:r>
            <a:r>
              <a:rPr lang="en-US" dirty="0">
                <a:solidFill>
                  <a:srgbClr val="002060"/>
                </a:solidFill>
                <a:latin typeface="Times New Roman" panose="02020603050405020304" pitchFamily="18" charset="0"/>
                <a:cs typeface="Times New Roman" panose="02020603050405020304" pitchFamily="18" charset="0"/>
              </a:rPr>
              <a:t>VIII </a:t>
            </a:r>
            <a:r>
              <a:rPr lang="uk-UA" dirty="0">
                <a:solidFill>
                  <a:srgbClr val="002060"/>
                </a:solidFill>
                <a:latin typeface="Times New Roman" panose="02020603050405020304" pitchFamily="18" charset="0"/>
                <a:cs typeface="Times New Roman" panose="02020603050405020304" pitchFamily="18" charset="0"/>
              </a:rPr>
              <a:t>ст.), у якому система злочинів і покарань побудована, як і в Китаї, відповідно до конфуціанських уявлень про найбільш тяжкі порушення моралі (</a:t>
            </a:r>
            <a:r>
              <a:rPr lang="uk-UA" b="1" dirty="0">
                <a:solidFill>
                  <a:srgbClr val="002060"/>
                </a:solidFill>
                <a:latin typeface="Times New Roman" panose="02020603050405020304" pitchFamily="18" charset="0"/>
                <a:cs typeface="Times New Roman" panose="02020603050405020304" pitchFamily="18" charset="0"/>
              </a:rPr>
              <a:t>лі</a:t>
            </a:r>
            <a:r>
              <a:rPr lang="uk-UA" dirty="0">
                <a:solidFill>
                  <a:srgbClr val="002060"/>
                </a:solidFill>
                <a:latin typeface="Times New Roman" panose="02020603050405020304" pitchFamily="18" charset="0"/>
                <a:cs typeface="Times New Roman" panose="02020603050405020304" pitchFamily="18" charset="0"/>
              </a:rPr>
              <a:t>). Проте в Японії, на відміну від Китаю, виділялися не «10», а «8 зол»</a:t>
            </a:r>
          </a:p>
        </p:txBody>
      </p:sp>
    </p:spTree>
    <p:extLst>
      <p:ext uri="{BB962C8B-B14F-4D97-AF65-F5344CB8AC3E}">
        <p14:creationId xmlns:p14="http://schemas.microsoft.com/office/powerpoint/2010/main" val="1093244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Злочини і покарання в </a:t>
            </a:r>
            <a:r>
              <a:rPr lang="uk-UA" sz="3200" b="1" dirty="0" smtClean="0">
                <a:solidFill>
                  <a:schemeClr val="bg2">
                    <a:lumMod val="50000"/>
                  </a:schemeClr>
                </a:solidFill>
              </a:rPr>
              <a:t>Японії</a:t>
            </a:r>
            <a:endParaRPr lang="uk-UA" sz="3200" b="1"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Autofit/>
          </a:bodyPr>
          <a:lstStyle/>
          <a:p>
            <a:pPr indent="457200"/>
            <a:r>
              <a:rPr lang="uk-UA" sz="2000" b="1" dirty="0" smtClean="0">
                <a:solidFill>
                  <a:srgbClr val="002060"/>
                </a:solidFill>
                <a:latin typeface="Times New Roman" panose="02020603050405020304" pitchFamily="18" charset="0"/>
                <a:cs typeface="Times New Roman" panose="02020603050405020304" pitchFamily="18" charset="0"/>
              </a:rPr>
              <a:t>Злочини </a:t>
            </a:r>
            <a:r>
              <a:rPr lang="uk-UA" sz="2000" b="1" dirty="0">
                <a:solidFill>
                  <a:srgbClr val="002060"/>
                </a:solidFill>
                <a:latin typeface="Times New Roman" panose="02020603050405020304" pitchFamily="18" charset="0"/>
                <a:cs typeface="Times New Roman" panose="02020603050405020304" pitchFamily="18" charset="0"/>
              </a:rPr>
              <a:t>проти імператорської </a:t>
            </a:r>
            <a:r>
              <a:rPr lang="uk-UA" sz="2000" b="1" dirty="0" smtClean="0">
                <a:solidFill>
                  <a:srgbClr val="002060"/>
                </a:solidFill>
                <a:latin typeface="Times New Roman" panose="02020603050405020304" pitchFamily="18" charset="0"/>
                <a:cs typeface="Times New Roman" panose="02020603050405020304" pitchFamily="18" charset="0"/>
              </a:rPr>
              <a:t>влади:</a:t>
            </a:r>
            <a:endParaRPr lang="uk-UA" sz="2000" b="1" dirty="0">
              <a:solidFill>
                <a:srgbClr val="002060"/>
              </a:solidFill>
              <a:latin typeface="Times New Roman" panose="02020603050405020304" pitchFamily="18" charset="0"/>
              <a:cs typeface="Times New Roman" panose="02020603050405020304" pitchFamily="18" charset="0"/>
            </a:endParaRPr>
          </a:p>
          <a:p>
            <a:pPr indent="457200" algn="just"/>
            <a:r>
              <a:rPr lang="uk-UA" sz="2000" dirty="0">
                <a:solidFill>
                  <a:srgbClr val="002060"/>
                </a:solidFill>
                <a:latin typeface="Times New Roman" panose="02020603050405020304" pitchFamily="18" charset="0"/>
                <a:cs typeface="Times New Roman" panose="02020603050405020304" pitchFamily="18" charset="0"/>
              </a:rPr>
              <a:t>•	</a:t>
            </a:r>
            <a:r>
              <a:rPr lang="uk-UA" sz="2000" b="1" dirty="0">
                <a:solidFill>
                  <a:srgbClr val="002060"/>
                </a:solidFill>
                <a:latin typeface="Times New Roman" panose="02020603050405020304" pitchFamily="18" charset="0"/>
                <a:cs typeface="Times New Roman" panose="02020603050405020304" pitchFamily="18" charset="0"/>
              </a:rPr>
              <a:t>«заколот» </a:t>
            </a:r>
            <a:r>
              <a:rPr lang="uk-UA" sz="2000" dirty="0">
                <a:solidFill>
                  <a:srgbClr val="002060"/>
                </a:solidFill>
                <a:latin typeface="Times New Roman" panose="02020603050405020304" pitchFamily="18" charset="0"/>
                <a:cs typeface="Times New Roman" panose="02020603050405020304" pitchFamily="18" charset="0"/>
              </a:rPr>
              <a:t>(руйнація государевих помешкань і усипальниць тощо);</a:t>
            </a:r>
          </a:p>
          <a:p>
            <a:pPr indent="457200" algn="just"/>
            <a:r>
              <a:rPr lang="uk-UA" sz="2000" dirty="0">
                <a:solidFill>
                  <a:srgbClr val="002060"/>
                </a:solidFill>
                <a:latin typeface="Times New Roman" panose="02020603050405020304" pitchFamily="18" charset="0"/>
                <a:cs typeface="Times New Roman" panose="02020603050405020304" pitchFamily="18" charset="0"/>
              </a:rPr>
              <a:t>•	</a:t>
            </a:r>
            <a:r>
              <a:rPr lang="uk-UA" sz="2000" b="1" dirty="0">
                <a:solidFill>
                  <a:srgbClr val="002060"/>
                </a:solidFill>
                <a:latin typeface="Times New Roman" panose="02020603050405020304" pitchFamily="18" charset="0"/>
                <a:cs typeface="Times New Roman" panose="02020603050405020304" pitchFamily="18" charset="0"/>
              </a:rPr>
              <a:t>«державна зрада» </a:t>
            </a:r>
            <a:r>
              <a:rPr lang="uk-UA" sz="2000" dirty="0">
                <a:solidFill>
                  <a:srgbClr val="002060"/>
                </a:solidFill>
                <a:latin typeface="Times New Roman" panose="02020603050405020304" pitchFamily="18" charset="0"/>
                <a:cs typeface="Times New Roman" panose="02020603050405020304" pitchFamily="18" charset="0"/>
              </a:rPr>
              <a:t>(убивство найближчих родичів імператора, а також замах на їхнє убивство, побиття тощо);</a:t>
            </a:r>
          </a:p>
          <a:p>
            <a:pPr indent="457200" algn="just"/>
            <a:r>
              <a:rPr lang="uk-UA" sz="2000" dirty="0">
                <a:solidFill>
                  <a:srgbClr val="002060"/>
                </a:solidFill>
                <a:latin typeface="Times New Roman" panose="02020603050405020304" pitchFamily="18" charset="0"/>
                <a:cs typeface="Times New Roman" panose="02020603050405020304" pitchFamily="18" charset="0"/>
              </a:rPr>
              <a:t>•	</a:t>
            </a:r>
            <a:r>
              <a:rPr lang="uk-UA" sz="2000" b="1" dirty="0">
                <a:solidFill>
                  <a:srgbClr val="002060"/>
                </a:solidFill>
                <a:latin typeface="Times New Roman" panose="02020603050405020304" pitchFamily="18" charset="0"/>
                <a:cs typeface="Times New Roman" panose="02020603050405020304" pitchFamily="18" charset="0"/>
              </a:rPr>
              <a:t>«лихослів’я і неповажне ставлення» до правителя</a:t>
            </a:r>
            <a:r>
              <a:rPr lang="uk-UA" sz="2000" dirty="0">
                <a:solidFill>
                  <a:srgbClr val="002060"/>
                </a:solidFill>
                <a:latin typeface="Times New Roman" panose="02020603050405020304" pitchFamily="18" charset="0"/>
                <a:cs typeface="Times New Roman" panose="02020603050405020304" pitchFamily="18" charset="0"/>
              </a:rPr>
              <a:t>.</a:t>
            </a:r>
          </a:p>
          <a:p>
            <a:pPr indent="457200" algn="just"/>
            <a:r>
              <a:rPr lang="uk-UA" sz="2000" dirty="0">
                <a:solidFill>
                  <a:srgbClr val="002060"/>
                </a:solidFill>
                <a:latin typeface="Times New Roman" panose="02020603050405020304" pitchFamily="18" charset="0"/>
                <a:cs typeface="Times New Roman" panose="02020603050405020304" pitchFamily="18" charset="0"/>
              </a:rPr>
              <a:t>•	</a:t>
            </a:r>
            <a:r>
              <a:rPr lang="uk-UA" sz="2000" b="1" dirty="0">
                <a:solidFill>
                  <a:srgbClr val="002060"/>
                </a:solidFill>
                <a:latin typeface="Times New Roman" panose="02020603050405020304" pitchFamily="18" charset="0"/>
                <a:cs typeface="Times New Roman" panose="02020603050405020304" pitchFamily="18" charset="0"/>
              </a:rPr>
              <a:t>«велика неповага» </a:t>
            </a:r>
            <a:r>
              <a:rPr lang="uk-UA" sz="2000" dirty="0">
                <a:solidFill>
                  <a:srgbClr val="002060"/>
                </a:solidFill>
                <a:latin typeface="Times New Roman" panose="02020603050405020304" pitchFamily="18" charset="0"/>
                <a:cs typeface="Times New Roman" panose="02020603050405020304" pitchFamily="18" charset="0"/>
              </a:rPr>
              <a:t>(руйнація храмів, священних ритуальних предметів тощо</a:t>
            </a:r>
            <a:r>
              <a:rPr lang="uk-UA" sz="2000" dirty="0" smtClean="0">
                <a:solidFill>
                  <a:srgbClr val="002060"/>
                </a:solidFill>
                <a:latin typeface="Times New Roman" panose="02020603050405020304" pitchFamily="18" charset="0"/>
                <a:cs typeface="Times New Roman" panose="02020603050405020304" pitchFamily="18" charset="0"/>
              </a:rPr>
              <a:t>)</a:t>
            </a:r>
          </a:p>
          <a:p>
            <a:pPr indent="457200" algn="just"/>
            <a:r>
              <a:rPr lang="uk-UA" sz="1800" b="1" dirty="0" smtClean="0">
                <a:solidFill>
                  <a:srgbClr val="002060"/>
                </a:solidFill>
                <a:latin typeface="Times New Roman" panose="02020603050405020304" pitchFamily="18" charset="0"/>
                <a:cs typeface="Times New Roman" panose="02020603050405020304" pitchFamily="18" charset="0"/>
              </a:rPr>
              <a:t>До </a:t>
            </a:r>
            <a:r>
              <a:rPr lang="uk-UA" sz="1800" b="1" dirty="0">
                <a:solidFill>
                  <a:srgbClr val="002060"/>
                </a:solidFill>
                <a:latin typeface="Times New Roman" panose="02020603050405020304" pitchFamily="18" charset="0"/>
                <a:cs typeface="Times New Roman" panose="02020603050405020304" pitchFamily="18" charset="0"/>
              </a:rPr>
              <a:t>інших злочинів відносились:</a:t>
            </a:r>
          </a:p>
          <a:p>
            <a:pPr indent="457200" algn="just"/>
            <a:r>
              <a:rPr lang="uk-UA" sz="1800" dirty="0">
                <a:solidFill>
                  <a:srgbClr val="002060"/>
                </a:solidFill>
                <a:latin typeface="Times New Roman" panose="02020603050405020304" pitchFamily="18" charset="0"/>
                <a:cs typeface="Times New Roman" panose="02020603050405020304" pitchFamily="18" charset="0"/>
              </a:rPr>
              <a:t>•	</a:t>
            </a:r>
            <a:r>
              <a:rPr lang="uk-UA" sz="1800" b="1" dirty="0">
                <a:solidFill>
                  <a:srgbClr val="002060"/>
                </a:solidFill>
                <a:latin typeface="Times New Roman" panose="02020603050405020304" pitchFamily="18" charset="0"/>
                <a:cs typeface="Times New Roman" panose="02020603050405020304" pitchFamily="18" charset="0"/>
              </a:rPr>
              <a:t>«жорстоке вбивство» </a:t>
            </a:r>
            <a:r>
              <a:rPr lang="uk-UA" sz="1800" dirty="0">
                <a:solidFill>
                  <a:srgbClr val="002060"/>
                </a:solidFill>
                <a:latin typeface="Times New Roman" panose="02020603050405020304" pitchFamily="18" charset="0"/>
                <a:cs typeface="Times New Roman" panose="02020603050405020304" pitchFamily="18" charset="0"/>
              </a:rPr>
              <a:t>(вбивство трьох членів однієї сім’ї, своїх найближчих родичів, убивство дружиною або наложницею родичів чоловіка, а також їх побиття тощо);</a:t>
            </a:r>
          </a:p>
          <a:p>
            <a:pPr indent="457200" algn="just"/>
            <a:r>
              <a:rPr lang="uk-UA" sz="1800" dirty="0">
                <a:solidFill>
                  <a:srgbClr val="002060"/>
                </a:solidFill>
                <a:latin typeface="Times New Roman" panose="02020603050405020304" pitchFamily="18" charset="0"/>
                <a:cs typeface="Times New Roman" panose="02020603050405020304" pitchFamily="18" charset="0"/>
              </a:rPr>
              <a:t>•	</a:t>
            </a:r>
            <a:r>
              <a:rPr lang="uk-UA" sz="1800" b="1" dirty="0">
                <a:solidFill>
                  <a:srgbClr val="002060"/>
                </a:solidFill>
                <a:latin typeface="Times New Roman" panose="02020603050405020304" pitchFamily="18" charset="0"/>
                <a:cs typeface="Times New Roman" panose="02020603050405020304" pitchFamily="18" charset="0"/>
              </a:rPr>
              <a:t>«неповага» до батька або найближчих род</a:t>
            </a:r>
            <a:r>
              <a:rPr lang="uk-UA" sz="1800" dirty="0">
                <a:solidFill>
                  <a:srgbClr val="002060"/>
                </a:solidFill>
                <a:latin typeface="Times New Roman" panose="02020603050405020304" pitchFamily="18" charset="0"/>
                <a:cs typeface="Times New Roman" panose="02020603050405020304" pitchFamily="18" charset="0"/>
              </a:rPr>
              <a:t>ичів (порушення проти них судових справ або їх прокляття, вихід із сім’ї при живих батьках, самовільне укладення шлюбу тощо);</a:t>
            </a:r>
          </a:p>
          <a:p>
            <a:pPr indent="457200" algn="just"/>
            <a:r>
              <a:rPr lang="uk-UA" sz="1800" dirty="0">
                <a:solidFill>
                  <a:srgbClr val="002060"/>
                </a:solidFill>
                <a:latin typeface="Times New Roman" panose="02020603050405020304" pitchFamily="18" charset="0"/>
                <a:cs typeface="Times New Roman" panose="02020603050405020304" pitchFamily="18" charset="0"/>
              </a:rPr>
              <a:t>•	</a:t>
            </a:r>
            <a:r>
              <a:rPr lang="uk-UA" sz="1800" b="1" dirty="0">
                <a:solidFill>
                  <a:srgbClr val="002060"/>
                </a:solidFill>
                <a:latin typeface="Times New Roman" panose="02020603050405020304" pitchFamily="18" charset="0"/>
                <a:cs typeface="Times New Roman" panose="02020603050405020304" pitchFamily="18" charset="0"/>
              </a:rPr>
              <a:t>«порушення обов’язку» </a:t>
            </a:r>
            <a:r>
              <a:rPr lang="uk-UA" sz="1800" dirty="0">
                <a:solidFill>
                  <a:srgbClr val="002060"/>
                </a:solidFill>
                <a:latin typeface="Times New Roman" panose="02020603050405020304" pitchFamily="18" charset="0"/>
                <a:cs typeface="Times New Roman" panose="02020603050405020304" pitchFamily="18" charset="0"/>
              </a:rPr>
              <a:t>(вбивство хазяїна, начальника, наставника) тощо.</a:t>
            </a:r>
          </a:p>
        </p:txBody>
      </p:sp>
    </p:spTree>
    <p:extLst>
      <p:ext uri="{BB962C8B-B14F-4D97-AF65-F5344CB8AC3E}">
        <p14:creationId xmlns:p14="http://schemas.microsoft.com/office/powerpoint/2010/main" val="4111708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94122"/>
          </a:xfrm>
        </p:spPr>
        <p:txBody>
          <a:bodyPr>
            <a:noAutofit/>
          </a:bodyPr>
          <a:lstStyle/>
          <a:p>
            <a:r>
              <a:rPr lang="uk-UA" sz="6000" b="1" dirty="0" smtClean="0">
                <a:solidFill>
                  <a:srgbClr val="0070C0"/>
                </a:solidFill>
              </a:rPr>
              <a:t>поняття</a:t>
            </a:r>
            <a:endParaRPr lang="uk-UA" sz="6000" b="1" dirty="0">
              <a:solidFill>
                <a:srgbClr val="0070C0"/>
              </a:solidFill>
            </a:endParaRPr>
          </a:p>
        </p:txBody>
      </p:sp>
      <p:sp>
        <p:nvSpPr>
          <p:cNvPr id="3" name="Объект 2"/>
          <p:cNvSpPr>
            <a:spLocks noGrp="1"/>
          </p:cNvSpPr>
          <p:nvPr>
            <p:ph sz="half" idx="1"/>
          </p:nvPr>
        </p:nvSpPr>
        <p:spPr>
          <a:xfrm>
            <a:off x="457200" y="2420887"/>
            <a:ext cx="3970784" cy="3705276"/>
          </a:xfrm>
        </p:spPr>
        <p:txBody>
          <a:bodyPr>
            <a:normAutofit/>
          </a:bodyPr>
          <a:lstStyle/>
          <a:p>
            <a:pPr marL="0" indent="0" algn="ctr">
              <a:buNone/>
            </a:pPr>
            <a:r>
              <a:rPr lang="ru-RU" b="1" dirty="0">
                <a:solidFill>
                  <a:srgbClr val="0070C0"/>
                </a:solidFill>
              </a:rPr>
              <a:t>ЛІ</a:t>
            </a:r>
          </a:p>
          <a:p>
            <a:pPr marL="0" indent="0" algn="ctr">
              <a:buNone/>
            </a:pPr>
            <a:endParaRPr lang="uk-UA" sz="1900" dirty="0" smtClean="0"/>
          </a:p>
          <a:p>
            <a:pPr marL="0" indent="0" algn="ctr">
              <a:buNone/>
            </a:pPr>
            <a:r>
              <a:rPr lang="uk-UA" b="1" dirty="0"/>
              <a:t>мораль, норми моралі</a:t>
            </a:r>
          </a:p>
        </p:txBody>
      </p:sp>
      <p:sp>
        <p:nvSpPr>
          <p:cNvPr id="4" name="Объект 3"/>
          <p:cNvSpPr>
            <a:spLocks noGrp="1"/>
          </p:cNvSpPr>
          <p:nvPr>
            <p:ph sz="half" idx="2"/>
          </p:nvPr>
        </p:nvSpPr>
        <p:spPr>
          <a:xfrm>
            <a:off x="4788024" y="2420886"/>
            <a:ext cx="3898776" cy="3705277"/>
          </a:xfrm>
        </p:spPr>
        <p:txBody>
          <a:bodyPr>
            <a:normAutofit/>
          </a:bodyPr>
          <a:lstStyle/>
          <a:p>
            <a:pPr marL="0" indent="0" algn="ctr">
              <a:buNone/>
            </a:pPr>
            <a:r>
              <a:rPr lang="uk-UA" b="1" dirty="0" smtClean="0">
                <a:solidFill>
                  <a:srgbClr val="0070C0"/>
                </a:solidFill>
              </a:rPr>
              <a:t>ЄПИТИМІЇ</a:t>
            </a:r>
          </a:p>
          <a:p>
            <a:pPr marL="0" indent="0" algn="ctr">
              <a:buNone/>
            </a:pPr>
            <a:endParaRPr lang="uk-UA" b="1" dirty="0"/>
          </a:p>
          <a:p>
            <a:pPr marL="0" indent="0" algn="ctr">
              <a:buNone/>
            </a:pPr>
            <a:r>
              <a:rPr lang="uk-UA" b="1" dirty="0"/>
              <a:t>р</a:t>
            </a:r>
            <a:r>
              <a:rPr lang="uk-UA" b="1" dirty="0" smtClean="0"/>
              <a:t>елігійні покарання</a:t>
            </a:r>
            <a:endParaRPr lang="uk-UA" dirty="0" smtClean="0"/>
          </a:p>
        </p:txBody>
      </p:sp>
    </p:spTree>
    <p:extLst>
      <p:ext uri="{BB962C8B-B14F-4D97-AF65-F5344CB8AC3E}">
        <p14:creationId xmlns:p14="http://schemas.microsoft.com/office/powerpoint/2010/main" val="1045660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1152128"/>
          </a:xfrm>
        </p:spPr>
        <p:txBody>
          <a:bodyPr>
            <a:normAutofit/>
          </a:bodyPr>
          <a:lstStyle/>
          <a:p>
            <a:r>
              <a:rPr lang="uk-UA" b="1" dirty="0" smtClean="0">
                <a:solidFill>
                  <a:schemeClr val="bg2">
                    <a:lumMod val="50000"/>
                  </a:schemeClr>
                </a:solidFill>
              </a:rPr>
              <a:t>Джерела китайського права</a:t>
            </a:r>
            <a:endParaRPr lang="uk-UA"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indent="457200" algn="just"/>
            <a:r>
              <a:rPr lang="uk-UA" sz="2200" dirty="0">
                <a:solidFill>
                  <a:schemeClr val="tx1"/>
                </a:solidFill>
                <a:latin typeface="Times New Roman" panose="02020603050405020304" pitchFamily="18" charset="0"/>
                <a:cs typeface="Times New Roman" panose="02020603050405020304" pitchFamily="18" charset="0"/>
              </a:rPr>
              <a:t>Феодальне китайське право </a:t>
            </a:r>
            <a:r>
              <a:rPr lang="uk-UA" sz="2200" dirty="0" smtClean="0">
                <a:solidFill>
                  <a:schemeClr val="tx1"/>
                </a:solidFill>
                <a:latin typeface="Times New Roman" panose="02020603050405020304" pitchFamily="18" charset="0"/>
                <a:cs typeface="Times New Roman" panose="02020603050405020304" pitchFamily="18" charset="0"/>
              </a:rPr>
              <a:t>‒ логічне продовження </a:t>
            </a:r>
            <a:r>
              <a:rPr lang="uk-UA" sz="2200" dirty="0">
                <a:solidFill>
                  <a:schemeClr val="tx1"/>
                </a:solidFill>
                <a:latin typeface="Times New Roman" panose="02020603050405020304" pitchFamily="18" charset="0"/>
                <a:cs typeface="Times New Roman" panose="02020603050405020304" pitchFamily="18" charset="0"/>
              </a:rPr>
              <a:t>права рабовласницької епохи. Цю спадкоємність забезпечило </a:t>
            </a:r>
            <a:r>
              <a:rPr lang="uk-UA" sz="2200" b="1" dirty="0">
                <a:solidFill>
                  <a:schemeClr val="tx1"/>
                </a:solidFill>
                <a:latin typeface="Times New Roman" panose="02020603050405020304" pitchFamily="18" charset="0"/>
                <a:cs typeface="Times New Roman" panose="02020603050405020304" pitchFamily="18" charset="0"/>
              </a:rPr>
              <a:t>вчення Конфуція, що стало офіційним світоглядом китайського народу</a:t>
            </a:r>
            <a:r>
              <a:rPr lang="uk-UA" sz="2200" dirty="0">
                <a:solidFill>
                  <a:schemeClr val="tx1"/>
                </a:solidFill>
                <a:latin typeface="Times New Roman" panose="02020603050405020304" pitchFamily="18" charset="0"/>
                <a:cs typeface="Times New Roman" panose="02020603050405020304" pitchFamily="18" charset="0"/>
              </a:rPr>
              <a:t>. У поєднанні з культом пращурів, вчення Конфуція освячувало і закріплювало існуючі суспільні відносини. Одним з </a:t>
            </a:r>
            <a:r>
              <a:rPr lang="uk-UA" sz="2200" b="1" dirty="0">
                <a:solidFill>
                  <a:schemeClr val="tx1"/>
                </a:solidFill>
                <a:latin typeface="Times New Roman" panose="02020603050405020304" pitchFamily="18" charset="0"/>
                <a:cs typeface="Times New Roman" panose="02020603050405020304" pitchFamily="18" charset="0"/>
              </a:rPr>
              <a:t>основних положень конфуціанства</a:t>
            </a:r>
            <a:r>
              <a:rPr lang="uk-UA" sz="2200" dirty="0">
                <a:solidFill>
                  <a:schemeClr val="tx1"/>
                </a:solidFill>
                <a:latin typeface="Times New Roman" panose="02020603050405020304" pitchFamily="18" charset="0"/>
                <a:cs typeface="Times New Roman" panose="02020603050405020304" pitchFamily="18" charset="0"/>
              </a:rPr>
              <a:t>, що глибоко проникло в право, вважалося </a:t>
            </a:r>
            <a:r>
              <a:rPr lang="uk-UA" sz="2200" b="1" dirty="0">
                <a:solidFill>
                  <a:schemeClr val="tx1"/>
                </a:solidFill>
                <a:latin typeface="Times New Roman" panose="02020603050405020304" pitchFamily="18" charset="0"/>
                <a:cs typeface="Times New Roman" panose="02020603050405020304" pitchFamily="18" charset="0"/>
              </a:rPr>
              <a:t>безумовне і суворе підпорядкування молодшого старшому</a:t>
            </a:r>
            <a:r>
              <a:rPr lang="uk-UA" sz="2200" dirty="0">
                <a:solidFill>
                  <a:schemeClr val="tx1"/>
                </a:solidFill>
                <a:latin typeface="Times New Roman" panose="02020603050405020304" pitchFamily="18" charset="0"/>
                <a:cs typeface="Times New Roman" panose="02020603050405020304" pitchFamily="18" charset="0"/>
              </a:rPr>
              <a:t>: дітей − батькам, солдата − начальнику, народа − імператору і його чиновникам</a:t>
            </a:r>
            <a:r>
              <a:rPr lang="uk-UA" sz="2200" dirty="0" smtClean="0">
                <a:solidFill>
                  <a:schemeClr val="tx1"/>
                </a:solidFill>
                <a:latin typeface="Times New Roman" panose="02020603050405020304" pitchFamily="18" charset="0"/>
                <a:cs typeface="Times New Roman" panose="02020603050405020304" pitchFamily="18" charset="0"/>
              </a:rPr>
              <a:t>.</a:t>
            </a:r>
          </a:p>
          <a:p>
            <a:pPr indent="457200" algn="just"/>
            <a:r>
              <a:rPr lang="uk-UA" sz="2200" b="1" dirty="0" smtClean="0">
                <a:solidFill>
                  <a:schemeClr val="tx1"/>
                </a:solidFill>
                <a:latin typeface="Times New Roman" panose="02020603050405020304" pitchFamily="18" charset="0"/>
                <a:cs typeface="Times New Roman" panose="02020603050405020304" pitchFamily="18" charset="0"/>
              </a:rPr>
              <a:t>Відхилення </a:t>
            </a:r>
            <a:r>
              <a:rPr lang="uk-UA" sz="2200" b="1" dirty="0">
                <a:solidFill>
                  <a:schemeClr val="tx1"/>
                </a:solidFill>
                <a:latin typeface="Times New Roman" panose="02020603050405020304" pitchFamily="18" charset="0"/>
                <a:cs typeface="Times New Roman" panose="02020603050405020304" pitchFamily="18" charset="0"/>
              </a:rPr>
              <a:t>від конфуціанських правил моралі і поведінки </a:t>
            </a:r>
            <a:r>
              <a:rPr lang="uk-UA" sz="2200" dirty="0">
                <a:solidFill>
                  <a:schemeClr val="tx1"/>
                </a:solidFill>
                <a:latin typeface="Times New Roman" panose="02020603050405020304" pitchFamily="18" charset="0"/>
                <a:cs typeface="Times New Roman" panose="02020603050405020304" pitchFamily="18" charset="0"/>
              </a:rPr>
              <a:t>розглядалося як </a:t>
            </a:r>
            <a:r>
              <a:rPr lang="uk-UA" sz="2200" b="1" dirty="0" smtClean="0">
                <a:solidFill>
                  <a:schemeClr val="tx1"/>
                </a:solidFill>
                <a:latin typeface="Times New Roman" panose="02020603050405020304" pitchFamily="18" charset="0"/>
                <a:cs typeface="Times New Roman" panose="02020603050405020304" pitchFamily="18" charset="0"/>
              </a:rPr>
              <a:t>тяжкий злочин</a:t>
            </a:r>
            <a:r>
              <a:rPr lang="uk-UA" sz="2200" dirty="0">
                <a:solidFill>
                  <a:schemeClr val="tx1"/>
                </a:solidFill>
                <a:latin typeface="Times New Roman" panose="02020603050405020304" pitchFamily="18" charset="0"/>
                <a:cs typeface="Times New Roman" panose="02020603050405020304" pitchFamily="18" charset="0"/>
              </a:rPr>
              <a:t>. </a:t>
            </a:r>
            <a:r>
              <a:rPr lang="uk-UA" sz="2200" b="1" dirty="0">
                <a:solidFill>
                  <a:schemeClr val="tx1"/>
                </a:solidFill>
                <a:latin typeface="Times New Roman" panose="02020603050405020304" pitchFamily="18" charset="0"/>
                <a:cs typeface="Times New Roman" panose="02020603050405020304" pitchFamily="18" charset="0"/>
              </a:rPr>
              <a:t>Право</a:t>
            </a:r>
            <a:r>
              <a:rPr lang="uk-UA" sz="2200" dirty="0">
                <a:solidFill>
                  <a:schemeClr val="tx1"/>
                </a:solidFill>
                <a:latin typeface="Times New Roman" panose="02020603050405020304" pitchFamily="18" charset="0"/>
                <a:cs typeface="Times New Roman" panose="02020603050405020304" pitchFamily="18" charset="0"/>
              </a:rPr>
              <a:t> в цей час </a:t>
            </a:r>
            <a:r>
              <a:rPr lang="uk-UA" sz="2200" b="1" dirty="0">
                <a:solidFill>
                  <a:schemeClr val="tx1"/>
                </a:solidFill>
                <a:latin typeface="Times New Roman" panose="02020603050405020304" pitchFamily="18" charset="0"/>
                <a:cs typeface="Times New Roman" panose="02020603050405020304" pitchFamily="18" charset="0"/>
              </a:rPr>
              <a:t>ще не виділилося з релігійних і етичних норм</a:t>
            </a:r>
            <a:r>
              <a:rPr lang="uk-UA" sz="2200" dirty="0">
                <a:solidFill>
                  <a:schemeClr val="tx1"/>
                </a:solidFill>
                <a:latin typeface="Times New Roman" panose="02020603050405020304" pitchFamily="18" charset="0"/>
                <a:cs typeface="Times New Roman" panose="02020603050405020304" pitchFamily="18" charset="0"/>
              </a:rPr>
              <a:t>, якщо не враховувати окремих понять про покарання, що були пов’язані з уявленням про гріх, про «божий суд».</a:t>
            </a:r>
            <a:endParaRPr lang="uk-UA" sz="2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5890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290266"/>
          </a:xfrm>
        </p:spPr>
        <p:txBody>
          <a:bodyPr>
            <a:normAutofit/>
          </a:bodyPr>
          <a:lstStyle/>
          <a:p>
            <a:r>
              <a:rPr lang="uk-UA" b="1" dirty="0" smtClean="0"/>
              <a:t/>
            </a:r>
            <a:br>
              <a:rPr lang="uk-UA" b="1" dirty="0" smtClean="0"/>
            </a:br>
            <a:r>
              <a:rPr lang="uk-UA" b="1" dirty="0" smtClean="0">
                <a:solidFill>
                  <a:srgbClr val="0070C0"/>
                </a:solidFill>
              </a:rPr>
              <a:t>Дякую за увагу )</a:t>
            </a:r>
            <a:r>
              <a:rPr lang="ru-RU" dirty="0">
                <a:solidFill>
                  <a:srgbClr val="0070C0"/>
                </a:solidFill>
              </a:rPr>
              <a:t/>
            </a:r>
            <a:br>
              <a:rPr lang="ru-RU" dirty="0">
                <a:solidFill>
                  <a:srgbClr val="0070C0"/>
                </a:solidFill>
              </a:rPr>
            </a:br>
            <a:endParaRPr lang="ru-RU" dirty="0">
              <a:solidFill>
                <a:srgbClr val="0070C0"/>
              </a:solidFill>
            </a:endParaRPr>
          </a:p>
        </p:txBody>
      </p:sp>
      <p:sp>
        <p:nvSpPr>
          <p:cNvPr id="3" name="Объект 2"/>
          <p:cNvSpPr>
            <a:spLocks noGrp="1"/>
          </p:cNvSpPr>
          <p:nvPr>
            <p:ph sz="half" idx="1"/>
          </p:nvPr>
        </p:nvSpPr>
        <p:spPr>
          <a:xfrm>
            <a:off x="457200" y="2276872"/>
            <a:ext cx="8147248" cy="4104456"/>
          </a:xfrm>
        </p:spPr>
        <p:txBody>
          <a:bodyPr>
            <a:normAutofit/>
          </a:bodyPr>
          <a:lstStyle/>
          <a:p>
            <a:pPr marL="0" indent="0" algn="ctr">
              <a:buNone/>
            </a:pPr>
            <a:endParaRPr lang="uk-UA" b="1" dirty="0" smtClean="0">
              <a:sym typeface="Wingdings" panose="05000000000000000000" pitchFamily="2" charset="2"/>
            </a:endParaRPr>
          </a:p>
          <a:p>
            <a:pPr marL="0" indent="0" algn="ctr">
              <a:buNone/>
            </a:pPr>
            <a:r>
              <a:rPr lang="uk-UA" sz="9600" b="1" dirty="0" smtClean="0">
                <a:solidFill>
                  <a:srgbClr val="0070C0"/>
                </a:solidFill>
                <a:sym typeface="Wingdings" panose="05000000000000000000" pitchFamily="2" charset="2"/>
              </a:rPr>
              <a:t></a:t>
            </a:r>
            <a:endParaRPr lang="uk-UA" sz="9600" b="1" dirty="0">
              <a:solidFill>
                <a:srgbClr val="0070C0"/>
              </a:solidFill>
            </a:endParaRPr>
          </a:p>
        </p:txBody>
      </p:sp>
    </p:spTree>
    <p:extLst>
      <p:ext uri="{BB962C8B-B14F-4D97-AF65-F5344CB8AC3E}">
        <p14:creationId xmlns:p14="http://schemas.microsoft.com/office/powerpoint/2010/main" val="329632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1152128"/>
          </a:xfrm>
        </p:spPr>
        <p:txBody>
          <a:bodyPr>
            <a:normAutofit/>
          </a:bodyPr>
          <a:lstStyle/>
          <a:p>
            <a:r>
              <a:rPr lang="uk-UA" b="1" dirty="0" smtClean="0">
                <a:solidFill>
                  <a:schemeClr val="bg2">
                    <a:lumMod val="50000"/>
                  </a:schemeClr>
                </a:solidFill>
              </a:rPr>
              <a:t>Джерела японського права</a:t>
            </a:r>
            <a:endParaRPr lang="uk-UA"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indent="457200" algn="just"/>
            <a:endParaRPr lang="uk-UA" sz="2800" dirty="0" smtClean="0">
              <a:solidFill>
                <a:schemeClr val="bg2">
                  <a:lumMod val="50000"/>
                </a:schemeClr>
              </a:solidFill>
              <a:latin typeface="Times New Roman" panose="02020603050405020304" pitchFamily="18" charset="0"/>
              <a:cs typeface="Times New Roman" panose="02020603050405020304" pitchFamily="18" charset="0"/>
            </a:endParaRPr>
          </a:p>
          <a:p>
            <a:pPr indent="457200" algn="just"/>
            <a:r>
              <a:rPr lang="uk-UA" sz="2800" dirty="0" smtClean="0">
                <a:solidFill>
                  <a:schemeClr val="tx1"/>
                </a:solidFill>
                <a:latin typeface="Times New Roman" panose="02020603050405020304" pitchFamily="18" charset="0"/>
                <a:cs typeface="Times New Roman" panose="02020603050405020304" pitchFamily="18" charset="0"/>
              </a:rPr>
              <a:t>Для ранньофеодального права Японії характерно досить широке </a:t>
            </a:r>
            <a:r>
              <a:rPr lang="uk-UA" sz="2800" b="1" dirty="0" smtClean="0">
                <a:solidFill>
                  <a:schemeClr val="tx1"/>
                </a:solidFill>
                <a:latin typeface="Times New Roman" panose="02020603050405020304" pitchFamily="18" charset="0"/>
                <a:cs typeface="Times New Roman" panose="02020603050405020304" pitchFamily="18" charset="0"/>
              </a:rPr>
              <a:t>поширення норм звичаєвого права,</a:t>
            </a:r>
            <a:r>
              <a:rPr lang="uk-UA" sz="2800" dirty="0" smtClean="0">
                <a:solidFill>
                  <a:schemeClr val="tx1"/>
                </a:solidFill>
                <a:latin typeface="Times New Roman" panose="02020603050405020304" pitchFamily="18" charset="0"/>
                <a:cs typeface="Times New Roman" panose="02020603050405020304" pitchFamily="18" charset="0"/>
              </a:rPr>
              <a:t> що діяли в общинах або станових групах, які формувалися.</a:t>
            </a:r>
          </a:p>
          <a:p>
            <a:pPr indent="457200" algn="just"/>
            <a:endParaRPr lang="uk-UA" sz="2800" dirty="0">
              <a:solidFill>
                <a:schemeClr val="tx1"/>
              </a:solidFill>
              <a:latin typeface="Times New Roman" panose="02020603050405020304" pitchFamily="18" charset="0"/>
              <a:cs typeface="Times New Roman" panose="02020603050405020304" pitchFamily="18" charset="0"/>
            </a:endParaRPr>
          </a:p>
          <a:p>
            <a:pPr indent="457200" algn="just"/>
            <a:r>
              <a:rPr lang="uk-UA" sz="2800" dirty="0">
                <a:solidFill>
                  <a:schemeClr val="tx1"/>
                </a:solidFill>
                <a:latin typeface="Times New Roman" panose="02020603050405020304" pitchFamily="18" charset="0"/>
                <a:cs typeface="Times New Roman" panose="02020603050405020304" pitchFamily="18" charset="0"/>
              </a:rPr>
              <a:t>С</a:t>
            </a:r>
            <a:r>
              <a:rPr lang="uk-UA" sz="2800" dirty="0" smtClean="0">
                <a:solidFill>
                  <a:schemeClr val="tx1"/>
                </a:solidFill>
                <a:latin typeface="Times New Roman" panose="02020603050405020304" pitchFamily="18" charset="0"/>
                <a:cs typeface="Times New Roman" panose="02020603050405020304" pitchFamily="18" charset="0"/>
              </a:rPr>
              <a:t>тановлення </a:t>
            </a:r>
            <a:r>
              <a:rPr lang="uk-UA" sz="2800" b="1" dirty="0" smtClean="0">
                <a:solidFill>
                  <a:schemeClr val="tx1"/>
                </a:solidFill>
                <a:latin typeface="Times New Roman" panose="02020603050405020304" pitchFamily="18" charset="0"/>
                <a:cs typeface="Times New Roman" panose="02020603050405020304" pitchFamily="18" charset="0"/>
              </a:rPr>
              <a:t>писаного права </a:t>
            </a:r>
            <a:r>
              <a:rPr lang="uk-UA" sz="2800" dirty="0" smtClean="0">
                <a:solidFill>
                  <a:schemeClr val="tx1"/>
                </a:solidFill>
                <a:latin typeface="Times New Roman" panose="02020603050405020304" pitchFamily="18" charset="0"/>
                <a:cs typeface="Times New Roman" panose="02020603050405020304" pitchFamily="18" charset="0"/>
              </a:rPr>
              <a:t>в Японії відбувалося під сильним </a:t>
            </a:r>
            <a:r>
              <a:rPr lang="uk-UA" sz="2800" b="1" dirty="0" smtClean="0">
                <a:solidFill>
                  <a:schemeClr val="tx1"/>
                </a:solidFill>
                <a:latin typeface="Times New Roman" panose="02020603050405020304" pitchFamily="18" charset="0"/>
                <a:cs typeface="Times New Roman" panose="02020603050405020304" pitchFamily="18" charset="0"/>
              </a:rPr>
              <a:t>впливом релігійно-правової ідеології, норм китайського права</a:t>
            </a:r>
            <a:r>
              <a:rPr lang="uk-UA" sz="2800" dirty="0" smtClean="0">
                <a:solidFill>
                  <a:schemeClr val="tx1"/>
                </a:solidFill>
                <a:latin typeface="Times New Roman" panose="02020603050405020304" pitchFamily="18" charset="0"/>
                <a:cs typeface="Times New Roman" panose="02020603050405020304" pitchFamily="18" charset="0"/>
              </a:rPr>
              <a:t>, тому в них є багато спільного.</a:t>
            </a:r>
            <a:endParaRPr lang="uk-UA"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7403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1152128"/>
          </a:xfrm>
        </p:spPr>
        <p:txBody>
          <a:bodyPr>
            <a:normAutofit/>
          </a:bodyPr>
          <a:lstStyle/>
          <a:p>
            <a:r>
              <a:rPr lang="uk-UA" b="1" dirty="0" smtClean="0">
                <a:solidFill>
                  <a:schemeClr val="bg2">
                    <a:lumMod val="50000"/>
                  </a:schemeClr>
                </a:solidFill>
              </a:rPr>
              <a:t>спільне</a:t>
            </a:r>
            <a:endParaRPr lang="uk-UA" dirty="0">
              <a:solidFill>
                <a:schemeClr val="bg2">
                  <a:lumMod val="50000"/>
                </a:schemeClr>
              </a:solidFill>
            </a:endParaRPr>
          </a:p>
        </p:txBody>
      </p:sp>
      <p:sp>
        <p:nvSpPr>
          <p:cNvPr id="3" name="Подзаголовок 2"/>
          <p:cNvSpPr>
            <a:spLocks noGrp="1"/>
          </p:cNvSpPr>
          <p:nvPr>
            <p:ph type="subTitle" idx="1"/>
          </p:nvPr>
        </p:nvSpPr>
        <p:spPr>
          <a:xfrm>
            <a:off x="685800" y="1340768"/>
            <a:ext cx="7772400" cy="5184576"/>
          </a:xfrm>
        </p:spPr>
        <p:txBody>
          <a:bodyPr>
            <a:noAutofit/>
          </a:bodyPr>
          <a:lstStyle/>
          <a:p>
            <a:pPr indent="457200" algn="just"/>
            <a:r>
              <a:rPr lang="uk-UA" sz="2800" dirty="0" smtClean="0">
                <a:solidFill>
                  <a:schemeClr val="tx1"/>
                </a:solidFill>
                <a:latin typeface="Times New Roman" panose="02020603050405020304" pitchFamily="18" charset="0"/>
                <a:cs typeface="Times New Roman" panose="02020603050405020304" pitchFamily="18" charset="0"/>
              </a:rPr>
              <a:t>Розвиток </a:t>
            </a:r>
            <a:r>
              <a:rPr lang="uk-UA" sz="2800" dirty="0">
                <a:solidFill>
                  <a:schemeClr val="tx1"/>
                </a:solidFill>
                <a:latin typeface="Times New Roman" panose="02020603050405020304" pitchFamily="18" charset="0"/>
                <a:cs typeface="Times New Roman" panose="02020603050405020304" pitchFamily="18" charset="0"/>
              </a:rPr>
              <a:t>як китайського, так і японського права відбувався головним чином по лінії розробки </a:t>
            </a:r>
            <a:r>
              <a:rPr lang="uk-UA" sz="2800" b="1" dirty="0">
                <a:solidFill>
                  <a:schemeClr val="tx1"/>
                </a:solidFill>
                <a:latin typeface="Times New Roman" panose="02020603050405020304" pitchFamily="18" charset="0"/>
                <a:cs typeface="Times New Roman" panose="02020603050405020304" pitchFamily="18" charset="0"/>
              </a:rPr>
              <a:t>норм карного права</a:t>
            </a:r>
            <a:r>
              <a:rPr lang="uk-UA" sz="2800" dirty="0">
                <a:solidFill>
                  <a:schemeClr val="tx1"/>
                </a:solidFill>
                <a:latin typeface="Times New Roman" panose="02020603050405020304" pitchFamily="18" charset="0"/>
                <a:cs typeface="Times New Roman" panose="02020603050405020304" pitchFamily="18" charset="0"/>
              </a:rPr>
              <a:t>, </a:t>
            </a:r>
            <a:r>
              <a:rPr lang="uk-UA" sz="2800" b="1" dirty="0">
                <a:solidFill>
                  <a:schemeClr val="tx1"/>
                </a:solidFill>
                <a:latin typeface="Times New Roman" panose="02020603050405020304" pitchFamily="18" charset="0"/>
                <a:cs typeface="Times New Roman" panose="02020603050405020304" pitchFamily="18" charset="0"/>
              </a:rPr>
              <a:t>регулювання станово-рангових відмінностей</a:t>
            </a:r>
            <a:r>
              <a:rPr lang="uk-UA" sz="2800" dirty="0">
                <a:solidFill>
                  <a:schemeClr val="tx1"/>
                </a:solidFill>
                <a:latin typeface="Times New Roman" panose="02020603050405020304" pitchFamily="18" charset="0"/>
                <a:cs typeface="Times New Roman" panose="02020603050405020304" pitchFamily="18" charset="0"/>
              </a:rPr>
              <a:t>, </a:t>
            </a:r>
            <a:r>
              <a:rPr lang="uk-UA" sz="2800" b="1" dirty="0">
                <a:solidFill>
                  <a:schemeClr val="tx1"/>
                </a:solidFill>
                <a:latin typeface="Times New Roman" panose="02020603050405020304" pitchFamily="18" charset="0"/>
                <a:cs typeface="Times New Roman" panose="02020603050405020304" pitchFamily="18" charset="0"/>
              </a:rPr>
              <a:t>податкових повинностей населення, обов’язків різноманітних категорій утримувачів державних земель</a:t>
            </a:r>
            <a:r>
              <a:rPr lang="uk-UA" sz="2800" dirty="0">
                <a:solidFill>
                  <a:schemeClr val="tx1"/>
                </a:solidFill>
                <a:latin typeface="Times New Roman" panose="02020603050405020304" pitchFamily="18" charset="0"/>
                <a:cs typeface="Times New Roman" panose="02020603050405020304" pitchFamily="18" charset="0"/>
              </a:rPr>
              <a:t>, а також осіб, відповідальних за зберігання державної власності, за поповнення державної скарбниці. Всі ці тісно пов’язані між собою норми і складали </a:t>
            </a:r>
            <a:r>
              <a:rPr lang="uk-UA" sz="2800" b="1" dirty="0">
                <a:solidFill>
                  <a:schemeClr val="tx1"/>
                </a:solidFill>
                <a:latin typeface="Times New Roman" panose="02020603050405020304" pitchFamily="18" charset="0"/>
                <a:cs typeface="Times New Roman" panose="02020603050405020304" pitchFamily="18" charset="0"/>
              </a:rPr>
              <a:t>зміст</a:t>
            </a:r>
            <a:r>
              <a:rPr lang="uk-UA" sz="2800" dirty="0">
                <a:solidFill>
                  <a:schemeClr val="tx1"/>
                </a:solidFill>
                <a:latin typeface="Times New Roman" panose="02020603050405020304" pitchFamily="18" charset="0"/>
                <a:cs typeface="Times New Roman" panose="02020603050405020304" pitchFamily="18" charset="0"/>
              </a:rPr>
              <a:t> </a:t>
            </a:r>
            <a:r>
              <a:rPr lang="uk-UA" sz="2800" b="1" dirty="0">
                <a:solidFill>
                  <a:schemeClr val="tx1"/>
                </a:solidFill>
                <a:latin typeface="Times New Roman" panose="02020603050405020304" pitchFamily="18" charset="0"/>
                <a:cs typeface="Times New Roman" panose="02020603050405020304" pitchFamily="18" charset="0"/>
              </a:rPr>
              <a:t>численних правових пам’яток − зводів законів</a:t>
            </a:r>
            <a:r>
              <a:rPr lang="uk-UA" sz="2800" dirty="0">
                <a:solidFill>
                  <a:schemeClr val="tx1"/>
                </a:solidFill>
                <a:latin typeface="Times New Roman" panose="02020603050405020304" pitchFamily="18" charset="0"/>
                <a:cs typeface="Times New Roman" panose="02020603050405020304" pitchFamily="18" charset="0"/>
              </a:rPr>
              <a:t>, що отримали назву </a:t>
            </a:r>
            <a:r>
              <a:rPr lang="uk-UA" sz="2800" b="1" dirty="0">
                <a:solidFill>
                  <a:schemeClr val="tx1"/>
                </a:solidFill>
                <a:latin typeface="Times New Roman" panose="02020603050405020304" pitchFamily="18" charset="0"/>
                <a:cs typeface="Times New Roman" panose="02020603050405020304" pitchFamily="18" charset="0"/>
              </a:rPr>
              <a:t>кодексів</a:t>
            </a:r>
            <a:r>
              <a:rPr lang="uk-UA" sz="2800" dirty="0">
                <a:solidFill>
                  <a:schemeClr val="tx1"/>
                </a:solidFill>
                <a:latin typeface="Times New Roman" panose="02020603050405020304" pitchFamily="18" charset="0"/>
                <a:cs typeface="Times New Roman" panose="02020603050405020304" pitchFamily="18" charset="0"/>
              </a:rPr>
              <a:t>.</a:t>
            </a:r>
            <a:endParaRPr lang="uk-UA"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6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1152128"/>
          </a:xfrm>
        </p:spPr>
        <p:txBody>
          <a:bodyPr>
            <a:normAutofit/>
          </a:bodyPr>
          <a:lstStyle/>
          <a:p>
            <a:r>
              <a:rPr lang="uk-UA" b="1" dirty="0" smtClean="0">
                <a:solidFill>
                  <a:schemeClr val="bg2">
                    <a:lumMod val="50000"/>
                  </a:schemeClr>
                </a:solidFill>
              </a:rPr>
              <a:t>Правові джерела Китаю</a:t>
            </a:r>
            <a:endParaRPr lang="uk-UA"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indent="457200" algn="just"/>
            <a:r>
              <a:rPr lang="uk-UA" sz="2400" dirty="0" smtClean="0">
                <a:solidFill>
                  <a:schemeClr val="tx1"/>
                </a:solidFill>
                <a:latin typeface="Times New Roman" panose="02020603050405020304" pitchFamily="18" charset="0"/>
                <a:cs typeface="Times New Roman" panose="02020603050405020304" pitchFamily="18" charset="0"/>
              </a:rPr>
              <a:t>Починаючи з Хань, збірники законів будувалися на закріпленні стабільного ядра традиційно-правових норм − </a:t>
            </a:r>
            <a:r>
              <a:rPr lang="uk-UA" sz="2400" b="1" dirty="0" smtClean="0">
                <a:solidFill>
                  <a:srgbClr val="0070C0"/>
                </a:solidFill>
                <a:latin typeface="Times New Roman" panose="02020603050405020304" pitchFamily="18" charset="0"/>
                <a:cs typeface="Times New Roman" panose="02020603050405020304" pitchFamily="18" charset="0"/>
              </a:rPr>
              <a:t>люй</a:t>
            </a:r>
            <a:r>
              <a:rPr lang="uk-UA" sz="2400" dirty="0" smtClean="0">
                <a:solidFill>
                  <a:schemeClr val="tx1"/>
                </a:solidFill>
                <a:latin typeface="Times New Roman" panose="02020603050405020304" pitchFamily="18" charset="0"/>
                <a:cs typeface="Times New Roman" panose="02020603050405020304" pitchFamily="18" charset="0"/>
              </a:rPr>
              <a:t>, що доповнювалися новими − </a:t>
            </a:r>
            <a:r>
              <a:rPr lang="uk-UA" sz="2400" b="1" dirty="0" smtClean="0">
                <a:solidFill>
                  <a:srgbClr val="0070C0"/>
                </a:solidFill>
                <a:latin typeface="Times New Roman" panose="02020603050405020304" pitchFamily="18" charset="0"/>
                <a:cs typeface="Times New Roman" panose="02020603050405020304" pitchFamily="18" charset="0"/>
              </a:rPr>
              <a:t>лін</a:t>
            </a:r>
            <a:r>
              <a:rPr lang="uk-UA" sz="2400" dirty="0" smtClean="0">
                <a:solidFill>
                  <a:schemeClr val="tx1"/>
                </a:solidFill>
                <a:latin typeface="Times New Roman" panose="02020603050405020304" pitchFamily="18" charset="0"/>
                <a:cs typeface="Times New Roman" panose="02020603050405020304" pitchFamily="18" charset="0"/>
              </a:rPr>
              <a:t>. Поступово між люй і лін відбувся поділ за сферами правового регулювання: люй містили </a:t>
            </a:r>
            <a:r>
              <a:rPr lang="uk-UA" sz="2400" b="1" dirty="0" smtClean="0">
                <a:solidFill>
                  <a:schemeClr val="tx1"/>
                </a:solidFill>
                <a:latin typeface="Times New Roman" panose="02020603050405020304" pitchFamily="18" charset="0"/>
                <a:cs typeface="Times New Roman" panose="02020603050405020304" pitchFamily="18" charset="0"/>
              </a:rPr>
              <a:t>карні закони</a:t>
            </a:r>
            <a:r>
              <a:rPr lang="uk-UA" sz="2400" dirty="0" smtClean="0">
                <a:solidFill>
                  <a:schemeClr val="tx1"/>
                </a:solidFill>
                <a:latin typeface="Times New Roman" panose="02020603050405020304" pitchFamily="18" charset="0"/>
                <a:cs typeface="Times New Roman" panose="02020603050405020304" pitchFamily="18" charset="0"/>
              </a:rPr>
              <a:t>, лін − </a:t>
            </a:r>
            <a:r>
              <a:rPr lang="uk-UA" sz="2400" b="1" dirty="0" smtClean="0">
                <a:solidFill>
                  <a:schemeClr val="tx1"/>
                </a:solidFill>
                <a:latin typeface="Times New Roman" panose="02020603050405020304" pitchFamily="18" charset="0"/>
                <a:cs typeface="Times New Roman" panose="02020603050405020304" pitchFamily="18" charset="0"/>
              </a:rPr>
              <a:t>адміністративні постанови</a:t>
            </a:r>
            <a:r>
              <a:rPr lang="uk-UA" sz="2400" dirty="0" smtClean="0">
                <a:solidFill>
                  <a:schemeClr val="tx1"/>
                </a:solidFill>
                <a:latin typeface="Times New Roman" panose="02020603050405020304" pitchFamily="18" charset="0"/>
                <a:cs typeface="Times New Roman" panose="02020603050405020304" pitchFamily="18" charset="0"/>
              </a:rPr>
              <a:t>.</a:t>
            </a:r>
          </a:p>
          <a:p>
            <a:pPr indent="457200" algn="just"/>
            <a:r>
              <a:rPr lang="uk-UA" sz="2400" dirty="0" smtClean="0">
                <a:solidFill>
                  <a:schemeClr val="tx1"/>
                </a:solidFill>
                <a:latin typeface="Times New Roman" panose="02020603050405020304" pitchFamily="18" charset="0"/>
                <a:cs typeface="Times New Roman" panose="02020603050405020304" pitchFamily="18" charset="0"/>
              </a:rPr>
              <a:t>Велика робота із систематизації законів була проведена в сунському (VI ст.) і танському (VII ст.) Китаї. При династіях Суй (581−618 рр.) і в перший період правління Тан кодекси піддавалися перегляду кожне царювання. </a:t>
            </a:r>
            <a:r>
              <a:rPr lang="uk-UA" sz="2400" b="1" dirty="0" smtClean="0">
                <a:solidFill>
                  <a:schemeClr val="tx1"/>
                </a:solidFill>
                <a:latin typeface="Times New Roman" panose="02020603050405020304" pitchFamily="18" charset="0"/>
                <a:cs typeface="Times New Roman" panose="02020603050405020304" pitchFamily="18" charset="0"/>
              </a:rPr>
              <a:t>Першим зводом законів, який дійшов до нас, був кодекс VII ст. династії Тан («Тан люй шуі»).</a:t>
            </a:r>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686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1152128"/>
          </a:xfrm>
        </p:spPr>
        <p:txBody>
          <a:bodyPr>
            <a:normAutofit fontScale="90000"/>
          </a:bodyPr>
          <a:lstStyle/>
          <a:p>
            <a:r>
              <a:rPr lang="uk-UA" b="1" dirty="0" smtClean="0">
                <a:solidFill>
                  <a:schemeClr val="bg2">
                    <a:lumMod val="50000"/>
                  </a:schemeClr>
                </a:solidFill>
              </a:rPr>
              <a:t/>
            </a:r>
            <a:br>
              <a:rPr lang="uk-UA" b="1" dirty="0" smtClean="0">
                <a:solidFill>
                  <a:schemeClr val="bg2">
                    <a:lumMod val="50000"/>
                  </a:schemeClr>
                </a:solidFill>
              </a:rPr>
            </a:br>
            <a:r>
              <a:rPr lang="uk-UA" b="1" dirty="0">
                <a:solidFill>
                  <a:schemeClr val="bg2">
                    <a:lumMod val="50000"/>
                  </a:schemeClr>
                </a:solidFill>
              </a:rPr>
              <a:t>Правові джерела </a:t>
            </a:r>
            <a:r>
              <a:rPr lang="uk-UA" b="1" dirty="0" smtClean="0">
                <a:solidFill>
                  <a:schemeClr val="bg2">
                    <a:lumMod val="50000"/>
                  </a:schemeClr>
                </a:solidFill>
              </a:rPr>
              <a:t>Китаю </a:t>
            </a:r>
            <a:r>
              <a:rPr lang="uk-UA" sz="1800" dirty="0" smtClean="0">
                <a:solidFill>
                  <a:schemeClr val="bg2">
                    <a:lumMod val="50000"/>
                  </a:schemeClr>
                </a:solidFill>
              </a:rPr>
              <a:t>(продовження)</a:t>
            </a:r>
            <a:r>
              <a:rPr lang="uk-UA" dirty="0">
                <a:solidFill>
                  <a:schemeClr val="bg2">
                    <a:lumMod val="50000"/>
                  </a:schemeClr>
                </a:solidFill>
              </a:rPr>
              <a:t/>
            </a:r>
            <a:br>
              <a:rPr lang="uk-UA" dirty="0">
                <a:solidFill>
                  <a:schemeClr val="bg2">
                    <a:lumMod val="50000"/>
                  </a:schemeClr>
                </a:solidFill>
              </a:rPr>
            </a:b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indent="457200" algn="just"/>
            <a:r>
              <a:rPr lang="uk-UA" sz="2400" dirty="0" smtClean="0">
                <a:solidFill>
                  <a:schemeClr val="tx1"/>
                </a:solidFill>
                <a:latin typeface="Times New Roman" panose="02020603050405020304" pitchFamily="18" charset="0"/>
                <a:cs typeface="Times New Roman" panose="02020603050405020304" pitchFamily="18" charset="0"/>
              </a:rPr>
              <a:t>Нова активізація законодавчої діяльності китайських імператорів мала місце в період правління загальнокитайської династії Сун у зв’язку з посиленням влади центрального уряду. У 960−963 рр. було складено «Виправлені і переглянуті зібрання карних законів», що майже цілком повторили танський кодекс.</a:t>
            </a:r>
          </a:p>
          <a:p>
            <a:pPr indent="457200" algn="just"/>
            <a:r>
              <a:rPr lang="uk-UA" sz="2400" dirty="0" smtClean="0">
                <a:solidFill>
                  <a:schemeClr val="tx1"/>
                </a:solidFill>
                <a:latin typeface="Times New Roman" panose="02020603050405020304" pitchFamily="18" charset="0"/>
                <a:cs typeface="Times New Roman" panose="02020603050405020304" pitchFamily="18" charset="0"/>
              </a:rPr>
              <a:t>У зв’язку зі значним збільшенням поточного законодавства робота з класифікації законів і постанов продовжувалася й у наступні роки. Наприкінці XI ст. у Китаї було створене спеціальне бюро з перегляду і класифікації законів, яке, зокрема, підготувало «Виправлені і переглянуті зібрання карних законів», що майже цілком повторили танський кодекс.</a:t>
            </a:r>
          </a:p>
          <a:p>
            <a:pPr algn="just"/>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2478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6"/>
            <a:ext cx="7772400" cy="1152128"/>
          </a:xfrm>
        </p:spPr>
        <p:txBody>
          <a:bodyPr>
            <a:normAutofit fontScale="90000"/>
          </a:bodyPr>
          <a:lstStyle/>
          <a:p>
            <a:r>
              <a:rPr lang="uk-UA" b="1" dirty="0" smtClean="0">
                <a:solidFill>
                  <a:schemeClr val="bg2">
                    <a:lumMod val="50000"/>
                  </a:schemeClr>
                </a:solidFill>
              </a:rPr>
              <a:t/>
            </a:r>
            <a:br>
              <a:rPr lang="uk-UA" b="1" dirty="0" smtClean="0">
                <a:solidFill>
                  <a:schemeClr val="bg2">
                    <a:lumMod val="50000"/>
                  </a:schemeClr>
                </a:solidFill>
              </a:rPr>
            </a:br>
            <a:r>
              <a:rPr lang="uk-UA" b="1" dirty="0">
                <a:solidFill>
                  <a:schemeClr val="bg2">
                    <a:lumMod val="50000"/>
                  </a:schemeClr>
                </a:solidFill>
              </a:rPr>
              <a:t>Правові джерела </a:t>
            </a:r>
            <a:r>
              <a:rPr lang="uk-UA" b="1" dirty="0" smtClean="0">
                <a:solidFill>
                  <a:schemeClr val="bg2">
                    <a:lumMod val="50000"/>
                  </a:schemeClr>
                </a:solidFill>
              </a:rPr>
              <a:t>Китаю </a:t>
            </a:r>
            <a:r>
              <a:rPr lang="uk-UA" sz="1800" dirty="0" smtClean="0">
                <a:solidFill>
                  <a:schemeClr val="bg2">
                    <a:lumMod val="50000"/>
                  </a:schemeClr>
                </a:solidFill>
              </a:rPr>
              <a:t>(продовження)</a:t>
            </a:r>
            <a:r>
              <a:rPr lang="uk-UA" dirty="0">
                <a:solidFill>
                  <a:schemeClr val="bg2">
                    <a:lumMod val="50000"/>
                  </a:schemeClr>
                </a:solidFill>
              </a:rPr>
              <a:t/>
            </a:r>
            <a:br>
              <a:rPr lang="uk-UA" dirty="0">
                <a:solidFill>
                  <a:schemeClr val="bg2">
                    <a:lumMod val="50000"/>
                  </a:schemeClr>
                </a:solidFill>
              </a:rPr>
            </a:br>
            <a:endParaRPr lang="en-US" dirty="0">
              <a:solidFill>
                <a:schemeClr val="bg2">
                  <a:lumMod val="50000"/>
                </a:schemeClr>
              </a:solidFill>
            </a:endParaRPr>
          </a:p>
        </p:txBody>
      </p:sp>
      <p:sp>
        <p:nvSpPr>
          <p:cNvPr id="3" name="Подзаголовок 2"/>
          <p:cNvSpPr>
            <a:spLocks noGrp="1"/>
          </p:cNvSpPr>
          <p:nvPr>
            <p:ph type="subTitle" idx="1"/>
          </p:nvPr>
        </p:nvSpPr>
        <p:spPr>
          <a:xfrm>
            <a:off x="685800" y="1484784"/>
            <a:ext cx="7772400" cy="5040560"/>
          </a:xfrm>
        </p:spPr>
        <p:txBody>
          <a:bodyPr>
            <a:noAutofit/>
          </a:bodyPr>
          <a:lstStyle/>
          <a:p>
            <a:pPr indent="457200" algn="just"/>
            <a:r>
              <a:rPr lang="uk-UA" sz="2200" dirty="0">
                <a:solidFill>
                  <a:schemeClr val="tx1"/>
                </a:solidFill>
                <a:latin typeface="Times New Roman" panose="02020603050405020304" pitchFamily="18" charset="0"/>
                <a:cs typeface="Times New Roman" panose="02020603050405020304" pitchFamily="18" charset="0"/>
              </a:rPr>
              <a:t>У зв’язку зі значним збільшенням поточного законодавства робота з класифікації законів і постанов продовжувалася й у наступні роки. Наприкінці XI ст. у Китаї було створене спеціальне бюро з перегляду і класифікації законів, яке, зокрема, підготувало </a:t>
            </a:r>
            <a:r>
              <a:rPr lang="uk-UA" sz="2200" dirty="0" smtClean="0">
                <a:solidFill>
                  <a:schemeClr val="tx1"/>
                </a:solidFill>
                <a:latin typeface="Times New Roman" panose="02020603050405020304" pitchFamily="18" charset="0"/>
                <a:cs typeface="Times New Roman" panose="02020603050405020304" pitchFamily="18" charset="0"/>
              </a:rPr>
              <a:t>«</a:t>
            </a:r>
            <a:r>
              <a:rPr lang="uk-UA" sz="2200" b="1" dirty="0" smtClean="0">
                <a:solidFill>
                  <a:schemeClr val="tx1"/>
                </a:solidFill>
                <a:latin typeface="Times New Roman" panose="02020603050405020304" pitchFamily="18" charset="0"/>
                <a:cs typeface="Times New Roman" panose="02020603050405020304" pitchFamily="18" charset="0"/>
              </a:rPr>
              <a:t>Звід законів із 900 статей</a:t>
            </a:r>
            <a:r>
              <a:rPr lang="uk-UA" sz="2200" dirty="0">
                <a:solidFill>
                  <a:schemeClr val="tx1"/>
                </a:solidFill>
                <a:latin typeface="Times New Roman" panose="02020603050405020304" pitchFamily="18" charset="0"/>
                <a:cs typeface="Times New Roman" panose="02020603050405020304" pitchFamily="18" charset="0"/>
              </a:rPr>
              <a:t>». Наприкінці XIV ст. з’явився «</a:t>
            </a:r>
            <a:r>
              <a:rPr lang="uk-UA" sz="2200" b="1" dirty="0">
                <a:solidFill>
                  <a:schemeClr val="tx1"/>
                </a:solidFill>
                <a:latin typeface="Times New Roman" panose="02020603050405020304" pitchFamily="18" charset="0"/>
                <a:cs typeface="Times New Roman" panose="02020603050405020304" pitchFamily="18" charset="0"/>
              </a:rPr>
              <a:t>Звід законів династії Мін</a:t>
            </a:r>
            <a:r>
              <a:rPr lang="uk-UA" sz="2200" dirty="0">
                <a:solidFill>
                  <a:schemeClr val="tx1"/>
                </a:solidFill>
                <a:latin typeface="Times New Roman" panose="02020603050405020304" pitchFamily="18" charset="0"/>
                <a:cs typeface="Times New Roman" panose="02020603050405020304" pitchFamily="18" charset="0"/>
              </a:rPr>
              <a:t>», що відтворював багато положень попередніх кодексів. </a:t>
            </a:r>
            <a:r>
              <a:rPr lang="uk-UA" sz="2200" dirty="0" smtClean="0">
                <a:solidFill>
                  <a:schemeClr val="tx1"/>
                </a:solidFill>
                <a:latin typeface="Times New Roman" panose="02020603050405020304" pitchFamily="18" charset="0"/>
                <a:cs typeface="Times New Roman" panose="02020603050405020304" pitchFamily="18" charset="0"/>
              </a:rPr>
              <a:t>Ця </a:t>
            </a:r>
            <a:r>
              <a:rPr lang="uk-UA" sz="2200" dirty="0">
                <a:solidFill>
                  <a:schemeClr val="tx1"/>
                </a:solidFill>
                <a:latin typeface="Times New Roman" panose="02020603050405020304" pitchFamily="18" charset="0"/>
                <a:cs typeface="Times New Roman" panose="02020603050405020304" pitchFamily="18" charset="0"/>
              </a:rPr>
              <a:t>практика не була змінена і після встановлення в Китаї маньчжурської династії Цин. </a:t>
            </a:r>
            <a:r>
              <a:rPr lang="uk-UA" sz="2200" dirty="0" smtClean="0">
                <a:solidFill>
                  <a:schemeClr val="tx1"/>
                </a:solidFill>
                <a:latin typeface="Times New Roman" panose="02020603050405020304" pitchFamily="18" charset="0"/>
                <a:cs typeface="Times New Roman" panose="02020603050405020304" pitchFamily="18" charset="0"/>
              </a:rPr>
              <a:t>У 1644 </a:t>
            </a:r>
            <a:r>
              <a:rPr lang="uk-UA" sz="2200" dirty="0">
                <a:solidFill>
                  <a:schemeClr val="tx1"/>
                </a:solidFill>
                <a:latin typeface="Times New Roman" panose="02020603050405020304" pitchFamily="18" charset="0"/>
                <a:cs typeface="Times New Roman" panose="02020603050405020304" pitchFamily="18" charset="0"/>
              </a:rPr>
              <a:t>р., після захоплення маньчжурами Пекіну, почалася робота з вивчення мінського кодексу, яка передбачала внесення в нього виправлень і змін відповідно до нових політичних реалій. Складені на основі старих кодексів династії Тан і Мін </a:t>
            </a:r>
            <a:r>
              <a:rPr lang="uk-UA" sz="2200" b="1" dirty="0">
                <a:solidFill>
                  <a:schemeClr val="tx1"/>
                </a:solidFill>
                <a:latin typeface="Times New Roman" panose="02020603050405020304" pitchFamily="18" charset="0"/>
                <a:cs typeface="Times New Roman" panose="02020603050405020304" pitchFamily="18" charset="0"/>
              </a:rPr>
              <a:t>маньчжурські кодекси </a:t>
            </a:r>
            <a:r>
              <a:rPr lang="uk-UA" sz="2200" dirty="0">
                <a:solidFill>
                  <a:schemeClr val="tx1"/>
                </a:solidFill>
                <a:latin typeface="Times New Roman" panose="02020603050405020304" pitchFamily="18" charset="0"/>
                <a:cs typeface="Times New Roman" panose="02020603050405020304" pitchFamily="18" charset="0"/>
              </a:rPr>
              <a:t>діяли в Китаї аж до початку ХХ ст., визначаючи зміст принципів і норм традиційного китайського права.</a:t>
            </a:r>
            <a:endParaRPr lang="en-US" sz="2200" dirty="0">
              <a:solidFill>
                <a:schemeClr val="tx1"/>
              </a:solidFill>
              <a:latin typeface="Times New Roman" panose="02020603050405020304" pitchFamily="18" charset="0"/>
              <a:cs typeface="Times New Roman" panose="02020603050405020304" pitchFamily="18" charset="0"/>
            </a:endParaRPr>
          </a:p>
          <a:p>
            <a:pPr algn="just"/>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401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1008112"/>
          </a:xfrm>
        </p:spPr>
        <p:txBody>
          <a:bodyPr>
            <a:noAutofit/>
          </a:bodyPr>
          <a:lstStyle/>
          <a:p>
            <a:r>
              <a:rPr lang="uk-UA" sz="3200" b="1" dirty="0">
                <a:solidFill>
                  <a:schemeClr val="bg2">
                    <a:lumMod val="50000"/>
                  </a:schemeClr>
                </a:solidFill>
              </a:rPr>
              <a:t>Джерела права Японії</a:t>
            </a:r>
            <a:endParaRPr lang="uk-UA" sz="3200" dirty="0">
              <a:solidFill>
                <a:schemeClr val="bg2">
                  <a:lumMod val="50000"/>
                </a:schemeClr>
              </a:solidFill>
            </a:endParaRPr>
          </a:p>
        </p:txBody>
      </p:sp>
      <p:sp>
        <p:nvSpPr>
          <p:cNvPr id="3" name="Подзаголовок 2"/>
          <p:cNvSpPr>
            <a:spLocks noGrp="1"/>
          </p:cNvSpPr>
          <p:nvPr>
            <p:ph type="subTitle" idx="1"/>
          </p:nvPr>
        </p:nvSpPr>
        <p:spPr>
          <a:xfrm>
            <a:off x="395536" y="1556792"/>
            <a:ext cx="8424936" cy="5112568"/>
          </a:xfrm>
        </p:spPr>
        <p:txBody>
          <a:bodyPr>
            <a:normAutofit fontScale="92500"/>
          </a:bodyPr>
          <a:lstStyle/>
          <a:p>
            <a:pPr indent="457200" algn="just"/>
            <a:r>
              <a:rPr lang="uk-UA" sz="2400" dirty="0" smtClean="0">
                <a:solidFill>
                  <a:schemeClr val="tx1"/>
                </a:solidFill>
                <a:latin typeface="Times New Roman" panose="02020603050405020304" pitchFamily="18" charset="0"/>
                <a:cs typeface="Times New Roman" panose="02020603050405020304" pitchFamily="18" charset="0"/>
              </a:rPr>
              <a:t>Одним </a:t>
            </a:r>
            <a:r>
              <a:rPr lang="uk-UA" sz="2400" dirty="0">
                <a:solidFill>
                  <a:schemeClr val="tx1"/>
                </a:solidFill>
                <a:latin typeface="Times New Roman" panose="02020603050405020304" pitchFamily="18" charset="0"/>
                <a:cs typeface="Times New Roman" panose="02020603050405020304" pitchFamily="18" charset="0"/>
              </a:rPr>
              <a:t>із </a:t>
            </a:r>
            <a:r>
              <a:rPr lang="uk-UA" sz="2400" b="1" dirty="0">
                <a:solidFill>
                  <a:schemeClr val="tx1"/>
                </a:solidFill>
                <a:latin typeface="Times New Roman" panose="02020603050405020304" pitchFamily="18" charset="0"/>
                <a:cs typeface="Times New Roman" panose="02020603050405020304" pitchFamily="18" charset="0"/>
              </a:rPr>
              <a:t>перших писаних джерел права </a:t>
            </a:r>
            <a:r>
              <a:rPr lang="uk-UA" sz="2400" dirty="0">
                <a:solidFill>
                  <a:schemeClr val="tx1"/>
                </a:solidFill>
                <a:latin typeface="Times New Roman" panose="02020603050405020304" pitchFamily="18" charset="0"/>
                <a:cs typeface="Times New Roman" panose="02020603050405020304" pitchFamily="18" charset="0"/>
              </a:rPr>
              <a:t>ранньофеодальної Японії вважається </a:t>
            </a:r>
            <a:r>
              <a:rPr lang="uk-UA" sz="2400" b="1" dirty="0">
                <a:solidFill>
                  <a:srgbClr val="0070C0"/>
                </a:solidFill>
                <a:latin typeface="Times New Roman" panose="02020603050405020304" pitchFamily="18" charset="0"/>
                <a:cs typeface="Times New Roman" panose="02020603050405020304" pitchFamily="18" charset="0"/>
              </a:rPr>
              <a:t>Закон 17 статей </a:t>
            </a:r>
            <a:r>
              <a:rPr lang="uk-UA" sz="2400" dirty="0">
                <a:solidFill>
                  <a:schemeClr val="tx1"/>
                </a:solidFill>
                <a:latin typeface="Times New Roman" panose="02020603050405020304" pitchFamily="18" charset="0"/>
                <a:cs typeface="Times New Roman" panose="02020603050405020304" pitchFamily="18" charset="0"/>
              </a:rPr>
              <a:t>або </a:t>
            </a:r>
            <a:r>
              <a:rPr lang="uk-UA" sz="2400" dirty="0" smtClean="0">
                <a:solidFill>
                  <a:schemeClr val="tx1"/>
                </a:solidFill>
                <a:latin typeface="Times New Roman" panose="02020603050405020304" pitchFamily="18" charset="0"/>
                <a:cs typeface="Times New Roman" panose="02020603050405020304" pitchFamily="18" charset="0"/>
              </a:rPr>
              <a:t>т.зв</a:t>
            </a:r>
            <a:r>
              <a:rPr lang="uk-UA" sz="2400" dirty="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Конституція Сьотокутайсі</a:t>
            </a:r>
            <a:r>
              <a:rPr lang="uk-UA" sz="2400" dirty="0">
                <a:solidFill>
                  <a:schemeClr val="tx1"/>
                </a:solidFill>
                <a:latin typeface="Times New Roman" panose="02020603050405020304" pitchFamily="18" charset="0"/>
                <a:cs typeface="Times New Roman" panose="02020603050405020304" pitchFamily="18" charset="0"/>
              </a:rPr>
              <a:t> (604 р.). У ньому </a:t>
            </a:r>
            <a:r>
              <a:rPr lang="uk-UA" sz="2400" dirty="0" smtClean="0">
                <a:solidFill>
                  <a:schemeClr val="tx1"/>
                </a:solidFill>
                <a:latin typeface="Times New Roman" panose="02020603050405020304" pitchFamily="18" charset="0"/>
                <a:cs typeface="Times New Roman" panose="02020603050405020304" pitchFamily="18" charset="0"/>
              </a:rPr>
              <a:t>містилися </a:t>
            </a:r>
            <a:r>
              <a:rPr lang="uk-UA" sz="2400" b="1" dirty="0">
                <a:solidFill>
                  <a:schemeClr val="tx1"/>
                </a:solidFill>
                <a:latin typeface="Times New Roman" panose="02020603050405020304" pitchFamily="18" charset="0"/>
                <a:cs typeface="Times New Roman" panose="02020603050405020304" pitchFamily="18" charset="0"/>
              </a:rPr>
              <a:t>принципи державного управління Японії</a:t>
            </a:r>
            <a:r>
              <a:rPr lang="uk-UA" sz="2400" dirty="0">
                <a:solidFill>
                  <a:schemeClr val="tx1"/>
                </a:solidFill>
                <a:latin typeface="Times New Roman" panose="02020603050405020304" pitchFamily="18" charset="0"/>
                <a:cs typeface="Times New Roman" panose="02020603050405020304" pitchFamily="18" charset="0"/>
              </a:rPr>
              <a:t>, викладені у вигляді настанов, моральних заповітів правителів своїм чиновникам: «шанобливо сприймати укази», «обов’язково додержуватися їх», «справедливо оцінювати заслуги і провинності».</a:t>
            </a:r>
          </a:p>
          <a:p>
            <a:pPr indent="457200" algn="just"/>
            <a:r>
              <a:rPr lang="uk-UA" sz="2400" dirty="0">
                <a:solidFill>
                  <a:schemeClr val="tx1"/>
                </a:solidFill>
                <a:latin typeface="Times New Roman" panose="02020603050405020304" pitchFamily="18" charset="0"/>
                <a:cs typeface="Times New Roman" panose="02020603050405020304" pitchFamily="18" charset="0"/>
              </a:rPr>
              <a:t>Введення надільної системи в </a:t>
            </a:r>
            <a:r>
              <a:rPr lang="en-US" sz="2400" dirty="0">
                <a:solidFill>
                  <a:schemeClr val="tx1"/>
                </a:solidFill>
                <a:latin typeface="Times New Roman" panose="02020603050405020304" pitchFamily="18" charset="0"/>
                <a:cs typeface="Times New Roman" panose="02020603050405020304" pitchFamily="18" charset="0"/>
              </a:rPr>
              <a:t>VII </a:t>
            </a:r>
            <a:r>
              <a:rPr lang="uk-UA" sz="2400" dirty="0">
                <a:solidFill>
                  <a:schemeClr val="tx1"/>
                </a:solidFill>
                <a:latin typeface="Times New Roman" panose="02020603050405020304" pitchFamily="18" charset="0"/>
                <a:cs typeface="Times New Roman" panose="02020603050405020304" pitchFamily="18" charset="0"/>
              </a:rPr>
              <a:t>ст., суворий розподіл суспільства на ранги призвели до появи </a:t>
            </a:r>
            <a:r>
              <a:rPr lang="uk-UA" sz="2400" b="1" dirty="0">
                <a:solidFill>
                  <a:schemeClr val="tx1"/>
                </a:solidFill>
                <a:latin typeface="Times New Roman" panose="02020603050405020304" pitchFamily="18" charset="0"/>
                <a:cs typeface="Times New Roman" panose="02020603050405020304" pitchFamily="18" charset="0"/>
              </a:rPr>
              <a:t>законодавчих документів</a:t>
            </a:r>
            <a:r>
              <a:rPr lang="uk-UA" sz="2400" dirty="0">
                <a:solidFill>
                  <a:schemeClr val="tx1"/>
                </a:solidFill>
                <a:latin typeface="Times New Roman" panose="02020603050405020304" pitchFamily="18" charset="0"/>
                <a:cs typeface="Times New Roman" panose="02020603050405020304" pitchFamily="18" charset="0"/>
              </a:rPr>
              <a:t>, що одержали, як і в Китаї, назви «</a:t>
            </a:r>
            <a:r>
              <a:rPr lang="uk-UA" sz="2400" b="1" dirty="0">
                <a:solidFill>
                  <a:schemeClr val="tx1"/>
                </a:solidFill>
                <a:latin typeface="Times New Roman" panose="02020603050405020304" pitchFamily="18" charset="0"/>
                <a:cs typeface="Times New Roman" panose="02020603050405020304" pitchFamily="18" charset="0"/>
              </a:rPr>
              <a:t>кодексів</a:t>
            </a:r>
            <a:r>
              <a:rPr lang="uk-UA" sz="2400" dirty="0">
                <a:solidFill>
                  <a:schemeClr val="tx1"/>
                </a:solidFill>
                <a:latin typeface="Times New Roman" panose="02020603050405020304" pitchFamily="18" charset="0"/>
                <a:cs typeface="Times New Roman" panose="02020603050405020304" pitchFamily="18" charset="0"/>
              </a:rPr>
              <a:t>». Кодекси містили норми, що </a:t>
            </a:r>
            <a:r>
              <a:rPr lang="uk-UA" sz="2400" b="1" dirty="0">
                <a:solidFill>
                  <a:schemeClr val="tx1"/>
                </a:solidFill>
                <a:latin typeface="Times New Roman" panose="02020603050405020304" pitchFamily="18" charset="0"/>
                <a:cs typeface="Times New Roman" panose="02020603050405020304" pitchFamily="18" charset="0"/>
              </a:rPr>
              <a:t>регулювали поземельні відносини, обов’язки і приві</a:t>
            </a:r>
            <a:r>
              <a:rPr lang="uk-UA" sz="2400" dirty="0">
                <a:solidFill>
                  <a:schemeClr val="tx1"/>
                </a:solidFill>
                <a:latin typeface="Times New Roman" panose="02020603050405020304" pitchFamily="18" charset="0"/>
                <a:cs typeface="Times New Roman" panose="02020603050405020304" pitchFamily="18" charset="0"/>
              </a:rPr>
              <a:t>леї різноманітних груп і представників чиновництва, </a:t>
            </a:r>
            <a:r>
              <a:rPr lang="uk-UA" sz="2400" b="1" dirty="0">
                <a:solidFill>
                  <a:schemeClr val="tx1"/>
                </a:solidFill>
                <a:latin typeface="Times New Roman" panose="02020603050405020304" pitchFamily="18" charset="0"/>
                <a:cs typeface="Times New Roman" panose="02020603050405020304" pitchFamily="18" charset="0"/>
              </a:rPr>
              <a:t>норми карного права − </a:t>
            </a:r>
            <a:r>
              <a:rPr lang="uk-UA" sz="2400" b="1" dirty="0">
                <a:solidFill>
                  <a:srgbClr val="0070C0"/>
                </a:solidFill>
                <a:latin typeface="Times New Roman" panose="02020603050405020304" pitchFamily="18" charset="0"/>
                <a:cs typeface="Times New Roman" panose="02020603050405020304" pitchFamily="18" charset="0"/>
              </a:rPr>
              <a:t>ріцу</a:t>
            </a:r>
            <a:r>
              <a:rPr lang="uk-UA" sz="2400" dirty="0">
                <a:solidFill>
                  <a:schemeClr val="tx1"/>
                </a:solidFill>
                <a:latin typeface="Times New Roman" panose="02020603050405020304" pitchFamily="18" charset="0"/>
                <a:cs typeface="Times New Roman" panose="02020603050405020304" pitchFamily="18" charset="0"/>
              </a:rPr>
              <a:t> і </a:t>
            </a:r>
            <a:r>
              <a:rPr lang="uk-UA" sz="2400" b="1" dirty="0">
                <a:solidFill>
                  <a:schemeClr val="tx1"/>
                </a:solidFill>
                <a:latin typeface="Times New Roman" panose="02020603050405020304" pitchFamily="18" charset="0"/>
                <a:cs typeface="Times New Roman" panose="02020603050405020304" pitchFamily="18" charset="0"/>
              </a:rPr>
              <a:t>адміністративного права − </a:t>
            </a:r>
            <a:r>
              <a:rPr lang="uk-UA" sz="2400" b="1" dirty="0">
                <a:solidFill>
                  <a:srgbClr val="0070C0"/>
                </a:solidFill>
                <a:latin typeface="Times New Roman" panose="02020603050405020304" pitchFamily="18" charset="0"/>
                <a:cs typeface="Times New Roman" panose="02020603050405020304" pitchFamily="18" charset="0"/>
              </a:rPr>
              <a:t>рьо</a:t>
            </a:r>
            <a:r>
              <a:rPr lang="uk-UA" sz="2400" dirty="0">
                <a:solidFill>
                  <a:schemeClr val="tx1"/>
                </a:solidFill>
                <a:latin typeface="Times New Roman" panose="02020603050405020304" pitchFamily="18" charset="0"/>
                <a:cs typeface="Times New Roman" panose="02020603050405020304" pitchFamily="18" charset="0"/>
              </a:rPr>
              <a:t>, хоча між ними чітких відмінностей і не проводилося.</a:t>
            </a:r>
          </a:p>
          <a:p>
            <a:pPr algn="just"/>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1659939"/>
      </p:ext>
    </p:extLst>
  </p:cSld>
  <p:clrMapOvr>
    <a:masterClrMapping/>
  </p:clrMapOvr>
</p:sld>
</file>

<file path=ppt/theme/theme1.xml><?xml version="1.0" encoding="utf-8"?>
<a:theme xmlns:a="http://schemas.openxmlformats.org/drawingml/2006/main" name="Тема Office">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1822</TotalTime>
  <Words>3013</Words>
  <Application>Microsoft Office PowerPoint</Application>
  <PresentationFormat>Экран (4:3)</PresentationFormat>
  <Paragraphs>118</Paragraphs>
  <Slides>30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30</vt:i4>
      </vt:variant>
    </vt:vector>
  </HeadingPairs>
  <TitlesOfParts>
    <vt:vector size="35" baseType="lpstr">
      <vt:lpstr>Arial</vt:lpstr>
      <vt:lpstr>Calibri</vt:lpstr>
      <vt:lpstr>Times New Roman</vt:lpstr>
      <vt:lpstr>Wingdings</vt:lpstr>
      <vt:lpstr>Тема Office</vt:lpstr>
      <vt:lpstr>Право країн середньовічного Сходу</vt:lpstr>
      <vt:lpstr>План</vt:lpstr>
      <vt:lpstr>Джерела китайського права</vt:lpstr>
      <vt:lpstr>Джерела японського права</vt:lpstr>
      <vt:lpstr>спільне</vt:lpstr>
      <vt:lpstr>Правові джерела Китаю</vt:lpstr>
      <vt:lpstr> Правові джерела Китаю (продовження) </vt:lpstr>
      <vt:lpstr> Правові джерела Китаю (продовження) </vt:lpstr>
      <vt:lpstr>Джерела права Японії</vt:lpstr>
      <vt:lpstr>Джерела права Японії (продовження)</vt:lpstr>
      <vt:lpstr>Джерела права Японії (продовження)</vt:lpstr>
      <vt:lpstr>«Тайхо Йоро рьо»</vt:lpstr>
      <vt:lpstr>«Тайхо Йоро рьо»</vt:lpstr>
      <vt:lpstr>Джерела права Японії (продовження)</vt:lpstr>
      <vt:lpstr>Джерела права Японії (продовження)</vt:lpstr>
      <vt:lpstr>Джерела права Японії (продовження)</vt:lpstr>
      <vt:lpstr>Джерела права Японії (продовження)</vt:lpstr>
      <vt:lpstr>Основні інститути далекосхідного права</vt:lpstr>
      <vt:lpstr>Основні інститути далекосхідного права (продовження)</vt:lpstr>
      <vt:lpstr>Основні інститути далекосхідного права (продовження)</vt:lpstr>
      <vt:lpstr>Основні інститути далекосхідного права (продовження)</vt:lpstr>
      <vt:lpstr>Основні інститути далекосхідного права (продовження)</vt:lpstr>
      <vt:lpstr>Злочини і покарання </vt:lpstr>
      <vt:lpstr>Злочини і покарання (продовження)</vt:lpstr>
      <vt:lpstr>Злочини і покарання (продовження)</vt:lpstr>
      <vt:lpstr>Злочини і покарання (продовження)</vt:lpstr>
      <vt:lpstr>Злочини і покарання в Японії</vt:lpstr>
      <vt:lpstr>Злочини і покарання в Японії</vt:lpstr>
      <vt:lpstr>поняття</vt:lpstr>
      <vt:lpstr> Дякую за увагу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Договір зберігання</dc:title>
  <dc:creator>Инна</dc:creator>
  <cp:lastModifiedBy>Инна</cp:lastModifiedBy>
  <cp:revision>174</cp:revision>
  <cp:lastPrinted>2024-01-29T09:45:57Z</cp:lastPrinted>
  <dcterms:created xsi:type="dcterms:W3CDTF">2018-11-24T18:13:05Z</dcterms:created>
  <dcterms:modified xsi:type="dcterms:W3CDTF">2024-03-19T05:23:56Z</dcterms:modified>
</cp:coreProperties>
</file>