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63" r:id="rId6"/>
    <p:sldId id="264" r:id="rId7"/>
    <p:sldId id="260" r:id="rId8"/>
    <p:sldId id="261" r:id="rId9"/>
    <p:sldId id="262" r:id="rId10"/>
    <p:sldId id="265" r:id="rId11"/>
    <p:sldId id="257" r:id="rId12"/>
    <p:sldId id="258" r:id="rId13"/>
    <p:sldId id="259" r:id="rId14"/>
    <p:sldId id="266"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5" r:id="rId29"/>
    <p:sldId id="296" r:id="rId30"/>
    <p:sldId id="297" r:id="rId31"/>
    <p:sldId id="298" r:id="rId32"/>
    <p:sldId id="299" r:id="rId33"/>
    <p:sldId id="300" r:id="rId34"/>
    <p:sldId id="301" r:id="rId35"/>
    <p:sldId id="302" r:id="rId36"/>
    <p:sldId id="283" r:id="rId37"/>
    <p:sldId id="284" r:id="rId38"/>
    <p:sldId id="288" r:id="rId39"/>
    <p:sldId id="289" r:id="rId40"/>
    <p:sldId id="290" r:id="rId41"/>
    <p:sldId id="291" r:id="rId42"/>
    <p:sldId id="292" r:id="rId43"/>
    <p:sldId id="293" r:id="rId44"/>
    <p:sldId id="29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2" d="100"/>
          <a:sy n="92" d="100"/>
        </p:scale>
        <p:origin x="-336" y="16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AA675D29-81C7-4E2F-BF1C-6F7F925DA594}" type="datetimeFigureOut">
              <a:rPr lang="en-US" smtClean="0"/>
              <a:t>4/1/2024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33205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A675D29-81C7-4E2F-BF1C-6F7F925DA594}" type="datetimeFigureOut">
              <a:rPr lang="en-US" smtClean="0"/>
              <a:t>4/1/2024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142777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A675D29-81C7-4E2F-BF1C-6F7F925DA594}" type="datetimeFigureOut">
              <a:rPr lang="en-US" smtClean="0"/>
              <a:t>4/1/2024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50902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A675D29-81C7-4E2F-BF1C-6F7F925DA594}" type="datetimeFigureOut">
              <a:rPr lang="en-US" smtClean="0"/>
              <a:t>4/1/2024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348190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A675D29-81C7-4E2F-BF1C-6F7F925DA594}" type="datetimeFigureOut">
              <a:rPr lang="en-US" smtClean="0"/>
              <a:t>4/1/2024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303747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AA675D29-81C7-4E2F-BF1C-6F7F925DA594}" type="datetimeFigureOut">
              <a:rPr lang="en-US" smtClean="0"/>
              <a:t>4/1/2024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28120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AA675D29-81C7-4E2F-BF1C-6F7F925DA594}" type="datetimeFigureOut">
              <a:rPr lang="en-US" smtClean="0"/>
              <a:t>4/1/2024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127831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AA675D29-81C7-4E2F-BF1C-6F7F925DA594}" type="datetimeFigureOut">
              <a:rPr lang="en-US" smtClean="0"/>
              <a:t>4/1/2024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356437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675D29-81C7-4E2F-BF1C-6F7F925DA594}" type="datetimeFigureOut">
              <a:rPr lang="en-US" smtClean="0"/>
              <a:t>4/1/2024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357633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A675D29-81C7-4E2F-BF1C-6F7F925DA594}" type="datetimeFigureOut">
              <a:rPr lang="en-US" smtClean="0"/>
              <a:t>4/1/2024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284434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A675D29-81C7-4E2F-BF1C-6F7F925DA594}" type="datetimeFigureOut">
              <a:rPr lang="en-US" smtClean="0"/>
              <a:t>4/1/2024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4C33F3D-7121-4368-90AC-95059AA9C79C}" type="slidenum">
              <a:rPr lang="en-US" smtClean="0"/>
              <a:t>‹#›</a:t>
            </a:fld>
            <a:endParaRPr lang="en-US"/>
          </a:p>
        </p:txBody>
      </p:sp>
    </p:spTree>
    <p:extLst>
      <p:ext uri="{BB962C8B-B14F-4D97-AF65-F5344CB8AC3E}">
        <p14:creationId xmlns:p14="http://schemas.microsoft.com/office/powerpoint/2010/main" val="311129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75D29-81C7-4E2F-BF1C-6F7F925DA594}" type="datetimeFigureOut">
              <a:rPr lang="en-US" smtClean="0"/>
              <a:t>4/1/2024</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33F3D-7121-4368-90AC-95059AA9C79C}" type="slidenum">
              <a:rPr lang="en-US" smtClean="0"/>
              <a:t>‹#›</a:t>
            </a:fld>
            <a:endParaRPr lang="en-US"/>
          </a:p>
        </p:txBody>
      </p:sp>
    </p:spTree>
    <p:extLst>
      <p:ext uri="{BB962C8B-B14F-4D97-AF65-F5344CB8AC3E}">
        <p14:creationId xmlns:p14="http://schemas.microsoft.com/office/powerpoint/2010/main" val="21172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3460"/>
            <a:ext cx="9144000" cy="771751"/>
          </a:xfrm>
        </p:spPr>
        <p:txBody>
          <a:bodyPr>
            <a:normAutofit/>
          </a:bodyPr>
          <a:lstStyle/>
          <a:p>
            <a:r>
              <a:rPr lang="ru-RU" sz="3600" dirty="0" err="1" smtClean="0"/>
              <a:t>Політика</a:t>
            </a:r>
            <a:r>
              <a:rPr lang="ru-RU" sz="3600" dirty="0" smtClean="0"/>
              <a:t> </a:t>
            </a:r>
            <a:r>
              <a:rPr lang="ru-RU" sz="3600" dirty="0" err="1" smtClean="0"/>
              <a:t>доходів</a:t>
            </a:r>
            <a:r>
              <a:rPr lang="ru-RU" sz="3600" dirty="0" smtClean="0"/>
              <a:t> і оплата </a:t>
            </a:r>
            <a:r>
              <a:rPr lang="ru-RU" sz="3600" dirty="0" err="1" smtClean="0"/>
              <a:t>праці</a:t>
            </a:r>
            <a:r>
              <a:rPr lang="ru-RU" sz="3600" dirty="0" smtClean="0"/>
              <a:t>. </a:t>
            </a:r>
            <a:endParaRPr lang="en-US" sz="3600" dirty="0"/>
          </a:p>
        </p:txBody>
      </p:sp>
      <p:sp>
        <p:nvSpPr>
          <p:cNvPr id="3" name="Подзаголовок 2"/>
          <p:cNvSpPr>
            <a:spLocks noGrp="1"/>
          </p:cNvSpPr>
          <p:nvPr>
            <p:ph type="subTitle" idx="1"/>
          </p:nvPr>
        </p:nvSpPr>
        <p:spPr>
          <a:xfrm>
            <a:off x="1524000" y="875211"/>
            <a:ext cx="9144000" cy="5982789"/>
          </a:xfrm>
        </p:spPr>
        <p:txBody>
          <a:bodyPr>
            <a:normAutofit/>
          </a:bodyPr>
          <a:lstStyle/>
          <a:p>
            <a:r>
              <a:rPr lang="ru-RU" dirty="0" smtClean="0"/>
              <a:t>. </a:t>
            </a:r>
            <a:r>
              <a:rPr lang="ru-RU" dirty="0"/>
              <a:t>1.Принципи </a:t>
            </a:r>
            <a:r>
              <a:rPr lang="ru-RU" dirty="0" err="1"/>
              <a:t>формування</a:t>
            </a:r>
            <a:r>
              <a:rPr lang="ru-RU" dirty="0"/>
              <a:t> </a:t>
            </a:r>
            <a:r>
              <a:rPr lang="ru-RU" dirty="0" err="1"/>
              <a:t>доходів</a:t>
            </a:r>
            <a:r>
              <a:rPr lang="ru-RU" dirty="0"/>
              <a:t> у </a:t>
            </a:r>
            <a:r>
              <a:rPr lang="ru-RU" dirty="0" err="1"/>
              <a:t>ринковій</a:t>
            </a:r>
            <a:r>
              <a:rPr lang="ru-RU" dirty="0"/>
              <a:t> </a:t>
            </a:r>
            <a:r>
              <a:rPr lang="ru-RU" dirty="0" err="1"/>
              <a:t>економіці</a:t>
            </a:r>
            <a:r>
              <a:rPr lang="ru-RU" dirty="0"/>
              <a:t>. </a:t>
            </a:r>
            <a:endParaRPr lang="ru-RU" dirty="0" smtClean="0"/>
          </a:p>
          <a:p>
            <a:r>
              <a:rPr lang="ru-RU" dirty="0" smtClean="0"/>
              <a:t>2.Структура </a:t>
            </a:r>
            <a:r>
              <a:rPr lang="ru-RU" dirty="0"/>
              <a:t>доходу </a:t>
            </a:r>
            <a:r>
              <a:rPr lang="ru-RU" dirty="0" err="1"/>
              <a:t>співробітника</a:t>
            </a:r>
            <a:r>
              <a:rPr lang="ru-RU" dirty="0"/>
              <a:t> </a:t>
            </a:r>
            <a:r>
              <a:rPr lang="ru-RU" dirty="0" err="1"/>
              <a:t>підприємства</a:t>
            </a:r>
            <a:r>
              <a:rPr lang="ru-RU" dirty="0"/>
              <a:t>. </a:t>
            </a:r>
            <a:endParaRPr lang="ru-RU" dirty="0" smtClean="0"/>
          </a:p>
          <a:p>
            <a:r>
              <a:rPr lang="ru-RU" dirty="0" smtClean="0"/>
              <a:t>3.Особисте </a:t>
            </a:r>
            <a:r>
              <a:rPr lang="ru-RU" dirty="0" err="1"/>
              <a:t>споживання</a:t>
            </a:r>
            <a:r>
              <a:rPr lang="ru-RU" dirty="0"/>
              <a:t> у </a:t>
            </a:r>
            <a:r>
              <a:rPr lang="ru-RU" dirty="0" err="1"/>
              <a:t>ринковій</a:t>
            </a:r>
            <a:r>
              <a:rPr lang="ru-RU" dirty="0"/>
              <a:t> </a:t>
            </a:r>
            <a:r>
              <a:rPr lang="ru-RU" dirty="0" err="1"/>
              <a:t>економіці</a:t>
            </a:r>
            <a:r>
              <a:rPr lang="ru-RU" dirty="0"/>
              <a:t>. </a:t>
            </a:r>
            <a:endParaRPr lang="ru-RU" dirty="0" smtClean="0"/>
          </a:p>
          <a:p>
            <a:r>
              <a:rPr lang="ru-RU" dirty="0" smtClean="0"/>
              <a:t>4.Поняття </a:t>
            </a:r>
            <a:r>
              <a:rPr lang="ru-RU" dirty="0"/>
              <a:t>та </a:t>
            </a:r>
            <a:r>
              <a:rPr lang="ru-RU" dirty="0" err="1"/>
              <a:t>сутність</a:t>
            </a:r>
            <a:r>
              <a:rPr lang="ru-RU" dirty="0"/>
              <a:t> </a:t>
            </a:r>
            <a:r>
              <a:rPr lang="ru-RU" dirty="0" err="1"/>
              <a:t>заробітної</a:t>
            </a:r>
            <a:r>
              <a:rPr lang="ru-RU" dirty="0"/>
              <a:t> плати</a:t>
            </a:r>
            <a:r>
              <a:rPr lang="ru-RU" dirty="0" smtClean="0"/>
              <a:t>.</a:t>
            </a:r>
          </a:p>
          <a:p>
            <a:r>
              <a:rPr lang="ru-RU" dirty="0" smtClean="0"/>
              <a:t> </a:t>
            </a:r>
            <a:r>
              <a:rPr lang="ru-RU" dirty="0"/>
              <a:t>5.Соціально-економічний </a:t>
            </a:r>
            <a:r>
              <a:rPr lang="ru-RU" dirty="0" err="1"/>
              <a:t>зміст</a:t>
            </a:r>
            <a:r>
              <a:rPr lang="ru-RU" dirty="0"/>
              <a:t> </a:t>
            </a:r>
            <a:r>
              <a:rPr lang="ru-RU" dirty="0" err="1"/>
              <a:t>заробітної</a:t>
            </a:r>
            <a:r>
              <a:rPr lang="ru-RU" dirty="0"/>
              <a:t> плати. </a:t>
            </a:r>
            <a:endParaRPr lang="ru-RU" dirty="0" smtClean="0"/>
          </a:p>
          <a:p>
            <a:r>
              <a:rPr lang="ru-RU" dirty="0" smtClean="0"/>
              <a:t>6.Функції </a:t>
            </a:r>
            <a:r>
              <a:rPr lang="ru-RU" dirty="0" err="1"/>
              <a:t>заробітної</a:t>
            </a:r>
            <a:r>
              <a:rPr lang="ru-RU" dirty="0"/>
              <a:t> плати</a:t>
            </a:r>
            <a:r>
              <a:rPr lang="ru-RU" dirty="0" smtClean="0"/>
              <a:t>.</a:t>
            </a:r>
          </a:p>
          <a:p>
            <a:r>
              <a:rPr lang="ru-RU" dirty="0" smtClean="0"/>
              <a:t> </a:t>
            </a:r>
            <a:r>
              <a:rPr lang="ru-RU" dirty="0"/>
              <a:t>7.Принципи та </a:t>
            </a:r>
            <a:r>
              <a:rPr lang="ru-RU" dirty="0" err="1"/>
              <a:t>елементи</a:t>
            </a:r>
            <a:r>
              <a:rPr lang="ru-RU" dirty="0"/>
              <a:t> </a:t>
            </a:r>
            <a:r>
              <a:rPr lang="ru-RU" dirty="0" err="1"/>
              <a:t>організації</a:t>
            </a:r>
            <a:r>
              <a:rPr lang="ru-RU" dirty="0"/>
              <a:t> оплати </a:t>
            </a:r>
            <a:r>
              <a:rPr lang="ru-RU" dirty="0" err="1"/>
              <a:t>праці</a:t>
            </a:r>
            <a:r>
              <a:rPr lang="ru-RU" dirty="0"/>
              <a:t>. </a:t>
            </a:r>
            <a:endParaRPr lang="ru-RU" dirty="0" smtClean="0"/>
          </a:p>
          <a:p>
            <a:r>
              <a:rPr lang="ru-RU" dirty="0" smtClean="0"/>
              <a:t>8.Тарифна </a:t>
            </a:r>
            <a:r>
              <a:rPr lang="ru-RU" dirty="0"/>
              <a:t>система оплати </a:t>
            </a:r>
            <a:r>
              <a:rPr lang="ru-RU" dirty="0" err="1"/>
              <a:t>праці</a:t>
            </a:r>
            <a:r>
              <a:rPr lang="ru-RU" dirty="0"/>
              <a:t>. </a:t>
            </a:r>
            <a:endParaRPr lang="ru-RU" dirty="0" smtClean="0"/>
          </a:p>
          <a:p>
            <a:r>
              <a:rPr lang="ru-RU" dirty="0" smtClean="0"/>
              <a:t>9.Форми </a:t>
            </a:r>
            <a:r>
              <a:rPr lang="ru-RU" dirty="0"/>
              <a:t>і </a:t>
            </a:r>
            <a:r>
              <a:rPr lang="ru-RU" dirty="0" err="1"/>
              <a:t>системи</a:t>
            </a:r>
            <a:r>
              <a:rPr lang="ru-RU" dirty="0"/>
              <a:t> </a:t>
            </a:r>
            <a:r>
              <a:rPr lang="ru-RU" dirty="0" err="1"/>
              <a:t>заробітної</a:t>
            </a:r>
            <a:r>
              <a:rPr lang="ru-RU" dirty="0"/>
              <a:t> плати. </a:t>
            </a:r>
            <a:endParaRPr lang="en-US" dirty="0"/>
          </a:p>
        </p:txBody>
      </p:sp>
    </p:spTree>
    <p:extLst>
      <p:ext uri="{BB962C8B-B14F-4D97-AF65-F5344CB8AC3E}">
        <p14:creationId xmlns:p14="http://schemas.microsoft.com/office/powerpoint/2010/main" val="247352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04949" y="195943"/>
            <a:ext cx="10593977" cy="6322423"/>
          </a:xfrm>
          <a:prstGeom prst="rect">
            <a:avLst/>
          </a:prstGeom>
        </p:spPr>
      </p:pic>
    </p:spTree>
    <p:extLst>
      <p:ext uri="{BB962C8B-B14F-4D97-AF65-F5344CB8AC3E}">
        <p14:creationId xmlns:p14="http://schemas.microsoft.com/office/powerpoint/2010/main" val="20985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335846"/>
            <a:ext cx="11730446" cy="6463308"/>
          </a:xfrm>
          <a:prstGeom prst="rect">
            <a:avLst/>
          </a:prstGeom>
        </p:spPr>
        <p:txBody>
          <a:bodyPr wrap="square">
            <a:spAutoFit/>
          </a:bodyPr>
          <a:lstStyle/>
          <a:p>
            <a:r>
              <a:rPr lang="ru-RU" b="1" dirty="0" smtClean="0"/>
              <a:t>Принцип </a:t>
            </a:r>
            <a:r>
              <a:rPr lang="ru-RU" b="1" dirty="0" err="1" smtClean="0"/>
              <a:t>розподілу</a:t>
            </a:r>
            <a:r>
              <a:rPr lang="ru-RU" b="1" dirty="0" smtClean="0"/>
              <a:t> </a:t>
            </a:r>
            <a:r>
              <a:rPr lang="ru-RU" b="1" dirty="0" err="1" smtClean="0"/>
              <a:t>доходів</a:t>
            </a:r>
            <a:r>
              <a:rPr lang="ru-RU" b="1" dirty="0" smtClean="0"/>
              <a:t> за </a:t>
            </a:r>
            <a:r>
              <a:rPr lang="ru-RU" b="1" dirty="0" err="1" smtClean="0"/>
              <a:t>працею</a:t>
            </a:r>
            <a:r>
              <a:rPr lang="ru-RU" b="1" dirty="0" smtClean="0"/>
              <a:t> </a:t>
            </a:r>
            <a:r>
              <a:rPr lang="ru-RU" dirty="0" err="1" smtClean="0"/>
              <a:t>може</a:t>
            </a:r>
            <a:r>
              <a:rPr lang="ru-RU" dirty="0" smtClean="0"/>
              <a:t> </a:t>
            </a:r>
            <a:r>
              <a:rPr lang="ru-RU" dirty="0" err="1" smtClean="0"/>
              <a:t>реалізовуватися</a:t>
            </a:r>
            <a:r>
              <a:rPr lang="ru-RU" dirty="0" smtClean="0"/>
              <a:t> як </a:t>
            </a:r>
            <a:r>
              <a:rPr lang="ru-RU" dirty="0" err="1" smtClean="0"/>
              <a:t>розподіл</a:t>
            </a:r>
            <a:r>
              <a:rPr lang="ru-RU" dirty="0" smtClean="0"/>
              <a:t> за </a:t>
            </a:r>
            <a:r>
              <a:rPr lang="ru-RU" dirty="0" err="1" smtClean="0"/>
              <a:t>витратами</a:t>
            </a:r>
            <a:r>
              <a:rPr lang="ru-RU" dirty="0" smtClean="0"/>
              <a:t> </a:t>
            </a:r>
            <a:r>
              <a:rPr lang="ru-RU" dirty="0" err="1" smtClean="0"/>
              <a:t>праці</a:t>
            </a:r>
            <a:r>
              <a:rPr lang="ru-RU" dirty="0" smtClean="0"/>
              <a:t>, </a:t>
            </a:r>
            <a:r>
              <a:rPr lang="ru-RU" dirty="0" err="1" smtClean="0"/>
              <a:t>або</a:t>
            </a:r>
            <a:r>
              <a:rPr lang="ru-RU" dirty="0" smtClean="0"/>
              <a:t> як </a:t>
            </a:r>
            <a:r>
              <a:rPr lang="ru-RU" dirty="0" err="1" smtClean="0"/>
              <a:t>розподіл</a:t>
            </a:r>
            <a:r>
              <a:rPr lang="ru-RU" dirty="0" smtClean="0"/>
              <a:t> за результатами </a:t>
            </a:r>
            <a:r>
              <a:rPr lang="ru-RU" dirty="0" err="1" smtClean="0"/>
              <a:t>праці</a:t>
            </a:r>
            <a:r>
              <a:rPr lang="ru-RU" dirty="0" smtClean="0"/>
              <a:t>. </a:t>
            </a:r>
          </a:p>
          <a:p>
            <a:r>
              <a:rPr lang="ru-RU" dirty="0" smtClean="0"/>
              <a:t>2.Принцип </a:t>
            </a:r>
            <a:r>
              <a:rPr lang="ru-RU" dirty="0" err="1" smtClean="0"/>
              <a:t>розподілу</a:t>
            </a:r>
            <a:r>
              <a:rPr lang="ru-RU" dirty="0" smtClean="0"/>
              <a:t> за </a:t>
            </a:r>
            <a:r>
              <a:rPr lang="ru-RU" dirty="0" err="1" smtClean="0"/>
              <a:t>граничним</a:t>
            </a:r>
            <a:r>
              <a:rPr lang="ru-RU" dirty="0" smtClean="0"/>
              <a:t> продуктом </a:t>
            </a:r>
            <a:r>
              <a:rPr lang="ru-RU" dirty="0" err="1" smtClean="0"/>
              <a:t>передбачає</a:t>
            </a:r>
            <a:r>
              <a:rPr lang="ru-RU" dirty="0" smtClean="0"/>
              <a:t> </a:t>
            </a:r>
            <a:r>
              <a:rPr lang="ru-RU" dirty="0" err="1" smtClean="0"/>
              <a:t>зростання</a:t>
            </a:r>
            <a:r>
              <a:rPr lang="ru-RU" dirty="0" smtClean="0"/>
              <a:t> доходу </a:t>
            </a:r>
            <a:r>
              <a:rPr lang="ru-RU" dirty="0" err="1" smtClean="0"/>
              <a:t>працівника</a:t>
            </a:r>
            <a:r>
              <a:rPr lang="ru-RU" dirty="0" smtClean="0"/>
              <a:t> </a:t>
            </a:r>
            <a:r>
              <a:rPr lang="ru-RU" dirty="0" err="1" smtClean="0"/>
              <a:t>відповідно</a:t>
            </a:r>
            <a:r>
              <a:rPr lang="ru-RU" dirty="0" smtClean="0"/>
              <a:t> до </a:t>
            </a:r>
            <a:r>
              <a:rPr lang="ru-RU" dirty="0" err="1" smtClean="0"/>
              <a:t>зростання</a:t>
            </a:r>
            <a:r>
              <a:rPr lang="ru-RU" dirty="0" smtClean="0"/>
              <a:t> доходу </a:t>
            </a:r>
            <a:r>
              <a:rPr lang="ru-RU" dirty="0" err="1" smtClean="0"/>
              <a:t>підприємства</a:t>
            </a:r>
            <a:r>
              <a:rPr lang="ru-RU" dirty="0" smtClean="0"/>
              <a:t> </a:t>
            </a:r>
            <a:r>
              <a:rPr lang="ru-RU" dirty="0" err="1" smtClean="0"/>
              <a:t>від</a:t>
            </a:r>
            <a:r>
              <a:rPr lang="ru-RU" dirty="0" smtClean="0"/>
              <a:t> </a:t>
            </a:r>
            <a:r>
              <a:rPr lang="ru-RU" dirty="0" err="1" smtClean="0"/>
              <a:t>використання</a:t>
            </a:r>
            <a:r>
              <a:rPr lang="ru-RU" dirty="0" smtClean="0"/>
              <a:t> </a:t>
            </a:r>
            <a:r>
              <a:rPr lang="ru-RU" dirty="0" err="1" smtClean="0"/>
              <a:t>його</a:t>
            </a:r>
            <a:r>
              <a:rPr lang="ru-RU" dirty="0" smtClean="0"/>
              <a:t> </a:t>
            </a:r>
            <a:r>
              <a:rPr lang="ru-RU" dirty="0" err="1" smtClean="0"/>
              <a:t>праці</a:t>
            </a:r>
            <a:r>
              <a:rPr lang="ru-RU" dirty="0" smtClean="0"/>
              <a:t>. </a:t>
            </a:r>
          </a:p>
          <a:p>
            <a:r>
              <a:rPr lang="ru-RU" dirty="0" smtClean="0"/>
              <a:t>3.Принцип </a:t>
            </a:r>
            <a:r>
              <a:rPr lang="ru-RU" dirty="0" err="1" smtClean="0"/>
              <a:t>розподілу</a:t>
            </a:r>
            <a:r>
              <a:rPr lang="ru-RU" dirty="0" smtClean="0"/>
              <a:t> за </a:t>
            </a:r>
            <a:r>
              <a:rPr lang="ru-RU" dirty="0" err="1" smtClean="0"/>
              <a:t>власністю</a:t>
            </a:r>
            <a:r>
              <a:rPr lang="ru-RU" dirty="0" smtClean="0"/>
              <a:t> </a:t>
            </a:r>
            <a:r>
              <a:rPr lang="ru-RU" dirty="0" err="1" smtClean="0"/>
              <a:t>має</a:t>
            </a:r>
            <a:r>
              <a:rPr lang="ru-RU" dirty="0" smtClean="0"/>
              <a:t> </a:t>
            </a:r>
            <a:r>
              <a:rPr lang="ru-RU" dirty="0" err="1" smtClean="0"/>
              <a:t>економічний</a:t>
            </a:r>
            <a:r>
              <a:rPr lang="ru-RU" dirty="0" smtClean="0"/>
              <a:t> та </a:t>
            </a:r>
            <a:r>
              <a:rPr lang="ru-RU" dirty="0" err="1" smtClean="0"/>
              <a:t>соціальний</a:t>
            </a:r>
            <a:r>
              <a:rPr lang="ru-RU" dirty="0" smtClean="0"/>
              <a:t> </a:t>
            </a:r>
            <a:r>
              <a:rPr lang="ru-RU" dirty="0" err="1" smtClean="0"/>
              <a:t>аспекти</a:t>
            </a:r>
            <a:r>
              <a:rPr lang="ru-RU" dirty="0" smtClean="0"/>
              <a:t>.</a:t>
            </a:r>
          </a:p>
          <a:p>
            <a:r>
              <a:rPr lang="ru-RU" dirty="0" smtClean="0"/>
              <a:t> Як </a:t>
            </a:r>
            <a:r>
              <a:rPr lang="ru-RU" dirty="0" err="1" smtClean="0"/>
              <a:t>економічна</a:t>
            </a:r>
            <a:r>
              <a:rPr lang="ru-RU" dirty="0" smtClean="0"/>
              <a:t> </a:t>
            </a:r>
            <a:r>
              <a:rPr lang="ru-RU" dirty="0" err="1" smtClean="0"/>
              <a:t>категорія</a:t>
            </a:r>
            <a:r>
              <a:rPr lang="ru-RU" dirty="0" smtClean="0"/>
              <a:t> доход за </a:t>
            </a:r>
            <a:r>
              <a:rPr lang="ru-RU" dirty="0" err="1" smtClean="0"/>
              <a:t>власністю</a:t>
            </a:r>
            <a:r>
              <a:rPr lang="ru-RU" dirty="0" smtClean="0"/>
              <a:t> є </a:t>
            </a:r>
            <a:r>
              <a:rPr lang="ru-RU" dirty="0" err="1" smtClean="0"/>
              <a:t>присвоєння</a:t>
            </a:r>
            <a:r>
              <a:rPr lang="ru-RU" dirty="0" smtClean="0"/>
              <a:t> </a:t>
            </a:r>
            <a:r>
              <a:rPr lang="ru-RU" dirty="0" err="1" smtClean="0"/>
              <a:t>власникам</a:t>
            </a:r>
            <a:r>
              <a:rPr lang="ru-RU" dirty="0" smtClean="0"/>
              <a:t> </a:t>
            </a:r>
            <a:r>
              <a:rPr lang="ru-RU" dirty="0" err="1" smtClean="0"/>
              <a:t>засобів</a:t>
            </a:r>
            <a:r>
              <a:rPr lang="ru-RU" dirty="0" smtClean="0"/>
              <a:t> </a:t>
            </a:r>
            <a:r>
              <a:rPr lang="ru-RU" dirty="0" err="1" smtClean="0"/>
              <a:t>виробництва</a:t>
            </a:r>
            <a:r>
              <a:rPr lang="ru-RU" dirty="0" smtClean="0"/>
              <a:t> </a:t>
            </a:r>
            <a:r>
              <a:rPr lang="ru-RU" dirty="0" err="1" smtClean="0"/>
              <a:t>доданої</a:t>
            </a:r>
            <a:r>
              <a:rPr lang="ru-RU" dirty="0" smtClean="0"/>
              <a:t> </a:t>
            </a:r>
            <a:r>
              <a:rPr lang="ru-RU" dirty="0" err="1" smtClean="0"/>
              <a:t>вартості</a:t>
            </a:r>
            <a:r>
              <a:rPr lang="ru-RU" dirty="0" smtClean="0"/>
              <a:t>, яку </a:t>
            </a:r>
            <a:r>
              <a:rPr lang="ru-RU" dirty="0" err="1" smtClean="0"/>
              <a:t>створює</a:t>
            </a:r>
            <a:r>
              <a:rPr lang="ru-RU" dirty="0" smtClean="0"/>
              <a:t> </a:t>
            </a:r>
            <a:r>
              <a:rPr lang="ru-RU" dirty="0" err="1" smtClean="0"/>
              <a:t>робоча</a:t>
            </a:r>
            <a:r>
              <a:rPr lang="ru-RU" dirty="0" smtClean="0"/>
              <a:t> сила у </a:t>
            </a:r>
            <a:r>
              <a:rPr lang="ru-RU" dirty="0" err="1" smtClean="0"/>
              <a:t>процесі</a:t>
            </a:r>
            <a:r>
              <a:rPr lang="ru-RU" dirty="0" smtClean="0"/>
              <a:t> </a:t>
            </a:r>
            <a:r>
              <a:rPr lang="ru-RU" dirty="0" err="1" smtClean="0"/>
              <a:t>виробництва</a:t>
            </a:r>
            <a:r>
              <a:rPr lang="ru-RU" dirty="0" smtClean="0"/>
              <a:t> (</a:t>
            </a:r>
            <a:r>
              <a:rPr lang="ru-RU" dirty="0" err="1" smtClean="0"/>
              <a:t>прибуток</a:t>
            </a:r>
            <a:r>
              <a:rPr lang="ru-RU" dirty="0" smtClean="0"/>
              <a:t>), </a:t>
            </a:r>
            <a:r>
              <a:rPr lang="ru-RU" dirty="0" err="1" smtClean="0"/>
              <a:t>або</a:t>
            </a:r>
            <a:r>
              <a:rPr lang="ru-RU" dirty="0" smtClean="0"/>
              <a:t> процент на </a:t>
            </a:r>
            <a:r>
              <a:rPr lang="ru-RU" dirty="0" err="1" smtClean="0"/>
              <a:t>судний</a:t>
            </a:r>
            <a:r>
              <a:rPr lang="ru-RU" dirty="0" smtClean="0"/>
              <a:t> </a:t>
            </a:r>
            <a:r>
              <a:rPr lang="ru-RU" dirty="0" err="1" smtClean="0"/>
              <a:t>капітал</a:t>
            </a:r>
            <a:r>
              <a:rPr lang="ru-RU" dirty="0" smtClean="0"/>
              <a:t>, </a:t>
            </a:r>
            <a:r>
              <a:rPr lang="ru-RU" dirty="0" err="1" smtClean="0"/>
              <a:t>який</a:t>
            </a:r>
            <a:r>
              <a:rPr lang="ru-RU" dirty="0" smtClean="0"/>
              <a:t> в </a:t>
            </a:r>
            <a:r>
              <a:rPr lang="ru-RU" dirty="0" err="1" smtClean="0"/>
              <a:t>кінцевому</a:t>
            </a:r>
            <a:r>
              <a:rPr lang="ru-RU" dirty="0" smtClean="0"/>
              <a:t> </a:t>
            </a:r>
            <a:r>
              <a:rPr lang="ru-RU" dirty="0" err="1" smtClean="0"/>
              <a:t>розрахунку</a:t>
            </a:r>
            <a:r>
              <a:rPr lang="ru-RU" dirty="0" smtClean="0"/>
              <a:t> </a:t>
            </a:r>
            <a:r>
              <a:rPr lang="ru-RU" dirty="0" err="1" smtClean="0"/>
              <a:t>також</a:t>
            </a:r>
            <a:r>
              <a:rPr lang="ru-RU" dirty="0" smtClean="0"/>
              <a:t> </a:t>
            </a:r>
            <a:r>
              <a:rPr lang="ru-RU" dirty="0" err="1" smtClean="0"/>
              <a:t>являє</a:t>
            </a:r>
            <a:r>
              <a:rPr lang="ru-RU" dirty="0" smtClean="0"/>
              <a:t> собою </a:t>
            </a:r>
            <a:r>
              <a:rPr lang="ru-RU" dirty="0" err="1" smtClean="0"/>
              <a:t>частку</a:t>
            </a:r>
            <a:r>
              <a:rPr lang="ru-RU" dirty="0" smtClean="0"/>
              <a:t> </a:t>
            </a:r>
            <a:r>
              <a:rPr lang="ru-RU" dirty="0" err="1" smtClean="0"/>
              <a:t>доданої</a:t>
            </a:r>
            <a:r>
              <a:rPr lang="ru-RU" dirty="0" smtClean="0"/>
              <a:t> </a:t>
            </a:r>
            <a:r>
              <a:rPr lang="ru-RU" dirty="0" err="1" smtClean="0"/>
              <a:t>вартості</a:t>
            </a:r>
            <a:r>
              <a:rPr lang="ru-RU" dirty="0" smtClean="0"/>
              <a:t>. Тому </a:t>
            </a:r>
            <a:r>
              <a:rPr lang="ru-RU" dirty="0" err="1" smtClean="0"/>
              <a:t>розподіл</a:t>
            </a:r>
            <a:r>
              <a:rPr lang="ru-RU" dirty="0" smtClean="0"/>
              <a:t> за </a:t>
            </a:r>
            <a:r>
              <a:rPr lang="ru-RU" dirty="0" err="1" smtClean="0"/>
              <a:t>цим</a:t>
            </a:r>
            <a:r>
              <a:rPr lang="ru-RU" dirty="0" smtClean="0"/>
              <a:t> принципом </a:t>
            </a:r>
            <a:r>
              <a:rPr lang="ru-RU" dirty="0" err="1" smtClean="0"/>
              <a:t>наштовхується</a:t>
            </a:r>
            <a:r>
              <a:rPr lang="ru-RU" dirty="0" smtClean="0"/>
              <a:t> на </a:t>
            </a:r>
            <a:r>
              <a:rPr lang="ru-RU" dirty="0" err="1" smtClean="0"/>
              <a:t>уявлення</a:t>
            </a:r>
            <a:r>
              <a:rPr lang="ru-RU" dirty="0" smtClean="0"/>
              <a:t> про </a:t>
            </a:r>
            <a:r>
              <a:rPr lang="ru-RU" dirty="0" err="1" smtClean="0"/>
              <a:t>соціальну</a:t>
            </a:r>
            <a:r>
              <a:rPr lang="ru-RU" dirty="0" smtClean="0"/>
              <a:t> </a:t>
            </a:r>
            <a:r>
              <a:rPr lang="ru-RU" dirty="0" err="1" smtClean="0"/>
              <a:t>справедливість</a:t>
            </a:r>
            <a:r>
              <a:rPr lang="ru-RU" dirty="0" smtClean="0"/>
              <a:t> та </a:t>
            </a:r>
            <a:r>
              <a:rPr lang="ru-RU" dirty="0" err="1" smtClean="0"/>
              <a:t>породжує</a:t>
            </a:r>
            <a:r>
              <a:rPr lang="ru-RU" dirty="0" smtClean="0"/>
              <a:t> проблему </a:t>
            </a:r>
            <a:r>
              <a:rPr lang="ru-RU" dirty="0" err="1" smtClean="0"/>
              <a:t>соціального</a:t>
            </a:r>
            <a:r>
              <a:rPr lang="ru-RU" dirty="0" smtClean="0"/>
              <a:t> </a:t>
            </a:r>
            <a:r>
              <a:rPr lang="ru-RU" dirty="0" err="1" smtClean="0"/>
              <a:t>розшарування</a:t>
            </a:r>
            <a:r>
              <a:rPr lang="ru-RU" dirty="0" smtClean="0"/>
              <a:t> та </a:t>
            </a:r>
            <a:r>
              <a:rPr lang="ru-RU" dirty="0" err="1" smtClean="0"/>
              <a:t>необмеженої</a:t>
            </a:r>
            <a:r>
              <a:rPr lang="ru-RU" dirty="0" smtClean="0"/>
              <a:t> </a:t>
            </a:r>
            <a:r>
              <a:rPr lang="ru-RU" dirty="0" err="1" smtClean="0"/>
              <a:t>диференціації</a:t>
            </a:r>
            <a:r>
              <a:rPr lang="ru-RU" dirty="0" smtClean="0"/>
              <a:t> </a:t>
            </a:r>
            <a:r>
              <a:rPr lang="ru-RU" dirty="0" err="1" smtClean="0"/>
              <a:t>доходів</a:t>
            </a:r>
            <a:r>
              <a:rPr lang="ru-RU" dirty="0" smtClean="0"/>
              <a:t>. 4.Розподіл за </a:t>
            </a:r>
            <a:r>
              <a:rPr lang="ru-RU" dirty="0" err="1" smtClean="0"/>
              <a:t>посадою</a:t>
            </a:r>
            <a:r>
              <a:rPr lang="ru-RU" dirty="0" smtClean="0"/>
              <a:t> </a:t>
            </a:r>
            <a:r>
              <a:rPr lang="ru-RU" dirty="0" err="1" smtClean="0"/>
              <a:t>передбачає</a:t>
            </a:r>
            <a:r>
              <a:rPr lang="ru-RU" dirty="0" smtClean="0"/>
              <a:t>, з одного боку, </a:t>
            </a:r>
            <a:r>
              <a:rPr lang="ru-RU" dirty="0" err="1" smtClean="0"/>
              <a:t>відповідність</a:t>
            </a:r>
            <a:r>
              <a:rPr lang="ru-RU" dirty="0" smtClean="0"/>
              <a:t> </a:t>
            </a:r>
            <a:r>
              <a:rPr lang="ru-RU" dirty="0" err="1" smtClean="0"/>
              <a:t>якостей</a:t>
            </a:r>
            <a:r>
              <a:rPr lang="ru-RU" dirty="0" smtClean="0"/>
              <a:t> </a:t>
            </a:r>
            <a:r>
              <a:rPr lang="ru-RU" dirty="0" err="1" smtClean="0"/>
              <a:t>працівника</a:t>
            </a:r>
            <a:r>
              <a:rPr lang="ru-RU" dirty="0" smtClean="0"/>
              <a:t> та </a:t>
            </a:r>
            <a:r>
              <a:rPr lang="ru-RU" dirty="0" err="1" smtClean="0"/>
              <a:t>вимог</a:t>
            </a:r>
            <a:r>
              <a:rPr lang="ru-RU" dirty="0" smtClean="0"/>
              <a:t>, </a:t>
            </a:r>
            <a:r>
              <a:rPr lang="ru-RU" dirty="0" err="1" smtClean="0"/>
              <a:t>які</a:t>
            </a:r>
            <a:r>
              <a:rPr lang="ru-RU" dirty="0" smtClean="0"/>
              <a:t> до </a:t>
            </a:r>
            <a:r>
              <a:rPr lang="ru-RU" dirty="0" err="1" smtClean="0"/>
              <a:t>нього</a:t>
            </a:r>
            <a:r>
              <a:rPr lang="ru-RU" dirty="0" smtClean="0"/>
              <a:t> </a:t>
            </a:r>
            <a:r>
              <a:rPr lang="ru-RU" dirty="0" err="1" smtClean="0"/>
              <a:t>випливають</a:t>
            </a:r>
            <a:r>
              <a:rPr lang="ru-RU" dirty="0" smtClean="0"/>
              <a:t> з </a:t>
            </a:r>
            <a:r>
              <a:rPr lang="ru-RU" dirty="0" err="1" smtClean="0"/>
              <a:t>посадових</a:t>
            </a:r>
            <a:r>
              <a:rPr lang="ru-RU" dirty="0" smtClean="0"/>
              <a:t> </a:t>
            </a:r>
            <a:r>
              <a:rPr lang="ru-RU" dirty="0" err="1" smtClean="0"/>
              <a:t>обовязків</a:t>
            </a:r>
            <a:r>
              <a:rPr lang="ru-RU" dirty="0" smtClean="0"/>
              <a:t>, а, з другого, - </a:t>
            </a:r>
            <a:r>
              <a:rPr lang="ru-RU" dirty="0" err="1" smtClean="0"/>
              <a:t>визначення</a:t>
            </a:r>
            <a:r>
              <a:rPr lang="ru-RU" dirty="0" smtClean="0"/>
              <a:t> </a:t>
            </a:r>
            <a:r>
              <a:rPr lang="ru-RU" dirty="0" err="1" smtClean="0"/>
              <a:t>рівня</a:t>
            </a:r>
            <a:r>
              <a:rPr lang="ru-RU" dirty="0" smtClean="0"/>
              <a:t> доходу </a:t>
            </a:r>
            <a:r>
              <a:rPr lang="ru-RU" dirty="0" err="1" smtClean="0"/>
              <a:t>працівника</a:t>
            </a:r>
            <a:r>
              <a:rPr lang="ru-RU" dirty="0" smtClean="0"/>
              <a:t> за результатами </a:t>
            </a:r>
            <a:r>
              <a:rPr lang="ru-RU" dirty="0" err="1" smtClean="0"/>
              <a:t>його</a:t>
            </a:r>
            <a:r>
              <a:rPr lang="ru-RU" dirty="0" smtClean="0"/>
              <a:t> </a:t>
            </a:r>
            <a:r>
              <a:rPr lang="ru-RU" dirty="0" err="1" smtClean="0"/>
              <a:t>діяльності</a:t>
            </a:r>
            <a:r>
              <a:rPr lang="ru-RU" dirty="0" smtClean="0"/>
              <a:t>. 5.Принцип </a:t>
            </a:r>
            <a:r>
              <a:rPr lang="ru-RU" dirty="0" err="1" smtClean="0"/>
              <a:t>розподілу</a:t>
            </a:r>
            <a:r>
              <a:rPr lang="ru-RU" dirty="0" smtClean="0"/>
              <a:t> за потребами є </a:t>
            </a:r>
            <a:r>
              <a:rPr lang="ru-RU" dirty="0" err="1" smtClean="0"/>
              <a:t>реалізація</a:t>
            </a:r>
            <a:r>
              <a:rPr lang="ru-RU" dirty="0" smtClean="0"/>
              <a:t> </a:t>
            </a:r>
            <a:r>
              <a:rPr lang="ru-RU" dirty="0" err="1" smtClean="0"/>
              <a:t>власно</a:t>
            </a:r>
            <a:r>
              <a:rPr lang="ru-RU" dirty="0" smtClean="0"/>
              <a:t> </a:t>
            </a:r>
            <a:r>
              <a:rPr lang="ru-RU" dirty="0" err="1" smtClean="0"/>
              <a:t>соціально</a:t>
            </a:r>
            <a:r>
              <a:rPr lang="ru-RU" dirty="0" smtClean="0"/>
              <a:t>- </a:t>
            </a:r>
            <a:r>
              <a:rPr lang="ru-RU" dirty="0" err="1" smtClean="0"/>
              <a:t>економічних</a:t>
            </a:r>
            <a:r>
              <a:rPr lang="ru-RU" dirty="0" smtClean="0"/>
              <a:t>, </a:t>
            </a:r>
            <a:r>
              <a:rPr lang="ru-RU" dirty="0" err="1" smtClean="0"/>
              <a:t>нетрудових</a:t>
            </a:r>
            <a:r>
              <a:rPr lang="ru-RU" dirty="0" smtClean="0"/>
              <a:t> </a:t>
            </a:r>
            <a:r>
              <a:rPr lang="ru-RU" dirty="0" err="1" smtClean="0"/>
              <a:t>відносин</a:t>
            </a:r>
            <a:r>
              <a:rPr lang="ru-RU" dirty="0" smtClean="0"/>
              <a:t> </a:t>
            </a:r>
            <a:r>
              <a:rPr lang="ru-RU" dirty="0" err="1" smtClean="0"/>
              <a:t>між</a:t>
            </a:r>
            <a:r>
              <a:rPr lang="ru-RU" dirty="0" smtClean="0"/>
              <a:t> </a:t>
            </a:r>
            <a:r>
              <a:rPr lang="ru-RU" dirty="0" err="1" smtClean="0"/>
              <a:t>суспільством</a:t>
            </a:r>
            <a:r>
              <a:rPr lang="ru-RU" dirty="0" smtClean="0"/>
              <a:t> та </a:t>
            </a:r>
            <a:r>
              <a:rPr lang="ru-RU" dirty="0" err="1" smtClean="0"/>
              <a:t>соціально</a:t>
            </a:r>
            <a:r>
              <a:rPr lang="ru-RU" dirty="0" smtClean="0"/>
              <a:t> </a:t>
            </a:r>
            <a:r>
              <a:rPr lang="ru-RU" dirty="0" err="1" smtClean="0"/>
              <a:t>незахищеним</a:t>
            </a:r>
            <a:r>
              <a:rPr lang="ru-RU" dirty="0" smtClean="0"/>
              <a:t> </a:t>
            </a:r>
            <a:r>
              <a:rPr lang="ru-RU" dirty="0" err="1" smtClean="0"/>
              <a:t>громадянином</a:t>
            </a:r>
            <a:r>
              <a:rPr lang="ru-RU" dirty="0" smtClean="0"/>
              <a:t>. </a:t>
            </a:r>
          </a:p>
          <a:p>
            <a:r>
              <a:rPr lang="ru-RU" b="1" dirty="0" err="1" smtClean="0"/>
              <a:t>Виробниче</a:t>
            </a:r>
            <a:r>
              <a:rPr lang="ru-RU" b="1" dirty="0" smtClean="0"/>
              <a:t> </a:t>
            </a:r>
            <a:r>
              <a:rPr lang="ru-RU" b="1" dirty="0" err="1" smtClean="0"/>
              <a:t>споживання</a:t>
            </a:r>
            <a:r>
              <a:rPr lang="ru-RU" b="1" dirty="0" smtClean="0"/>
              <a:t> </a:t>
            </a:r>
            <a:r>
              <a:rPr lang="ru-RU" b="1" dirty="0" err="1" smtClean="0"/>
              <a:t>відрізняється</a:t>
            </a:r>
            <a:r>
              <a:rPr lang="ru-RU" b="1" dirty="0" smtClean="0"/>
              <a:t> </a:t>
            </a:r>
            <a:r>
              <a:rPr lang="ru-RU" b="1" dirty="0" err="1" smtClean="0"/>
              <a:t>від</a:t>
            </a:r>
            <a:r>
              <a:rPr lang="ru-RU" b="1" dirty="0" smtClean="0"/>
              <a:t> </a:t>
            </a:r>
            <a:r>
              <a:rPr lang="ru-RU" b="1" dirty="0" err="1" smtClean="0"/>
              <a:t>особистого</a:t>
            </a:r>
            <a:r>
              <a:rPr lang="ru-RU" b="1" dirty="0" smtClean="0"/>
              <a:t> </a:t>
            </a:r>
            <a:r>
              <a:rPr lang="ru-RU" b="1" dirty="0" err="1" smtClean="0"/>
              <a:t>споживання</a:t>
            </a:r>
            <a:r>
              <a:rPr lang="ru-RU" b="1" dirty="0" smtClean="0"/>
              <a:t> </a:t>
            </a:r>
            <a:r>
              <a:rPr lang="ru-RU" dirty="0" err="1" smtClean="0"/>
              <a:t>тим</a:t>
            </a:r>
            <a:r>
              <a:rPr lang="ru-RU" dirty="0" smtClean="0"/>
              <a:t>, </a:t>
            </a:r>
            <a:r>
              <a:rPr lang="ru-RU" dirty="0" err="1" smtClean="0"/>
              <a:t>що</a:t>
            </a:r>
            <a:r>
              <a:rPr lang="ru-RU" dirty="0" smtClean="0"/>
              <a:t> у </a:t>
            </a:r>
            <a:r>
              <a:rPr lang="ru-RU" dirty="0" err="1" smtClean="0"/>
              <a:t>процесі</a:t>
            </a:r>
            <a:r>
              <a:rPr lang="ru-RU" dirty="0" smtClean="0"/>
              <a:t> </a:t>
            </a:r>
            <a:r>
              <a:rPr lang="ru-RU" dirty="0" err="1" smtClean="0"/>
              <a:t>першого</a:t>
            </a:r>
            <a:r>
              <a:rPr lang="ru-RU" dirty="0" smtClean="0"/>
              <a:t> – </a:t>
            </a:r>
            <a:r>
              <a:rPr lang="ru-RU" dirty="0" err="1" smtClean="0"/>
              <a:t>новий</a:t>
            </a:r>
            <a:r>
              <a:rPr lang="ru-RU" dirty="0" smtClean="0"/>
              <a:t> продукт </a:t>
            </a:r>
            <a:r>
              <a:rPr lang="ru-RU" dirty="0" err="1" smtClean="0"/>
              <a:t>створюється</a:t>
            </a:r>
            <a:r>
              <a:rPr lang="ru-RU" dirty="0" smtClean="0"/>
              <a:t>, а у </a:t>
            </a:r>
            <a:r>
              <a:rPr lang="ru-RU" dirty="0" err="1" smtClean="0"/>
              <a:t>процесі</a:t>
            </a:r>
            <a:r>
              <a:rPr lang="ru-RU" dirty="0" smtClean="0"/>
              <a:t> другого – </a:t>
            </a:r>
            <a:r>
              <a:rPr lang="ru-RU" dirty="0" err="1" smtClean="0"/>
              <a:t>знищується</a:t>
            </a:r>
            <a:r>
              <a:rPr lang="ru-RU" dirty="0" smtClean="0"/>
              <a:t>, </a:t>
            </a:r>
            <a:r>
              <a:rPr lang="ru-RU" dirty="0" err="1" smtClean="0"/>
              <a:t>перестає</a:t>
            </a:r>
            <a:r>
              <a:rPr lang="ru-RU" dirty="0" smtClean="0"/>
              <a:t> </a:t>
            </a:r>
            <a:r>
              <a:rPr lang="ru-RU" dirty="0" err="1" smtClean="0"/>
              <a:t>існувати</a:t>
            </a:r>
            <a:r>
              <a:rPr lang="ru-RU" dirty="0" smtClean="0"/>
              <a:t>. </a:t>
            </a:r>
            <a:r>
              <a:rPr lang="ru-RU" dirty="0" err="1" smtClean="0"/>
              <a:t>Рівень</a:t>
            </a:r>
            <a:r>
              <a:rPr lang="ru-RU" dirty="0" smtClean="0"/>
              <a:t> </a:t>
            </a:r>
            <a:r>
              <a:rPr lang="ru-RU" dirty="0" err="1" smtClean="0"/>
              <a:t>життя</a:t>
            </a:r>
            <a:r>
              <a:rPr lang="ru-RU" dirty="0" smtClean="0"/>
              <a:t> </a:t>
            </a:r>
            <a:r>
              <a:rPr lang="ru-RU" dirty="0" err="1" smtClean="0"/>
              <a:t>визначається</a:t>
            </a:r>
            <a:r>
              <a:rPr lang="ru-RU" dirty="0" smtClean="0"/>
              <a:t> </a:t>
            </a:r>
            <a:r>
              <a:rPr lang="ru-RU" dirty="0" err="1" smtClean="0"/>
              <a:t>ступенем</a:t>
            </a:r>
            <a:r>
              <a:rPr lang="ru-RU" dirty="0" smtClean="0"/>
              <a:t> </a:t>
            </a:r>
            <a:r>
              <a:rPr lang="ru-RU" dirty="0" err="1" smtClean="0"/>
              <a:t>розвитку</a:t>
            </a:r>
            <a:r>
              <a:rPr lang="ru-RU" dirty="0" smtClean="0"/>
              <a:t> та </a:t>
            </a:r>
            <a:r>
              <a:rPr lang="ru-RU" dirty="0" err="1" smtClean="0"/>
              <a:t>задоволення</a:t>
            </a:r>
            <a:r>
              <a:rPr lang="ru-RU" dirty="0" smtClean="0"/>
              <a:t> потреб, </a:t>
            </a:r>
            <a:r>
              <a:rPr lang="ru-RU" dirty="0" err="1" smtClean="0"/>
              <a:t>інтересів</a:t>
            </a:r>
            <a:r>
              <a:rPr lang="ru-RU" dirty="0" smtClean="0"/>
              <a:t> людей, </a:t>
            </a:r>
            <a:r>
              <a:rPr lang="ru-RU" dirty="0" err="1" smtClean="0"/>
              <a:t>що</a:t>
            </a:r>
            <a:r>
              <a:rPr lang="ru-RU" dirty="0" smtClean="0"/>
              <a:t> </a:t>
            </a:r>
            <a:r>
              <a:rPr lang="ru-RU" dirty="0" err="1" smtClean="0"/>
              <a:t>відбивається</a:t>
            </a:r>
            <a:r>
              <a:rPr lang="ru-RU" dirty="0" smtClean="0"/>
              <a:t> у </a:t>
            </a:r>
            <a:r>
              <a:rPr lang="ru-RU" dirty="0" err="1" smtClean="0"/>
              <a:t>конкретних</a:t>
            </a:r>
            <a:r>
              <a:rPr lang="ru-RU" dirty="0" smtClean="0"/>
              <a:t> </a:t>
            </a:r>
            <a:r>
              <a:rPr lang="ru-RU" dirty="0" err="1" smtClean="0"/>
              <a:t>показниках</a:t>
            </a:r>
            <a:r>
              <a:rPr lang="ru-RU" dirty="0" smtClean="0"/>
              <a:t>: </a:t>
            </a:r>
            <a:r>
              <a:rPr lang="ru-RU" dirty="0" err="1" smtClean="0"/>
              <a:t>споживчий</a:t>
            </a:r>
            <a:r>
              <a:rPr lang="ru-RU" dirty="0" smtClean="0"/>
              <a:t> бюджет, </a:t>
            </a:r>
            <a:r>
              <a:rPr lang="ru-RU" dirty="0" err="1" smtClean="0"/>
              <a:t>раціональний</a:t>
            </a:r>
            <a:r>
              <a:rPr lang="ru-RU" dirty="0" smtClean="0"/>
              <a:t> </a:t>
            </a:r>
            <a:r>
              <a:rPr lang="ru-RU" dirty="0" err="1" smtClean="0"/>
              <a:t>споживчий</a:t>
            </a:r>
            <a:r>
              <a:rPr lang="ru-RU" dirty="0" smtClean="0"/>
              <a:t> бюджет, </a:t>
            </a:r>
            <a:r>
              <a:rPr lang="ru-RU" dirty="0" err="1" smtClean="0"/>
              <a:t>мінімальний</a:t>
            </a:r>
            <a:r>
              <a:rPr lang="ru-RU" dirty="0" smtClean="0"/>
              <a:t> </a:t>
            </a:r>
            <a:r>
              <a:rPr lang="ru-RU" dirty="0" err="1" smtClean="0"/>
              <a:t>споживчий</a:t>
            </a:r>
            <a:r>
              <a:rPr lang="ru-RU" dirty="0" smtClean="0"/>
              <a:t> бюджет, </a:t>
            </a:r>
            <a:r>
              <a:rPr lang="ru-RU" dirty="0" err="1" smtClean="0"/>
              <a:t>прожитковий</a:t>
            </a:r>
            <a:r>
              <a:rPr lang="ru-RU" dirty="0" smtClean="0"/>
              <a:t> </a:t>
            </a:r>
            <a:r>
              <a:rPr lang="ru-RU" dirty="0" err="1" smtClean="0"/>
              <a:t>мінімум</a:t>
            </a:r>
            <a:r>
              <a:rPr lang="ru-RU" dirty="0" smtClean="0"/>
              <a:t>, </a:t>
            </a:r>
            <a:r>
              <a:rPr lang="ru-RU" dirty="0" err="1" smtClean="0"/>
              <a:t>фактичний</a:t>
            </a:r>
            <a:r>
              <a:rPr lang="ru-RU" dirty="0" smtClean="0"/>
              <a:t> </a:t>
            </a:r>
            <a:r>
              <a:rPr lang="ru-RU" dirty="0" err="1" smtClean="0"/>
              <a:t>споживчий</a:t>
            </a:r>
            <a:r>
              <a:rPr lang="ru-RU" dirty="0" smtClean="0"/>
              <a:t> бюджет, </a:t>
            </a:r>
            <a:r>
              <a:rPr lang="ru-RU" dirty="0" err="1" smtClean="0"/>
              <a:t>мінімальна</a:t>
            </a:r>
            <a:r>
              <a:rPr lang="ru-RU" dirty="0" smtClean="0"/>
              <a:t> </a:t>
            </a:r>
            <a:r>
              <a:rPr lang="ru-RU" dirty="0" err="1" smtClean="0"/>
              <a:t>заробітна</a:t>
            </a:r>
            <a:r>
              <a:rPr lang="ru-RU" dirty="0" smtClean="0"/>
              <a:t> плата, </a:t>
            </a:r>
            <a:r>
              <a:rPr lang="ru-RU" dirty="0" err="1" smtClean="0"/>
              <a:t>рівень</a:t>
            </a:r>
            <a:r>
              <a:rPr lang="ru-RU" dirty="0" smtClean="0"/>
              <a:t> </a:t>
            </a:r>
            <a:r>
              <a:rPr lang="ru-RU" dirty="0" err="1" smtClean="0"/>
              <a:t>матеріальної</a:t>
            </a:r>
            <a:r>
              <a:rPr lang="ru-RU" dirty="0" smtClean="0"/>
              <a:t> </a:t>
            </a:r>
            <a:r>
              <a:rPr lang="ru-RU" dirty="0" err="1" smtClean="0"/>
              <a:t>забезпеченості</a:t>
            </a:r>
            <a:r>
              <a:rPr lang="ru-RU" dirty="0" smtClean="0"/>
              <a:t>, </a:t>
            </a:r>
            <a:r>
              <a:rPr lang="ru-RU" dirty="0" err="1" smtClean="0"/>
              <a:t>рівень</a:t>
            </a:r>
            <a:r>
              <a:rPr lang="ru-RU" dirty="0" smtClean="0"/>
              <a:t> </a:t>
            </a:r>
            <a:r>
              <a:rPr lang="ru-RU" dirty="0" err="1" smtClean="0"/>
              <a:t>малозабезпеченості</a:t>
            </a:r>
            <a:r>
              <a:rPr lang="ru-RU" dirty="0" smtClean="0"/>
              <a:t>.</a:t>
            </a:r>
          </a:p>
          <a:p>
            <a:r>
              <a:rPr lang="ru-RU" dirty="0" smtClean="0"/>
              <a:t> У </a:t>
            </a:r>
            <a:r>
              <a:rPr lang="ru-RU" dirty="0" err="1" smtClean="0"/>
              <a:t>загальноекономічному</a:t>
            </a:r>
            <a:r>
              <a:rPr lang="ru-RU" dirty="0" smtClean="0"/>
              <a:t> </a:t>
            </a:r>
            <a:r>
              <a:rPr lang="ru-RU" dirty="0" err="1" smtClean="0"/>
              <a:t>розумінні</a:t>
            </a:r>
            <a:r>
              <a:rPr lang="ru-RU" dirty="0" smtClean="0"/>
              <a:t> </a:t>
            </a:r>
            <a:r>
              <a:rPr lang="ru-RU" dirty="0" err="1" smtClean="0"/>
              <a:t>споживання</a:t>
            </a:r>
            <a:r>
              <a:rPr lang="ru-RU" dirty="0" smtClean="0"/>
              <a:t> є </a:t>
            </a:r>
            <a:r>
              <a:rPr lang="ru-RU" dirty="0" err="1" smtClean="0"/>
              <a:t>використання</a:t>
            </a:r>
            <a:r>
              <a:rPr lang="ru-RU" dirty="0" smtClean="0"/>
              <a:t> </a:t>
            </a:r>
            <a:r>
              <a:rPr lang="ru-RU" dirty="0" err="1" smtClean="0"/>
              <a:t>суспільного</a:t>
            </a:r>
            <a:r>
              <a:rPr lang="ru-RU" dirty="0" smtClean="0"/>
              <a:t> продукту у </a:t>
            </a:r>
            <a:r>
              <a:rPr lang="ru-RU" dirty="0" err="1" smtClean="0"/>
              <a:t>процесі</a:t>
            </a:r>
            <a:r>
              <a:rPr lang="ru-RU" dirty="0" smtClean="0"/>
              <a:t> </a:t>
            </a:r>
            <a:r>
              <a:rPr lang="ru-RU" dirty="0" err="1" smtClean="0"/>
              <a:t>задоволення</a:t>
            </a:r>
            <a:r>
              <a:rPr lang="ru-RU" dirty="0" smtClean="0"/>
              <a:t> </a:t>
            </a:r>
            <a:r>
              <a:rPr lang="ru-RU" dirty="0" err="1" smtClean="0"/>
              <a:t>економічних</a:t>
            </a:r>
            <a:r>
              <a:rPr lang="ru-RU" dirty="0" smtClean="0"/>
              <a:t> потреб, </a:t>
            </a:r>
            <a:r>
              <a:rPr lang="ru-RU" dirty="0" err="1" smtClean="0"/>
              <a:t>заключна</a:t>
            </a:r>
            <a:r>
              <a:rPr lang="ru-RU" dirty="0" smtClean="0"/>
              <a:t> фаза </a:t>
            </a:r>
            <a:r>
              <a:rPr lang="ru-RU" dirty="0" err="1" smtClean="0"/>
              <a:t>процесу</a:t>
            </a:r>
            <a:r>
              <a:rPr lang="ru-RU" dirty="0" smtClean="0"/>
              <a:t> </a:t>
            </a:r>
            <a:r>
              <a:rPr lang="ru-RU" dirty="0" err="1" smtClean="0"/>
              <a:t>економічного</a:t>
            </a:r>
            <a:r>
              <a:rPr lang="ru-RU" dirty="0" smtClean="0"/>
              <a:t> </a:t>
            </a:r>
            <a:r>
              <a:rPr lang="ru-RU" dirty="0" err="1" smtClean="0"/>
              <a:t>відтворення</a:t>
            </a:r>
            <a:r>
              <a:rPr lang="ru-RU" dirty="0" smtClean="0"/>
              <a:t>. </a:t>
            </a:r>
            <a:r>
              <a:rPr lang="ru-RU" dirty="0" err="1" smtClean="0"/>
              <a:t>Відрізняються</a:t>
            </a:r>
            <a:r>
              <a:rPr lang="ru-RU" dirty="0" smtClean="0"/>
              <a:t> </a:t>
            </a:r>
            <a:r>
              <a:rPr lang="ru-RU" dirty="0" err="1" smtClean="0"/>
              <a:t>виробниче</a:t>
            </a:r>
            <a:r>
              <a:rPr lang="ru-RU" dirty="0" smtClean="0"/>
              <a:t> й </a:t>
            </a:r>
            <a:r>
              <a:rPr lang="ru-RU" dirty="0" err="1" smtClean="0"/>
              <a:t>невиробниче</a:t>
            </a:r>
            <a:r>
              <a:rPr lang="ru-RU" dirty="0" smtClean="0"/>
              <a:t> </a:t>
            </a:r>
            <a:r>
              <a:rPr lang="ru-RU" dirty="0" err="1" smtClean="0"/>
              <a:t>споживання</a:t>
            </a:r>
            <a:r>
              <a:rPr lang="ru-RU" dirty="0" smtClean="0"/>
              <a:t>. </a:t>
            </a:r>
            <a:r>
              <a:rPr lang="ru-RU" dirty="0" err="1" smtClean="0"/>
              <a:t>Виробниче</a:t>
            </a:r>
            <a:r>
              <a:rPr lang="ru-RU" dirty="0" smtClean="0"/>
              <a:t> </a:t>
            </a:r>
            <a:r>
              <a:rPr lang="ru-RU" dirty="0" err="1" smtClean="0"/>
              <a:t>споживання</a:t>
            </a:r>
            <a:r>
              <a:rPr lang="ru-RU" dirty="0" smtClean="0"/>
              <a:t> с </a:t>
            </a:r>
            <a:r>
              <a:rPr lang="ru-RU" dirty="0" err="1" smtClean="0"/>
              <a:t>процес</a:t>
            </a:r>
            <a:r>
              <a:rPr lang="ru-RU" dirty="0" smtClean="0"/>
              <a:t> </a:t>
            </a:r>
            <a:r>
              <a:rPr lang="ru-RU" dirty="0" err="1" smtClean="0"/>
              <a:t>виробництва</a:t>
            </a:r>
            <a:r>
              <a:rPr lang="ru-RU" dirty="0" smtClean="0"/>
              <a:t>, коли </a:t>
            </a:r>
            <a:r>
              <a:rPr lang="ru-RU" dirty="0" err="1" smtClean="0"/>
              <a:t>споживаються</a:t>
            </a:r>
            <a:r>
              <a:rPr lang="ru-RU" dirty="0" smtClean="0"/>
              <a:t> </a:t>
            </a:r>
            <a:r>
              <a:rPr lang="ru-RU" dirty="0" err="1" smtClean="0"/>
              <a:t>засоби</a:t>
            </a:r>
            <a:r>
              <a:rPr lang="ru-RU" dirty="0" smtClean="0"/>
              <a:t> </a:t>
            </a:r>
            <a:r>
              <a:rPr lang="ru-RU" dirty="0" err="1" smtClean="0"/>
              <a:t>виробництва</a:t>
            </a:r>
            <a:r>
              <a:rPr lang="ru-RU" dirty="0" smtClean="0"/>
              <a:t> (</a:t>
            </a:r>
            <a:r>
              <a:rPr lang="ru-RU" dirty="0" err="1" smtClean="0"/>
              <a:t>знаряддя</a:t>
            </a:r>
            <a:r>
              <a:rPr lang="ru-RU" dirty="0" smtClean="0"/>
              <a:t> </a:t>
            </a:r>
            <a:r>
              <a:rPr lang="ru-RU" dirty="0" err="1" smtClean="0"/>
              <a:t>праці</a:t>
            </a:r>
            <a:r>
              <a:rPr lang="ru-RU" dirty="0" smtClean="0"/>
              <a:t>, </a:t>
            </a:r>
            <a:r>
              <a:rPr lang="ru-RU" dirty="0" err="1" smtClean="0"/>
              <a:t>сировина</a:t>
            </a:r>
            <a:r>
              <a:rPr lang="ru-RU" dirty="0" smtClean="0"/>
              <a:t>, </a:t>
            </a:r>
            <a:r>
              <a:rPr lang="ru-RU" dirty="0" err="1" smtClean="0"/>
              <a:t>матеріали</a:t>
            </a:r>
            <a:r>
              <a:rPr lang="ru-RU" dirty="0" smtClean="0"/>
              <a:t>, </a:t>
            </a:r>
            <a:r>
              <a:rPr lang="ru-RU" dirty="0" err="1" smtClean="0"/>
              <a:t>робоча</a:t>
            </a:r>
            <a:r>
              <a:rPr lang="ru-RU" dirty="0" smtClean="0"/>
              <a:t> сила </a:t>
            </a:r>
            <a:r>
              <a:rPr lang="ru-RU" dirty="0" err="1" smtClean="0"/>
              <a:t>тощо</a:t>
            </a:r>
            <a:r>
              <a:rPr lang="ru-RU" dirty="0" smtClean="0"/>
              <a:t>). </a:t>
            </a:r>
            <a:r>
              <a:rPr lang="ru-RU" dirty="0" err="1" smtClean="0"/>
              <a:t>Невиробниче</a:t>
            </a:r>
            <a:r>
              <a:rPr lang="ru-RU" dirty="0" smtClean="0"/>
              <a:t> </a:t>
            </a:r>
            <a:r>
              <a:rPr lang="ru-RU" dirty="0" err="1" smtClean="0"/>
              <a:t>споживання</a:t>
            </a:r>
            <a:r>
              <a:rPr lang="ru-RU" dirty="0" smtClean="0"/>
              <a:t> </a:t>
            </a:r>
            <a:r>
              <a:rPr lang="ru-RU" dirty="0" err="1" smtClean="0"/>
              <a:t>здійснюється</a:t>
            </a:r>
            <a:r>
              <a:rPr lang="ru-RU" dirty="0" smtClean="0"/>
              <a:t> за межами </a:t>
            </a:r>
            <a:r>
              <a:rPr lang="ru-RU" dirty="0" err="1" smtClean="0"/>
              <a:t>виробництва</a:t>
            </a:r>
            <a:r>
              <a:rPr lang="ru-RU" dirty="0" smtClean="0"/>
              <a:t>. У </a:t>
            </a:r>
            <a:r>
              <a:rPr lang="ru-RU" dirty="0" err="1" smtClean="0"/>
              <a:t>процесі</a:t>
            </a:r>
            <a:r>
              <a:rPr lang="ru-RU" dirty="0" smtClean="0"/>
              <a:t> </a:t>
            </a:r>
            <a:r>
              <a:rPr lang="ru-RU" dirty="0" err="1" smtClean="0"/>
              <a:t>невиробничого</a:t>
            </a:r>
            <a:r>
              <a:rPr lang="ru-RU" dirty="0" smtClean="0"/>
              <a:t> </a:t>
            </a:r>
            <a:r>
              <a:rPr lang="ru-RU" dirty="0" err="1" smtClean="0"/>
              <a:t>споживання</a:t>
            </a:r>
            <a:r>
              <a:rPr lang="ru-RU" dirty="0" smtClean="0"/>
              <a:t> </a:t>
            </a:r>
            <a:r>
              <a:rPr lang="ru-RU" dirty="0" err="1" smtClean="0"/>
              <a:t>використовуються</a:t>
            </a:r>
            <a:r>
              <a:rPr lang="ru-RU" dirty="0" smtClean="0"/>
              <a:t> </a:t>
            </a:r>
            <a:r>
              <a:rPr lang="ru-RU" dirty="0" err="1" smtClean="0"/>
              <a:t>або</a:t>
            </a:r>
            <a:r>
              <a:rPr lang="ru-RU" dirty="0" smtClean="0"/>
              <a:t> </a:t>
            </a:r>
            <a:r>
              <a:rPr lang="ru-RU" dirty="0" err="1" smtClean="0"/>
              <a:t>цілком</a:t>
            </a:r>
            <a:r>
              <a:rPr lang="ru-RU" dirty="0" smtClean="0"/>
              <a:t> </a:t>
            </a:r>
            <a:r>
              <a:rPr lang="ru-RU" dirty="0" err="1" smtClean="0"/>
              <a:t>її</a:t>
            </a:r>
            <a:r>
              <a:rPr lang="ru-RU" dirty="0" smtClean="0"/>
              <a:t> </a:t>
            </a:r>
            <a:r>
              <a:rPr lang="ru-RU" dirty="0" err="1" smtClean="0"/>
              <a:t>споживаються</a:t>
            </a:r>
            <a:r>
              <a:rPr lang="ru-RU" dirty="0" smtClean="0"/>
              <a:t> </a:t>
            </a:r>
            <a:r>
              <a:rPr lang="ru-RU" dirty="0" err="1" smtClean="0"/>
              <a:t>предмети</a:t>
            </a:r>
            <a:r>
              <a:rPr lang="ru-RU" dirty="0" smtClean="0"/>
              <a:t> </a:t>
            </a:r>
            <a:r>
              <a:rPr lang="ru-RU" dirty="0" err="1" smtClean="0"/>
              <a:t>споживання</a:t>
            </a:r>
            <a:r>
              <a:rPr lang="ru-RU" dirty="0" smtClean="0"/>
              <a:t>. </a:t>
            </a:r>
            <a:endParaRPr lang="en-US" dirty="0"/>
          </a:p>
        </p:txBody>
      </p:sp>
    </p:spTree>
    <p:extLst>
      <p:ext uri="{BB962C8B-B14F-4D97-AF65-F5344CB8AC3E}">
        <p14:creationId xmlns:p14="http://schemas.microsoft.com/office/powerpoint/2010/main" val="200457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360" y="129850"/>
            <a:ext cx="11978640" cy="7848302"/>
          </a:xfrm>
          <a:prstGeom prst="rect">
            <a:avLst/>
          </a:prstGeom>
        </p:spPr>
        <p:txBody>
          <a:bodyPr wrap="square">
            <a:spAutoFit/>
          </a:bodyPr>
          <a:lstStyle/>
          <a:p>
            <a:r>
              <a:rPr lang="ru-RU" dirty="0" smtClean="0"/>
              <a:t>Таким чином у </a:t>
            </a:r>
            <a:r>
              <a:rPr lang="ru-RU" dirty="0" err="1" smtClean="0"/>
              <a:t>виробничому</a:t>
            </a:r>
            <a:r>
              <a:rPr lang="ru-RU" dirty="0" smtClean="0"/>
              <a:t> </a:t>
            </a:r>
            <a:r>
              <a:rPr lang="ru-RU" dirty="0" err="1" smtClean="0"/>
              <a:t>споживанні</a:t>
            </a:r>
            <a:r>
              <a:rPr lang="ru-RU" dirty="0" smtClean="0"/>
              <a:t> </a:t>
            </a:r>
            <a:r>
              <a:rPr lang="ru-RU" dirty="0" err="1" smtClean="0"/>
              <a:t>продукти</a:t>
            </a:r>
            <a:r>
              <a:rPr lang="ru-RU" dirty="0" smtClean="0"/>
              <a:t> (</a:t>
            </a:r>
            <a:r>
              <a:rPr lang="ru-RU" dirty="0" err="1" smtClean="0"/>
              <a:t>предмети</a:t>
            </a:r>
            <a:r>
              <a:rPr lang="ru-RU" dirty="0" smtClean="0"/>
              <a:t> </a:t>
            </a:r>
            <a:r>
              <a:rPr lang="ru-RU" dirty="0" err="1" smtClean="0"/>
              <a:t>споживання</a:t>
            </a:r>
            <a:r>
              <a:rPr lang="ru-RU" dirty="0" smtClean="0"/>
              <a:t>) </a:t>
            </a:r>
            <a:r>
              <a:rPr lang="ru-RU" dirty="0" err="1" smtClean="0"/>
              <a:t>створюються</a:t>
            </a:r>
            <a:r>
              <a:rPr lang="ru-RU" dirty="0" smtClean="0"/>
              <a:t>, у </a:t>
            </a:r>
            <a:r>
              <a:rPr lang="ru-RU" dirty="0" err="1" smtClean="0"/>
              <a:t>невиробничому</a:t>
            </a:r>
            <a:r>
              <a:rPr lang="ru-RU" dirty="0" smtClean="0"/>
              <a:t> </a:t>
            </a:r>
            <a:r>
              <a:rPr lang="ru-RU" dirty="0" err="1" smtClean="0"/>
              <a:t>споживанні</a:t>
            </a:r>
            <a:r>
              <a:rPr lang="ru-RU" dirty="0" smtClean="0"/>
              <a:t> вони </a:t>
            </a:r>
            <a:r>
              <a:rPr lang="ru-RU" dirty="0" err="1" smtClean="0"/>
              <a:t>знищуються</a:t>
            </a:r>
            <a:r>
              <a:rPr lang="ru-RU" dirty="0" smtClean="0"/>
              <a:t>, </a:t>
            </a:r>
            <a:r>
              <a:rPr lang="ru-RU" dirty="0" err="1" smtClean="0"/>
              <a:t>перестають</a:t>
            </a:r>
            <a:r>
              <a:rPr lang="ru-RU" dirty="0" smtClean="0"/>
              <a:t> </a:t>
            </a:r>
            <a:r>
              <a:rPr lang="ru-RU" dirty="0" err="1" smtClean="0"/>
              <a:t>існувати</a:t>
            </a:r>
            <a:r>
              <a:rPr lang="ru-RU" dirty="0" smtClean="0"/>
              <a:t>. </a:t>
            </a:r>
            <a:r>
              <a:rPr lang="ru-RU" dirty="0" err="1" smtClean="0"/>
              <a:t>Невиробниче</a:t>
            </a:r>
            <a:r>
              <a:rPr lang="ru-RU" dirty="0" smtClean="0"/>
              <a:t> </a:t>
            </a:r>
            <a:r>
              <a:rPr lang="ru-RU" dirty="0" err="1" smtClean="0"/>
              <a:t>споживання</a:t>
            </a:r>
            <a:r>
              <a:rPr lang="ru-RU" dirty="0" smtClean="0"/>
              <a:t> </a:t>
            </a:r>
            <a:r>
              <a:rPr lang="ru-RU" dirty="0" err="1" smtClean="0"/>
              <a:t>ділиться</a:t>
            </a:r>
            <a:r>
              <a:rPr lang="ru-RU" dirty="0" smtClean="0"/>
              <a:t> на </a:t>
            </a:r>
            <a:r>
              <a:rPr lang="ru-RU" dirty="0" err="1" smtClean="0"/>
              <a:t>споживання</a:t>
            </a:r>
            <a:r>
              <a:rPr lang="ru-RU" dirty="0" smtClean="0"/>
              <a:t> </a:t>
            </a:r>
            <a:r>
              <a:rPr lang="ru-RU" dirty="0" err="1" smtClean="0"/>
              <a:t>населення</a:t>
            </a:r>
            <a:r>
              <a:rPr lang="ru-RU" dirty="0" smtClean="0"/>
              <a:t> (</a:t>
            </a:r>
            <a:r>
              <a:rPr lang="ru-RU" dirty="0" err="1" smtClean="0"/>
              <a:t>або</a:t>
            </a:r>
            <a:r>
              <a:rPr lang="ru-RU" dirty="0" smtClean="0"/>
              <a:t> </a:t>
            </a:r>
            <a:r>
              <a:rPr lang="ru-RU" dirty="0" err="1" smtClean="0"/>
              <a:t>особисте</a:t>
            </a:r>
            <a:r>
              <a:rPr lang="ru-RU" dirty="0" smtClean="0"/>
              <a:t>) та </a:t>
            </a:r>
            <a:r>
              <a:rPr lang="ru-RU" dirty="0" err="1" smtClean="0"/>
              <a:t>споживання</a:t>
            </a:r>
            <a:r>
              <a:rPr lang="ru-RU" dirty="0" smtClean="0"/>
              <a:t>, у </a:t>
            </a:r>
            <a:r>
              <a:rPr lang="ru-RU" dirty="0" err="1" smtClean="0"/>
              <a:t>процесі</a:t>
            </a:r>
            <a:r>
              <a:rPr lang="ru-RU" dirty="0" smtClean="0"/>
              <a:t> </a:t>
            </a:r>
            <a:r>
              <a:rPr lang="ru-RU" dirty="0" err="1" smtClean="0"/>
              <a:t>якого</a:t>
            </a:r>
            <a:r>
              <a:rPr lang="ru-RU" dirty="0" smtClean="0"/>
              <a:t> </a:t>
            </a:r>
            <a:r>
              <a:rPr lang="ru-RU" dirty="0" err="1" smtClean="0"/>
              <a:t>задовольняються</a:t>
            </a:r>
            <a:r>
              <a:rPr lang="ru-RU" dirty="0" smtClean="0"/>
              <a:t> </a:t>
            </a:r>
            <a:r>
              <a:rPr lang="ru-RU" dirty="0" err="1" smtClean="0"/>
              <a:t>загальні</a:t>
            </a:r>
            <a:r>
              <a:rPr lang="ru-RU" dirty="0" smtClean="0"/>
              <a:t> </a:t>
            </a:r>
            <a:r>
              <a:rPr lang="ru-RU" dirty="0" err="1" smtClean="0"/>
              <a:t>громадські</a:t>
            </a:r>
            <a:r>
              <a:rPr lang="ru-RU" dirty="0" smtClean="0"/>
              <a:t> потреби. У </a:t>
            </a:r>
            <a:r>
              <a:rPr lang="ru-RU" dirty="0" err="1" smtClean="0"/>
              <a:t>процесі</a:t>
            </a:r>
            <a:r>
              <a:rPr lang="ru-RU" dirty="0" smtClean="0"/>
              <a:t> </a:t>
            </a:r>
            <a:r>
              <a:rPr lang="ru-RU" dirty="0" err="1" smtClean="0"/>
              <a:t>особистого</a:t>
            </a:r>
            <a:r>
              <a:rPr lang="ru-RU" dirty="0" smtClean="0"/>
              <a:t> </a:t>
            </a:r>
            <a:r>
              <a:rPr lang="ru-RU" dirty="0" err="1" smtClean="0"/>
              <a:t>споживання</a:t>
            </a:r>
            <a:r>
              <a:rPr lang="ru-RU" dirty="0" smtClean="0"/>
              <a:t> </a:t>
            </a:r>
            <a:r>
              <a:rPr lang="ru-RU" dirty="0" err="1" smtClean="0"/>
              <a:t>задовольняються</a:t>
            </a:r>
            <a:r>
              <a:rPr lang="ru-RU" dirty="0" smtClean="0"/>
              <a:t> </a:t>
            </a:r>
            <a:r>
              <a:rPr lang="ru-RU" dirty="0" err="1" smtClean="0"/>
              <a:t>особисті</a:t>
            </a:r>
            <a:r>
              <a:rPr lang="ru-RU" dirty="0" smtClean="0"/>
              <a:t> потреби у </a:t>
            </a:r>
            <a:r>
              <a:rPr lang="ru-RU" dirty="0" err="1" smtClean="0"/>
              <a:t>їжі</a:t>
            </a:r>
            <a:r>
              <a:rPr lang="ru-RU" dirty="0" smtClean="0"/>
              <a:t>, </a:t>
            </a:r>
            <a:r>
              <a:rPr lang="ru-RU" dirty="0" err="1" smtClean="0"/>
              <a:t>одязі</a:t>
            </a:r>
            <a:r>
              <a:rPr lang="ru-RU" dirty="0" smtClean="0"/>
              <a:t>, </a:t>
            </a:r>
            <a:r>
              <a:rPr lang="ru-RU" dirty="0" err="1" smtClean="0"/>
              <a:t>житлі</a:t>
            </a:r>
            <a:r>
              <a:rPr lang="ru-RU" dirty="0" smtClean="0"/>
              <a:t>, </a:t>
            </a:r>
            <a:r>
              <a:rPr lang="ru-RU" dirty="0" err="1" smtClean="0"/>
              <a:t>освіті</a:t>
            </a:r>
            <a:r>
              <a:rPr lang="ru-RU" dirty="0" smtClean="0"/>
              <a:t>, </a:t>
            </a:r>
            <a:r>
              <a:rPr lang="ru-RU" dirty="0" err="1" smtClean="0"/>
              <a:t>відпочинку</a:t>
            </a:r>
            <a:r>
              <a:rPr lang="ru-RU" dirty="0" smtClean="0"/>
              <a:t>, </a:t>
            </a:r>
            <a:r>
              <a:rPr lang="ru-RU" dirty="0" err="1" smtClean="0"/>
              <a:t>збереженні</a:t>
            </a:r>
            <a:r>
              <a:rPr lang="ru-RU" dirty="0" smtClean="0"/>
              <a:t> </a:t>
            </a:r>
            <a:r>
              <a:rPr lang="ru-RU" dirty="0" err="1" smtClean="0"/>
              <a:t>здоров'я</a:t>
            </a:r>
            <a:r>
              <a:rPr lang="ru-RU" dirty="0" smtClean="0"/>
              <a:t> </a:t>
            </a:r>
            <a:r>
              <a:rPr lang="ru-RU" dirty="0" err="1" smtClean="0"/>
              <a:t>тощо</a:t>
            </a:r>
            <a:r>
              <a:rPr lang="ru-RU" dirty="0" smtClean="0"/>
              <a:t>. До </a:t>
            </a:r>
            <a:r>
              <a:rPr lang="ru-RU" dirty="0" err="1" smtClean="0"/>
              <a:t>загальних</a:t>
            </a:r>
            <a:r>
              <a:rPr lang="ru-RU" dirty="0" smtClean="0"/>
              <a:t> </a:t>
            </a:r>
            <a:r>
              <a:rPr lang="ru-RU" dirty="0" err="1" smtClean="0"/>
              <a:t>громадських</a:t>
            </a:r>
            <a:r>
              <a:rPr lang="ru-RU" dirty="0" smtClean="0"/>
              <a:t> потреб </a:t>
            </a:r>
            <a:r>
              <a:rPr lang="ru-RU" dirty="0" err="1" smtClean="0"/>
              <a:t>відносяться</a:t>
            </a:r>
            <a:r>
              <a:rPr lang="ru-RU" dirty="0" smtClean="0"/>
              <a:t> потреби в </a:t>
            </a:r>
            <a:r>
              <a:rPr lang="ru-RU" dirty="0" err="1" smtClean="0"/>
              <a:t>управлінні</a:t>
            </a:r>
            <a:r>
              <a:rPr lang="ru-RU" dirty="0" smtClean="0"/>
              <a:t>, </a:t>
            </a:r>
            <a:r>
              <a:rPr lang="ru-RU" dirty="0" err="1" smtClean="0"/>
              <a:t>науці</a:t>
            </a:r>
            <a:r>
              <a:rPr lang="ru-RU" dirty="0" smtClean="0"/>
              <a:t>, </a:t>
            </a:r>
            <a:r>
              <a:rPr lang="ru-RU" dirty="0" err="1" smtClean="0"/>
              <a:t>обороні</a:t>
            </a:r>
            <a:r>
              <a:rPr lang="ru-RU" dirty="0" smtClean="0"/>
              <a:t> </a:t>
            </a:r>
          </a:p>
          <a:p>
            <a:r>
              <a:rPr lang="ru-RU" dirty="0" smtClean="0"/>
              <a:t>Предметом </a:t>
            </a:r>
            <a:r>
              <a:rPr lang="ru-RU" dirty="0" err="1" smtClean="0"/>
              <a:t>нашого</a:t>
            </a:r>
            <a:r>
              <a:rPr lang="ru-RU" dirty="0" smtClean="0"/>
              <a:t> </a:t>
            </a:r>
            <a:r>
              <a:rPr lang="ru-RU" dirty="0" err="1" smtClean="0"/>
              <a:t>розгляду</a:t>
            </a:r>
            <a:r>
              <a:rPr lang="ru-RU" dirty="0" smtClean="0"/>
              <a:t> є </a:t>
            </a:r>
            <a:r>
              <a:rPr lang="ru-RU" dirty="0" err="1" smtClean="0"/>
              <a:t>особисте</a:t>
            </a:r>
            <a:r>
              <a:rPr lang="ru-RU" dirty="0" smtClean="0"/>
              <a:t> </a:t>
            </a:r>
            <a:r>
              <a:rPr lang="ru-RU" dirty="0" err="1" smtClean="0"/>
              <a:t>споживання</a:t>
            </a:r>
            <a:r>
              <a:rPr lang="ru-RU" dirty="0" smtClean="0"/>
              <a:t>, </a:t>
            </a:r>
            <a:r>
              <a:rPr lang="ru-RU" dirty="0" err="1" smtClean="0"/>
              <a:t>кількісні</a:t>
            </a:r>
            <a:r>
              <a:rPr lang="ru-RU" dirty="0" smtClean="0"/>
              <a:t> та </a:t>
            </a:r>
            <a:r>
              <a:rPr lang="ru-RU" dirty="0" err="1" smtClean="0"/>
              <a:t>якісні</a:t>
            </a:r>
            <a:r>
              <a:rPr lang="ru-RU" dirty="0" smtClean="0"/>
              <a:t> </a:t>
            </a:r>
            <a:r>
              <a:rPr lang="ru-RU" dirty="0" err="1" smtClean="0"/>
              <a:t>можливості</a:t>
            </a:r>
            <a:r>
              <a:rPr lang="ru-RU" dirty="0" smtClean="0"/>
              <a:t> </a:t>
            </a:r>
            <a:r>
              <a:rPr lang="ru-RU" dirty="0" err="1" smtClean="0"/>
              <a:t>якого</a:t>
            </a:r>
            <a:r>
              <a:rPr lang="ru-RU" dirty="0" smtClean="0"/>
              <a:t> </a:t>
            </a:r>
            <a:r>
              <a:rPr lang="ru-RU" dirty="0" err="1" smtClean="0"/>
              <a:t>визначаються</a:t>
            </a:r>
            <a:r>
              <a:rPr lang="ru-RU" dirty="0" smtClean="0"/>
              <a:t> </a:t>
            </a:r>
            <a:r>
              <a:rPr lang="ru-RU" dirty="0" err="1" smtClean="0"/>
              <a:t>отриманим</a:t>
            </a:r>
            <a:r>
              <a:rPr lang="ru-RU" dirty="0" smtClean="0"/>
              <a:t> доходом </a:t>
            </a:r>
            <a:r>
              <a:rPr lang="ru-RU" dirty="0" err="1" smtClean="0"/>
              <a:t>окремим</a:t>
            </a:r>
            <a:r>
              <a:rPr lang="ru-RU" dirty="0" smtClean="0"/>
              <a:t> </a:t>
            </a:r>
            <a:r>
              <a:rPr lang="ru-RU" dirty="0" err="1" smtClean="0"/>
              <a:t>громадянином</a:t>
            </a:r>
            <a:r>
              <a:rPr lang="ru-RU" dirty="0" smtClean="0"/>
              <a:t> у </a:t>
            </a:r>
            <a:r>
              <a:rPr lang="ru-RU" dirty="0" err="1" smtClean="0"/>
              <a:t>результаті</a:t>
            </a:r>
            <a:r>
              <a:rPr lang="ru-RU" dirty="0" smtClean="0"/>
              <a:t> </a:t>
            </a:r>
            <a:r>
              <a:rPr lang="ru-RU" dirty="0" err="1" smtClean="0"/>
              <a:t>розподілу</a:t>
            </a:r>
            <a:r>
              <a:rPr lang="ru-RU" dirty="0" smtClean="0"/>
              <a:t> продукту, </a:t>
            </a:r>
            <a:r>
              <a:rPr lang="ru-RU" dirty="0" err="1" smtClean="0"/>
              <a:t>що</a:t>
            </a:r>
            <a:r>
              <a:rPr lang="ru-RU" dirty="0" smtClean="0"/>
              <a:t> </a:t>
            </a:r>
            <a:r>
              <a:rPr lang="ru-RU" dirty="0" err="1" smtClean="0"/>
              <a:t>знов</a:t>
            </a:r>
            <a:r>
              <a:rPr lang="ru-RU" dirty="0" smtClean="0"/>
              <a:t> </a:t>
            </a:r>
            <a:r>
              <a:rPr lang="ru-RU" dirty="0" err="1" smtClean="0"/>
              <a:t>створений</a:t>
            </a:r>
            <a:r>
              <a:rPr lang="ru-RU" dirty="0" smtClean="0"/>
              <a:t> у </a:t>
            </a:r>
            <a:r>
              <a:rPr lang="ru-RU" dirty="0" err="1" smtClean="0"/>
              <a:t>певний</a:t>
            </a:r>
            <a:r>
              <a:rPr lang="ru-RU" dirty="0" smtClean="0"/>
              <a:t> </a:t>
            </a:r>
            <a:r>
              <a:rPr lang="ru-RU" dirty="0" err="1" smtClean="0"/>
              <a:t>термін</a:t>
            </a:r>
            <a:r>
              <a:rPr lang="ru-RU" dirty="0" smtClean="0"/>
              <a:t> часу, </a:t>
            </a:r>
            <a:r>
              <a:rPr lang="ru-RU" dirty="0" err="1" smtClean="0"/>
              <a:t>тобто</a:t>
            </a:r>
            <a:r>
              <a:rPr lang="ru-RU" dirty="0" smtClean="0"/>
              <a:t> </a:t>
            </a:r>
            <a:r>
              <a:rPr lang="ru-RU" dirty="0" err="1" smtClean="0"/>
              <a:t>національного</a:t>
            </a:r>
            <a:r>
              <a:rPr lang="ru-RU" dirty="0" smtClean="0"/>
              <a:t> доходу. В </a:t>
            </a:r>
            <a:r>
              <a:rPr lang="ru-RU" dirty="0" err="1" smtClean="0"/>
              <a:t>залежності</a:t>
            </a:r>
            <a:r>
              <a:rPr lang="ru-RU" dirty="0" smtClean="0"/>
              <a:t> </a:t>
            </a:r>
            <a:r>
              <a:rPr lang="ru-RU" dirty="0" err="1" smtClean="0"/>
              <a:t>від</a:t>
            </a:r>
            <a:r>
              <a:rPr lang="ru-RU" dirty="0" smtClean="0"/>
              <a:t> виду благ, </a:t>
            </a:r>
            <a:r>
              <a:rPr lang="ru-RU" dirty="0" err="1" smtClean="0"/>
              <a:t>що</a:t>
            </a:r>
            <a:r>
              <a:rPr lang="ru-RU" dirty="0" smtClean="0"/>
              <a:t> </a:t>
            </a:r>
            <a:r>
              <a:rPr lang="ru-RU" dirty="0" err="1" smtClean="0"/>
              <a:t>споживаються</a:t>
            </a:r>
            <a:r>
              <a:rPr lang="ru-RU" dirty="0" smtClean="0"/>
              <a:t>, </a:t>
            </a:r>
            <a:r>
              <a:rPr lang="ru-RU" dirty="0" err="1" smtClean="0"/>
              <a:t>особисте</a:t>
            </a:r>
            <a:r>
              <a:rPr lang="ru-RU" dirty="0" smtClean="0"/>
              <a:t> </a:t>
            </a:r>
            <a:r>
              <a:rPr lang="ru-RU" dirty="0" err="1" smtClean="0"/>
              <a:t>споживання</a:t>
            </a:r>
            <a:r>
              <a:rPr lang="ru-RU" dirty="0" smtClean="0"/>
              <a:t> </a:t>
            </a:r>
            <a:r>
              <a:rPr lang="ru-RU" dirty="0" err="1" smtClean="0"/>
              <a:t>складається</a:t>
            </a:r>
            <a:r>
              <a:rPr lang="ru-RU" dirty="0" smtClean="0"/>
              <a:t> з </a:t>
            </a:r>
            <a:r>
              <a:rPr lang="ru-RU" dirty="0" err="1" smtClean="0"/>
              <a:t>матеріальних</a:t>
            </a:r>
            <a:r>
              <a:rPr lang="ru-RU" dirty="0" smtClean="0"/>
              <a:t> благ, </a:t>
            </a:r>
            <a:r>
              <a:rPr lang="ru-RU" dirty="0" err="1" smtClean="0"/>
              <a:t>що</a:t>
            </a:r>
            <a:r>
              <a:rPr lang="ru-RU" dirty="0" smtClean="0"/>
              <a:t> </a:t>
            </a:r>
            <a:r>
              <a:rPr lang="ru-RU" dirty="0" err="1" smtClean="0"/>
              <a:t>мають</a:t>
            </a:r>
            <a:r>
              <a:rPr lang="ru-RU" dirty="0" smtClean="0"/>
              <a:t> </a:t>
            </a:r>
            <a:r>
              <a:rPr lang="ru-RU" dirty="0" err="1" smtClean="0"/>
              <a:t>речовинну</a:t>
            </a:r>
            <a:r>
              <a:rPr lang="ru-RU" dirty="0" smtClean="0"/>
              <a:t> форму, та </a:t>
            </a:r>
            <a:r>
              <a:rPr lang="ru-RU" dirty="0" err="1" smtClean="0"/>
              <a:t>послуг</a:t>
            </a:r>
            <a:endParaRPr lang="ru-RU" dirty="0" smtClean="0"/>
          </a:p>
          <a:p>
            <a:r>
              <a:rPr lang="ru-RU" dirty="0" smtClean="0"/>
              <a:t>. Як </a:t>
            </a:r>
            <a:r>
              <a:rPr lang="ru-RU" dirty="0" err="1" smtClean="0"/>
              <a:t>заключна</a:t>
            </a:r>
            <a:r>
              <a:rPr lang="ru-RU" dirty="0" smtClean="0"/>
              <a:t> фаза </a:t>
            </a:r>
            <a:r>
              <a:rPr lang="ru-RU" dirty="0" err="1" smtClean="0"/>
              <a:t>суспільного</a:t>
            </a:r>
            <a:r>
              <a:rPr lang="ru-RU" dirty="0" smtClean="0"/>
              <a:t> </a:t>
            </a:r>
            <a:r>
              <a:rPr lang="ru-RU" dirty="0" err="1" smtClean="0"/>
              <a:t>економічного</a:t>
            </a:r>
            <a:r>
              <a:rPr lang="ru-RU" dirty="0" smtClean="0"/>
              <a:t> </a:t>
            </a:r>
            <a:r>
              <a:rPr lang="ru-RU" dirty="0" err="1" smtClean="0"/>
              <a:t>відтворення</a:t>
            </a:r>
            <a:r>
              <a:rPr lang="ru-RU" dirty="0" smtClean="0"/>
              <a:t> </a:t>
            </a:r>
            <a:r>
              <a:rPr lang="ru-RU" dirty="0" err="1" smtClean="0"/>
              <a:t>особисте</a:t>
            </a:r>
            <a:r>
              <a:rPr lang="ru-RU" dirty="0" smtClean="0"/>
              <a:t> </a:t>
            </a:r>
            <a:r>
              <a:rPr lang="ru-RU" dirty="0" err="1" smtClean="0"/>
              <a:t>споживання</a:t>
            </a:r>
            <a:r>
              <a:rPr lang="ru-RU" dirty="0" smtClean="0"/>
              <a:t> </a:t>
            </a:r>
            <a:r>
              <a:rPr lang="ru-RU" dirty="0" err="1" smtClean="0"/>
              <a:t>пов'язане</a:t>
            </a:r>
            <a:r>
              <a:rPr lang="ru-RU" dirty="0" smtClean="0"/>
              <a:t> з </a:t>
            </a:r>
            <a:r>
              <a:rPr lang="ru-RU" dirty="0" err="1" smtClean="0"/>
              <a:t>іншими</a:t>
            </a:r>
            <a:r>
              <a:rPr lang="ru-RU" dirty="0" smtClean="0"/>
              <a:t> фазами: </a:t>
            </a:r>
            <a:r>
              <a:rPr lang="ru-RU" dirty="0" err="1" smtClean="0"/>
              <a:t>виробництвом</a:t>
            </a:r>
            <a:r>
              <a:rPr lang="ru-RU" dirty="0" smtClean="0"/>
              <a:t>, </a:t>
            </a:r>
            <a:r>
              <a:rPr lang="ru-RU" dirty="0" err="1" smtClean="0"/>
              <a:t>розподілом</a:t>
            </a:r>
            <a:r>
              <a:rPr lang="ru-RU" dirty="0" smtClean="0"/>
              <a:t> та </a:t>
            </a:r>
            <a:r>
              <a:rPr lang="ru-RU" dirty="0" err="1" smtClean="0"/>
              <a:t>обміном</a:t>
            </a:r>
            <a:r>
              <a:rPr lang="ru-RU" dirty="0" smtClean="0"/>
              <a:t>. </a:t>
            </a:r>
            <a:r>
              <a:rPr lang="ru-RU" dirty="0" err="1" smtClean="0"/>
              <a:t>Дійсно</a:t>
            </a:r>
            <a:r>
              <a:rPr lang="ru-RU" dirty="0" smtClean="0"/>
              <a:t>, без </a:t>
            </a:r>
            <a:r>
              <a:rPr lang="ru-RU" dirty="0" err="1" smtClean="0"/>
              <a:t>виробництва</a:t>
            </a:r>
            <a:r>
              <a:rPr lang="ru-RU" dirty="0" smtClean="0"/>
              <a:t> </a:t>
            </a:r>
            <a:r>
              <a:rPr lang="ru-RU" dirty="0" err="1" smtClean="0"/>
              <a:t>неможливо</a:t>
            </a:r>
            <a:r>
              <a:rPr lang="ru-RU" dirty="0" smtClean="0"/>
              <a:t> </a:t>
            </a:r>
            <a:r>
              <a:rPr lang="ru-RU" dirty="0" err="1" smtClean="0"/>
              <a:t>споживання</a:t>
            </a:r>
            <a:r>
              <a:rPr lang="ru-RU" dirty="0" smtClean="0"/>
              <a:t>, але, як би </a:t>
            </a:r>
            <a:r>
              <a:rPr lang="ru-RU" dirty="0" err="1" smtClean="0"/>
              <a:t>продукти</a:t>
            </a:r>
            <a:r>
              <a:rPr lang="ru-RU" dirty="0" smtClean="0"/>
              <a:t> не </a:t>
            </a:r>
            <a:r>
              <a:rPr lang="ru-RU" dirty="0" err="1" smtClean="0"/>
              <a:t>споживалися</a:t>
            </a:r>
            <a:r>
              <a:rPr lang="ru-RU" dirty="0" smtClean="0"/>
              <a:t>, </a:t>
            </a:r>
            <a:r>
              <a:rPr lang="ru-RU" dirty="0" err="1" smtClean="0"/>
              <a:t>був</a:t>
            </a:r>
            <a:r>
              <a:rPr lang="ru-RU" dirty="0" smtClean="0"/>
              <a:t> би </a:t>
            </a:r>
            <a:r>
              <a:rPr lang="ru-RU" dirty="0" err="1" smtClean="0"/>
              <a:t>відсутній</a:t>
            </a:r>
            <a:r>
              <a:rPr lang="ru-RU" dirty="0" smtClean="0"/>
              <a:t> </a:t>
            </a:r>
            <a:r>
              <a:rPr lang="ru-RU" dirty="0" err="1" smtClean="0"/>
              <a:t>сенс</a:t>
            </a:r>
            <a:r>
              <a:rPr lang="ru-RU" dirty="0" smtClean="0"/>
              <a:t> </a:t>
            </a:r>
            <a:r>
              <a:rPr lang="ru-RU" dirty="0" err="1" smtClean="0"/>
              <a:t>їх</a:t>
            </a:r>
            <a:r>
              <a:rPr lang="ru-RU" dirty="0" smtClean="0"/>
              <a:t> </a:t>
            </a:r>
            <a:r>
              <a:rPr lang="ru-RU" dirty="0" err="1" smtClean="0"/>
              <a:t>виробляти</a:t>
            </a:r>
            <a:r>
              <a:rPr lang="ru-RU" dirty="0" smtClean="0"/>
              <a:t>. </a:t>
            </a:r>
            <a:r>
              <a:rPr lang="ru-RU" dirty="0" err="1" smtClean="0"/>
              <a:t>Споживання</a:t>
            </a:r>
            <a:r>
              <a:rPr lang="ru-RU" dirty="0" smtClean="0"/>
              <a:t> находиться у </a:t>
            </a:r>
            <a:r>
              <a:rPr lang="ru-RU" dirty="0" err="1" smtClean="0"/>
              <a:t>прямій</a:t>
            </a:r>
            <a:r>
              <a:rPr lang="ru-RU" dirty="0" smtClean="0"/>
              <a:t> </a:t>
            </a:r>
            <a:r>
              <a:rPr lang="ru-RU" dirty="0" err="1" smtClean="0"/>
              <a:t>залежності</a:t>
            </a:r>
            <a:r>
              <a:rPr lang="ru-RU" dirty="0" smtClean="0"/>
              <a:t> </a:t>
            </a:r>
            <a:r>
              <a:rPr lang="ru-RU" dirty="0" err="1" smtClean="0"/>
              <a:t>від</a:t>
            </a:r>
            <a:r>
              <a:rPr lang="ru-RU" dirty="0" smtClean="0"/>
              <a:t> </a:t>
            </a:r>
            <a:r>
              <a:rPr lang="ru-RU" dirty="0" err="1" smtClean="0"/>
              <a:t>системи</a:t>
            </a:r>
            <a:r>
              <a:rPr lang="ru-RU" dirty="0" smtClean="0"/>
              <a:t> </a:t>
            </a:r>
            <a:r>
              <a:rPr lang="ru-RU" dirty="0" err="1" smtClean="0"/>
              <a:t>розподілу</a:t>
            </a:r>
            <a:r>
              <a:rPr lang="ru-RU" dirty="0" smtClean="0"/>
              <a:t> </a:t>
            </a:r>
            <a:r>
              <a:rPr lang="ru-RU" dirty="0" err="1" smtClean="0"/>
              <a:t>продукції</a:t>
            </a:r>
            <a:r>
              <a:rPr lang="ru-RU" dirty="0" smtClean="0"/>
              <a:t>, </a:t>
            </a:r>
            <a:r>
              <a:rPr lang="ru-RU" dirty="0" err="1" smtClean="0"/>
              <a:t>що</a:t>
            </a:r>
            <a:r>
              <a:rPr lang="ru-RU" dirty="0" smtClean="0"/>
              <a:t> </a:t>
            </a:r>
            <a:r>
              <a:rPr lang="ru-RU" dirty="0" err="1" smtClean="0"/>
              <a:t>знову</a:t>
            </a:r>
            <a:r>
              <a:rPr lang="ru-RU" dirty="0" smtClean="0"/>
              <a:t> створена, </a:t>
            </a:r>
            <a:r>
              <a:rPr lang="ru-RU" dirty="0" err="1" smtClean="0"/>
              <a:t>диференціації</a:t>
            </a:r>
            <a:r>
              <a:rPr lang="ru-RU" dirty="0" smtClean="0"/>
              <a:t> </a:t>
            </a:r>
            <a:r>
              <a:rPr lang="ru-RU" dirty="0" err="1" smtClean="0"/>
              <a:t>доходів</a:t>
            </a:r>
            <a:r>
              <a:rPr lang="ru-RU" dirty="0" smtClean="0"/>
              <a:t> у </a:t>
            </a:r>
            <a:r>
              <a:rPr lang="ru-RU" dirty="0" err="1" smtClean="0"/>
              <a:t>суспільстві</a:t>
            </a:r>
            <a:r>
              <a:rPr lang="ru-RU" dirty="0" smtClean="0"/>
              <a:t>.</a:t>
            </a:r>
          </a:p>
          <a:p>
            <a:r>
              <a:rPr lang="ru-RU" dirty="0" smtClean="0"/>
              <a:t> </a:t>
            </a:r>
            <a:r>
              <a:rPr lang="ru-RU" dirty="0" err="1" smtClean="0"/>
              <a:t>Серед</a:t>
            </a:r>
            <a:r>
              <a:rPr lang="ru-RU" dirty="0" smtClean="0"/>
              <a:t> </a:t>
            </a:r>
            <a:r>
              <a:rPr lang="ru-RU" dirty="0" err="1" smtClean="0"/>
              <a:t>важливіших</a:t>
            </a:r>
            <a:r>
              <a:rPr lang="ru-RU" dirty="0" smtClean="0"/>
              <a:t> </a:t>
            </a:r>
            <a:r>
              <a:rPr lang="ru-RU" dirty="0" err="1" smtClean="0"/>
              <a:t>показників</a:t>
            </a:r>
            <a:r>
              <a:rPr lang="ru-RU" dirty="0" smtClean="0"/>
              <a:t> </a:t>
            </a:r>
            <a:r>
              <a:rPr lang="ru-RU" dirty="0" err="1" smtClean="0"/>
              <a:t>рівня</a:t>
            </a:r>
            <a:r>
              <a:rPr lang="ru-RU" dirty="0" smtClean="0"/>
              <a:t> </a:t>
            </a:r>
            <a:r>
              <a:rPr lang="ru-RU" dirty="0" err="1" smtClean="0"/>
              <a:t>життя</a:t>
            </a:r>
            <a:r>
              <a:rPr lang="ru-RU" dirty="0" smtClean="0"/>
              <a:t>, </a:t>
            </a:r>
            <a:r>
              <a:rPr lang="ru-RU" dirty="0" err="1" smtClean="0"/>
              <a:t>що</a:t>
            </a:r>
            <a:r>
              <a:rPr lang="ru-RU" dirty="0" smtClean="0"/>
              <a:t> </a:t>
            </a:r>
            <a:r>
              <a:rPr lang="ru-RU" dirty="0" err="1" smtClean="0"/>
              <a:t>характеризують</a:t>
            </a:r>
            <a:r>
              <a:rPr lang="ru-RU" dirty="0" smtClean="0"/>
              <a:t> стан </a:t>
            </a:r>
            <a:r>
              <a:rPr lang="ru-RU" dirty="0" err="1" smtClean="0"/>
              <a:t>споживання</a:t>
            </a:r>
            <a:r>
              <a:rPr lang="ru-RU" dirty="0" smtClean="0"/>
              <a:t> </a:t>
            </a:r>
            <a:r>
              <a:rPr lang="ru-RU" dirty="0" err="1" smtClean="0"/>
              <a:t>населення</a:t>
            </a:r>
            <a:r>
              <a:rPr lang="ru-RU" dirty="0" smtClean="0"/>
              <a:t> й </a:t>
            </a:r>
            <a:r>
              <a:rPr lang="ru-RU" dirty="0" err="1" smtClean="0"/>
              <a:t>пов'язанні</a:t>
            </a:r>
            <a:r>
              <a:rPr lang="ru-RU" dirty="0" smtClean="0"/>
              <a:t> з </a:t>
            </a:r>
            <a:r>
              <a:rPr lang="ru-RU" dirty="0" err="1" smtClean="0"/>
              <a:t>розподілом</a:t>
            </a:r>
            <a:r>
              <a:rPr lang="ru-RU" dirty="0" smtClean="0"/>
              <a:t> </a:t>
            </a:r>
            <a:r>
              <a:rPr lang="ru-RU" dirty="0" err="1" smtClean="0"/>
              <a:t>доходів</a:t>
            </a:r>
            <a:r>
              <a:rPr lang="ru-RU" dirty="0" smtClean="0"/>
              <a:t>, </a:t>
            </a:r>
            <a:r>
              <a:rPr lang="ru-RU" dirty="0" err="1" smtClean="0"/>
              <a:t>визначають</a:t>
            </a:r>
            <a:r>
              <a:rPr lang="ru-RU" dirty="0" smtClean="0"/>
              <a:t>: </a:t>
            </a:r>
            <a:r>
              <a:rPr lang="ru-RU" dirty="0" err="1" smtClean="0"/>
              <a:t>Споживчий</a:t>
            </a:r>
            <a:r>
              <a:rPr lang="ru-RU" dirty="0" smtClean="0"/>
              <a:t> бюджет - є </a:t>
            </a:r>
            <a:r>
              <a:rPr lang="ru-RU" dirty="0" err="1" smtClean="0"/>
              <a:t>середьостатистичний</a:t>
            </a:r>
            <a:r>
              <a:rPr lang="ru-RU" dirty="0" smtClean="0"/>
              <a:t> баланс </a:t>
            </a:r>
            <a:r>
              <a:rPr lang="ru-RU" dirty="0" err="1" smtClean="0"/>
              <a:t>доходів</a:t>
            </a:r>
            <a:r>
              <a:rPr lang="ru-RU" dirty="0" smtClean="0"/>
              <a:t> і </a:t>
            </a:r>
            <a:r>
              <a:rPr lang="ru-RU" dirty="0" err="1" smtClean="0"/>
              <a:t>витрат</a:t>
            </a:r>
            <a:r>
              <a:rPr lang="ru-RU" dirty="0" smtClean="0"/>
              <a:t> </a:t>
            </a:r>
            <a:r>
              <a:rPr lang="ru-RU" dirty="0" err="1" smtClean="0"/>
              <a:t>родини</a:t>
            </a:r>
            <a:r>
              <a:rPr lang="ru-RU" dirty="0" smtClean="0"/>
              <a:t> за </a:t>
            </a:r>
            <a:r>
              <a:rPr lang="ru-RU" dirty="0" err="1" smtClean="0"/>
              <a:t>певний</a:t>
            </a:r>
            <a:r>
              <a:rPr lang="ru-RU" dirty="0" smtClean="0"/>
              <a:t> час (</a:t>
            </a:r>
            <a:r>
              <a:rPr lang="ru-RU" dirty="0" err="1" smtClean="0"/>
              <a:t>місяць</a:t>
            </a:r>
            <a:r>
              <a:rPr lang="ru-RU" dirty="0" smtClean="0"/>
              <a:t>, </a:t>
            </a:r>
            <a:r>
              <a:rPr lang="ru-RU" dirty="0" err="1" smtClean="0"/>
              <a:t>рік</a:t>
            </a:r>
            <a:r>
              <a:rPr lang="ru-RU" dirty="0" smtClean="0"/>
              <a:t>), </a:t>
            </a:r>
            <a:r>
              <a:rPr lang="ru-RU" dirty="0" err="1" smtClean="0"/>
              <a:t>що</a:t>
            </a:r>
            <a:r>
              <a:rPr lang="ru-RU" dirty="0" smtClean="0"/>
              <a:t> </a:t>
            </a:r>
            <a:r>
              <a:rPr lang="ru-RU" dirty="0" err="1" smtClean="0"/>
              <a:t>характеризує</a:t>
            </a:r>
            <a:r>
              <a:rPr lang="ru-RU" dirty="0" smtClean="0"/>
              <a:t> </a:t>
            </a:r>
            <a:r>
              <a:rPr lang="ru-RU" dirty="0" err="1" smtClean="0"/>
              <a:t>рівень</a:t>
            </a:r>
            <a:r>
              <a:rPr lang="ru-RU" dirty="0" smtClean="0"/>
              <a:t> </a:t>
            </a:r>
            <a:r>
              <a:rPr lang="ru-RU" dirty="0" err="1" smtClean="0"/>
              <a:t>життя</a:t>
            </a:r>
            <a:r>
              <a:rPr lang="ru-RU" dirty="0" smtClean="0"/>
              <a:t> </a:t>
            </a:r>
            <a:r>
              <a:rPr lang="ru-RU" dirty="0" err="1" smtClean="0"/>
              <a:t>населення</a:t>
            </a:r>
            <a:r>
              <a:rPr lang="ru-RU" dirty="0" smtClean="0"/>
              <a:t>, </a:t>
            </a:r>
            <a:r>
              <a:rPr lang="ru-RU" dirty="0" err="1" smtClean="0"/>
              <a:t>його</a:t>
            </a:r>
            <a:r>
              <a:rPr lang="ru-RU" dirty="0" smtClean="0"/>
              <a:t> </a:t>
            </a:r>
            <a:r>
              <a:rPr lang="ru-RU" dirty="0" err="1" smtClean="0"/>
              <a:t>різних</a:t>
            </a:r>
            <a:r>
              <a:rPr lang="ru-RU" dirty="0" smtClean="0"/>
              <a:t> </a:t>
            </a:r>
            <a:r>
              <a:rPr lang="ru-RU" dirty="0" err="1" smtClean="0"/>
              <a:t>груп</a:t>
            </a:r>
            <a:r>
              <a:rPr lang="ru-RU" dirty="0" smtClean="0"/>
              <a:t>. </a:t>
            </a:r>
            <a:r>
              <a:rPr lang="ru-RU" dirty="0" err="1" smtClean="0"/>
              <a:t>Відокремлюють</a:t>
            </a:r>
            <a:r>
              <a:rPr lang="ru-RU" dirty="0" smtClean="0"/>
              <a:t> </a:t>
            </a:r>
            <a:r>
              <a:rPr lang="ru-RU" dirty="0" err="1" smtClean="0"/>
              <a:t>нормативний</a:t>
            </a:r>
            <a:r>
              <a:rPr lang="ru-RU" dirty="0" smtClean="0"/>
              <a:t> та </a:t>
            </a:r>
            <a:r>
              <a:rPr lang="ru-RU" dirty="0" err="1" smtClean="0"/>
              <a:t>фактичний</a:t>
            </a:r>
            <a:r>
              <a:rPr lang="ru-RU" dirty="0" smtClean="0"/>
              <a:t> </a:t>
            </a:r>
            <a:r>
              <a:rPr lang="ru-RU" dirty="0" err="1" smtClean="0"/>
              <a:t>бюджети</a:t>
            </a:r>
            <a:r>
              <a:rPr lang="ru-RU" dirty="0" smtClean="0"/>
              <a:t>. </a:t>
            </a:r>
            <a:r>
              <a:rPr lang="ru-RU" dirty="0" err="1" smtClean="0"/>
              <a:t>Нормативний</a:t>
            </a:r>
            <a:r>
              <a:rPr lang="ru-RU" dirty="0" smtClean="0"/>
              <a:t> бюджет, у свою </a:t>
            </a:r>
            <a:r>
              <a:rPr lang="ru-RU" dirty="0" err="1" smtClean="0"/>
              <a:t>чергу</a:t>
            </a:r>
            <a:r>
              <a:rPr lang="ru-RU" dirty="0" smtClean="0"/>
              <a:t>, </a:t>
            </a:r>
            <a:r>
              <a:rPr lang="ru-RU" dirty="0" err="1" smtClean="0"/>
              <a:t>поділяється</a:t>
            </a:r>
            <a:r>
              <a:rPr lang="ru-RU" dirty="0" smtClean="0"/>
              <a:t> на </a:t>
            </a:r>
            <a:r>
              <a:rPr lang="ru-RU" dirty="0" err="1" smtClean="0"/>
              <a:t>раціональний</a:t>
            </a:r>
            <a:r>
              <a:rPr lang="ru-RU" dirty="0" smtClean="0"/>
              <a:t> та </a:t>
            </a:r>
            <a:r>
              <a:rPr lang="ru-RU" dirty="0" err="1" smtClean="0"/>
              <a:t>мінімальний</a:t>
            </a:r>
            <a:r>
              <a:rPr lang="ru-RU" dirty="0" smtClean="0"/>
              <a:t> </a:t>
            </a:r>
            <a:r>
              <a:rPr lang="ru-RU" dirty="0" err="1" smtClean="0"/>
              <a:t>бюджети</a:t>
            </a:r>
            <a:r>
              <a:rPr lang="ru-RU" dirty="0" smtClean="0"/>
              <a:t>. </a:t>
            </a:r>
          </a:p>
          <a:p>
            <a:r>
              <a:rPr lang="ru-RU" dirty="0" err="1" smtClean="0"/>
              <a:t>Раціональний</a:t>
            </a:r>
            <a:r>
              <a:rPr lang="ru-RU" dirty="0" smtClean="0"/>
              <a:t> </a:t>
            </a:r>
            <a:r>
              <a:rPr lang="ru-RU" dirty="0" err="1" smtClean="0"/>
              <a:t>споживчий</a:t>
            </a:r>
            <a:r>
              <a:rPr lang="ru-RU" dirty="0" smtClean="0"/>
              <a:t> бюджет - </a:t>
            </a:r>
            <a:r>
              <a:rPr lang="ru-RU" dirty="0" err="1" smtClean="0"/>
              <a:t>це</a:t>
            </a:r>
            <a:r>
              <a:rPr lang="ru-RU" dirty="0" smtClean="0"/>
              <a:t> теоретично </a:t>
            </a:r>
            <a:r>
              <a:rPr lang="ru-RU" dirty="0" err="1" smtClean="0"/>
              <a:t>побудований</a:t>
            </a:r>
            <a:r>
              <a:rPr lang="ru-RU" dirty="0" smtClean="0"/>
              <a:t>, </a:t>
            </a:r>
            <a:r>
              <a:rPr lang="ru-RU" dirty="0" err="1" smtClean="0"/>
              <a:t>ідеальний</a:t>
            </a:r>
            <a:r>
              <a:rPr lang="ru-RU" dirty="0" smtClean="0"/>
              <a:t> бюджет, у </a:t>
            </a:r>
            <a:r>
              <a:rPr lang="ru-RU" dirty="0" err="1" smtClean="0"/>
              <a:t>якому</a:t>
            </a:r>
            <a:r>
              <a:rPr lang="ru-RU" dirty="0" smtClean="0"/>
              <a:t> </a:t>
            </a:r>
            <a:r>
              <a:rPr lang="ru-RU" dirty="0" err="1" smtClean="0"/>
              <a:t>видаткова</a:t>
            </a:r>
            <a:r>
              <a:rPr lang="ru-RU" dirty="0" smtClean="0"/>
              <a:t> </a:t>
            </a:r>
            <a:r>
              <a:rPr lang="ru-RU" dirty="0" err="1" smtClean="0"/>
              <a:t>частина</a:t>
            </a:r>
            <a:r>
              <a:rPr lang="ru-RU" dirty="0" smtClean="0"/>
              <a:t> </a:t>
            </a:r>
            <a:r>
              <a:rPr lang="ru-RU" dirty="0" err="1" smtClean="0"/>
              <a:t>формується</a:t>
            </a:r>
            <a:r>
              <a:rPr lang="ru-RU" dirty="0" smtClean="0"/>
              <a:t>, </a:t>
            </a:r>
            <a:r>
              <a:rPr lang="ru-RU" dirty="0" err="1" smtClean="0"/>
              <a:t>виходячи</a:t>
            </a:r>
            <a:r>
              <a:rPr lang="ru-RU" dirty="0" smtClean="0"/>
              <a:t> з </a:t>
            </a:r>
            <a:r>
              <a:rPr lang="ru-RU" dirty="0" err="1" smtClean="0"/>
              <a:t>повного</a:t>
            </a:r>
            <a:r>
              <a:rPr lang="ru-RU" dirty="0" smtClean="0"/>
              <a:t> </a:t>
            </a:r>
            <a:r>
              <a:rPr lang="ru-RU" dirty="0" err="1" smtClean="0"/>
              <a:t>задоволення</a:t>
            </a:r>
            <a:r>
              <a:rPr lang="ru-RU" dirty="0" smtClean="0"/>
              <a:t> </a:t>
            </a:r>
            <a:r>
              <a:rPr lang="ru-RU" dirty="0" err="1" smtClean="0"/>
              <a:t>розумних</a:t>
            </a:r>
            <a:r>
              <a:rPr lang="ru-RU" dirty="0" smtClean="0"/>
              <a:t> потреб </a:t>
            </a:r>
            <a:r>
              <a:rPr lang="ru-RU" dirty="0" err="1" smtClean="0"/>
              <a:t>людини</a:t>
            </a:r>
            <a:r>
              <a:rPr lang="ru-RU" dirty="0" smtClean="0"/>
              <a:t>, </a:t>
            </a:r>
            <a:r>
              <a:rPr lang="ru-RU" dirty="0" err="1" smtClean="0"/>
              <a:t>раціональних</a:t>
            </a:r>
            <a:r>
              <a:rPr lang="ru-RU" dirty="0" smtClean="0"/>
              <a:t> норм </a:t>
            </a:r>
            <a:r>
              <a:rPr lang="ru-RU" dirty="0" err="1" smtClean="0"/>
              <a:t>споживання</a:t>
            </a:r>
            <a:r>
              <a:rPr lang="ru-RU" dirty="0" smtClean="0"/>
              <a:t> </a:t>
            </a:r>
            <a:r>
              <a:rPr lang="ru-RU" dirty="0" err="1" smtClean="0"/>
              <a:t>матеріальних</a:t>
            </a:r>
            <a:r>
              <a:rPr lang="ru-RU" dirty="0" smtClean="0"/>
              <a:t> та </a:t>
            </a:r>
            <a:r>
              <a:rPr lang="ru-RU" dirty="0" err="1" smtClean="0"/>
              <a:t>духовних</a:t>
            </a:r>
            <a:r>
              <a:rPr lang="ru-RU" dirty="0" smtClean="0"/>
              <a:t> благ, </a:t>
            </a:r>
            <a:r>
              <a:rPr lang="ru-RU" dirty="0" err="1" smtClean="0"/>
              <a:t>різноманітних</a:t>
            </a:r>
            <a:r>
              <a:rPr lang="ru-RU" dirty="0" smtClean="0"/>
              <a:t> </a:t>
            </a:r>
            <a:r>
              <a:rPr lang="ru-RU" dirty="0" err="1" smtClean="0"/>
              <a:t>послуг</a:t>
            </a:r>
            <a:r>
              <a:rPr lang="ru-RU" dirty="0" smtClean="0"/>
              <a:t> у </a:t>
            </a:r>
            <a:r>
              <a:rPr lang="ru-RU" dirty="0" err="1" smtClean="0"/>
              <a:t>їх</a:t>
            </a:r>
            <a:r>
              <a:rPr lang="ru-RU" dirty="0" smtClean="0"/>
              <a:t> </a:t>
            </a:r>
            <a:r>
              <a:rPr lang="ru-RU" dirty="0" err="1" smtClean="0"/>
              <a:t>доцільному</a:t>
            </a:r>
            <a:r>
              <a:rPr lang="ru-RU" dirty="0" smtClean="0"/>
              <a:t> </a:t>
            </a:r>
            <a:r>
              <a:rPr lang="ru-RU" dirty="0" err="1" smtClean="0"/>
              <a:t>наборі</a:t>
            </a:r>
            <a:r>
              <a:rPr lang="ru-RU" dirty="0" smtClean="0"/>
              <a:t>: </a:t>
            </a:r>
            <a:r>
              <a:rPr lang="ru-RU" dirty="0" err="1" smtClean="0"/>
              <a:t>Це</a:t>
            </a:r>
            <a:r>
              <a:rPr lang="ru-RU" dirty="0" smtClean="0"/>
              <a:t> </a:t>
            </a:r>
            <a:r>
              <a:rPr lang="ru-RU" dirty="0" err="1" smtClean="0"/>
              <a:t>поняття</a:t>
            </a:r>
            <a:r>
              <a:rPr lang="ru-RU" dirty="0" smtClean="0"/>
              <a:t> </a:t>
            </a:r>
            <a:r>
              <a:rPr lang="ru-RU" dirty="0" err="1" smtClean="0"/>
              <a:t>використовується</a:t>
            </a:r>
            <a:r>
              <a:rPr lang="ru-RU" dirty="0" smtClean="0"/>
              <a:t> як </a:t>
            </a:r>
            <a:r>
              <a:rPr lang="ru-RU" dirty="0" err="1" smtClean="0"/>
              <a:t>науковий</a:t>
            </a:r>
            <a:r>
              <a:rPr lang="ru-RU" dirty="0" smtClean="0"/>
              <a:t> </a:t>
            </a:r>
            <a:r>
              <a:rPr lang="ru-RU" dirty="0" err="1" smtClean="0"/>
              <a:t>інструмент</a:t>
            </a:r>
            <a:r>
              <a:rPr lang="ru-RU" dirty="0" smtClean="0"/>
              <a:t> </a:t>
            </a:r>
            <a:r>
              <a:rPr lang="ru-RU" dirty="0" err="1" smtClean="0"/>
              <a:t>соціально-економічного</a:t>
            </a:r>
            <a:r>
              <a:rPr lang="ru-RU" dirty="0" smtClean="0"/>
              <a:t> </a:t>
            </a:r>
            <a:r>
              <a:rPr lang="ru-RU" dirty="0" err="1" smtClean="0"/>
              <a:t>аналізу</a:t>
            </a:r>
            <a:r>
              <a:rPr lang="ru-RU" dirty="0" smtClean="0"/>
              <a:t>. </a:t>
            </a:r>
            <a:r>
              <a:rPr lang="ru-RU" dirty="0" err="1" smtClean="0"/>
              <a:t>Мінімальний</a:t>
            </a:r>
            <a:r>
              <a:rPr lang="ru-RU" dirty="0" smtClean="0"/>
              <a:t> </a:t>
            </a:r>
            <a:r>
              <a:rPr lang="ru-RU" dirty="0" err="1" smtClean="0"/>
              <a:t>споживчий</a:t>
            </a:r>
            <a:r>
              <a:rPr lang="ru-RU" dirty="0" smtClean="0"/>
              <a:t> бюджет - </a:t>
            </a:r>
            <a:r>
              <a:rPr lang="ru-RU" dirty="0" err="1" smtClean="0"/>
              <a:t>це</a:t>
            </a:r>
            <a:r>
              <a:rPr lang="ru-RU" dirty="0" smtClean="0"/>
              <a:t> сума у грошовому </a:t>
            </a:r>
            <a:r>
              <a:rPr lang="ru-RU" dirty="0" err="1" smtClean="0"/>
              <a:t>виразі</a:t>
            </a:r>
            <a:r>
              <a:rPr lang="ru-RU" dirty="0" smtClean="0"/>
              <a:t>, яка </a:t>
            </a:r>
            <a:r>
              <a:rPr lang="ru-RU" dirty="0" err="1" smtClean="0"/>
              <a:t>потрібна</a:t>
            </a:r>
            <a:r>
              <a:rPr lang="ru-RU" dirty="0" smtClean="0"/>
              <a:t> для </a:t>
            </a:r>
            <a:r>
              <a:rPr lang="ru-RU" dirty="0" err="1" smtClean="0"/>
              <a:t>покриття</a:t>
            </a:r>
            <a:r>
              <a:rPr lang="ru-RU" dirty="0" smtClean="0"/>
              <a:t> </a:t>
            </a:r>
            <a:r>
              <a:rPr lang="ru-RU" dirty="0" err="1" smtClean="0"/>
              <a:t>витрат</a:t>
            </a:r>
            <a:r>
              <a:rPr lang="ru-RU" dirty="0" smtClean="0"/>
              <a:t> на </a:t>
            </a:r>
            <a:r>
              <a:rPr lang="ru-RU" dirty="0" err="1" smtClean="0"/>
              <a:t>отримання</a:t>
            </a:r>
            <a:r>
              <a:rPr lang="ru-RU" dirty="0" smtClean="0"/>
              <a:t> </a:t>
            </a:r>
            <a:r>
              <a:rPr lang="ru-RU" dirty="0" err="1" smtClean="0"/>
              <a:t>мінімально</a:t>
            </a:r>
            <a:r>
              <a:rPr lang="ru-RU" dirty="0" smtClean="0"/>
              <a:t> </a:t>
            </a:r>
            <a:r>
              <a:rPr lang="ru-RU" dirty="0" err="1" smtClean="0"/>
              <a:t>необхідних</a:t>
            </a:r>
            <a:r>
              <a:rPr lang="ru-RU" dirty="0" smtClean="0"/>
              <a:t> </a:t>
            </a:r>
            <a:r>
              <a:rPr lang="ru-RU" dirty="0" err="1" smtClean="0"/>
              <a:t>людині</a:t>
            </a:r>
            <a:r>
              <a:rPr lang="ru-RU" dirty="0" smtClean="0"/>
              <a:t> (</a:t>
            </a:r>
            <a:r>
              <a:rPr lang="ru-RU" dirty="0" err="1" smtClean="0"/>
              <a:t>родині</a:t>
            </a:r>
            <a:r>
              <a:rPr lang="ru-RU" dirty="0" smtClean="0"/>
              <a:t>) </a:t>
            </a:r>
            <a:r>
              <a:rPr lang="ru-RU" dirty="0" err="1" smtClean="0"/>
              <a:t>споживчих</a:t>
            </a:r>
            <a:r>
              <a:rPr lang="ru-RU" dirty="0" smtClean="0"/>
              <a:t> </a:t>
            </a:r>
            <a:r>
              <a:rPr lang="ru-RU" dirty="0" err="1" smtClean="0"/>
              <a:t>товарів</a:t>
            </a:r>
            <a:r>
              <a:rPr lang="ru-RU" dirty="0" smtClean="0"/>
              <a:t> та </a:t>
            </a:r>
            <a:r>
              <a:rPr lang="ru-RU" dirty="0" err="1" smtClean="0"/>
              <a:t>послуг</a:t>
            </a:r>
            <a:r>
              <a:rPr lang="ru-RU" dirty="0" smtClean="0"/>
              <a:t>, </a:t>
            </a:r>
            <a:r>
              <a:rPr lang="ru-RU" dirty="0" err="1" smtClean="0"/>
              <a:t>тобто</a:t>
            </a:r>
            <a:r>
              <a:rPr lang="ru-RU" dirty="0" smtClean="0"/>
              <a:t> у </a:t>
            </a:r>
            <a:r>
              <a:rPr lang="ru-RU" dirty="0" err="1" smtClean="0"/>
              <a:t>обсязі</a:t>
            </a:r>
            <a:r>
              <a:rPr lang="ru-RU" dirty="0" smtClean="0"/>
              <a:t>, </a:t>
            </a:r>
            <a:r>
              <a:rPr lang="ru-RU" dirty="0" err="1" smtClean="0"/>
              <a:t>що</a:t>
            </a:r>
            <a:r>
              <a:rPr lang="ru-RU" dirty="0" smtClean="0"/>
              <a:t> </a:t>
            </a:r>
            <a:r>
              <a:rPr lang="ru-RU" dirty="0" err="1" smtClean="0"/>
              <a:t>забезпечує</a:t>
            </a:r>
            <a:r>
              <a:rPr lang="ru-RU" dirty="0" smtClean="0"/>
              <a:t> </a:t>
            </a:r>
            <a:r>
              <a:rPr lang="ru-RU" dirty="0" err="1" smtClean="0"/>
              <a:t>тільки</a:t>
            </a:r>
            <a:r>
              <a:rPr lang="ru-RU" dirty="0" smtClean="0"/>
              <a:t> </a:t>
            </a:r>
            <a:r>
              <a:rPr lang="ru-RU" dirty="0" err="1" smtClean="0"/>
              <a:t>елементарні</a:t>
            </a:r>
            <a:r>
              <a:rPr lang="ru-RU" dirty="0" smtClean="0"/>
              <a:t> </a:t>
            </a:r>
            <a:r>
              <a:rPr lang="ru-RU" dirty="0" err="1" smtClean="0"/>
              <a:t>умови</a:t>
            </a:r>
            <a:r>
              <a:rPr lang="ru-RU" dirty="0" smtClean="0"/>
              <a:t> </a:t>
            </a:r>
            <a:r>
              <a:rPr lang="ru-RU" dirty="0" err="1" smtClean="0"/>
              <a:t>життя</a:t>
            </a:r>
            <a:r>
              <a:rPr lang="ru-RU" dirty="0" smtClean="0"/>
              <a:t>, </a:t>
            </a:r>
            <a:r>
              <a:rPr lang="ru-RU" dirty="0" err="1" smtClean="0"/>
              <a:t>які</a:t>
            </a:r>
            <a:r>
              <a:rPr lang="ru-RU" dirty="0" smtClean="0"/>
              <a:t> </a:t>
            </a:r>
            <a:r>
              <a:rPr lang="ru-RU" dirty="0" err="1" smtClean="0"/>
              <a:t>підтримують</a:t>
            </a:r>
            <a:r>
              <a:rPr lang="ru-RU" dirty="0" smtClean="0"/>
              <a:t> </a:t>
            </a:r>
            <a:r>
              <a:rPr lang="ru-RU" dirty="0" err="1" smtClean="0"/>
              <a:t>здоров'я</a:t>
            </a:r>
            <a:r>
              <a:rPr lang="ru-RU" dirty="0" smtClean="0"/>
              <a:t> та </a:t>
            </a:r>
            <a:r>
              <a:rPr lang="ru-RU" dirty="0" err="1" smtClean="0"/>
              <a:t>працездатність</a:t>
            </a:r>
            <a:r>
              <a:rPr lang="ru-RU" dirty="0" smtClean="0"/>
              <a:t> людей. </a:t>
            </a:r>
            <a:r>
              <a:rPr lang="ru-RU" dirty="0" err="1" smtClean="0"/>
              <a:t>Сюди</a:t>
            </a:r>
            <a:r>
              <a:rPr lang="ru-RU" dirty="0" smtClean="0"/>
              <a:t> </a:t>
            </a:r>
            <a:r>
              <a:rPr lang="ru-RU" dirty="0" err="1" smtClean="0"/>
              <a:t>звичайно</a:t>
            </a:r>
            <a:r>
              <a:rPr lang="ru-RU" dirty="0" smtClean="0"/>
              <a:t> </a:t>
            </a:r>
            <a:r>
              <a:rPr lang="ru-RU" dirty="0" err="1" smtClean="0"/>
              <a:t>включають</a:t>
            </a:r>
            <a:r>
              <a:rPr lang="ru-RU" dirty="0" smtClean="0"/>
              <a:t> </a:t>
            </a:r>
            <a:r>
              <a:rPr lang="ru-RU" dirty="0" err="1" smtClean="0"/>
              <a:t>достатню</a:t>
            </a:r>
            <a:r>
              <a:rPr lang="ru-RU" dirty="0" smtClean="0"/>
              <a:t> </a:t>
            </a:r>
            <a:r>
              <a:rPr lang="ru-RU" dirty="0" err="1" smtClean="0"/>
              <a:t>кількість</a:t>
            </a:r>
            <a:r>
              <a:rPr lang="ru-RU" dirty="0" smtClean="0"/>
              <a:t> </a:t>
            </a:r>
            <a:r>
              <a:rPr lang="ru-RU" dirty="0" err="1" smtClean="0"/>
              <a:t>продуктів</a:t>
            </a:r>
            <a:r>
              <a:rPr lang="ru-RU" dirty="0" smtClean="0"/>
              <a:t> </a:t>
            </a:r>
            <a:r>
              <a:rPr lang="ru-RU" dirty="0" err="1" smtClean="0"/>
              <a:t>харчування</a:t>
            </a:r>
            <a:r>
              <a:rPr lang="ru-RU" dirty="0" smtClean="0"/>
              <a:t>, </a:t>
            </a:r>
            <a:r>
              <a:rPr lang="ru-RU" dirty="0" err="1" smtClean="0"/>
              <a:t>одяг</a:t>
            </a:r>
            <a:r>
              <a:rPr lang="ru-RU" dirty="0" smtClean="0"/>
              <a:t>, </a:t>
            </a:r>
            <a:r>
              <a:rPr lang="ru-RU" dirty="0" err="1" smtClean="0"/>
              <a:t>взуття</a:t>
            </a:r>
            <a:r>
              <a:rPr lang="ru-RU" dirty="0" smtClean="0"/>
              <a:t>, </a:t>
            </a:r>
            <a:r>
              <a:rPr lang="ru-RU" dirty="0" err="1" smtClean="0"/>
              <a:t>предмети</a:t>
            </a:r>
            <a:r>
              <a:rPr lang="ru-RU" dirty="0" smtClean="0"/>
              <a:t> культурно-</a:t>
            </a:r>
            <a:r>
              <a:rPr lang="ru-RU" dirty="0" err="1" smtClean="0"/>
              <a:t>побутового</a:t>
            </a:r>
            <a:r>
              <a:rPr lang="ru-RU" dirty="0" smtClean="0"/>
              <a:t> </a:t>
            </a:r>
            <a:r>
              <a:rPr lang="ru-RU" dirty="0" err="1" smtClean="0"/>
              <a:t>призначення</a:t>
            </a:r>
            <a:r>
              <a:rPr lang="ru-RU" dirty="0" smtClean="0"/>
              <a:t> та </a:t>
            </a:r>
            <a:r>
              <a:rPr lang="ru-RU" dirty="0" err="1" smtClean="0"/>
              <a:t>господарського</a:t>
            </a:r>
            <a:r>
              <a:rPr lang="ru-RU" dirty="0" smtClean="0"/>
              <a:t> </a:t>
            </a:r>
            <a:r>
              <a:rPr lang="ru-RU" dirty="0" err="1" smtClean="0"/>
              <a:t>вжитку</a:t>
            </a:r>
            <a:r>
              <a:rPr lang="ru-RU" dirty="0" smtClean="0"/>
              <a:t>, а </a:t>
            </a:r>
            <a:r>
              <a:rPr lang="ru-RU" dirty="0" err="1" smtClean="0"/>
              <a:t>також</a:t>
            </a:r>
            <a:r>
              <a:rPr lang="ru-RU" dirty="0" smtClean="0"/>
              <a:t> оплату </a:t>
            </a:r>
            <a:r>
              <a:rPr lang="ru-RU" dirty="0" err="1" smtClean="0"/>
              <a:t>житла</a:t>
            </a:r>
            <a:r>
              <a:rPr lang="ru-RU" dirty="0" smtClean="0"/>
              <a:t>, транспорту та </a:t>
            </a:r>
            <a:r>
              <a:rPr lang="ru-RU" dirty="0" err="1" smtClean="0"/>
              <a:t>інших</a:t>
            </a:r>
            <a:r>
              <a:rPr lang="ru-RU" dirty="0" smtClean="0"/>
              <a:t> </a:t>
            </a:r>
            <a:r>
              <a:rPr lang="ru-RU" dirty="0" err="1" smtClean="0"/>
              <a:t>життєво</a:t>
            </a:r>
            <a:r>
              <a:rPr lang="ru-RU" dirty="0" smtClean="0"/>
              <a:t> </a:t>
            </a:r>
            <a:r>
              <a:rPr lang="ru-RU" dirty="0" err="1" smtClean="0"/>
              <a:t>необхідних</a:t>
            </a:r>
            <a:r>
              <a:rPr lang="ru-RU" dirty="0" smtClean="0"/>
              <a:t> </a:t>
            </a:r>
            <a:r>
              <a:rPr lang="ru-RU" dirty="0" err="1" smtClean="0"/>
              <a:t>послуг</a:t>
            </a:r>
            <a:r>
              <a:rPr lang="ru-RU" dirty="0" smtClean="0"/>
              <a:t>. </a:t>
            </a:r>
            <a:r>
              <a:rPr lang="ru-RU" dirty="0" err="1" smtClean="0"/>
              <a:t>Такий</a:t>
            </a:r>
            <a:r>
              <a:rPr lang="ru-RU" dirty="0" smtClean="0"/>
              <a:t> бюджет </a:t>
            </a:r>
            <a:r>
              <a:rPr lang="ru-RU" dirty="0" err="1" smtClean="0"/>
              <a:t>обмежує</a:t>
            </a:r>
            <a:r>
              <a:rPr lang="ru-RU" dirty="0" smtClean="0"/>
              <a:t> </a:t>
            </a:r>
            <a:r>
              <a:rPr lang="ru-RU" dirty="0" err="1" smtClean="0"/>
              <a:t>придбання</a:t>
            </a:r>
            <a:r>
              <a:rPr lang="ru-RU" dirty="0" smtClean="0"/>
              <a:t> </a:t>
            </a:r>
            <a:r>
              <a:rPr lang="ru-RU" dirty="0" err="1" smtClean="0"/>
              <a:t>товарів</a:t>
            </a:r>
            <a:r>
              <a:rPr lang="ru-RU" dirty="0" smtClean="0"/>
              <a:t> </a:t>
            </a:r>
            <a:r>
              <a:rPr lang="ru-RU" dirty="0" err="1" smtClean="0"/>
              <a:t>тривалого</a:t>
            </a:r>
            <a:r>
              <a:rPr lang="ru-RU" dirty="0" smtClean="0"/>
              <a:t> </a:t>
            </a:r>
            <a:r>
              <a:rPr lang="ru-RU" dirty="0" err="1" smtClean="0"/>
              <a:t>вжитку</a:t>
            </a:r>
            <a:r>
              <a:rPr lang="ru-RU" dirty="0" smtClean="0"/>
              <a:t> (</a:t>
            </a:r>
            <a:r>
              <a:rPr lang="ru-RU" dirty="0" err="1" smtClean="0"/>
              <a:t>меблів</a:t>
            </a:r>
            <a:r>
              <a:rPr lang="ru-RU" dirty="0" smtClean="0"/>
              <a:t>, </a:t>
            </a:r>
            <a:r>
              <a:rPr lang="ru-RU" dirty="0" err="1" smtClean="0"/>
              <a:t>складної</a:t>
            </a:r>
            <a:r>
              <a:rPr lang="ru-RU" dirty="0" smtClean="0"/>
              <a:t> </a:t>
            </a:r>
            <a:r>
              <a:rPr lang="ru-RU" dirty="0" err="1" smtClean="0"/>
              <a:t>електропобутової</a:t>
            </a:r>
            <a:r>
              <a:rPr lang="ru-RU" dirty="0" smtClean="0"/>
              <a:t> </a:t>
            </a:r>
            <a:r>
              <a:rPr lang="ru-RU" dirty="0" err="1" smtClean="0"/>
              <a:t>техніки</a:t>
            </a:r>
            <a:r>
              <a:rPr lang="ru-RU" dirty="0" smtClean="0"/>
              <a:t> </a:t>
            </a:r>
            <a:r>
              <a:rPr lang="ru-RU" dirty="0" err="1" smtClean="0"/>
              <a:t>тощо</a:t>
            </a:r>
            <a:r>
              <a:rPr lang="ru-RU" dirty="0" smtClean="0"/>
              <a:t>), не </a:t>
            </a:r>
            <a:r>
              <a:rPr lang="ru-RU" dirty="0" err="1" smtClean="0"/>
              <a:t>передбачає</a:t>
            </a:r>
            <a:r>
              <a:rPr lang="ru-RU" dirty="0" smtClean="0"/>
              <a:t> </a:t>
            </a:r>
            <a:r>
              <a:rPr lang="ru-RU" dirty="0" err="1" smtClean="0"/>
              <a:t>витрати</a:t>
            </a:r>
            <a:r>
              <a:rPr lang="ru-RU" dirty="0" smtClean="0"/>
              <a:t> на </a:t>
            </a:r>
            <a:r>
              <a:rPr lang="ru-RU" dirty="0" err="1" smtClean="0"/>
              <a:t>придбання</a:t>
            </a:r>
            <a:r>
              <a:rPr lang="ru-RU" dirty="0" smtClean="0"/>
              <a:t> </a:t>
            </a:r>
            <a:r>
              <a:rPr lang="ru-RU" dirty="0" err="1" smtClean="0"/>
              <a:t>автомобіля</a:t>
            </a:r>
            <a:r>
              <a:rPr lang="ru-RU" dirty="0" smtClean="0"/>
              <a:t>, </a:t>
            </a:r>
            <a:r>
              <a:rPr lang="ru-RU" dirty="0" err="1" smtClean="0"/>
              <a:t>квартири</a:t>
            </a:r>
            <a:r>
              <a:rPr lang="ru-RU" dirty="0" smtClean="0"/>
              <a:t>, </a:t>
            </a:r>
            <a:r>
              <a:rPr lang="ru-RU" dirty="0" err="1" smtClean="0"/>
              <a:t>дачі</a:t>
            </a:r>
            <a:r>
              <a:rPr lang="ru-RU" dirty="0" smtClean="0"/>
              <a:t>, </a:t>
            </a:r>
            <a:r>
              <a:rPr lang="ru-RU" dirty="0" err="1" smtClean="0"/>
              <a:t>відпочинок</a:t>
            </a:r>
            <a:r>
              <a:rPr lang="ru-RU" dirty="0" smtClean="0"/>
              <a:t> на </a:t>
            </a:r>
            <a:r>
              <a:rPr lang="ru-RU" dirty="0" err="1" smtClean="0"/>
              <a:t>курорті</a:t>
            </a:r>
            <a:r>
              <a:rPr lang="ru-RU" dirty="0" smtClean="0"/>
              <a:t>. </a:t>
            </a:r>
            <a:r>
              <a:rPr lang="ru-RU" dirty="0" err="1" smtClean="0"/>
              <a:t>Цей</a:t>
            </a:r>
            <a:r>
              <a:rPr lang="ru-RU" dirty="0" smtClean="0"/>
              <a:t> </a:t>
            </a:r>
            <a:r>
              <a:rPr lang="ru-RU" dirty="0" err="1" smtClean="0"/>
              <a:t>показник</a:t>
            </a:r>
            <a:r>
              <a:rPr lang="ru-RU" dirty="0" smtClean="0"/>
              <a:t> </a:t>
            </a:r>
            <a:r>
              <a:rPr lang="ru-RU" dirty="0" err="1" smtClean="0"/>
              <a:t>використовується</a:t>
            </a:r>
            <a:r>
              <a:rPr lang="ru-RU" dirty="0" smtClean="0"/>
              <a:t> як основа для </a:t>
            </a:r>
            <a:r>
              <a:rPr lang="ru-RU" dirty="0" err="1" smtClean="0"/>
              <a:t>визначення</a:t>
            </a:r>
            <a:r>
              <a:rPr lang="ru-RU" dirty="0" smtClean="0"/>
              <a:t> </a:t>
            </a:r>
            <a:r>
              <a:rPr lang="ru-RU" dirty="0" err="1" smtClean="0"/>
              <a:t>розмірів</a:t>
            </a:r>
            <a:r>
              <a:rPr lang="ru-RU" dirty="0" smtClean="0"/>
              <a:t> оплати </a:t>
            </a:r>
            <a:r>
              <a:rPr lang="ru-RU" dirty="0" err="1" smtClean="0"/>
              <a:t>праці</a:t>
            </a:r>
            <a:r>
              <a:rPr lang="ru-RU" dirty="0" smtClean="0"/>
              <a:t>, </a:t>
            </a:r>
            <a:r>
              <a:rPr lang="ru-RU" dirty="0" err="1" smtClean="0"/>
              <a:t>пенсій</a:t>
            </a:r>
            <a:r>
              <a:rPr lang="ru-RU" dirty="0" smtClean="0"/>
              <a:t>, </a:t>
            </a:r>
            <a:r>
              <a:rPr lang="ru-RU" dirty="0" err="1" smtClean="0"/>
              <a:t>стипендій</a:t>
            </a:r>
            <a:r>
              <a:rPr lang="ru-RU" dirty="0" smtClean="0"/>
              <a:t> та </a:t>
            </a:r>
            <a:r>
              <a:rPr lang="ru-RU" dirty="0" err="1" smtClean="0"/>
              <a:t>деяких</a:t>
            </a:r>
            <a:r>
              <a:rPr lang="ru-RU" dirty="0" smtClean="0"/>
              <a:t> </a:t>
            </a:r>
            <a:r>
              <a:rPr lang="ru-RU" dirty="0" err="1" smtClean="0"/>
              <a:t>соціальних</a:t>
            </a:r>
            <a:r>
              <a:rPr lang="ru-RU" dirty="0" smtClean="0"/>
              <a:t> </a:t>
            </a:r>
            <a:r>
              <a:rPr lang="ru-RU" dirty="0" err="1" smtClean="0"/>
              <a:t>виплат</a:t>
            </a:r>
            <a:r>
              <a:rPr lang="ru-RU" dirty="0" smtClean="0"/>
              <a:t>. </a:t>
            </a:r>
            <a:endParaRPr lang="en-US" dirty="0"/>
          </a:p>
        </p:txBody>
      </p:sp>
    </p:spTree>
    <p:extLst>
      <p:ext uri="{BB962C8B-B14F-4D97-AF65-F5344CB8AC3E}">
        <p14:creationId xmlns:p14="http://schemas.microsoft.com/office/powerpoint/2010/main" val="364875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7171"/>
            <a:ext cx="12100560" cy="4524315"/>
          </a:xfrm>
          <a:prstGeom prst="rect">
            <a:avLst/>
          </a:prstGeom>
        </p:spPr>
        <p:txBody>
          <a:bodyPr wrap="square">
            <a:spAutoFit/>
          </a:bodyPr>
          <a:lstStyle/>
          <a:p>
            <a:r>
              <a:rPr lang="ru-RU" dirty="0" smtClean="0"/>
              <a:t> </a:t>
            </a:r>
            <a:r>
              <a:rPr lang="ru-RU" dirty="0" err="1" smtClean="0"/>
              <a:t>Прожитковий</a:t>
            </a:r>
            <a:r>
              <a:rPr lang="ru-RU" dirty="0" smtClean="0"/>
              <a:t> </a:t>
            </a:r>
            <a:r>
              <a:rPr lang="ru-RU" dirty="0" err="1" smtClean="0"/>
              <a:t>мінімум</a:t>
            </a:r>
            <a:r>
              <a:rPr lang="ru-RU" dirty="0" smtClean="0"/>
              <a:t> </a:t>
            </a:r>
            <a:r>
              <a:rPr lang="ru-RU" dirty="0" err="1" smtClean="0"/>
              <a:t>визначає</a:t>
            </a:r>
            <a:r>
              <a:rPr lang="ru-RU" dirty="0" smtClean="0"/>
              <a:t> </a:t>
            </a:r>
            <a:r>
              <a:rPr lang="ru-RU" dirty="0" err="1" smtClean="0"/>
              <a:t>вартість</a:t>
            </a:r>
            <a:r>
              <a:rPr lang="ru-RU" dirty="0" smtClean="0"/>
              <a:t> </a:t>
            </a:r>
            <a:r>
              <a:rPr lang="ru-RU" dirty="0" err="1" smtClean="0"/>
              <a:t>споживання</a:t>
            </a:r>
            <a:r>
              <a:rPr lang="ru-RU" dirty="0" smtClean="0"/>
              <a:t> </a:t>
            </a:r>
            <a:r>
              <a:rPr lang="ru-RU" dirty="0" err="1" smtClean="0"/>
              <a:t>важливіших</a:t>
            </a:r>
            <a:r>
              <a:rPr lang="ru-RU" dirty="0" smtClean="0"/>
              <a:t> </a:t>
            </a:r>
            <a:r>
              <a:rPr lang="ru-RU" dirty="0" err="1" smtClean="0"/>
              <a:t>матеріальних</a:t>
            </a:r>
            <a:r>
              <a:rPr lang="ru-RU" dirty="0" smtClean="0"/>
              <a:t> благ та </a:t>
            </a:r>
            <a:r>
              <a:rPr lang="ru-RU" dirty="0" err="1" smtClean="0"/>
              <a:t>послуг</a:t>
            </a:r>
            <a:r>
              <a:rPr lang="ru-RU" dirty="0" smtClean="0"/>
              <a:t>, </a:t>
            </a:r>
            <a:r>
              <a:rPr lang="ru-RU" dirty="0" err="1" smtClean="0"/>
              <a:t>що</a:t>
            </a:r>
            <a:r>
              <a:rPr lang="ru-RU" dirty="0" smtClean="0"/>
              <a:t> </a:t>
            </a:r>
            <a:r>
              <a:rPr lang="ru-RU" dirty="0" err="1" smtClean="0"/>
              <a:t>необхідні</a:t>
            </a:r>
            <a:r>
              <a:rPr lang="ru-RU" dirty="0" smtClean="0"/>
              <a:t> </a:t>
            </a:r>
            <a:r>
              <a:rPr lang="ru-RU" dirty="0" err="1" smtClean="0"/>
              <a:t>людині</a:t>
            </a:r>
            <a:r>
              <a:rPr lang="ru-RU" dirty="0" smtClean="0"/>
              <a:t> для </a:t>
            </a:r>
            <a:r>
              <a:rPr lang="ru-RU" dirty="0" err="1" smtClean="0"/>
              <a:t>підтримки</a:t>
            </a:r>
            <a:r>
              <a:rPr lang="ru-RU" dirty="0" smtClean="0"/>
              <a:t> </a:t>
            </a:r>
            <a:r>
              <a:rPr lang="ru-RU" dirty="0" err="1" smtClean="0"/>
              <a:t>її</a:t>
            </a:r>
            <a:r>
              <a:rPr lang="ru-RU" dirty="0" smtClean="0"/>
              <a:t> </a:t>
            </a:r>
            <a:r>
              <a:rPr lang="ru-RU" dirty="0" err="1" smtClean="0"/>
              <a:t>життєдіяльності</a:t>
            </a:r>
            <a:r>
              <a:rPr lang="ru-RU" dirty="0" smtClean="0"/>
              <a:t>. У </a:t>
            </a:r>
            <a:r>
              <a:rPr lang="ru-RU" dirty="0" err="1" smtClean="0"/>
              <a:t>прожитковий</a:t>
            </a:r>
            <a:r>
              <a:rPr lang="ru-RU" dirty="0" smtClean="0"/>
              <a:t> </a:t>
            </a:r>
            <a:r>
              <a:rPr lang="ru-RU" dirty="0" err="1" smtClean="0"/>
              <a:t>мінімум</a:t>
            </a:r>
            <a:r>
              <a:rPr lang="ru-RU" dirty="0" smtClean="0"/>
              <a:t> </a:t>
            </a:r>
            <a:r>
              <a:rPr lang="ru-RU" dirty="0" err="1" smtClean="0"/>
              <a:t>входять</a:t>
            </a:r>
            <a:r>
              <a:rPr lang="ru-RU" dirty="0" smtClean="0"/>
              <a:t> </a:t>
            </a:r>
            <a:r>
              <a:rPr lang="ru-RU" dirty="0" err="1" smtClean="0"/>
              <a:t>витрати</a:t>
            </a:r>
            <a:r>
              <a:rPr lang="ru-RU" dirty="0" smtClean="0"/>
              <a:t> на </a:t>
            </a:r>
            <a:r>
              <a:rPr lang="ru-RU" dirty="0" err="1" smtClean="0"/>
              <a:t>харчові</a:t>
            </a:r>
            <a:r>
              <a:rPr lang="ru-RU" dirty="0" smtClean="0"/>
              <a:t> </a:t>
            </a:r>
            <a:r>
              <a:rPr lang="ru-RU" dirty="0" err="1" smtClean="0"/>
              <a:t>продукти</a:t>
            </a:r>
            <a:r>
              <a:rPr lang="ru-RU" dirty="0" smtClean="0"/>
              <a:t> та </a:t>
            </a:r>
            <a:r>
              <a:rPr lang="ru-RU" dirty="0" err="1" smtClean="0"/>
              <a:t>непродовольчі</a:t>
            </a:r>
            <a:r>
              <a:rPr lang="ru-RU" dirty="0" smtClean="0"/>
              <a:t> </a:t>
            </a:r>
            <a:r>
              <a:rPr lang="ru-RU" dirty="0" err="1" smtClean="0"/>
              <a:t>товари</a:t>
            </a:r>
            <a:r>
              <a:rPr lang="ru-RU" dirty="0" smtClean="0"/>
              <a:t> </a:t>
            </a:r>
            <a:r>
              <a:rPr lang="ru-RU" dirty="0" err="1" smtClean="0"/>
              <a:t>короткострокового</a:t>
            </a:r>
            <a:r>
              <a:rPr lang="ru-RU" dirty="0" smtClean="0"/>
              <a:t> </a:t>
            </a:r>
            <a:r>
              <a:rPr lang="ru-RU" dirty="0" err="1" smtClean="0"/>
              <a:t>споживання</a:t>
            </a:r>
            <a:r>
              <a:rPr lang="ru-RU" dirty="0" smtClean="0"/>
              <a:t>, </a:t>
            </a:r>
            <a:r>
              <a:rPr lang="ru-RU" dirty="0" err="1" smtClean="0"/>
              <a:t>послуги</a:t>
            </a:r>
            <a:r>
              <a:rPr lang="ru-RU" dirty="0" smtClean="0"/>
              <a:t>, </a:t>
            </a:r>
            <a:r>
              <a:rPr lang="ru-RU" dirty="0" err="1" smtClean="0"/>
              <a:t>включаючи</a:t>
            </a:r>
            <a:r>
              <a:rPr lang="ru-RU" dirty="0" smtClean="0"/>
              <a:t> </a:t>
            </a:r>
            <a:r>
              <a:rPr lang="ru-RU" dirty="0" err="1" smtClean="0"/>
              <a:t>платню</a:t>
            </a:r>
            <a:r>
              <a:rPr lang="ru-RU" dirty="0" smtClean="0"/>
              <a:t> за </a:t>
            </a:r>
            <a:r>
              <a:rPr lang="ru-RU" dirty="0" err="1" smtClean="0"/>
              <a:t>житло</a:t>
            </a:r>
            <a:r>
              <a:rPr lang="ru-RU" dirty="0" smtClean="0"/>
              <a:t>, транспорт, </a:t>
            </a:r>
            <a:r>
              <a:rPr lang="ru-RU" dirty="0" err="1" smtClean="0"/>
              <a:t>зв'язок</a:t>
            </a:r>
            <a:r>
              <a:rPr lang="ru-RU" dirty="0" smtClean="0"/>
              <a:t> та ремонт </a:t>
            </a:r>
            <a:r>
              <a:rPr lang="ru-RU" dirty="0" err="1" smtClean="0"/>
              <a:t>предметів</a:t>
            </a:r>
            <a:r>
              <a:rPr lang="ru-RU" dirty="0" smtClean="0"/>
              <a:t> </a:t>
            </a:r>
            <a:r>
              <a:rPr lang="ru-RU" dirty="0" err="1" smtClean="0"/>
              <a:t>домашнього</a:t>
            </a:r>
            <a:r>
              <a:rPr lang="ru-RU" dirty="0" smtClean="0"/>
              <a:t> </a:t>
            </a:r>
            <a:r>
              <a:rPr lang="ru-RU" dirty="0" err="1" smtClean="0"/>
              <a:t>вжитку</a:t>
            </a:r>
            <a:r>
              <a:rPr lang="ru-RU" dirty="0" smtClean="0"/>
              <a:t>, </a:t>
            </a:r>
            <a:r>
              <a:rPr lang="ru-RU" dirty="0" err="1" smtClean="0"/>
              <a:t>податки</a:t>
            </a:r>
            <a:r>
              <a:rPr lang="ru-RU" dirty="0" smtClean="0"/>
              <a:t> та </a:t>
            </a:r>
            <a:r>
              <a:rPr lang="ru-RU" dirty="0" err="1" smtClean="0"/>
              <a:t>інші</a:t>
            </a:r>
            <a:r>
              <a:rPr lang="ru-RU" dirty="0" smtClean="0"/>
              <a:t> </a:t>
            </a:r>
            <a:r>
              <a:rPr lang="ru-RU" dirty="0" err="1" smtClean="0"/>
              <a:t>платежі</a:t>
            </a:r>
            <a:r>
              <a:rPr lang="ru-RU" dirty="0" smtClean="0"/>
              <a:t>. В </a:t>
            </a:r>
            <a:r>
              <a:rPr lang="ru-RU" dirty="0" err="1" smtClean="0"/>
              <a:t>сучасних</a:t>
            </a:r>
            <a:r>
              <a:rPr lang="ru-RU" dirty="0" smtClean="0"/>
              <a:t> </a:t>
            </a:r>
            <a:r>
              <a:rPr lang="ru-RU" dirty="0" err="1" smtClean="0"/>
              <a:t>умовах</a:t>
            </a:r>
            <a:r>
              <a:rPr lang="ru-RU" dirty="0" smtClean="0"/>
              <a:t> </a:t>
            </a:r>
            <a:r>
              <a:rPr lang="ru-RU" dirty="0" err="1" smtClean="0"/>
              <a:t>використовується</a:t>
            </a:r>
            <a:r>
              <a:rPr lang="ru-RU" dirty="0" smtClean="0"/>
              <a:t> </a:t>
            </a:r>
            <a:r>
              <a:rPr lang="ru-RU" dirty="0" err="1" smtClean="0"/>
              <a:t>нормативний</a:t>
            </a:r>
            <a:r>
              <a:rPr lang="ru-RU" dirty="0" smtClean="0"/>
              <a:t> метод </a:t>
            </a:r>
            <a:r>
              <a:rPr lang="ru-RU" dirty="0" err="1" smtClean="0"/>
              <a:t>розрахунку</a:t>
            </a:r>
            <a:r>
              <a:rPr lang="ru-RU" dirty="0" smtClean="0"/>
              <a:t> </a:t>
            </a:r>
            <a:r>
              <a:rPr lang="ru-RU" dirty="0" err="1" smtClean="0"/>
              <a:t>прожиткового</a:t>
            </a:r>
            <a:r>
              <a:rPr lang="ru-RU" dirty="0" smtClean="0"/>
              <a:t> </a:t>
            </a:r>
            <a:r>
              <a:rPr lang="ru-RU" dirty="0" err="1" smtClean="0"/>
              <a:t>мінімуму</a:t>
            </a:r>
            <a:r>
              <a:rPr lang="ru-RU" dirty="0" smtClean="0"/>
              <a:t>. </a:t>
            </a:r>
            <a:r>
              <a:rPr lang="ru-RU" dirty="0" err="1" smtClean="0"/>
              <a:t>Цей</a:t>
            </a:r>
            <a:r>
              <a:rPr lang="ru-RU" dirty="0" smtClean="0"/>
              <a:t> метод </a:t>
            </a:r>
            <a:r>
              <a:rPr lang="ru-RU" dirty="0" err="1" smtClean="0"/>
              <a:t>передбачає</a:t>
            </a:r>
            <a:r>
              <a:rPr lang="ru-RU" dirty="0" smtClean="0"/>
              <a:t> </a:t>
            </a:r>
            <a:r>
              <a:rPr lang="ru-RU" dirty="0" err="1" smtClean="0"/>
              <a:t>визначення</a:t>
            </a:r>
            <a:r>
              <a:rPr lang="ru-RU" dirty="0" smtClean="0"/>
              <a:t> </a:t>
            </a:r>
            <a:r>
              <a:rPr lang="ru-RU" dirty="0" err="1" smtClean="0"/>
              <a:t>товарів</a:t>
            </a:r>
            <a:r>
              <a:rPr lang="ru-RU" dirty="0" smtClean="0"/>
              <a:t> та </a:t>
            </a:r>
            <a:r>
              <a:rPr lang="ru-RU" dirty="0" err="1" smtClean="0"/>
              <a:t>послуг</a:t>
            </a:r>
            <a:r>
              <a:rPr lang="ru-RU" dirty="0" smtClean="0"/>
              <a:t>, </a:t>
            </a:r>
            <a:r>
              <a:rPr lang="ru-RU" dirty="0" err="1" smtClean="0"/>
              <a:t>що</a:t>
            </a:r>
            <a:r>
              <a:rPr lang="ru-RU" dirty="0" smtClean="0"/>
              <a:t> </a:t>
            </a:r>
            <a:r>
              <a:rPr lang="ru-RU" dirty="0" err="1" smtClean="0"/>
              <a:t>забезпечують</a:t>
            </a:r>
            <a:r>
              <a:rPr lang="ru-RU" dirty="0" smtClean="0"/>
              <a:t> </a:t>
            </a:r>
            <a:r>
              <a:rPr lang="ru-RU" dirty="0" err="1" smtClean="0"/>
              <a:t>прожитковий</a:t>
            </a:r>
            <a:r>
              <a:rPr lang="ru-RU" dirty="0" smtClean="0"/>
              <a:t> </a:t>
            </a:r>
            <a:r>
              <a:rPr lang="ru-RU" dirty="0" err="1" smtClean="0"/>
              <a:t>мінімум</a:t>
            </a:r>
            <a:r>
              <a:rPr lang="ru-RU" dirty="0" smtClean="0"/>
              <a:t>; </a:t>
            </a:r>
            <a:r>
              <a:rPr lang="ru-RU" dirty="0" err="1" smtClean="0"/>
              <a:t>розробку</a:t>
            </a:r>
            <a:r>
              <a:rPr lang="ru-RU" dirty="0" smtClean="0"/>
              <a:t> </a:t>
            </a:r>
            <a:r>
              <a:rPr lang="ru-RU" dirty="0" err="1" smtClean="0"/>
              <a:t>нормативів</a:t>
            </a:r>
            <a:r>
              <a:rPr lang="ru-RU" dirty="0" smtClean="0"/>
              <a:t> </a:t>
            </a:r>
            <a:r>
              <a:rPr lang="ru-RU" dirty="0" err="1" smtClean="0"/>
              <a:t>споживання</a:t>
            </a:r>
            <a:r>
              <a:rPr lang="ru-RU" dirty="0" smtClean="0"/>
              <a:t> з </a:t>
            </a:r>
            <a:r>
              <a:rPr lang="ru-RU" dirty="0" err="1" smtClean="0"/>
              <a:t>урахуванням</a:t>
            </a:r>
            <a:r>
              <a:rPr lang="ru-RU" dirty="0" smtClean="0"/>
              <a:t> </a:t>
            </a:r>
            <a:r>
              <a:rPr lang="ru-RU" dirty="0" err="1" smtClean="0"/>
              <a:t>статевих</a:t>
            </a:r>
            <a:r>
              <a:rPr lang="ru-RU" dirty="0" smtClean="0"/>
              <a:t> та </a:t>
            </a:r>
            <a:r>
              <a:rPr lang="ru-RU" dirty="0" err="1" smtClean="0"/>
              <a:t>вікових</a:t>
            </a:r>
            <a:r>
              <a:rPr lang="ru-RU" dirty="0" smtClean="0"/>
              <a:t> </a:t>
            </a:r>
            <a:r>
              <a:rPr lang="ru-RU" dirty="0" err="1" smtClean="0"/>
              <a:t>груп</a:t>
            </a:r>
            <a:r>
              <a:rPr lang="ru-RU" dirty="0" smtClean="0"/>
              <a:t> </a:t>
            </a:r>
            <a:r>
              <a:rPr lang="ru-RU" dirty="0" err="1" smtClean="0"/>
              <a:t>населення</a:t>
            </a:r>
            <a:r>
              <a:rPr lang="ru-RU" dirty="0" smtClean="0"/>
              <a:t>. </a:t>
            </a:r>
          </a:p>
          <a:p>
            <a:r>
              <a:rPr lang="ru-RU" dirty="0" err="1" smtClean="0"/>
              <a:t>Показник</a:t>
            </a:r>
            <a:r>
              <a:rPr lang="ru-RU" dirty="0" smtClean="0"/>
              <a:t> </a:t>
            </a:r>
            <a:r>
              <a:rPr lang="ru-RU" dirty="0" err="1" smtClean="0"/>
              <a:t>прожиткового</a:t>
            </a:r>
            <a:r>
              <a:rPr lang="ru-RU" dirty="0" smtClean="0"/>
              <a:t> </a:t>
            </a:r>
            <a:r>
              <a:rPr lang="ru-RU" dirty="0" err="1" smtClean="0"/>
              <a:t>мінімуму</a:t>
            </a:r>
            <a:r>
              <a:rPr lang="ru-RU" dirty="0" smtClean="0"/>
              <a:t> </a:t>
            </a:r>
            <a:r>
              <a:rPr lang="ru-RU" dirty="0" err="1" smtClean="0"/>
              <a:t>відбиває</a:t>
            </a:r>
            <a:r>
              <a:rPr lang="ru-RU" dirty="0" smtClean="0"/>
              <a:t> </a:t>
            </a:r>
            <a:r>
              <a:rPr lang="ru-RU" dirty="0" err="1" smtClean="0"/>
              <a:t>ще</a:t>
            </a:r>
            <a:r>
              <a:rPr lang="ru-RU" dirty="0" smtClean="0"/>
              <a:t> </a:t>
            </a:r>
            <a:r>
              <a:rPr lang="ru-RU" dirty="0" err="1" smtClean="0"/>
              <a:t>нижчий</a:t>
            </a:r>
            <a:r>
              <a:rPr lang="ru-RU" dirty="0" smtClean="0"/>
              <a:t> </a:t>
            </a:r>
            <a:r>
              <a:rPr lang="ru-RU" dirty="0" err="1" smtClean="0"/>
              <a:t>життєвий</a:t>
            </a:r>
            <a:r>
              <a:rPr lang="ru-RU" dirty="0" smtClean="0"/>
              <a:t> стандарт </a:t>
            </a:r>
            <a:r>
              <a:rPr lang="ru-RU" dirty="0" err="1" smtClean="0"/>
              <a:t>ніж</a:t>
            </a:r>
            <a:r>
              <a:rPr lang="ru-RU" dirty="0" smtClean="0"/>
              <a:t> "</a:t>
            </a:r>
            <a:r>
              <a:rPr lang="ru-RU" dirty="0" err="1" smtClean="0"/>
              <a:t>мінімальний</a:t>
            </a:r>
            <a:r>
              <a:rPr lang="ru-RU" dirty="0" smtClean="0"/>
              <a:t> </a:t>
            </a:r>
            <a:r>
              <a:rPr lang="ru-RU" dirty="0" err="1" smtClean="0"/>
              <a:t>споживчий</a:t>
            </a:r>
            <a:r>
              <a:rPr lang="ru-RU" dirty="0" smtClean="0"/>
              <a:t> бюджет". </a:t>
            </a:r>
            <a:r>
              <a:rPr lang="ru-RU" dirty="0" err="1" smtClean="0"/>
              <a:t>Вважається</a:t>
            </a:r>
            <a:r>
              <a:rPr lang="ru-RU" dirty="0" smtClean="0"/>
              <a:t>, </a:t>
            </a:r>
            <a:r>
              <a:rPr lang="ru-RU" dirty="0" err="1" smtClean="0"/>
              <a:t>що</a:t>
            </a:r>
            <a:r>
              <a:rPr lang="ru-RU" dirty="0" smtClean="0"/>
              <a:t> </a:t>
            </a:r>
            <a:r>
              <a:rPr lang="ru-RU" dirty="0" err="1" smtClean="0"/>
              <a:t>відповідність</a:t>
            </a:r>
            <a:r>
              <a:rPr lang="ru-RU" dirty="0" smtClean="0"/>
              <a:t> </a:t>
            </a:r>
            <a:r>
              <a:rPr lang="ru-RU" dirty="0" err="1" smtClean="0"/>
              <a:t>раціональному</a:t>
            </a:r>
            <a:r>
              <a:rPr lang="ru-RU" dirty="0" smtClean="0"/>
              <a:t> </a:t>
            </a:r>
            <a:r>
              <a:rPr lang="ru-RU" dirty="0" err="1" smtClean="0"/>
              <a:t>споживчому</a:t>
            </a:r>
            <a:r>
              <a:rPr lang="ru-RU" dirty="0" smtClean="0"/>
              <a:t> </a:t>
            </a:r>
            <a:r>
              <a:rPr lang="ru-RU" dirty="0" err="1" smtClean="0"/>
              <a:t>бюджетові</a:t>
            </a:r>
            <a:r>
              <a:rPr lang="ru-RU" dirty="0" smtClean="0"/>
              <a:t> є </a:t>
            </a:r>
            <a:r>
              <a:rPr lang="ru-RU" dirty="0" err="1" smtClean="0"/>
              <a:t>свідченням</a:t>
            </a:r>
            <a:r>
              <a:rPr lang="ru-RU" dirty="0" smtClean="0"/>
              <a:t> </a:t>
            </a:r>
            <a:r>
              <a:rPr lang="ru-RU" dirty="0" err="1" smtClean="0"/>
              <a:t>високого</a:t>
            </a:r>
            <a:r>
              <a:rPr lang="ru-RU" dirty="0" smtClean="0"/>
              <a:t> достатку </a:t>
            </a:r>
            <a:r>
              <a:rPr lang="ru-RU" dirty="0" err="1" smtClean="0"/>
              <a:t>родини</a:t>
            </a:r>
            <a:r>
              <a:rPr lang="ru-RU" dirty="0" smtClean="0"/>
              <a:t>. </a:t>
            </a:r>
            <a:r>
              <a:rPr lang="ru-RU" dirty="0" err="1" smtClean="0"/>
              <a:t>Мінімальний</a:t>
            </a:r>
            <a:r>
              <a:rPr lang="ru-RU" dirty="0" smtClean="0"/>
              <a:t> </a:t>
            </a:r>
            <a:r>
              <a:rPr lang="ru-RU" dirty="0" err="1" smtClean="0"/>
              <a:t>споживчий</a:t>
            </a:r>
            <a:r>
              <a:rPr lang="ru-RU" dirty="0" smtClean="0"/>
              <a:t> бюджет </a:t>
            </a:r>
            <a:r>
              <a:rPr lang="ru-RU" dirty="0" err="1" smtClean="0"/>
              <a:t>наближає</a:t>
            </a:r>
            <a:r>
              <a:rPr lang="ru-RU" dirty="0" smtClean="0"/>
              <a:t> до </a:t>
            </a:r>
            <a:r>
              <a:rPr lang="ru-RU" dirty="0" err="1" smtClean="0"/>
              <a:t>ступеню</a:t>
            </a:r>
            <a:r>
              <a:rPr lang="ru-RU" dirty="0" smtClean="0"/>
              <a:t> </a:t>
            </a:r>
            <a:r>
              <a:rPr lang="ru-RU" dirty="0" err="1" smtClean="0"/>
              <a:t>середнього</a:t>
            </a:r>
            <a:r>
              <a:rPr lang="ru-RU" dirty="0" smtClean="0"/>
              <a:t> достатку, а бюджет </a:t>
            </a:r>
            <a:r>
              <a:rPr lang="ru-RU" dirty="0" err="1" smtClean="0"/>
              <a:t>прожиткового</a:t>
            </a:r>
            <a:r>
              <a:rPr lang="ru-RU" dirty="0" smtClean="0"/>
              <a:t> </a:t>
            </a:r>
            <a:r>
              <a:rPr lang="ru-RU" dirty="0" err="1" smtClean="0"/>
              <a:t>мінімуму</a:t>
            </a:r>
            <a:r>
              <a:rPr lang="ru-RU" dirty="0" smtClean="0"/>
              <a:t> - </a:t>
            </a:r>
            <a:r>
              <a:rPr lang="ru-RU" dirty="0" err="1" smtClean="0"/>
              <a:t>це</a:t>
            </a:r>
            <a:r>
              <a:rPr lang="ru-RU" dirty="0" smtClean="0"/>
              <a:t> </a:t>
            </a:r>
            <a:r>
              <a:rPr lang="ru-RU" dirty="0" err="1" smtClean="0"/>
              <a:t>низький</a:t>
            </a:r>
            <a:r>
              <a:rPr lang="ru-RU" dirty="0" smtClean="0"/>
              <a:t> </a:t>
            </a:r>
            <a:r>
              <a:rPr lang="ru-RU" dirty="0" err="1" smtClean="0"/>
              <a:t>рівень</a:t>
            </a:r>
            <a:r>
              <a:rPr lang="ru-RU" dirty="0" smtClean="0"/>
              <a:t> достатку, </a:t>
            </a:r>
            <a:r>
              <a:rPr lang="ru-RU" dirty="0" err="1" smtClean="0"/>
              <a:t>що</a:t>
            </a:r>
            <a:r>
              <a:rPr lang="ru-RU" dirty="0" smtClean="0"/>
              <a:t> </a:t>
            </a:r>
            <a:r>
              <a:rPr lang="ru-RU" dirty="0" err="1" smtClean="0"/>
              <a:t>межує</a:t>
            </a:r>
            <a:r>
              <a:rPr lang="ru-RU" dirty="0" smtClean="0"/>
              <a:t> з </a:t>
            </a:r>
            <a:r>
              <a:rPr lang="ru-RU" dirty="0" err="1" smtClean="0"/>
              <a:t>бідністю</a:t>
            </a:r>
            <a:r>
              <a:rPr lang="ru-RU" dirty="0" smtClean="0"/>
              <a:t>. </a:t>
            </a:r>
            <a:r>
              <a:rPr lang="ru-RU" dirty="0" err="1" smtClean="0"/>
              <a:t>Споживання</a:t>
            </a:r>
            <a:r>
              <a:rPr lang="ru-RU" dirty="0" smtClean="0"/>
              <a:t> у такому </a:t>
            </a:r>
            <a:r>
              <a:rPr lang="ru-RU" dirty="0" err="1" smtClean="0"/>
              <a:t>обсязі</a:t>
            </a:r>
            <a:r>
              <a:rPr lang="ru-RU" dirty="0" smtClean="0"/>
              <a:t> </a:t>
            </a:r>
            <a:r>
              <a:rPr lang="ru-RU" dirty="0" err="1" smtClean="0"/>
              <a:t>має</a:t>
            </a:r>
            <a:r>
              <a:rPr lang="ru-RU" dirty="0" smtClean="0"/>
              <a:t> </a:t>
            </a:r>
            <a:r>
              <a:rPr lang="ru-RU" dirty="0" err="1" smtClean="0"/>
              <a:t>забезпечити</a:t>
            </a:r>
            <a:r>
              <a:rPr lang="ru-RU" dirty="0" smtClean="0"/>
              <a:t> </a:t>
            </a:r>
            <a:r>
              <a:rPr lang="ru-RU" dirty="0" err="1" smtClean="0"/>
              <a:t>утримання</a:t>
            </a:r>
            <a:r>
              <a:rPr lang="ru-RU" dirty="0" smtClean="0"/>
              <a:t> активного </a:t>
            </a:r>
            <a:r>
              <a:rPr lang="ru-RU" dirty="0" err="1" smtClean="0"/>
              <a:t>фізичного</a:t>
            </a:r>
            <a:r>
              <a:rPr lang="ru-RU" dirty="0" smtClean="0"/>
              <a:t> стану </a:t>
            </a:r>
            <a:r>
              <a:rPr lang="ru-RU" dirty="0" err="1" smtClean="0"/>
              <a:t>дорослих</a:t>
            </a:r>
            <a:r>
              <a:rPr lang="ru-RU" dirty="0" smtClean="0"/>
              <a:t>, </a:t>
            </a:r>
            <a:r>
              <a:rPr lang="ru-RU" dirty="0" err="1" smtClean="0"/>
              <a:t>що</a:t>
            </a:r>
            <a:r>
              <a:rPr lang="ru-RU" dirty="0" smtClean="0"/>
              <a:t> </a:t>
            </a:r>
            <a:r>
              <a:rPr lang="ru-RU" dirty="0" err="1" smtClean="0"/>
              <a:t>мінімально</a:t>
            </a:r>
            <a:r>
              <a:rPr lang="ru-RU" dirty="0" smtClean="0"/>
              <a:t> допущений, </a:t>
            </a:r>
            <a:r>
              <a:rPr lang="ru-RU" dirty="0" err="1" smtClean="0"/>
              <a:t>соціальний</a:t>
            </a:r>
            <a:r>
              <a:rPr lang="ru-RU" dirty="0" smtClean="0"/>
              <a:t> та </a:t>
            </a:r>
            <a:r>
              <a:rPr lang="ru-RU" dirty="0" err="1" smtClean="0"/>
              <a:t>фізичний</a:t>
            </a:r>
            <a:r>
              <a:rPr lang="ru-RU" dirty="0" smtClean="0"/>
              <a:t> </a:t>
            </a:r>
            <a:r>
              <a:rPr lang="ru-RU" dirty="0" err="1" smtClean="0"/>
              <a:t>розвиток</a:t>
            </a:r>
            <a:r>
              <a:rPr lang="ru-RU" dirty="0" smtClean="0"/>
              <a:t> </a:t>
            </a:r>
            <a:r>
              <a:rPr lang="ru-RU" dirty="0" err="1" smtClean="0"/>
              <a:t>дітей</a:t>
            </a:r>
            <a:r>
              <a:rPr lang="ru-RU" dirty="0" smtClean="0"/>
              <a:t> на тому ж </a:t>
            </a:r>
            <a:r>
              <a:rPr lang="ru-RU" dirty="0" err="1" smtClean="0"/>
              <a:t>рівні</a:t>
            </a:r>
            <a:r>
              <a:rPr lang="ru-RU" dirty="0" smtClean="0"/>
              <a:t>. </a:t>
            </a:r>
            <a:r>
              <a:rPr lang="ru-RU" dirty="0" err="1" smtClean="0"/>
              <a:t>Він</a:t>
            </a:r>
            <a:r>
              <a:rPr lang="ru-RU" dirty="0" smtClean="0"/>
              <a:t> </a:t>
            </a:r>
            <a:r>
              <a:rPr lang="ru-RU" dirty="0" err="1" smtClean="0"/>
              <a:t>використовується</a:t>
            </a:r>
            <a:r>
              <a:rPr lang="ru-RU" dirty="0" smtClean="0"/>
              <a:t> у </a:t>
            </a:r>
            <a:r>
              <a:rPr lang="ru-RU" dirty="0" err="1" smtClean="0"/>
              <a:t>проведенні</a:t>
            </a:r>
            <a:r>
              <a:rPr lang="ru-RU" dirty="0" smtClean="0"/>
              <a:t> </a:t>
            </a:r>
            <a:r>
              <a:rPr lang="ru-RU" dirty="0" err="1" smtClean="0"/>
              <a:t>адресної</a:t>
            </a:r>
            <a:r>
              <a:rPr lang="ru-RU" dirty="0" smtClean="0"/>
              <a:t> </a:t>
            </a:r>
            <a:r>
              <a:rPr lang="ru-RU" dirty="0" err="1" smtClean="0"/>
              <a:t>соціальної</a:t>
            </a:r>
            <a:r>
              <a:rPr lang="ru-RU" dirty="0" smtClean="0"/>
              <a:t> </a:t>
            </a:r>
            <a:r>
              <a:rPr lang="ru-RU" dirty="0" err="1" smtClean="0"/>
              <a:t>політики</a:t>
            </a:r>
            <a:r>
              <a:rPr lang="ru-RU" dirty="0" smtClean="0"/>
              <a:t> у </a:t>
            </a:r>
            <a:r>
              <a:rPr lang="ru-RU" dirty="0" err="1" smtClean="0"/>
              <a:t>якості</a:t>
            </a:r>
            <a:r>
              <a:rPr lang="ru-RU" dirty="0" smtClean="0"/>
              <a:t> </a:t>
            </a:r>
            <a:r>
              <a:rPr lang="ru-RU" dirty="0" err="1" smtClean="0"/>
              <a:t>цільових</a:t>
            </a:r>
            <a:r>
              <a:rPr lang="ru-RU" dirty="0" smtClean="0"/>
              <a:t> </a:t>
            </a:r>
            <a:r>
              <a:rPr lang="ru-RU" dirty="0" err="1" smtClean="0"/>
              <a:t>орієнтирів</a:t>
            </a:r>
            <a:r>
              <a:rPr lang="ru-RU" dirty="0" smtClean="0"/>
              <a:t> </a:t>
            </a:r>
            <a:r>
              <a:rPr lang="ru-RU" dirty="0" err="1" smtClean="0"/>
              <a:t>із</a:t>
            </a:r>
            <a:r>
              <a:rPr lang="ru-RU" dirty="0" smtClean="0"/>
              <a:t> </a:t>
            </a:r>
            <a:r>
              <a:rPr lang="ru-RU" dirty="0" err="1" smtClean="0"/>
              <a:t>регулювання</a:t>
            </a:r>
            <a:r>
              <a:rPr lang="ru-RU" dirty="0" smtClean="0"/>
              <a:t> </a:t>
            </a:r>
            <a:r>
              <a:rPr lang="ru-RU" dirty="0" err="1" smtClean="0"/>
              <a:t>доходів</a:t>
            </a:r>
            <a:r>
              <a:rPr lang="ru-RU" dirty="0" smtClean="0"/>
              <a:t> та </a:t>
            </a:r>
            <a:r>
              <a:rPr lang="ru-RU" dirty="0" err="1" smtClean="0"/>
              <a:t>споживання</a:t>
            </a:r>
            <a:r>
              <a:rPr lang="ru-RU" dirty="0" smtClean="0"/>
              <a:t> </a:t>
            </a:r>
            <a:r>
              <a:rPr lang="ru-RU" dirty="0" err="1" smtClean="0"/>
              <a:t>малозабезпечених</a:t>
            </a:r>
            <a:r>
              <a:rPr lang="ru-RU" dirty="0" smtClean="0"/>
              <a:t> </a:t>
            </a:r>
            <a:r>
              <a:rPr lang="ru-RU" dirty="0" err="1" smtClean="0"/>
              <a:t>груп</a:t>
            </a:r>
            <a:r>
              <a:rPr lang="ru-RU" dirty="0" smtClean="0"/>
              <a:t> </a:t>
            </a:r>
            <a:r>
              <a:rPr lang="ru-RU" dirty="0" err="1" smtClean="0"/>
              <a:t>населення</a:t>
            </a:r>
            <a:r>
              <a:rPr lang="ru-RU" dirty="0" smtClean="0"/>
              <a:t>, у </a:t>
            </a:r>
            <a:r>
              <a:rPr lang="ru-RU" dirty="0" err="1" smtClean="0"/>
              <a:t>якості</a:t>
            </a:r>
            <a:r>
              <a:rPr lang="ru-RU" dirty="0" smtClean="0"/>
              <a:t> одного з </a:t>
            </a:r>
            <a:r>
              <a:rPr lang="ru-RU" dirty="0" err="1" smtClean="0"/>
              <a:t>критеріїв</a:t>
            </a:r>
            <a:r>
              <a:rPr lang="ru-RU" dirty="0" smtClean="0"/>
              <a:t> </a:t>
            </a:r>
            <a:r>
              <a:rPr lang="ru-RU" dirty="0" err="1" smtClean="0"/>
              <a:t>малозабезпеченості</a:t>
            </a:r>
            <a:r>
              <a:rPr lang="ru-RU" dirty="0" smtClean="0"/>
              <a:t> </a:t>
            </a:r>
            <a:r>
              <a:rPr lang="ru-RU" dirty="0" err="1" smtClean="0"/>
              <a:t>тощо</a:t>
            </a:r>
            <a:r>
              <a:rPr lang="ru-RU" dirty="0" smtClean="0"/>
              <a:t>. </a:t>
            </a:r>
          </a:p>
          <a:p>
            <a:r>
              <a:rPr lang="ru-RU" dirty="0" err="1" smtClean="0"/>
              <a:t>Фактичний</a:t>
            </a:r>
            <a:r>
              <a:rPr lang="ru-RU" dirty="0" smtClean="0"/>
              <a:t> </a:t>
            </a:r>
            <a:r>
              <a:rPr lang="ru-RU" dirty="0" err="1" smtClean="0"/>
              <a:t>споживчий</a:t>
            </a:r>
            <a:r>
              <a:rPr lang="ru-RU" dirty="0" smtClean="0"/>
              <a:t> бюджет </a:t>
            </a:r>
            <a:r>
              <a:rPr lang="ru-RU" dirty="0" err="1" smtClean="0"/>
              <a:t>уявляє</a:t>
            </a:r>
            <a:r>
              <a:rPr lang="ru-RU" dirty="0" smtClean="0"/>
              <a:t> собою </a:t>
            </a:r>
            <a:r>
              <a:rPr lang="ru-RU" dirty="0" err="1" smtClean="0"/>
              <a:t>реальні</a:t>
            </a:r>
            <a:r>
              <a:rPr lang="ru-RU" dirty="0" smtClean="0"/>
              <a:t> доходи та </a:t>
            </a:r>
            <a:r>
              <a:rPr lang="ru-RU" dirty="0" err="1" smtClean="0"/>
              <a:t>витрати</a:t>
            </a:r>
            <a:r>
              <a:rPr lang="ru-RU" dirty="0" smtClean="0"/>
              <a:t> </a:t>
            </a:r>
            <a:r>
              <a:rPr lang="ru-RU" dirty="0" err="1" smtClean="0"/>
              <a:t>родини</a:t>
            </a:r>
            <a:r>
              <a:rPr lang="ru-RU" dirty="0" smtClean="0"/>
              <a:t>, </a:t>
            </a:r>
            <a:r>
              <a:rPr lang="ru-RU" dirty="0" err="1" smtClean="0"/>
              <a:t>фактичний</a:t>
            </a:r>
            <a:r>
              <a:rPr lang="ru-RU" dirty="0" smtClean="0"/>
              <a:t> </a:t>
            </a:r>
            <a:r>
              <a:rPr lang="ru-RU" dirty="0" err="1" smtClean="0"/>
              <a:t>обсяг</a:t>
            </a:r>
            <a:r>
              <a:rPr lang="ru-RU" dirty="0" smtClean="0"/>
              <a:t> благ, </a:t>
            </a:r>
            <a:r>
              <a:rPr lang="ru-RU" dirty="0" err="1" smtClean="0"/>
              <a:t>що</a:t>
            </a:r>
            <a:r>
              <a:rPr lang="ru-RU" dirty="0" smtClean="0"/>
              <a:t> вона </a:t>
            </a:r>
            <a:r>
              <a:rPr lang="ru-RU" dirty="0" err="1" smtClean="0"/>
              <a:t>споживає</a:t>
            </a:r>
            <a:r>
              <a:rPr lang="ru-RU" dirty="0" smtClean="0"/>
              <a:t>. </a:t>
            </a:r>
            <a:r>
              <a:rPr lang="ru-RU" dirty="0" err="1" smtClean="0"/>
              <a:t>Це</a:t>
            </a:r>
            <a:r>
              <a:rPr lang="ru-RU" dirty="0" smtClean="0"/>
              <a:t> є одним </a:t>
            </a:r>
            <a:r>
              <a:rPr lang="ru-RU" dirty="0" err="1" smtClean="0"/>
              <a:t>із</a:t>
            </a:r>
            <a:r>
              <a:rPr lang="ru-RU" dirty="0" smtClean="0"/>
              <a:t> </a:t>
            </a:r>
            <a:r>
              <a:rPr lang="ru-RU" dirty="0" err="1" smtClean="0"/>
              <a:t>головніших</a:t>
            </a:r>
            <a:r>
              <a:rPr lang="ru-RU" dirty="0" smtClean="0"/>
              <a:t> </a:t>
            </a:r>
            <a:r>
              <a:rPr lang="ru-RU" dirty="0" err="1" smtClean="0"/>
              <a:t>показників</a:t>
            </a:r>
            <a:r>
              <a:rPr lang="ru-RU" dirty="0" smtClean="0"/>
              <a:t> </a:t>
            </a:r>
            <a:r>
              <a:rPr lang="ru-RU" dirty="0" err="1" smtClean="0"/>
              <a:t>рівня</a:t>
            </a:r>
            <a:r>
              <a:rPr lang="ru-RU" dirty="0" smtClean="0"/>
              <a:t> </a:t>
            </a:r>
            <a:r>
              <a:rPr lang="ru-RU" dirty="0" err="1" smtClean="0"/>
              <a:t>життя</a:t>
            </a:r>
            <a:r>
              <a:rPr lang="ru-RU" dirty="0" smtClean="0"/>
              <a:t> у </a:t>
            </a:r>
            <a:r>
              <a:rPr lang="ru-RU" dirty="0" err="1" smtClean="0"/>
              <a:t>конкретній</a:t>
            </a:r>
            <a:r>
              <a:rPr lang="ru-RU" dirty="0" smtClean="0"/>
              <a:t> </a:t>
            </a:r>
            <a:r>
              <a:rPr lang="ru-RU" dirty="0" err="1" smtClean="0"/>
              <a:t>країні</a:t>
            </a:r>
            <a:r>
              <a:rPr lang="ru-RU" dirty="0" smtClean="0"/>
              <a:t>. </a:t>
            </a:r>
            <a:r>
              <a:rPr lang="ru-RU" dirty="0" err="1" smtClean="0"/>
              <a:t>Він</a:t>
            </a:r>
            <a:r>
              <a:rPr lang="ru-RU" dirty="0" smtClean="0"/>
              <a:t> </a:t>
            </a:r>
            <a:r>
              <a:rPr lang="ru-RU" dirty="0" err="1" smtClean="0"/>
              <a:t>відбиває</a:t>
            </a:r>
            <a:r>
              <a:rPr lang="ru-RU" dirty="0" smtClean="0"/>
              <a:t> </a:t>
            </a:r>
            <a:r>
              <a:rPr lang="ru-RU" dirty="0" err="1" smtClean="0"/>
              <a:t>рівень</a:t>
            </a:r>
            <a:r>
              <a:rPr lang="ru-RU" dirty="0" smtClean="0"/>
              <a:t> </a:t>
            </a:r>
            <a:r>
              <a:rPr lang="ru-RU" dirty="0" err="1" smtClean="0"/>
              <a:t>задоволення</a:t>
            </a:r>
            <a:r>
              <a:rPr lang="ru-RU" dirty="0" smtClean="0"/>
              <a:t> </a:t>
            </a:r>
            <a:r>
              <a:rPr lang="ru-RU" dirty="0" err="1" smtClean="0"/>
              <a:t>біологічних</a:t>
            </a:r>
            <a:r>
              <a:rPr lang="ru-RU" dirty="0" smtClean="0"/>
              <a:t> та </a:t>
            </a:r>
            <a:r>
              <a:rPr lang="ru-RU" dirty="0" err="1" smtClean="0"/>
              <a:t>соціальних</a:t>
            </a:r>
            <a:r>
              <a:rPr lang="ru-RU" dirty="0" smtClean="0"/>
              <a:t> потреб. </a:t>
            </a:r>
            <a:endParaRPr lang="en-US" dirty="0"/>
          </a:p>
        </p:txBody>
      </p:sp>
    </p:spTree>
    <p:extLst>
      <p:ext uri="{BB962C8B-B14F-4D97-AF65-F5344CB8AC3E}">
        <p14:creationId xmlns:p14="http://schemas.microsoft.com/office/powerpoint/2010/main" val="215865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863" y="96020"/>
            <a:ext cx="11874137" cy="8125301"/>
          </a:xfrm>
          <a:prstGeom prst="rect">
            <a:avLst/>
          </a:prstGeom>
        </p:spPr>
        <p:txBody>
          <a:bodyPr wrap="square">
            <a:spAutoFit/>
          </a:bodyPr>
          <a:lstStyle/>
          <a:p>
            <a:r>
              <a:rPr lang="ru-RU" dirty="0" err="1" smtClean="0"/>
              <a:t>Заробітна</a:t>
            </a:r>
            <a:r>
              <a:rPr lang="ru-RU" dirty="0" smtClean="0"/>
              <a:t> плата є </a:t>
            </a:r>
            <a:r>
              <a:rPr lang="ru-RU" dirty="0" err="1" smtClean="0"/>
              <a:t>трудовий</a:t>
            </a:r>
            <a:r>
              <a:rPr lang="ru-RU" dirty="0" smtClean="0"/>
              <a:t> </a:t>
            </a:r>
            <a:r>
              <a:rPr lang="ru-RU" dirty="0" err="1" smtClean="0"/>
              <a:t>дохід</a:t>
            </a:r>
            <a:r>
              <a:rPr lang="ru-RU" dirty="0" smtClean="0"/>
              <a:t> </a:t>
            </a:r>
            <a:r>
              <a:rPr lang="ru-RU" dirty="0" err="1" smtClean="0"/>
              <a:t>працівника</a:t>
            </a:r>
            <a:r>
              <a:rPr lang="ru-RU" dirty="0" smtClean="0"/>
              <a:t>, </a:t>
            </a:r>
            <a:r>
              <a:rPr lang="ru-RU" dirty="0" err="1" smtClean="0"/>
              <a:t>який</a:t>
            </a:r>
            <a:r>
              <a:rPr lang="ru-RU" dirty="0" smtClean="0"/>
              <a:t> </a:t>
            </a:r>
            <a:r>
              <a:rPr lang="ru-RU" dirty="0" err="1" smtClean="0"/>
              <a:t>він</a:t>
            </a:r>
            <a:r>
              <a:rPr lang="ru-RU" dirty="0" smtClean="0"/>
              <a:t> </a:t>
            </a:r>
            <a:r>
              <a:rPr lang="ru-RU" dirty="0" err="1" smtClean="0"/>
              <a:t>отримує</a:t>
            </a:r>
            <a:r>
              <a:rPr lang="ru-RU" dirty="0" smtClean="0"/>
              <a:t> за </a:t>
            </a:r>
            <a:r>
              <a:rPr lang="ru-RU" dirty="0" err="1" smtClean="0"/>
              <a:t>виконану</a:t>
            </a:r>
            <a:r>
              <a:rPr lang="ru-RU" dirty="0" smtClean="0"/>
              <a:t> роботу за </a:t>
            </a:r>
            <a:r>
              <a:rPr lang="ru-RU" dirty="0" err="1" smtClean="0"/>
              <a:t>трудовим</a:t>
            </a:r>
            <a:r>
              <a:rPr lang="ru-RU" dirty="0" smtClean="0"/>
              <a:t> договором. </a:t>
            </a:r>
            <a:r>
              <a:rPr lang="ru-RU" dirty="0" err="1" smtClean="0"/>
              <a:t>Відрізняють</a:t>
            </a:r>
            <a:r>
              <a:rPr lang="ru-RU" dirty="0" smtClean="0"/>
              <a:t> </a:t>
            </a:r>
            <a:r>
              <a:rPr lang="ru-RU" dirty="0" err="1" smtClean="0"/>
              <a:t>номінальну</a:t>
            </a:r>
            <a:r>
              <a:rPr lang="ru-RU" dirty="0" smtClean="0"/>
              <a:t> </a:t>
            </a:r>
            <a:r>
              <a:rPr lang="ru-RU" dirty="0" err="1" smtClean="0"/>
              <a:t>заробітну</a:t>
            </a:r>
            <a:r>
              <a:rPr lang="ru-RU" dirty="0" smtClean="0"/>
              <a:t> плату (</a:t>
            </a:r>
            <a:r>
              <a:rPr lang="ru-RU" dirty="0" err="1" smtClean="0"/>
              <a:t>кількість</a:t>
            </a:r>
            <a:r>
              <a:rPr lang="ru-RU" dirty="0" smtClean="0"/>
              <a:t> </a:t>
            </a:r>
            <a:r>
              <a:rPr lang="ru-RU" dirty="0" err="1" smtClean="0"/>
              <a:t>грошових</a:t>
            </a:r>
            <a:r>
              <a:rPr lang="ru-RU" dirty="0" smtClean="0"/>
              <a:t> </a:t>
            </a:r>
            <a:r>
              <a:rPr lang="ru-RU" dirty="0" err="1" smtClean="0"/>
              <a:t>одиниць</a:t>
            </a:r>
            <a:r>
              <a:rPr lang="ru-RU" dirty="0" smtClean="0"/>
              <a:t>, </a:t>
            </a:r>
            <a:r>
              <a:rPr lang="ru-RU" dirty="0" err="1" smtClean="0"/>
              <a:t>що</a:t>
            </a:r>
            <a:r>
              <a:rPr lang="ru-RU" dirty="0" smtClean="0"/>
              <a:t> </a:t>
            </a:r>
            <a:r>
              <a:rPr lang="ru-RU" dirty="0" err="1" smtClean="0"/>
              <a:t>отримав</a:t>
            </a:r>
            <a:r>
              <a:rPr lang="ru-RU" dirty="0" smtClean="0"/>
              <a:t> </a:t>
            </a:r>
            <a:r>
              <a:rPr lang="ru-RU" dirty="0" err="1" smtClean="0"/>
              <a:t>працівник</a:t>
            </a:r>
            <a:r>
              <a:rPr lang="ru-RU" dirty="0" smtClean="0"/>
              <a:t>) та </a:t>
            </a:r>
            <a:r>
              <a:rPr lang="ru-RU" dirty="0" err="1" smtClean="0"/>
              <a:t>реальну</a:t>
            </a:r>
            <a:r>
              <a:rPr lang="ru-RU" dirty="0" smtClean="0"/>
              <a:t> </a:t>
            </a:r>
            <a:r>
              <a:rPr lang="ru-RU" dirty="0" err="1" smtClean="0"/>
              <a:t>заробітну</a:t>
            </a:r>
            <a:r>
              <a:rPr lang="ru-RU" dirty="0" smtClean="0"/>
              <a:t> плату (</a:t>
            </a:r>
            <a:r>
              <a:rPr lang="ru-RU" dirty="0" err="1" smtClean="0"/>
              <a:t>купівельна</a:t>
            </a:r>
            <a:r>
              <a:rPr lang="ru-RU" dirty="0" smtClean="0"/>
              <a:t> </a:t>
            </a:r>
            <a:r>
              <a:rPr lang="ru-RU" dirty="0" err="1" smtClean="0"/>
              <a:t>спроможність</a:t>
            </a:r>
            <a:r>
              <a:rPr lang="ru-RU" dirty="0" smtClean="0"/>
              <a:t> </a:t>
            </a:r>
            <a:r>
              <a:rPr lang="ru-RU" dirty="0" err="1" smtClean="0"/>
              <a:t>отриманої</a:t>
            </a:r>
            <a:r>
              <a:rPr lang="ru-RU" dirty="0" smtClean="0"/>
              <a:t> </a:t>
            </a:r>
            <a:r>
              <a:rPr lang="ru-RU" dirty="0" err="1" smtClean="0"/>
              <a:t>суми</a:t>
            </a:r>
            <a:r>
              <a:rPr lang="ru-RU" dirty="0" smtClean="0"/>
              <a:t>, </a:t>
            </a:r>
            <a:r>
              <a:rPr lang="ru-RU" dirty="0" err="1" smtClean="0"/>
              <a:t>що</a:t>
            </a:r>
            <a:r>
              <a:rPr lang="ru-RU" dirty="0" smtClean="0"/>
              <a:t> </a:t>
            </a:r>
            <a:r>
              <a:rPr lang="ru-RU" dirty="0" err="1" smtClean="0"/>
              <a:t>заробив</a:t>
            </a:r>
            <a:r>
              <a:rPr lang="ru-RU" dirty="0" smtClean="0"/>
              <a:t> </a:t>
            </a:r>
            <a:r>
              <a:rPr lang="ru-RU" dirty="0" err="1" smtClean="0"/>
              <a:t>працівник</a:t>
            </a:r>
            <a:r>
              <a:rPr lang="ru-RU" dirty="0" smtClean="0"/>
              <a:t>). </a:t>
            </a:r>
          </a:p>
          <a:p>
            <a:r>
              <a:rPr lang="ru-RU" dirty="0" smtClean="0"/>
              <a:t> </a:t>
            </a:r>
            <a:r>
              <a:rPr lang="ru-RU" dirty="0" err="1" smtClean="0"/>
              <a:t>Економічна</a:t>
            </a:r>
            <a:r>
              <a:rPr lang="ru-RU" dirty="0" smtClean="0"/>
              <a:t> </a:t>
            </a:r>
            <a:r>
              <a:rPr lang="ru-RU" dirty="0" err="1" smtClean="0"/>
              <a:t>сутність</a:t>
            </a:r>
            <a:r>
              <a:rPr lang="ru-RU" dirty="0" smtClean="0"/>
              <a:t> </a:t>
            </a:r>
            <a:r>
              <a:rPr lang="ru-RU" dirty="0" err="1" smtClean="0"/>
              <a:t>заробітної</a:t>
            </a:r>
            <a:r>
              <a:rPr lang="ru-RU" dirty="0" smtClean="0"/>
              <a:t> плати </a:t>
            </a:r>
            <a:r>
              <a:rPr lang="ru-RU" dirty="0" err="1" smtClean="0"/>
              <a:t>має</a:t>
            </a:r>
            <a:r>
              <a:rPr lang="ru-RU" dirty="0" smtClean="0"/>
              <a:t> </a:t>
            </a:r>
            <a:r>
              <a:rPr lang="ru-RU" dirty="0" err="1" smtClean="0"/>
              <a:t>різні</a:t>
            </a:r>
            <a:r>
              <a:rPr lang="ru-RU" dirty="0" smtClean="0"/>
              <a:t> </a:t>
            </a:r>
            <a:r>
              <a:rPr lang="ru-RU" dirty="0" err="1" smtClean="0"/>
              <a:t>визначення</a:t>
            </a:r>
            <a:r>
              <a:rPr lang="ru-RU" dirty="0" smtClean="0"/>
              <a:t> в </a:t>
            </a:r>
            <a:r>
              <a:rPr lang="ru-RU" dirty="0" err="1" smtClean="0"/>
              <a:t>залежності</a:t>
            </a:r>
            <a:r>
              <a:rPr lang="ru-RU" dirty="0" smtClean="0"/>
              <a:t> </a:t>
            </a:r>
            <a:r>
              <a:rPr lang="ru-RU" dirty="0" err="1" smtClean="0"/>
              <a:t>від</a:t>
            </a:r>
            <a:r>
              <a:rPr lang="ru-RU" dirty="0" smtClean="0"/>
              <a:t> </a:t>
            </a:r>
            <a:r>
              <a:rPr lang="ru-RU" dirty="0" err="1" smtClean="0"/>
              <a:t>наукової</a:t>
            </a:r>
            <a:r>
              <a:rPr lang="ru-RU" dirty="0" smtClean="0"/>
              <a:t> </a:t>
            </a:r>
            <a:r>
              <a:rPr lang="ru-RU" dirty="0" err="1" smtClean="0"/>
              <a:t>позиції</a:t>
            </a:r>
            <a:r>
              <a:rPr lang="ru-RU" dirty="0" smtClean="0"/>
              <a:t> </a:t>
            </a:r>
            <a:r>
              <a:rPr lang="ru-RU" dirty="0" err="1" smtClean="0"/>
              <a:t>їх</a:t>
            </a:r>
            <a:r>
              <a:rPr lang="ru-RU" dirty="0" smtClean="0"/>
              <a:t> </a:t>
            </a:r>
            <a:r>
              <a:rPr lang="ru-RU" dirty="0" err="1" smtClean="0"/>
              <a:t>авторів</a:t>
            </a:r>
            <a:r>
              <a:rPr lang="ru-RU" dirty="0" smtClean="0"/>
              <a:t>. За трудовою </a:t>
            </a:r>
            <a:r>
              <a:rPr lang="ru-RU" dirty="0" err="1" smtClean="0"/>
              <a:t>теорією</a:t>
            </a:r>
            <a:r>
              <a:rPr lang="ru-RU" dirty="0" smtClean="0"/>
              <a:t> </a:t>
            </a:r>
            <a:r>
              <a:rPr lang="ru-RU" dirty="0" err="1" smtClean="0"/>
              <a:t>вартості</a:t>
            </a:r>
            <a:r>
              <a:rPr lang="ru-RU" dirty="0" smtClean="0"/>
              <a:t> </a:t>
            </a:r>
            <a:r>
              <a:rPr lang="ru-RU" dirty="0" err="1" smtClean="0"/>
              <a:t>заробітна</a:t>
            </a:r>
            <a:r>
              <a:rPr lang="ru-RU" dirty="0" smtClean="0"/>
              <a:t> плата є </a:t>
            </a:r>
            <a:r>
              <a:rPr lang="ru-RU" dirty="0" err="1" smtClean="0"/>
              <a:t>грошовим</a:t>
            </a:r>
            <a:r>
              <a:rPr lang="ru-RU" dirty="0" smtClean="0"/>
              <a:t> </a:t>
            </a:r>
            <a:r>
              <a:rPr lang="ru-RU" dirty="0" err="1" smtClean="0"/>
              <a:t>відбиттям</a:t>
            </a:r>
            <a:r>
              <a:rPr lang="ru-RU" dirty="0" smtClean="0"/>
              <a:t> </a:t>
            </a:r>
            <a:r>
              <a:rPr lang="ru-RU" dirty="0" err="1" smtClean="0"/>
              <a:t>вартості</a:t>
            </a:r>
            <a:r>
              <a:rPr lang="ru-RU" dirty="0" smtClean="0"/>
              <a:t> </a:t>
            </a:r>
            <a:r>
              <a:rPr lang="ru-RU" dirty="0" err="1" smtClean="0"/>
              <a:t>робочої</a:t>
            </a:r>
            <a:r>
              <a:rPr lang="ru-RU" dirty="0" smtClean="0"/>
              <a:t> </a:t>
            </a:r>
            <a:r>
              <a:rPr lang="ru-RU" dirty="0" err="1" smtClean="0"/>
              <a:t>сили</a:t>
            </a:r>
            <a:r>
              <a:rPr lang="ru-RU" dirty="0" smtClean="0"/>
              <a:t>, а за </a:t>
            </a:r>
            <a:r>
              <a:rPr lang="ru-RU" dirty="0" err="1" smtClean="0"/>
              <a:t>теорією</a:t>
            </a:r>
            <a:r>
              <a:rPr lang="ru-RU" dirty="0" smtClean="0"/>
              <a:t> </a:t>
            </a:r>
            <a:r>
              <a:rPr lang="ru-RU" dirty="0" err="1" smtClean="0"/>
              <a:t>факторів</a:t>
            </a:r>
            <a:r>
              <a:rPr lang="ru-RU" dirty="0" smtClean="0"/>
              <a:t> </a:t>
            </a:r>
            <a:r>
              <a:rPr lang="ru-RU" dirty="0" err="1" smtClean="0"/>
              <a:t>виробництва</a:t>
            </a:r>
            <a:r>
              <a:rPr lang="ru-RU" dirty="0" smtClean="0"/>
              <a:t> – </a:t>
            </a:r>
            <a:r>
              <a:rPr lang="ru-RU" dirty="0" err="1" smtClean="0"/>
              <a:t>це</a:t>
            </a:r>
            <a:r>
              <a:rPr lang="ru-RU" dirty="0" smtClean="0"/>
              <a:t> </a:t>
            </a:r>
            <a:r>
              <a:rPr lang="ru-RU" dirty="0" err="1" smtClean="0"/>
              <a:t>ринкова</a:t>
            </a:r>
            <a:r>
              <a:rPr lang="ru-RU" dirty="0" smtClean="0"/>
              <a:t> </a:t>
            </a:r>
            <a:r>
              <a:rPr lang="ru-RU" dirty="0" err="1" smtClean="0"/>
              <a:t>ціна</a:t>
            </a:r>
            <a:r>
              <a:rPr lang="ru-RU" dirty="0" smtClean="0"/>
              <a:t> </a:t>
            </a:r>
            <a:r>
              <a:rPr lang="ru-RU" dirty="0" err="1" smtClean="0"/>
              <a:t>праці</a:t>
            </a:r>
            <a:r>
              <a:rPr lang="ru-RU" dirty="0" smtClean="0"/>
              <a:t>. </a:t>
            </a:r>
            <a:r>
              <a:rPr lang="ru-RU" dirty="0" err="1" smtClean="0"/>
              <a:t>Соціально-економічний</a:t>
            </a:r>
            <a:r>
              <a:rPr lang="ru-RU" dirty="0" smtClean="0"/>
              <a:t> </a:t>
            </a:r>
            <a:r>
              <a:rPr lang="ru-RU" dirty="0" err="1" smtClean="0"/>
              <a:t>зміст</a:t>
            </a:r>
            <a:r>
              <a:rPr lang="ru-RU" dirty="0" smtClean="0"/>
              <a:t> </a:t>
            </a:r>
            <a:r>
              <a:rPr lang="ru-RU" dirty="0" err="1" smtClean="0"/>
              <a:t>заробітної</a:t>
            </a:r>
            <a:r>
              <a:rPr lang="ru-RU" dirty="0" smtClean="0"/>
              <a:t> плати </a:t>
            </a:r>
            <a:r>
              <a:rPr lang="ru-RU" dirty="0" err="1" smtClean="0"/>
              <a:t>відбивається</a:t>
            </a:r>
            <a:r>
              <a:rPr lang="ru-RU" dirty="0" smtClean="0"/>
              <a:t> у </a:t>
            </a:r>
            <a:r>
              <a:rPr lang="ru-RU" dirty="0" err="1" smtClean="0"/>
              <a:t>реалізації</a:t>
            </a:r>
            <a:r>
              <a:rPr lang="ru-RU" dirty="0" smtClean="0"/>
              <a:t> </a:t>
            </a:r>
            <a:r>
              <a:rPr lang="ru-RU" dirty="0" err="1" smtClean="0"/>
              <a:t>відносин</a:t>
            </a:r>
            <a:r>
              <a:rPr lang="ru-RU" dirty="0" smtClean="0"/>
              <a:t> </a:t>
            </a:r>
            <a:r>
              <a:rPr lang="ru-RU" dirty="0" err="1" smtClean="0"/>
              <a:t>сторін</a:t>
            </a:r>
            <a:r>
              <a:rPr lang="ru-RU" dirty="0" smtClean="0"/>
              <a:t>, </a:t>
            </a:r>
            <a:r>
              <a:rPr lang="ru-RU" dirty="0" err="1" smtClean="0"/>
              <a:t>що</a:t>
            </a:r>
            <a:r>
              <a:rPr lang="ru-RU" dirty="0" smtClean="0"/>
              <a:t> </a:t>
            </a:r>
            <a:r>
              <a:rPr lang="ru-RU" dirty="0" err="1" smtClean="0"/>
              <a:t>приймають</a:t>
            </a:r>
            <a:r>
              <a:rPr lang="ru-RU" dirty="0" smtClean="0"/>
              <a:t> участь у </a:t>
            </a:r>
            <a:r>
              <a:rPr lang="ru-RU" dirty="0" err="1" smtClean="0"/>
              <a:t>її</a:t>
            </a:r>
            <a:r>
              <a:rPr lang="ru-RU" dirty="0" smtClean="0"/>
              <a:t> </a:t>
            </a:r>
            <a:r>
              <a:rPr lang="ru-RU" dirty="0" err="1" smtClean="0"/>
              <a:t>формуванні</a:t>
            </a:r>
            <a:r>
              <a:rPr lang="ru-RU" dirty="0" smtClean="0"/>
              <a:t> (</a:t>
            </a:r>
            <a:r>
              <a:rPr lang="ru-RU" dirty="0" err="1" smtClean="0"/>
              <a:t>найманий</a:t>
            </a:r>
            <a:r>
              <a:rPr lang="ru-RU" dirty="0" smtClean="0"/>
              <a:t> </a:t>
            </a:r>
            <a:r>
              <a:rPr lang="ru-RU" dirty="0" err="1" smtClean="0"/>
              <a:t>працівник</a:t>
            </a:r>
            <a:r>
              <a:rPr lang="ru-RU" dirty="0" smtClean="0"/>
              <a:t> </a:t>
            </a:r>
            <a:r>
              <a:rPr lang="ru-RU" dirty="0" err="1" smtClean="0"/>
              <a:t>роботодавець</a:t>
            </a:r>
            <a:r>
              <a:rPr lang="ru-RU" dirty="0" smtClean="0"/>
              <a:t>, держава, </a:t>
            </a:r>
            <a:r>
              <a:rPr lang="ru-RU" dirty="0" err="1" smtClean="0"/>
              <a:t>профспілка</a:t>
            </a:r>
            <a:r>
              <a:rPr lang="ru-RU" dirty="0" smtClean="0"/>
              <a:t> </a:t>
            </a:r>
            <a:r>
              <a:rPr lang="ru-RU" dirty="0" err="1" smtClean="0"/>
              <a:t>тощо</a:t>
            </a:r>
            <a:r>
              <a:rPr lang="ru-RU" dirty="0" smtClean="0"/>
              <a:t>. </a:t>
            </a:r>
            <a:r>
              <a:rPr lang="ru-RU" dirty="0" err="1" smtClean="0"/>
              <a:t>Порівняння</a:t>
            </a:r>
            <a:r>
              <a:rPr lang="ru-RU" dirty="0" smtClean="0"/>
              <a:t> </a:t>
            </a:r>
            <a:r>
              <a:rPr lang="ru-RU" dirty="0" err="1" smtClean="0"/>
              <a:t>реальної</a:t>
            </a:r>
            <a:r>
              <a:rPr lang="ru-RU" dirty="0" smtClean="0"/>
              <a:t> </a:t>
            </a:r>
            <a:r>
              <a:rPr lang="ru-RU" dirty="0" err="1" smtClean="0"/>
              <a:t>заробітної</a:t>
            </a:r>
            <a:r>
              <a:rPr lang="ru-RU" dirty="0" smtClean="0"/>
              <a:t> плати та </a:t>
            </a:r>
            <a:r>
              <a:rPr lang="ru-RU" dirty="0" err="1" smtClean="0"/>
              <a:t>трудових</a:t>
            </a:r>
            <a:r>
              <a:rPr lang="ru-RU" dirty="0" smtClean="0"/>
              <a:t> </a:t>
            </a:r>
            <a:r>
              <a:rPr lang="ru-RU" dirty="0" err="1" smtClean="0"/>
              <a:t>витрат</a:t>
            </a:r>
            <a:r>
              <a:rPr lang="ru-RU" dirty="0" smtClean="0"/>
              <a:t> </a:t>
            </a:r>
            <a:r>
              <a:rPr lang="ru-RU" dirty="0" err="1" smtClean="0"/>
              <a:t>працівника</a:t>
            </a:r>
            <a:r>
              <a:rPr lang="ru-RU" dirty="0" smtClean="0"/>
              <a:t> </a:t>
            </a:r>
            <a:r>
              <a:rPr lang="ru-RU" dirty="0" err="1" smtClean="0"/>
              <a:t>дає</a:t>
            </a:r>
            <a:r>
              <a:rPr lang="ru-RU" dirty="0" smtClean="0"/>
              <a:t> </a:t>
            </a:r>
            <a:r>
              <a:rPr lang="ru-RU" dirty="0" err="1" smtClean="0"/>
              <a:t>уяву</a:t>
            </a:r>
            <a:r>
              <a:rPr lang="ru-RU" dirty="0" smtClean="0"/>
              <a:t> про </a:t>
            </a:r>
            <a:r>
              <a:rPr lang="ru-RU" dirty="0" err="1" smtClean="0"/>
              <a:t>соціальну</a:t>
            </a:r>
            <a:r>
              <a:rPr lang="ru-RU" dirty="0" smtClean="0"/>
              <a:t> </a:t>
            </a:r>
            <a:r>
              <a:rPr lang="ru-RU" dirty="0" err="1" smtClean="0"/>
              <a:t>справедливість</a:t>
            </a:r>
            <a:r>
              <a:rPr lang="ru-RU" dirty="0" smtClean="0"/>
              <a:t>. Зарплата як </a:t>
            </a:r>
            <a:r>
              <a:rPr lang="ru-RU" dirty="0" err="1" smtClean="0"/>
              <a:t>соціально-економічне</a:t>
            </a:r>
            <a:r>
              <a:rPr lang="ru-RU" dirty="0" smtClean="0"/>
              <a:t> </a:t>
            </a:r>
            <a:r>
              <a:rPr lang="ru-RU" dirty="0" err="1" smtClean="0"/>
              <a:t>явище</a:t>
            </a:r>
            <a:r>
              <a:rPr lang="ru-RU" dirty="0" smtClean="0"/>
              <a:t> </a:t>
            </a:r>
            <a:r>
              <a:rPr lang="ru-RU" dirty="0" err="1" smtClean="0"/>
              <a:t>впливає</a:t>
            </a:r>
            <a:r>
              <a:rPr lang="ru-RU" dirty="0" smtClean="0"/>
              <a:t> на стан справ на конкретному </a:t>
            </a:r>
            <a:r>
              <a:rPr lang="ru-RU" dirty="0" err="1" smtClean="0"/>
              <a:t>підприємстві</a:t>
            </a:r>
            <a:r>
              <a:rPr lang="ru-RU" dirty="0" smtClean="0"/>
              <a:t>, у </a:t>
            </a:r>
            <a:r>
              <a:rPr lang="ru-RU" dirty="0" err="1" smtClean="0"/>
              <a:t>суспільстві</a:t>
            </a:r>
            <a:r>
              <a:rPr lang="ru-RU" dirty="0" smtClean="0"/>
              <a:t> в </a:t>
            </a:r>
            <a:r>
              <a:rPr lang="ru-RU" dirty="0" err="1" smtClean="0"/>
              <a:t>цілому</a:t>
            </a:r>
            <a:r>
              <a:rPr lang="ru-RU" dirty="0" smtClean="0"/>
              <a:t>, </a:t>
            </a:r>
            <a:r>
              <a:rPr lang="ru-RU" dirty="0" err="1" smtClean="0"/>
              <a:t>обсяги</a:t>
            </a:r>
            <a:r>
              <a:rPr lang="ru-RU" dirty="0" smtClean="0"/>
              <a:t> </a:t>
            </a:r>
            <a:r>
              <a:rPr lang="ru-RU" dirty="0" err="1" smtClean="0"/>
              <a:t>витрат</a:t>
            </a:r>
            <a:r>
              <a:rPr lang="ru-RU" dirty="0" smtClean="0"/>
              <a:t> та </a:t>
            </a:r>
            <a:r>
              <a:rPr lang="ru-RU" dirty="0" err="1" smtClean="0"/>
              <a:t>напруженість</a:t>
            </a:r>
            <a:r>
              <a:rPr lang="ru-RU" dirty="0" smtClean="0"/>
              <a:t> </a:t>
            </a:r>
            <a:r>
              <a:rPr lang="ru-RU" dirty="0" err="1" smtClean="0"/>
              <a:t>праці</a:t>
            </a:r>
            <a:r>
              <a:rPr lang="ru-RU" dirty="0" smtClean="0"/>
              <a:t>, </a:t>
            </a:r>
            <a:r>
              <a:rPr lang="ru-RU" dirty="0" err="1" smtClean="0"/>
              <a:t>підвищення</a:t>
            </a:r>
            <a:r>
              <a:rPr lang="ru-RU" dirty="0" smtClean="0"/>
              <a:t> </a:t>
            </a:r>
            <a:r>
              <a:rPr lang="ru-RU" dirty="0" err="1" smtClean="0"/>
              <a:t>якості</a:t>
            </a:r>
            <a:r>
              <a:rPr lang="ru-RU" dirty="0" smtClean="0"/>
              <a:t> </a:t>
            </a:r>
            <a:r>
              <a:rPr lang="ru-RU" dirty="0" err="1" smtClean="0"/>
              <a:t>робочої</a:t>
            </a:r>
            <a:r>
              <a:rPr lang="ru-RU" dirty="0" smtClean="0"/>
              <a:t> </a:t>
            </a:r>
            <a:r>
              <a:rPr lang="ru-RU" dirty="0" err="1" smtClean="0"/>
              <a:t>сили</a:t>
            </a:r>
            <a:r>
              <a:rPr lang="ru-RU" dirty="0" smtClean="0"/>
              <a:t>, </a:t>
            </a:r>
            <a:r>
              <a:rPr lang="ru-RU" dirty="0" err="1" smtClean="0"/>
              <a:t>ринкові</a:t>
            </a:r>
            <a:r>
              <a:rPr lang="ru-RU" dirty="0" smtClean="0"/>
              <a:t> </a:t>
            </a:r>
            <a:r>
              <a:rPr lang="ru-RU" dirty="0" err="1" smtClean="0"/>
              <a:t>фактори</a:t>
            </a:r>
            <a:r>
              <a:rPr lang="ru-RU" dirty="0" smtClean="0"/>
              <a:t> (</a:t>
            </a:r>
            <a:r>
              <a:rPr lang="ru-RU" dirty="0" err="1" smtClean="0"/>
              <a:t>пропозиція</a:t>
            </a:r>
            <a:r>
              <a:rPr lang="ru-RU" dirty="0" smtClean="0"/>
              <a:t> та попит) </a:t>
            </a:r>
            <a:r>
              <a:rPr lang="ru-RU" dirty="0" err="1" smtClean="0"/>
              <a:t>тощо</a:t>
            </a:r>
            <a:r>
              <a:rPr lang="ru-RU" dirty="0" smtClean="0"/>
              <a:t>. </a:t>
            </a:r>
          </a:p>
          <a:p>
            <a:r>
              <a:rPr lang="ru-RU" dirty="0" err="1" smtClean="0"/>
              <a:t>Заробітну</a:t>
            </a:r>
            <a:r>
              <a:rPr lang="ru-RU" dirty="0" smtClean="0"/>
              <a:t> плати </a:t>
            </a:r>
            <a:r>
              <a:rPr lang="ru-RU" dirty="0" err="1" smtClean="0"/>
              <a:t>розділяють</a:t>
            </a:r>
            <a:r>
              <a:rPr lang="ru-RU" dirty="0" smtClean="0"/>
              <a:t> на </a:t>
            </a:r>
            <a:r>
              <a:rPr lang="ru-RU" dirty="0" err="1" smtClean="0"/>
              <a:t>номінальну</a:t>
            </a:r>
            <a:r>
              <a:rPr lang="ru-RU" dirty="0" smtClean="0"/>
              <a:t> та </a:t>
            </a:r>
            <a:r>
              <a:rPr lang="ru-RU" dirty="0" err="1" smtClean="0"/>
              <a:t>реальну</a:t>
            </a:r>
            <a:r>
              <a:rPr lang="ru-RU" dirty="0" smtClean="0"/>
              <a:t>. </a:t>
            </a:r>
            <a:r>
              <a:rPr lang="ru-RU" dirty="0" err="1" smtClean="0"/>
              <a:t>Номінальна</a:t>
            </a:r>
            <a:r>
              <a:rPr lang="ru-RU" dirty="0" smtClean="0"/>
              <a:t> </a:t>
            </a:r>
            <a:r>
              <a:rPr lang="ru-RU" dirty="0" err="1" smtClean="0"/>
              <a:t>заробітна</a:t>
            </a:r>
            <a:r>
              <a:rPr lang="ru-RU" dirty="0" smtClean="0"/>
              <a:t> плата – </a:t>
            </a:r>
            <a:r>
              <a:rPr lang="ru-RU" dirty="0" err="1" smtClean="0"/>
              <a:t>це</a:t>
            </a:r>
            <a:r>
              <a:rPr lang="ru-RU" dirty="0" smtClean="0"/>
              <a:t> сума </a:t>
            </a:r>
            <a:r>
              <a:rPr lang="ru-RU" dirty="0" err="1" smtClean="0"/>
              <a:t>коштів</a:t>
            </a:r>
            <a:r>
              <a:rPr lang="ru-RU" dirty="0" smtClean="0"/>
              <a:t>, </a:t>
            </a:r>
            <a:r>
              <a:rPr lang="ru-RU" dirty="0" err="1" smtClean="0"/>
              <a:t>які</a:t>
            </a:r>
            <a:r>
              <a:rPr lang="ru-RU" dirty="0" smtClean="0"/>
              <a:t> </a:t>
            </a:r>
            <a:r>
              <a:rPr lang="ru-RU" dirty="0" err="1" smtClean="0"/>
              <a:t>одержують</a:t>
            </a:r>
            <a:r>
              <a:rPr lang="ru-RU" dirty="0" smtClean="0"/>
              <a:t> </a:t>
            </a:r>
            <a:r>
              <a:rPr lang="ru-RU" dirty="0" err="1" smtClean="0"/>
              <a:t>працівники</a:t>
            </a:r>
            <a:r>
              <a:rPr lang="ru-RU" dirty="0" smtClean="0"/>
              <a:t> за </a:t>
            </a:r>
            <a:r>
              <a:rPr lang="ru-RU" dirty="0" err="1" smtClean="0"/>
              <a:t>виконаний</a:t>
            </a:r>
            <a:r>
              <a:rPr lang="ru-RU" dirty="0" smtClean="0"/>
              <a:t> </a:t>
            </a:r>
            <a:r>
              <a:rPr lang="ru-RU" dirty="0" err="1" smtClean="0"/>
              <a:t>обсяг</a:t>
            </a:r>
            <a:r>
              <a:rPr lang="ru-RU" dirty="0" smtClean="0"/>
              <a:t> </a:t>
            </a:r>
            <a:r>
              <a:rPr lang="ru-RU" dirty="0" err="1" smtClean="0"/>
              <a:t>робіт</a:t>
            </a:r>
            <a:r>
              <a:rPr lang="ru-RU" dirty="0" smtClean="0"/>
              <a:t>, </a:t>
            </a:r>
            <a:r>
              <a:rPr lang="ru-RU" dirty="0" err="1" smtClean="0"/>
              <a:t>кількість</a:t>
            </a:r>
            <a:r>
              <a:rPr lang="ru-RU" dirty="0" smtClean="0"/>
              <a:t> та </a:t>
            </a:r>
            <a:r>
              <a:rPr lang="ru-RU" dirty="0" err="1" smtClean="0"/>
              <a:t>якість</a:t>
            </a:r>
            <a:r>
              <a:rPr lang="ru-RU" dirty="0" smtClean="0"/>
              <a:t> </a:t>
            </a:r>
            <a:r>
              <a:rPr lang="ru-RU" dirty="0" err="1" smtClean="0"/>
              <a:t>витраченої</a:t>
            </a:r>
            <a:r>
              <a:rPr lang="ru-RU" dirty="0" smtClean="0"/>
              <a:t> </a:t>
            </a:r>
            <a:r>
              <a:rPr lang="ru-RU" dirty="0" err="1" smtClean="0"/>
              <a:t>праці</a:t>
            </a:r>
            <a:r>
              <a:rPr lang="ru-RU" dirty="0" smtClean="0"/>
              <a:t> та </a:t>
            </a:r>
            <a:r>
              <a:rPr lang="ru-RU" dirty="0" err="1" smtClean="0"/>
              <a:t>кінцевих</a:t>
            </a:r>
            <a:r>
              <a:rPr lang="ru-RU" dirty="0" smtClean="0"/>
              <a:t> </a:t>
            </a:r>
            <a:r>
              <a:rPr lang="ru-RU" dirty="0" err="1" smtClean="0"/>
              <a:t>результатів</a:t>
            </a:r>
            <a:r>
              <a:rPr lang="ru-RU" dirty="0" smtClean="0"/>
              <a:t> </a:t>
            </a:r>
            <a:r>
              <a:rPr lang="ru-RU" dirty="0" err="1" smtClean="0"/>
              <a:t>діяльності</a:t>
            </a:r>
            <a:r>
              <a:rPr lang="ru-RU" dirty="0" smtClean="0"/>
              <a:t> </a:t>
            </a:r>
            <a:r>
              <a:rPr lang="ru-RU" dirty="0" err="1" smtClean="0"/>
              <a:t>підприємства</a:t>
            </a:r>
            <a:r>
              <a:rPr lang="ru-RU" dirty="0" smtClean="0"/>
              <a:t>. </a:t>
            </a:r>
            <a:r>
              <a:rPr lang="ru-RU" dirty="0" err="1" smtClean="0"/>
              <a:t>Така</a:t>
            </a:r>
            <a:r>
              <a:rPr lang="ru-RU" dirty="0" smtClean="0"/>
              <a:t> форма </a:t>
            </a:r>
            <a:r>
              <a:rPr lang="ru-RU" dirty="0" err="1" smtClean="0"/>
              <a:t>зарплати</a:t>
            </a:r>
            <a:r>
              <a:rPr lang="ru-RU" dirty="0" smtClean="0"/>
              <a:t> </a:t>
            </a:r>
            <a:r>
              <a:rPr lang="ru-RU" dirty="0" err="1" smtClean="0"/>
              <a:t>дозволяє</a:t>
            </a:r>
            <a:r>
              <a:rPr lang="ru-RU" dirty="0" smtClean="0"/>
              <a:t> </a:t>
            </a:r>
            <a:r>
              <a:rPr lang="ru-RU" dirty="0" err="1" smtClean="0"/>
              <a:t>здійснювати</a:t>
            </a:r>
            <a:r>
              <a:rPr lang="ru-RU" dirty="0" smtClean="0"/>
              <a:t> </a:t>
            </a:r>
            <a:r>
              <a:rPr lang="ru-RU" dirty="0" err="1" smtClean="0"/>
              <a:t>обмін</a:t>
            </a:r>
            <a:r>
              <a:rPr lang="ru-RU" dirty="0" smtClean="0"/>
              <a:t> на </a:t>
            </a:r>
            <a:r>
              <a:rPr lang="ru-RU" dirty="0" err="1" smtClean="0"/>
              <a:t>необхідні</a:t>
            </a:r>
            <a:r>
              <a:rPr lang="ru-RU" dirty="0" smtClean="0"/>
              <a:t> </a:t>
            </a:r>
            <a:r>
              <a:rPr lang="ru-RU" dirty="0" err="1" smtClean="0"/>
              <a:t>товари</a:t>
            </a:r>
            <a:r>
              <a:rPr lang="ru-RU" dirty="0" smtClean="0"/>
              <a:t>, </a:t>
            </a:r>
            <a:r>
              <a:rPr lang="ru-RU" dirty="0" err="1" smtClean="0"/>
              <a:t>проте</a:t>
            </a:r>
            <a:r>
              <a:rPr lang="ru-RU" dirty="0" smtClean="0"/>
              <a:t> </a:t>
            </a:r>
            <a:r>
              <a:rPr lang="ru-RU" dirty="0" err="1" smtClean="0"/>
              <a:t>більш</a:t>
            </a:r>
            <a:r>
              <a:rPr lang="ru-RU" dirty="0" smtClean="0"/>
              <a:t> точною характеристикою </a:t>
            </a:r>
            <a:r>
              <a:rPr lang="ru-RU" dirty="0" err="1" smtClean="0"/>
              <a:t>доходів</a:t>
            </a:r>
            <a:r>
              <a:rPr lang="ru-RU" dirty="0" smtClean="0"/>
              <a:t> є реальна </a:t>
            </a:r>
            <a:r>
              <a:rPr lang="ru-RU" dirty="0" err="1" smtClean="0"/>
              <a:t>заробітна</a:t>
            </a:r>
            <a:r>
              <a:rPr lang="ru-RU" dirty="0" smtClean="0"/>
              <a:t> плата. </a:t>
            </a:r>
            <a:r>
              <a:rPr lang="ru-RU" dirty="0" err="1" smtClean="0"/>
              <a:t>Це</a:t>
            </a:r>
            <a:r>
              <a:rPr lang="ru-RU" dirty="0" smtClean="0"/>
              <a:t> </a:t>
            </a:r>
            <a:r>
              <a:rPr lang="ru-RU" dirty="0" err="1" smtClean="0"/>
              <a:t>сукупність</a:t>
            </a:r>
            <a:r>
              <a:rPr lang="ru-RU" dirty="0" smtClean="0"/>
              <a:t> </a:t>
            </a:r>
            <a:r>
              <a:rPr lang="ru-RU" dirty="0" err="1" smtClean="0"/>
              <a:t>матеріальних</a:t>
            </a:r>
            <a:r>
              <a:rPr lang="ru-RU" dirty="0" smtClean="0"/>
              <a:t> та </a:t>
            </a:r>
            <a:r>
              <a:rPr lang="ru-RU" dirty="0" err="1" smtClean="0"/>
              <a:t>культурних</a:t>
            </a:r>
            <a:r>
              <a:rPr lang="ru-RU" dirty="0" smtClean="0"/>
              <a:t> благ і </a:t>
            </a:r>
            <a:r>
              <a:rPr lang="ru-RU" dirty="0" err="1" smtClean="0"/>
              <a:t>послуг</a:t>
            </a:r>
            <a:r>
              <a:rPr lang="ru-RU" dirty="0" smtClean="0"/>
              <a:t>, </a:t>
            </a:r>
            <a:r>
              <a:rPr lang="ru-RU" dirty="0" err="1" smtClean="0"/>
              <a:t>які</a:t>
            </a:r>
            <a:r>
              <a:rPr lang="ru-RU" dirty="0" smtClean="0"/>
              <a:t> </a:t>
            </a:r>
            <a:r>
              <a:rPr lang="ru-RU" dirty="0" err="1" smtClean="0"/>
              <a:t>може</a:t>
            </a:r>
            <a:r>
              <a:rPr lang="ru-RU" dirty="0" smtClean="0"/>
              <a:t> </a:t>
            </a:r>
            <a:r>
              <a:rPr lang="ru-RU" dirty="0" err="1" smtClean="0"/>
              <a:t>придбати</a:t>
            </a:r>
            <a:r>
              <a:rPr lang="ru-RU" dirty="0" smtClean="0"/>
              <a:t> </a:t>
            </a:r>
            <a:r>
              <a:rPr lang="ru-RU" dirty="0" err="1" smtClean="0"/>
              <a:t>працівник</a:t>
            </a:r>
            <a:r>
              <a:rPr lang="ru-RU" dirty="0" smtClean="0"/>
              <a:t> за </a:t>
            </a:r>
            <a:r>
              <a:rPr lang="ru-RU" dirty="0" err="1" smtClean="0"/>
              <a:t>номінальну</a:t>
            </a:r>
            <a:r>
              <a:rPr lang="ru-RU" dirty="0" smtClean="0"/>
              <a:t> </a:t>
            </a:r>
            <a:r>
              <a:rPr lang="ru-RU" dirty="0" err="1" smtClean="0"/>
              <a:t>заробітну</a:t>
            </a:r>
            <a:r>
              <a:rPr lang="ru-RU" dirty="0" smtClean="0"/>
              <a:t> плату. Величина </a:t>
            </a:r>
            <a:r>
              <a:rPr lang="ru-RU" dirty="0" err="1" smtClean="0"/>
              <a:t>реальної</a:t>
            </a:r>
            <a:r>
              <a:rPr lang="ru-RU" dirty="0" smtClean="0"/>
              <a:t> </a:t>
            </a:r>
            <a:r>
              <a:rPr lang="ru-RU" dirty="0" err="1" smtClean="0"/>
              <a:t>заробітної</a:t>
            </a:r>
            <a:r>
              <a:rPr lang="ru-RU" dirty="0" smtClean="0"/>
              <a:t> плати </a:t>
            </a:r>
            <a:r>
              <a:rPr lang="ru-RU" dirty="0" err="1" smtClean="0"/>
              <a:t>напряму</a:t>
            </a:r>
            <a:r>
              <a:rPr lang="ru-RU" dirty="0" smtClean="0"/>
              <a:t> </a:t>
            </a:r>
            <a:r>
              <a:rPr lang="ru-RU" dirty="0" err="1" smtClean="0"/>
              <a:t>залежить</a:t>
            </a:r>
            <a:r>
              <a:rPr lang="ru-RU" dirty="0" smtClean="0"/>
              <a:t> </a:t>
            </a:r>
            <a:r>
              <a:rPr lang="ru-RU" dirty="0" err="1" smtClean="0"/>
              <a:t>від</a:t>
            </a:r>
            <a:r>
              <a:rPr lang="ru-RU" dirty="0" smtClean="0"/>
              <a:t> </a:t>
            </a:r>
            <a:r>
              <a:rPr lang="ru-RU" dirty="0" err="1" smtClean="0"/>
              <a:t>рівня</a:t>
            </a:r>
            <a:r>
              <a:rPr lang="ru-RU" dirty="0" smtClean="0"/>
              <a:t> </a:t>
            </a:r>
            <a:r>
              <a:rPr lang="ru-RU" dirty="0" err="1" smtClean="0"/>
              <a:t>цін</a:t>
            </a:r>
            <a:r>
              <a:rPr lang="ru-RU" dirty="0" smtClean="0"/>
              <a:t> на </a:t>
            </a:r>
            <a:r>
              <a:rPr lang="ru-RU" dirty="0" err="1" smtClean="0"/>
              <a:t>продукти</a:t>
            </a:r>
            <a:r>
              <a:rPr lang="ru-RU" dirty="0" smtClean="0"/>
              <a:t> </a:t>
            </a:r>
            <a:r>
              <a:rPr lang="ru-RU" dirty="0" err="1" smtClean="0"/>
              <a:t>споживання</a:t>
            </a:r>
            <a:r>
              <a:rPr lang="ru-RU" dirty="0" smtClean="0"/>
              <a:t> та </a:t>
            </a:r>
            <a:r>
              <a:rPr lang="ru-RU" dirty="0" err="1" smtClean="0"/>
              <a:t>послуги</a:t>
            </a:r>
            <a:r>
              <a:rPr lang="ru-RU" dirty="0" smtClean="0"/>
              <a:t> і </a:t>
            </a:r>
            <a:r>
              <a:rPr lang="ru-RU" dirty="0" err="1" smtClean="0"/>
              <a:t>величини</a:t>
            </a:r>
            <a:r>
              <a:rPr lang="ru-RU" dirty="0" smtClean="0"/>
              <a:t> </a:t>
            </a:r>
            <a:r>
              <a:rPr lang="ru-RU" dirty="0" err="1" smtClean="0"/>
              <a:t>номінальної</a:t>
            </a:r>
            <a:r>
              <a:rPr lang="ru-RU" dirty="0" smtClean="0"/>
              <a:t> </a:t>
            </a:r>
            <a:r>
              <a:rPr lang="ru-RU" dirty="0" err="1" smtClean="0"/>
              <a:t>заробітної</a:t>
            </a:r>
            <a:r>
              <a:rPr lang="ru-RU" dirty="0" smtClean="0"/>
              <a:t> плати.</a:t>
            </a:r>
          </a:p>
          <a:p>
            <a:r>
              <a:rPr lang="ru-RU" dirty="0" err="1" smtClean="0"/>
              <a:t>Цю</a:t>
            </a:r>
            <a:r>
              <a:rPr lang="ru-RU" dirty="0" smtClean="0"/>
              <a:t> </a:t>
            </a:r>
            <a:r>
              <a:rPr lang="ru-RU" dirty="0" err="1" smtClean="0"/>
              <a:t>залежність</a:t>
            </a:r>
            <a:r>
              <a:rPr lang="ru-RU" dirty="0" smtClean="0"/>
              <a:t> </a:t>
            </a:r>
            <a:r>
              <a:rPr lang="ru-RU" dirty="0" err="1" smtClean="0"/>
              <a:t>можна</a:t>
            </a:r>
            <a:r>
              <a:rPr lang="ru-RU" dirty="0" smtClean="0"/>
              <a:t> </a:t>
            </a:r>
            <a:r>
              <a:rPr lang="ru-RU" dirty="0" err="1" smtClean="0"/>
              <a:t>виразити</a:t>
            </a:r>
            <a:r>
              <a:rPr lang="ru-RU" dirty="0" smtClean="0"/>
              <a:t> так:</a:t>
            </a:r>
          </a:p>
          <a:p>
            <a:pPr algn="ctr"/>
            <a:r>
              <a:rPr lang="ru-RU" dirty="0" err="1" smtClean="0"/>
              <a:t>Ір</a:t>
            </a:r>
            <a:r>
              <a:rPr lang="ru-RU" dirty="0" smtClean="0"/>
              <a:t> </a:t>
            </a:r>
            <a:r>
              <a:rPr lang="ru-RU" dirty="0" err="1" smtClean="0"/>
              <a:t>зп</a:t>
            </a:r>
            <a:r>
              <a:rPr lang="ru-RU" dirty="0" smtClean="0"/>
              <a:t> = </a:t>
            </a:r>
            <a:r>
              <a:rPr lang="ru-RU" dirty="0" err="1" smtClean="0"/>
              <a:t>Ін</a:t>
            </a:r>
            <a:r>
              <a:rPr lang="ru-RU" dirty="0" smtClean="0"/>
              <a:t> </a:t>
            </a:r>
            <a:r>
              <a:rPr lang="ru-RU" dirty="0" err="1" smtClean="0"/>
              <a:t>зп</a:t>
            </a:r>
            <a:r>
              <a:rPr lang="ru-RU" dirty="0" smtClean="0"/>
              <a:t>/ </a:t>
            </a:r>
            <a:r>
              <a:rPr lang="ru-RU" dirty="0" err="1" smtClean="0"/>
              <a:t>Іц</a:t>
            </a:r>
            <a:r>
              <a:rPr lang="ru-RU" dirty="0" smtClean="0"/>
              <a:t>,     </a:t>
            </a:r>
          </a:p>
          <a:p>
            <a:r>
              <a:rPr lang="ru-RU" dirty="0" smtClean="0"/>
              <a:t>де </a:t>
            </a:r>
            <a:r>
              <a:rPr lang="ru-RU" dirty="0" err="1" smtClean="0"/>
              <a:t>Ірзі</a:t>
            </a:r>
            <a:r>
              <a:rPr lang="ru-RU" dirty="0" smtClean="0"/>
              <a:t>, І </a:t>
            </a:r>
            <a:r>
              <a:rPr lang="ru-RU" dirty="0" err="1" smtClean="0"/>
              <a:t>нзп</a:t>
            </a:r>
            <a:r>
              <a:rPr lang="ru-RU" dirty="0" smtClean="0"/>
              <a:t> — </a:t>
            </a:r>
            <a:r>
              <a:rPr lang="ru-RU" dirty="0" err="1" smtClean="0"/>
              <a:t>відповідно</a:t>
            </a:r>
            <a:r>
              <a:rPr lang="ru-RU" dirty="0" smtClean="0"/>
              <a:t> </a:t>
            </a:r>
            <a:r>
              <a:rPr lang="ru-RU" dirty="0" err="1" smtClean="0"/>
              <a:t>індекси</a:t>
            </a:r>
            <a:r>
              <a:rPr lang="ru-RU" dirty="0" smtClean="0"/>
              <a:t> </a:t>
            </a:r>
            <a:r>
              <a:rPr lang="ru-RU" dirty="0" err="1" smtClean="0"/>
              <a:t>реальної</a:t>
            </a:r>
            <a:r>
              <a:rPr lang="ru-RU" dirty="0" smtClean="0"/>
              <a:t> і </a:t>
            </a:r>
            <a:r>
              <a:rPr lang="ru-RU" dirty="0" err="1" smtClean="0"/>
              <a:t>номінальної</a:t>
            </a:r>
            <a:r>
              <a:rPr lang="ru-RU" dirty="0" smtClean="0"/>
              <a:t> </a:t>
            </a:r>
            <a:r>
              <a:rPr lang="ru-RU" dirty="0" err="1" smtClean="0"/>
              <a:t>заробітної</a:t>
            </a:r>
            <a:r>
              <a:rPr lang="ru-RU" dirty="0" smtClean="0"/>
              <a:t> плати; </a:t>
            </a:r>
            <a:r>
              <a:rPr lang="ru-RU" dirty="0" err="1" smtClean="0"/>
              <a:t>Іц</a:t>
            </a:r>
            <a:r>
              <a:rPr lang="ru-RU" dirty="0" smtClean="0"/>
              <a:t> — </a:t>
            </a:r>
            <a:r>
              <a:rPr lang="ru-RU" dirty="0" err="1" smtClean="0"/>
              <a:t>індекс</a:t>
            </a:r>
            <a:r>
              <a:rPr lang="ru-RU" dirty="0" smtClean="0"/>
              <a:t> </a:t>
            </a:r>
            <a:r>
              <a:rPr lang="ru-RU" dirty="0" err="1" smtClean="0"/>
              <a:t>цін</a:t>
            </a:r>
            <a:r>
              <a:rPr lang="ru-RU" dirty="0" smtClean="0"/>
              <a:t>.</a:t>
            </a:r>
          </a:p>
          <a:p>
            <a:r>
              <a:rPr lang="ru-RU" dirty="0" err="1" smtClean="0"/>
              <a:t>Якщо</a:t>
            </a:r>
            <a:r>
              <a:rPr lang="ru-RU" dirty="0" smtClean="0"/>
              <a:t> </a:t>
            </a:r>
            <a:r>
              <a:rPr lang="ru-RU" dirty="0" err="1" smtClean="0"/>
              <a:t>ціни</a:t>
            </a:r>
            <a:r>
              <a:rPr lang="ru-RU" dirty="0" smtClean="0"/>
              <a:t> на </a:t>
            </a:r>
            <a:r>
              <a:rPr lang="ru-RU" dirty="0" err="1" smtClean="0"/>
              <a:t>товари</a:t>
            </a:r>
            <a:r>
              <a:rPr lang="ru-RU" dirty="0" smtClean="0"/>
              <a:t> </a:t>
            </a:r>
            <a:r>
              <a:rPr lang="ru-RU" dirty="0" err="1" smtClean="0"/>
              <a:t>зростають</a:t>
            </a:r>
            <a:r>
              <a:rPr lang="ru-RU" dirty="0" smtClean="0"/>
              <a:t> </a:t>
            </a:r>
            <a:r>
              <a:rPr lang="ru-RU" dirty="0" err="1" smtClean="0"/>
              <a:t>швидше</a:t>
            </a:r>
            <a:r>
              <a:rPr lang="ru-RU" dirty="0" smtClean="0"/>
              <a:t>, </a:t>
            </a:r>
            <a:r>
              <a:rPr lang="ru-RU" dirty="0" err="1" smtClean="0"/>
              <a:t>ніж</a:t>
            </a:r>
            <a:r>
              <a:rPr lang="ru-RU" dirty="0" smtClean="0"/>
              <a:t> </a:t>
            </a:r>
            <a:r>
              <a:rPr lang="ru-RU" dirty="0" err="1" smtClean="0"/>
              <a:t>номінальна</a:t>
            </a:r>
            <a:r>
              <a:rPr lang="ru-RU" dirty="0" smtClean="0"/>
              <a:t> </a:t>
            </a:r>
            <a:r>
              <a:rPr lang="ru-RU" dirty="0" err="1" smtClean="0"/>
              <a:t>заробітна</a:t>
            </a:r>
            <a:r>
              <a:rPr lang="ru-RU" dirty="0" smtClean="0"/>
              <a:t> плата, то реальна </a:t>
            </a:r>
            <a:r>
              <a:rPr lang="ru-RU" dirty="0" err="1" smtClean="0"/>
              <a:t>заробітна</a:t>
            </a:r>
            <a:r>
              <a:rPr lang="ru-RU" dirty="0" smtClean="0"/>
              <a:t> плата </a:t>
            </a:r>
            <a:r>
              <a:rPr lang="ru-RU" dirty="0" err="1" smtClean="0"/>
              <a:t>знижується</a:t>
            </a:r>
            <a:r>
              <a:rPr lang="ru-RU" dirty="0" smtClean="0"/>
              <a:t>.</a:t>
            </a:r>
          </a:p>
          <a:p>
            <a:r>
              <a:rPr lang="ru-RU" dirty="0" err="1" smtClean="0"/>
              <a:t>Підвищення</a:t>
            </a:r>
            <a:r>
              <a:rPr lang="ru-RU" dirty="0" smtClean="0"/>
              <a:t> </a:t>
            </a:r>
            <a:r>
              <a:rPr lang="ru-RU" dirty="0" err="1" smtClean="0"/>
              <a:t>рівня</a:t>
            </a:r>
            <a:r>
              <a:rPr lang="ru-RU" dirty="0" smtClean="0"/>
              <a:t> </a:t>
            </a:r>
            <a:r>
              <a:rPr lang="ru-RU" dirty="0" err="1" smtClean="0"/>
              <a:t>реальної</a:t>
            </a:r>
            <a:r>
              <a:rPr lang="ru-RU" dirty="0" smtClean="0"/>
              <a:t> </a:t>
            </a:r>
            <a:r>
              <a:rPr lang="ru-RU" dirty="0" err="1" smtClean="0"/>
              <a:t>заробітної</a:t>
            </a:r>
            <a:r>
              <a:rPr lang="ru-RU" dirty="0" smtClean="0"/>
              <a:t> плати та </a:t>
            </a:r>
            <a:r>
              <a:rPr lang="ru-RU" dirty="0" err="1" smtClean="0"/>
              <a:t>забезпечення</a:t>
            </a:r>
            <a:r>
              <a:rPr lang="ru-RU" dirty="0" smtClean="0"/>
              <a:t> </a:t>
            </a:r>
            <a:r>
              <a:rPr lang="ru-RU" dirty="0" err="1" smtClean="0"/>
              <a:t>стабільних</a:t>
            </a:r>
            <a:r>
              <a:rPr lang="ru-RU" dirty="0" smtClean="0"/>
              <a:t> </a:t>
            </a:r>
            <a:r>
              <a:rPr lang="ru-RU" dirty="0" err="1" smtClean="0"/>
              <a:t>темпів</a:t>
            </a:r>
            <a:r>
              <a:rPr lang="ru-RU" dirty="0" smtClean="0"/>
              <a:t> </a:t>
            </a:r>
            <a:r>
              <a:rPr lang="ru-RU" dirty="0" err="1" smtClean="0"/>
              <a:t>її</a:t>
            </a:r>
            <a:r>
              <a:rPr lang="ru-RU" dirty="0" smtClean="0"/>
              <a:t> </a:t>
            </a:r>
            <a:r>
              <a:rPr lang="ru-RU" dirty="0" err="1" smtClean="0"/>
              <a:t>зростання</a:t>
            </a:r>
            <a:r>
              <a:rPr lang="ru-RU" dirty="0" smtClean="0"/>
              <a:t>, а </a:t>
            </a:r>
            <a:r>
              <a:rPr lang="ru-RU" dirty="0" err="1" smtClean="0"/>
              <a:t>отже</a:t>
            </a:r>
            <a:r>
              <a:rPr lang="ru-RU" dirty="0" smtClean="0"/>
              <a:t>, і </a:t>
            </a:r>
            <a:r>
              <a:rPr lang="ru-RU" dirty="0" err="1" smtClean="0"/>
              <a:t>підвищення</a:t>
            </a:r>
            <a:r>
              <a:rPr lang="ru-RU" dirty="0" smtClean="0"/>
              <a:t> </a:t>
            </a:r>
            <a:r>
              <a:rPr lang="ru-RU" dirty="0" err="1" smtClean="0"/>
              <a:t>купівельної</a:t>
            </a:r>
            <a:r>
              <a:rPr lang="ru-RU" dirty="0" smtClean="0"/>
              <a:t> </a:t>
            </a:r>
            <a:r>
              <a:rPr lang="ru-RU" dirty="0" err="1" smtClean="0"/>
              <a:t>спроможності</a:t>
            </a:r>
            <a:r>
              <a:rPr lang="ru-RU" dirty="0" smtClean="0"/>
              <a:t> </a:t>
            </a:r>
            <a:r>
              <a:rPr lang="ru-RU" dirty="0" err="1" smtClean="0"/>
              <a:t>населення</a:t>
            </a:r>
            <a:r>
              <a:rPr lang="ru-RU" dirty="0" smtClean="0"/>
              <a:t>, </a:t>
            </a:r>
            <a:r>
              <a:rPr lang="ru-RU" dirty="0" err="1" smtClean="0"/>
              <a:t>може</a:t>
            </a:r>
            <a:r>
              <a:rPr lang="ru-RU" dirty="0" smtClean="0"/>
              <a:t> бути </a:t>
            </a:r>
            <a:r>
              <a:rPr lang="ru-RU" dirty="0" err="1" smtClean="0"/>
              <a:t>досягнуто</a:t>
            </a:r>
            <a:r>
              <a:rPr lang="ru-RU" dirty="0" smtClean="0"/>
              <a:t> </a:t>
            </a:r>
            <a:r>
              <a:rPr lang="ru-RU" dirty="0" err="1" smtClean="0"/>
              <a:t>лише</a:t>
            </a:r>
            <a:r>
              <a:rPr lang="ru-RU" dirty="0" smtClean="0"/>
              <a:t> </a:t>
            </a:r>
            <a:r>
              <a:rPr lang="ru-RU" dirty="0" err="1" smtClean="0"/>
              <a:t>двома</a:t>
            </a:r>
            <a:r>
              <a:rPr lang="ru-RU" dirty="0" smtClean="0"/>
              <a:t> способами:</a:t>
            </a:r>
          </a:p>
          <a:p>
            <a:r>
              <a:rPr lang="ru-RU" dirty="0" smtClean="0"/>
              <a:t>•	</a:t>
            </a:r>
            <a:r>
              <a:rPr lang="ru-RU" dirty="0" err="1" smtClean="0"/>
              <a:t>суттєвим</a:t>
            </a:r>
            <a:r>
              <a:rPr lang="ru-RU" dirty="0" smtClean="0"/>
              <a:t> </a:t>
            </a:r>
            <a:r>
              <a:rPr lang="ru-RU" dirty="0" err="1" smtClean="0"/>
              <a:t>підвищенням</a:t>
            </a:r>
            <a:r>
              <a:rPr lang="ru-RU" dirty="0" smtClean="0"/>
              <a:t> </a:t>
            </a:r>
            <a:r>
              <a:rPr lang="ru-RU" dirty="0" err="1" smtClean="0"/>
              <a:t>номінальної</a:t>
            </a:r>
            <a:r>
              <a:rPr lang="ru-RU" dirty="0" smtClean="0"/>
              <a:t> </a:t>
            </a:r>
            <a:r>
              <a:rPr lang="ru-RU" dirty="0" err="1" smtClean="0"/>
              <a:t>заробітної</a:t>
            </a:r>
            <a:r>
              <a:rPr lang="ru-RU" dirty="0" smtClean="0"/>
              <a:t> плати;</a:t>
            </a:r>
          </a:p>
          <a:p>
            <a:r>
              <a:rPr lang="ru-RU" dirty="0" smtClean="0"/>
              <a:t>•	</a:t>
            </a:r>
            <a:r>
              <a:rPr lang="ru-RU" dirty="0" err="1" smtClean="0"/>
              <a:t>стримуванням</a:t>
            </a:r>
            <a:r>
              <a:rPr lang="ru-RU" dirty="0" smtClean="0"/>
              <a:t> </a:t>
            </a:r>
            <a:r>
              <a:rPr lang="ru-RU" dirty="0" err="1" smtClean="0"/>
              <a:t>зростання</a:t>
            </a:r>
            <a:r>
              <a:rPr lang="ru-RU" dirty="0" smtClean="0"/>
              <a:t> </a:t>
            </a:r>
            <a:r>
              <a:rPr lang="ru-RU" dirty="0" err="1" smtClean="0"/>
              <a:t>цін</a:t>
            </a:r>
            <a:r>
              <a:rPr lang="ru-RU" dirty="0" smtClean="0"/>
              <a:t> на </a:t>
            </a:r>
            <a:r>
              <a:rPr lang="ru-RU" dirty="0" err="1" smtClean="0"/>
              <a:t>споживчі</a:t>
            </a:r>
            <a:r>
              <a:rPr lang="ru-RU" dirty="0" smtClean="0"/>
              <a:t> </a:t>
            </a:r>
            <a:r>
              <a:rPr lang="ru-RU" dirty="0" err="1" smtClean="0"/>
              <a:t>товари</a:t>
            </a:r>
            <a:r>
              <a:rPr lang="ru-RU" dirty="0" smtClean="0"/>
              <a:t> та </a:t>
            </a:r>
            <a:r>
              <a:rPr lang="ru-RU" dirty="0" err="1" smtClean="0"/>
              <a:t>послуги</a:t>
            </a:r>
            <a:r>
              <a:rPr lang="ru-RU" dirty="0" smtClean="0"/>
              <a:t>, </a:t>
            </a:r>
            <a:r>
              <a:rPr lang="ru-RU" dirty="0" err="1" smtClean="0"/>
              <a:t>запровадженням</a:t>
            </a:r>
            <a:r>
              <a:rPr lang="ru-RU" dirty="0" smtClean="0"/>
              <a:t> </a:t>
            </a:r>
            <a:r>
              <a:rPr lang="ru-RU" dirty="0" err="1" smtClean="0"/>
              <a:t>ефективного</a:t>
            </a:r>
            <a:r>
              <a:rPr lang="ru-RU" dirty="0" smtClean="0"/>
              <a:t> </a:t>
            </a:r>
            <a:r>
              <a:rPr lang="ru-RU" dirty="0" err="1" smtClean="0"/>
              <a:t>механізму</a:t>
            </a:r>
            <a:r>
              <a:rPr lang="ru-RU" dirty="0" smtClean="0"/>
              <a:t> </a:t>
            </a:r>
            <a:r>
              <a:rPr lang="ru-RU" dirty="0" err="1" smtClean="0"/>
              <a:t>індексації</a:t>
            </a:r>
            <a:r>
              <a:rPr lang="ru-RU" dirty="0" smtClean="0"/>
              <a:t> </a:t>
            </a:r>
            <a:r>
              <a:rPr lang="ru-RU" dirty="0" err="1" smtClean="0"/>
              <a:t>заробітної</a:t>
            </a:r>
            <a:r>
              <a:rPr lang="ru-RU" dirty="0" smtClean="0"/>
              <a:t> плати з метою </a:t>
            </a:r>
            <a:r>
              <a:rPr lang="ru-RU" dirty="0" err="1" smtClean="0"/>
              <a:t>підтримання</a:t>
            </a:r>
            <a:r>
              <a:rPr lang="ru-RU" dirty="0" smtClean="0"/>
              <a:t> </a:t>
            </a:r>
            <a:r>
              <a:rPr lang="ru-RU" dirty="0" err="1" smtClean="0"/>
              <a:t>її</a:t>
            </a:r>
            <a:r>
              <a:rPr lang="ru-RU" dirty="0" smtClean="0"/>
              <a:t> </a:t>
            </a:r>
            <a:r>
              <a:rPr lang="ru-RU" dirty="0" err="1" smtClean="0"/>
              <a:t>купівельної</a:t>
            </a:r>
            <a:r>
              <a:rPr lang="ru-RU" dirty="0" smtClean="0"/>
              <a:t> </a:t>
            </a:r>
            <a:r>
              <a:rPr lang="ru-RU" dirty="0" err="1" smtClean="0"/>
              <a:t>спроможності</a:t>
            </a:r>
            <a:r>
              <a:rPr lang="ru-RU" dirty="0" smtClean="0"/>
              <a:t>, а </a:t>
            </a:r>
            <a:r>
              <a:rPr lang="ru-RU" dirty="0" err="1" smtClean="0"/>
              <a:t>також</a:t>
            </a:r>
            <a:r>
              <a:rPr lang="ru-RU" dirty="0" smtClean="0"/>
              <a:t> </a:t>
            </a:r>
            <a:r>
              <a:rPr lang="ru-RU" dirty="0" err="1" smtClean="0"/>
              <a:t>грошових</a:t>
            </a:r>
            <a:r>
              <a:rPr lang="ru-RU" dirty="0" smtClean="0"/>
              <a:t> </a:t>
            </a:r>
            <a:r>
              <a:rPr lang="ru-RU" dirty="0" err="1" smtClean="0"/>
              <a:t>доходів</a:t>
            </a:r>
            <a:r>
              <a:rPr lang="ru-RU" dirty="0" smtClean="0"/>
              <a:t> і </a:t>
            </a:r>
            <a:r>
              <a:rPr lang="ru-RU" dirty="0" err="1" smtClean="0"/>
              <a:t>збережень</a:t>
            </a:r>
            <a:r>
              <a:rPr lang="ru-RU" dirty="0" smtClean="0"/>
              <a:t> </a:t>
            </a:r>
            <a:r>
              <a:rPr lang="ru-RU" dirty="0" err="1" smtClean="0"/>
              <a:t>громадян</a:t>
            </a:r>
            <a:r>
              <a:rPr lang="ru-RU" dirty="0" smtClean="0"/>
              <a:t>.</a:t>
            </a:r>
          </a:p>
          <a:p>
            <a:endParaRPr lang="ru-RU" dirty="0" smtClean="0"/>
          </a:p>
          <a:p>
            <a:endParaRPr lang="en-US" dirty="0"/>
          </a:p>
        </p:txBody>
      </p:sp>
    </p:spTree>
    <p:extLst>
      <p:ext uri="{BB962C8B-B14F-4D97-AF65-F5344CB8AC3E}">
        <p14:creationId xmlns:p14="http://schemas.microsoft.com/office/powerpoint/2010/main" val="280923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36488" y="3244334"/>
            <a:ext cx="1119024" cy="369332"/>
          </a:xfrm>
          <a:prstGeom prst="rect">
            <a:avLst/>
          </a:prstGeom>
        </p:spPr>
        <p:txBody>
          <a:bodyPr wrap="none">
            <a:spAutoFit/>
          </a:bodyPr>
          <a:lstStyle/>
          <a:p>
            <a:r>
              <a:rPr lang="ru-RU" dirty="0" err="1" smtClean="0"/>
              <a:t>Показник</a:t>
            </a:r>
            <a:endParaRPr lang="en-US" dirty="0"/>
          </a:p>
        </p:txBody>
      </p:sp>
      <p:graphicFrame>
        <p:nvGraphicFramePr>
          <p:cNvPr id="3" name="Таблица 2"/>
          <p:cNvGraphicFramePr>
            <a:graphicFrameLocks noGrp="1"/>
          </p:cNvGraphicFramePr>
          <p:nvPr>
            <p:extLst>
              <p:ext uri="{D42A27DB-BD31-4B8C-83A1-F6EECF244321}">
                <p14:modId xmlns:p14="http://schemas.microsoft.com/office/powerpoint/2010/main" val="3294511070"/>
              </p:ext>
            </p:extLst>
          </p:nvPr>
        </p:nvGraphicFramePr>
        <p:xfrm>
          <a:off x="877388" y="1601986"/>
          <a:ext cx="10515600" cy="4023360"/>
        </p:xfrm>
        <a:graphic>
          <a:graphicData uri="http://schemas.openxmlformats.org/drawingml/2006/table">
            <a:tbl>
              <a:tblPr/>
              <a:tblGrid>
                <a:gridCol w="3505200">
                  <a:extLst>
                    <a:ext uri="{9D8B030D-6E8A-4147-A177-3AD203B41FA5}">
                      <a16:colId xmlns:a16="http://schemas.microsoft.com/office/drawing/2014/main" xmlns="" val="3568202250"/>
                    </a:ext>
                  </a:extLst>
                </a:gridCol>
                <a:gridCol w="3505200">
                  <a:extLst>
                    <a:ext uri="{9D8B030D-6E8A-4147-A177-3AD203B41FA5}">
                      <a16:colId xmlns:a16="http://schemas.microsoft.com/office/drawing/2014/main" xmlns="" val="2648823239"/>
                    </a:ext>
                  </a:extLst>
                </a:gridCol>
                <a:gridCol w="3505200">
                  <a:extLst>
                    <a:ext uri="{9D8B030D-6E8A-4147-A177-3AD203B41FA5}">
                      <a16:colId xmlns:a16="http://schemas.microsoft.com/office/drawing/2014/main" xmlns="" val="1736821904"/>
                    </a:ext>
                  </a:extLst>
                </a:gridCol>
              </a:tblGrid>
              <a:tr h="0">
                <a:tc>
                  <a:txBody>
                    <a:bodyPr/>
                    <a:lstStyle/>
                    <a:p>
                      <a:r>
                        <a:rPr lang="ru-RU" b="1"/>
                        <a:t>Період</a:t>
                      </a:r>
                      <a:endParaRPr lang="ru-RU"/>
                    </a:p>
                  </a:txBody>
                  <a:tcPr anchor="ctr">
                    <a:lnL>
                      <a:noFill/>
                    </a:lnL>
                    <a:lnR>
                      <a:noFill/>
                    </a:lnR>
                    <a:lnT>
                      <a:noFill/>
                    </a:lnT>
                    <a:lnB>
                      <a:noFill/>
                    </a:lnB>
                  </a:tcPr>
                </a:tc>
                <a:tc>
                  <a:txBody>
                    <a:bodyPr/>
                    <a:lstStyle/>
                    <a:p>
                      <a:pPr algn="ctr"/>
                      <a:r>
                        <a:rPr lang="ru-RU" b="1">
                          <a:effectLst/>
                        </a:rPr>
                        <a:t>Місячна, грн</a:t>
                      </a:r>
                      <a:endParaRPr lang="ru-RU">
                        <a:effectLst/>
                      </a:endParaRPr>
                    </a:p>
                  </a:txBody>
                  <a:tcPr anchor="ctr">
                    <a:lnL>
                      <a:noFill/>
                    </a:lnL>
                    <a:lnR>
                      <a:noFill/>
                    </a:lnR>
                    <a:lnT>
                      <a:noFill/>
                    </a:lnT>
                    <a:lnB>
                      <a:noFill/>
                    </a:lnB>
                  </a:tcPr>
                </a:tc>
                <a:tc>
                  <a:txBody>
                    <a:bodyPr/>
                    <a:lstStyle/>
                    <a:p>
                      <a:pPr algn="ctr"/>
                      <a:r>
                        <a:rPr lang="ru-RU" b="1">
                          <a:effectLst/>
                        </a:rPr>
                        <a:t>Погодинна, грн</a:t>
                      </a:r>
                      <a:endParaRPr lang="ru-RU">
                        <a:effectLst/>
                      </a:endParaRPr>
                    </a:p>
                  </a:txBody>
                  <a:tcPr anchor="ctr">
                    <a:lnL>
                      <a:noFill/>
                    </a:lnL>
                    <a:lnR>
                      <a:noFill/>
                    </a:lnR>
                    <a:lnT>
                      <a:noFill/>
                    </a:lnT>
                    <a:lnB>
                      <a:noFill/>
                    </a:lnB>
                  </a:tcPr>
                </a:tc>
                <a:extLst>
                  <a:ext uri="{0D108BD9-81ED-4DB2-BD59-A6C34878D82A}">
                    <a16:rowId xmlns:a16="http://schemas.microsoft.com/office/drawing/2014/main" xmlns="" val="3995426270"/>
                  </a:ext>
                </a:extLst>
              </a:tr>
              <a:tr h="0">
                <a:tc>
                  <a:txBody>
                    <a:bodyPr/>
                    <a:lstStyle/>
                    <a:p>
                      <a:pPr algn="ctr"/>
                      <a:r>
                        <a:rPr lang="ru-RU">
                          <a:effectLst/>
                        </a:rPr>
                        <a:t>з 01.10.2022 - 2023</a:t>
                      </a:r>
                    </a:p>
                  </a:txBody>
                  <a:tcPr anchor="ctr">
                    <a:lnL>
                      <a:noFill/>
                    </a:lnL>
                    <a:lnR>
                      <a:noFill/>
                    </a:lnR>
                    <a:lnT>
                      <a:noFill/>
                    </a:lnT>
                    <a:lnB>
                      <a:noFill/>
                    </a:lnB>
                  </a:tcPr>
                </a:tc>
                <a:tc>
                  <a:txBody>
                    <a:bodyPr/>
                    <a:lstStyle/>
                    <a:p>
                      <a:pPr algn="ctr"/>
                      <a:r>
                        <a:rPr lang="en-US">
                          <a:effectLst/>
                        </a:rPr>
                        <a:t>6 700</a:t>
                      </a:r>
                    </a:p>
                  </a:txBody>
                  <a:tcPr anchor="ctr">
                    <a:lnL>
                      <a:noFill/>
                    </a:lnL>
                    <a:lnR>
                      <a:noFill/>
                    </a:lnR>
                    <a:lnT>
                      <a:noFill/>
                    </a:lnT>
                    <a:lnB>
                      <a:noFill/>
                    </a:lnB>
                  </a:tcPr>
                </a:tc>
                <a:tc>
                  <a:txBody>
                    <a:bodyPr/>
                    <a:lstStyle/>
                    <a:p>
                      <a:pPr algn="ctr"/>
                      <a:r>
                        <a:rPr lang="en-US">
                          <a:effectLst/>
                        </a:rPr>
                        <a:t>40,46</a:t>
                      </a:r>
                    </a:p>
                  </a:txBody>
                  <a:tcPr anchor="ctr">
                    <a:lnL>
                      <a:noFill/>
                    </a:lnL>
                    <a:lnR>
                      <a:noFill/>
                    </a:lnR>
                    <a:lnT>
                      <a:noFill/>
                    </a:lnT>
                    <a:lnB>
                      <a:noFill/>
                    </a:lnB>
                  </a:tcPr>
                </a:tc>
                <a:extLst>
                  <a:ext uri="{0D108BD9-81ED-4DB2-BD59-A6C34878D82A}">
                    <a16:rowId xmlns:a16="http://schemas.microsoft.com/office/drawing/2014/main" xmlns="" val="2923130293"/>
                  </a:ext>
                </a:extLst>
              </a:tr>
              <a:tr h="0">
                <a:tc>
                  <a:txBody>
                    <a:bodyPr/>
                    <a:lstStyle/>
                    <a:p>
                      <a:pPr algn="ctr"/>
                      <a:r>
                        <a:rPr lang="ru-RU">
                          <a:effectLst/>
                        </a:rPr>
                        <a:t>з 01.12.2021 по 30.09.2022</a:t>
                      </a:r>
                    </a:p>
                  </a:txBody>
                  <a:tcPr anchor="ctr">
                    <a:lnL>
                      <a:noFill/>
                    </a:lnL>
                    <a:lnR>
                      <a:noFill/>
                    </a:lnR>
                    <a:lnT>
                      <a:noFill/>
                    </a:lnT>
                    <a:lnB>
                      <a:noFill/>
                    </a:lnB>
                  </a:tcPr>
                </a:tc>
                <a:tc>
                  <a:txBody>
                    <a:bodyPr/>
                    <a:lstStyle/>
                    <a:p>
                      <a:pPr algn="ctr"/>
                      <a:r>
                        <a:rPr lang="en-US">
                          <a:effectLst/>
                        </a:rPr>
                        <a:t>6 500</a:t>
                      </a:r>
                    </a:p>
                  </a:txBody>
                  <a:tcPr anchor="ctr">
                    <a:lnL>
                      <a:noFill/>
                    </a:lnL>
                    <a:lnR>
                      <a:noFill/>
                    </a:lnR>
                    <a:lnT>
                      <a:noFill/>
                    </a:lnT>
                    <a:lnB>
                      <a:noFill/>
                    </a:lnB>
                  </a:tcPr>
                </a:tc>
                <a:tc>
                  <a:txBody>
                    <a:bodyPr/>
                    <a:lstStyle/>
                    <a:p>
                      <a:pPr algn="ctr"/>
                      <a:r>
                        <a:rPr lang="en-US">
                          <a:effectLst/>
                        </a:rPr>
                        <a:t>39,26</a:t>
                      </a:r>
                    </a:p>
                  </a:txBody>
                  <a:tcPr anchor="ctr">
                    <a:lnL>
                      <a:noFill/>
                    </a:lnL>
                    <a:lnR>
                      <a:noFill/>
                    </a:lnR>
                    <a:lnT>
                      <a:noFill/>
                    </a:lnT>
                    <a:lnB>
                      <a:noFill/>
                    </a:lnB>
                  </a:tcPr>
                </a:tc>
                <a:extLst>
                  <a:ext uri="{0D108BD9-81ED-4DB2-BD59-A6C34878D82A}">
                    <a16:rowId xmlns:a16="http://schemas.microsoft.com/office/drawing/2014/main" xmlns="" val="1085322580"/>
                  </a:ext>
                </a:extLst>
              </a:tr>
              <a:tr h="0">
                <a:tc>
                  <a:txBody>
                    <a:bodyPr/>
                    <a:lstStyle/>
                    <a:p>
                      <a:pPr algn="ctr"/>
                      <a:r>
                        <a:rPr lang="ru-RU">
                          <a:effectLst/>
                        </a:rPr>
                        <a:t>з 01.01.2021 по 30.11.2021</a:t>
                      </a:r>
                    </a:p>
                  </a:txBody>
                  <a:tcPr anchor="ctr">
                    <a:lnL>
                      <a:noFill/>
                    </a:lnL>
                    <a:lnR>
                      <a:noFill/>
                    </a:lnR>
                    <a:lnT>
                      <a:noFill/>
                    </a:lnT>
                    <a:lnB>
                      <a:noFill/>
                    </a:lnB>
                  </a:tcPr>
                </a:tc>
                <a:tc>
                  <a:txBody>
                    <a:bodyPr/>
                    <a:lstStyle/>
                    <a:p>
                      <a:pPr algn="ctr"/>
                      <a:r>
                        <a:rPr lang="en-US">
                          <a:effectLst/>
                        </a:rPr>
                        <a:t>6 000</a:t>
                      </a:r>
                    </a:p>
                  </a:txBody>
                  <a:tcPr anchor="ctr">
                    <a:lnL>
                      <a:noFill/>
                    </a:lnL>
                    <a:lnR>
                      <a:noFill/>
                    </a:lnR>
                    <a:lnT>
                      <a:noFill/>
                    </a:lnT>
                    <a:lnB>
                      <a:noFill/>
                    </a:lnB>
                  </a:tcPr>
                </a:tc>
                <a:tc>
                  <a:txBody>
                    <a:bodyPr/>
                    <a:lstStyle/>
                    <a:p>
                      <a:pPr algn="ctr"/>
                      <a:r>
                        <a:rPr lang="en-US">
                          <a:effectLst/>
                        </a:rPr>
                        <a:t>36,11</a:t>
                      </a:r>
                    </a:p>
                  </a:txBody>
                  <a:tcPr anchor="ctr">
                    <a:lnL>
                      <a:noFill/>
                    </a:lnL>
                    <a:lnR>
                      <a:noFill/>
                    </a:lnR>
                    <a:lnT>
                      <a:noFill/>
                    </a:lnT>
                    <a:lnB>
                      <a:noFill/>
                    </a:lnB>
                  </a:tcPr>
                </a:tc>
                <a:extLst>
                  <a:ext uri="{0D108BD9-81ED-4DB2-BD59-A6C34878D82A}">
                    <a16:rowId xmlns:a16="http://schemas.microsoft.com/office/drawing/2014/main" xmlns="" val="3756430562"/>
                  </a:ext>
                </a:extLst>
              </a:tr>
              <a:tr h="0">
                <a:tc>
                  <a:txBody>
                    <a:bodyPr/>
                    <a:lstStyle/>
                    <a:p>
                      <a:pPr algn="ctr"/>
                      <a:r>
                        <a:rPr lang="ru-RU">
                          <a:effectLst/>
                        </a:rPr>
                        <a:t>з 01.09.2020 по 31.12.2020</a:t>
                      </a:r>
                    </a:p>
                  </a:txBody>
                  <a:tcPr anchor="ctr">
                    <a:lnL>
                      <a:noFill/>
                    </a:lnL>
                    <a:lnR>
                      <a:noFill/>
                    </a:lnR>
                    <a:lnT>
                      <a:noFill/>
                    </a:lnT>
                    <a:lnB>
                      <a:noFill/>
                    </a:lnB>
                  </a:tcPr>
                </a:tc>
                <a:tc>
                  <a:txBody>
                    <a:bodyPr/>
                    <a:lstStyle/>
                    <a:p>
                      <a:pPr algn="ctr"/>
                      <a:r>
                        <a:rPr lang="en-US">
                          <a:effectLst/>
                        </a:rPr>
                        <a:t>5 000</a:t>
                      </a:r>
                    </a:p>
                  </a:txBody>
                  <a:tcPr anchor="ctr">
                    <a:lnL>
                      <a:noFill/>
                    </a:lnL>
                    <a:lnR>
                      <a:noFill/>
                    </a:lnR>
                    <a:lnT>
                      <a:noFill/>
                    </a:lnT>
                    <a:lnB>
                      <a:noFill/>
                    </a:lnB>
                  </a:tcPr>
                </a:tc>
                <a:tc>
                  <a:txBody>
                    <a:bodyPr/>
                    <a:lstStyle/>
                    <a:p>
                      <a:pPr algn="ctr"/>
                      <a:r>
                        <a:rPr lang="en-US">
                          <a:effectLst/>
                        </a:rPr>
                        <a:t>29,20</a:t>
                      </a:r>
                    </a:p>
                  </a:txBody>
                  <a:tcPr anchor="ctr">
                    <a:lnL>
                      <a:noFill/>
                    </a:lnL>
                    <a:lnR>
                      <a:noFill/>
                    </a:lnR>
                    <a:lnT>
                      <a:noFill/>
                    </a:lnT>
                    <a:lnB>
                      <a:noFill/>
                    </a:lnB>
                  </a:tcPr>
                </a:tc>
                <a:extLst>
                  <a:ext uri="{0D108BD9-81ED-4DB2-BD59-A6C34878D82A}">
                    <a16:rowId xmlns:a16="http://schemas.microsoft.com/office/drawing/2014/main" xmlns="" val="3463125610"/>
                  </a:ext>
                </a:extLst>
              </a:tr>
              <a:tr h="0">
                <a:tc>
                  <a:txBody>
                    <a:bodyPr/>
                    <a:lstStyle/>
                    <a:p>
                      <a:pPr algn="ctr"/>
                      <a:r>
                        <a:rPr lang="ru-RU">
                          <a:effectLst/>
                        </a:rPr>
                        <a:t>з 01.01.2020 по 31.08.2020</a:t>
                      </a:r>
                    </a:p>
                  </a:txBody>
                  <a:tcPr anchor="ctr">
                    <a:lnL>
                      <a:noFill/>
                    </a:lnL>
                    <a:lnR>
                      <a:noFill/>
                    </a:lnR>
                    <a:lnT>
                      <a:noFill/>
                    </a:lnT>
                    <a:lnB>
                      <a:noFill/>
                    </a:lnB>
                  </a:tcPr>
                </a:tc>
                <a:tc>
                  <a:txBody>
                    <a:bodyPr/>
                    <a:lstStyle/>
                    <a:p>
                      <a:pPr algn="ctr"/>
                      <a:r>
                        <a:rPr lang="en-US">
                          <a:effectLst/>
                        </a:rPr>
                        <a:t>4 723</a:t>
                      </a:r>
                    </a:p>
                  </a:txBody>
                  <a:tcPr anchor="ctr">
                    <a:lnL>
                      <a:noFill/>
                    </a:lnL>
                    <a:lnR>
                      <a:noFill/>
                    </a:lnR>
                    <a:lnT>
                      <a:noFill/>
                    </a:lnT>
                    <a:lnB>
                      <a:noFill/>
                    </a:lnB>
                  </a:tcPr>
                </a:tc>
                <a:tc>
                  <a:txBody>
                    <a:bodyPr/>
                    <a:lstStyle/>
                    <a:p>
                      <a:pPr algn="ctr"/>
                      <a:r>
                        <a:rPr lang="en-US">
                          <a:effectLst/>
                        </a:rPr>
                        <a:t>28,31</a:t>
                      </a:r>
                    </a:p>
                  </a:txBody>
                  <a:tcPr anchor="ctr">
                    <a:lnL>
                      <a:noFill/>
                    </a:lnL>
                    <a:lnR>
                      <a:noFill/>
                    </a:lnR>
                    <a:lnT>
                      <a:noFill/>
                    </a:lnT>
                    <a:lnB>
                      <a:noFill/>
                    </a:lnB>
                  </a:tcPr>
                </a:tc>
                <a:extLst>
                  <a:ext uri="{0D108BD9-81ED-4DB2-BD59-A6C34878D82A}">
                    <a16:rowId xmlns:a16="http://schemas.microsoft.com/office/drawing/2014/main" xmlns="" val="4078214038"/>
                  </a:ext>
                </a:extLst>
              </a:tr>
              <a:tr h="0">
                <a:tc>
                  <a:txBody>
                    <a:bodyPr/>
                    <a:lstStyle/>
                    <a:p>
                      <a:pPr algn="ctr"/>
                      <a:r>
                        <a:rPr lang="ru-RU">
                          <a:effectLst/>
                        </a:rPr>
                        <a:t>з 01.01.2019 по 31.12.2019</a:t>
                      </a:r>
                    </a:p>
                  </a:txBody>
                  <a:tcPr anchor="ctr">
                    <a:lnL>
                      <a:noFill/>
                    </a:lnL>
                    <a:lnR>
                      <a:noFill/>
                    </a:lnR>
                    <a:lnT>
                      <a:noFill/>
                    </a:lnT>
                    <a:lnB>
                      <a:noFill/>
                    </a:lnB>
                  </a:tcPr>
                </a:tc>
                <a:tc>
                  <a:txBody>
                    <a:bodyPr/>
                    <a:lstStyle/>
                    <a:p>
                      <a:pPr algn="ctr"/>
                      <a:r>
                        <a:rPr lang="en-US">
                          <a:effectLst/>
                        </a:rPr>
                        <a:t>4 173</a:t>
                      </a:r>
                    </a:p>
                  </a:txBody>
                  <a:tcPr anchor="ctr">
                    <a:lnL>
                      <a:noFill/>
                    </a:lnL>
                    <a:lnR>
                      <a:noFill/>
                    </a:lnR>
                    <a:lnT>
                      <a:noFill/>
                    </a:lnT>
                    <a:lnB>
                      <a:noFill/>
                    </a:lnB>
                  </a:tcPr>
                </a:tc>
                <a:tc>
                  <a:txBody>
                    <a:bodyPr/>
                    <a:lstStyle/>
                    <a:p>
                      <a:pPr algn="ctr"/>
                      <a:r>
                        <a:rPr lang="en-US">
                          <a:effectLst/>
                        </a:rPr>
                        <a:t>25,13</a:t>
                      </a:r>
                    </a:p>
                  </a:txBody>
                  <a:tcPr anchor="ctr">
                    <a:lnL>
                      <a:noFill/>
                    </a:lnL>
                    <a:lnR>
                      <a:noFill/>
                    </a:lnR>
                    <a:lnT>
                      <a:noFill/>
                    </a:lnT>
                    <a:lnB>
                      <a:noFill/>
                    </a:lnB>
                  </a:tcPr>
                </a:tc>
                <a:extLst>
                  <a:ext uri="{0D108BD9-81ED-4DB2-BD59-A6C34878D82A}">
                    <a16:rowId xmlns:a16="http://schemas.microsoft.com/office/drawing/2014/main" xmlns="" val="3282041743"/>
                  </a:ext>
                </a:extLst>
              </a:tr>
              <a:tr h="0">
                <a:tc>
                  <a:txBody>
                    <a:bodyPr/>
                    <a:lstStyle/>
                    <a:p>
                      <a:pPr algn="ctr"/>
                      <a:r>
                        <a:rPr lang="ru-RU">
                          <a:effectLst/>
                        </a:rPr>
                        <a:t>з 01.01.2018 по 31.12.2018</a:t>
                      </a:r>
                    </a:p>
                  </a:txBody>
                  <a:tcPr anchor="ctr">
                    <a:lnL>
                      <a:noFill/>
                    </a:lnL>
                    <a:lnR>
                      <a:noFill/>
                    </a:lnR>
                    <a:lnT>
                      <a:noFill/>
                    </a:lnT>
                    <a:lnB>
                      <a:noFill/>
                    </a:lnB>
                  </a:tcPr>
                </a:tc>
                <a:tc>
                  <a:txBody>
                    <a:bodyPr/>
                    <a:lstStyle/>
                    <a:p>
                      <a:pPr algn="ctr"/>
                      <a:r>
                        <a:rPr lang="en-US">
                          <a:effectLst/>
                        </a:rPr>
                        <a:t>3 723</a:t>
                      </a:r>
                    </a:p>
                  </a:txBody>
                  <a:tcPr anchor="ctr">
                    <a:lnL>
                      <a:noFill/>
                    </a:lnL>
                    <a:lnR>
                      <a:noFill/>
                    </a:lnR>
                    <a:lnT>
                      <a:noFill/>
                    </a:lnT>
                    <a:lnB>
                      <a:noFill/>
                    </a:lnB>
                  </a:tcPr>
                </a:tc>
                <a:tc>
                  <a:txBody>
                    <a:bodyPr/>
                    <a:lstStyle/>
                    <a:p>
                      <a:pPr algn="ctr"/>
                      <a:r>
                        <a:rPr lang="en-US">
                          <a:effectLst/>
                        </a:rPr>
                        <a:t>22,41</a:t>
                      </a:r>
                    </a:p>
                  </a:txBody>
                  <a:tcPr anchor="ctr">
                    <a:lnL>
                      <a:noFill/>
                    </a:lnL>
                    <a:lnR>
                      <a:noFill/>
                    </a:lnR>
                    <a:lnT>
                      <a:noFill/>
                    </a:lnT>
                    <a:lnB>
                      <a:noFill/>
                    </a:lnB>
                  </a:tcPr>
                </a:tc>
                <a:extLst>
                  <a:ext uri="{0D108BD9-81ED-4DB2-BD59-A6C34878D82A}">
                    <a16:rowId xmlns:a16="http://schemas.microsoft.com/office/drawing/2014/main" xmlns="" val="3629384590"/>
                  </a:ext>
                </a:extLst>
              </a:tr>
              <a:tr h="0">
                <a:tc>
                  <a:txBody>
                    <a:bodyPr/>
                    <a:lstStyle/>
                    <a:p>
                      <a:pPr algn="ctr"/>
                      <a:r>
                        <a:rPr lang="ru-RU">
                          <a:effectLst/>
                        </a:rPr>
                        <a:t>з 01.01.2017 по 31.12.2017</a:t>
                      </a:r>
                    </a:p>
                  </a:txBody>
                  <a:tcPr anchor="ctr">
                    <a:lnL>
                      <a:noFill/>
                    </a:lnL>
                    <a:lnR>
                      <a:noFill/>
                    </a:lnR>
                    <a:lnT>
                      <a:noFill/>
                    </a:lnT>
                    <a:lnB>
                      <a:noFill/>
                    </a:lnB>
                  </a:tcPr>
                </a:tc>
                <a:tc>
                  <a:txBody>
                    <a:bodyPr/>
                    <a:lstStyle/>
                    <a:p>
                      <a:pPr algn="ctr"/>
                      <a:r>
                        <a:rPr lang="en-US">
                          <a:effectLst/>
                        </a:rPr>
                        <a:t>3 200</a:t>
                      </a:r>
                    </a:p>
                  </a:txBody>
                  <a:tcPr anchor="ctr">
                    <a:lnL>
                      <a:noFill/>
                    </a:lnL>
                    <a:lnR>
                      <a:noFill/>
                    </a:lnR>
                    <a:lnT>
                      <a:noFill/>
                    </a:lnT>
                    <a:lnB>
                      <a:noFill/>
                    </a:lnB>
                  </a:tcPr>
                </a:tc>
                <a:tc>
                  <a:txBody>
                    <a:bodyPr/>
                    <a:lstStyle/>
                    <a:p>
                      <a:pPr algn="ctr"/>
                      <a:r>
                        <a:rPr lang="en-US">
                          <a:effectLst/>
                        </a:rPr>
                        <a:t>19,34</a:t>
                      </a:r>
                    </a:p>
                  </a:txBody>
                  <a:tcPr anchor="ctr">
                    <a:lnL>
                      <a:noFill/>
                    </a:lnL>
                    <a:lnR>
                      <a:noFill/>
                    </a:lnR>
                    <a:lnT>
                      <a:noFill/>
                    </a:lnT>
                    <a:lnB>
                      <a:noFill/>
                    </a:lnB>
                  </a:tcPr>
                </a:tc>
                <a:extLst>
                  <a:ext uri="{0D108BD9-81ED-4DB2-BD59-A6C34878D82A}">
                    <a16:rowId xmlns:a16="http://schemas.microsoft.com/office/drawing/2014/main" xmlns="" val="3791818456"/>
                  </a:ext>
                </a:extLst>
              </a:tr>
              <a:tr h="0">
                <a:tc>
                  <a:txBody>
                    <a:bodyPr/>
                    <a:lstStyle/>
                    <a:p>
                      <a:pPr algn="ctr"/>
                      <a:r>
                        <a:rPr lang="ru-RU">
                          <a:effectLst/>
                        </a:rPr>
                        <a:t>з 01.12.2016 по 31.12.2016</a:t>
                      </a:r>
                    </a:p>
                  </a:txBody>
                  <a:tcPr anchor="ctr">
                    <a:lnL>
                      <a:noFill/>
                    </a:lnL>
                    <a:lnR>
                      <a:noFill/>
                    </a:lnR>
                    <a:lnT>
                      <a:noFill/>
                    </a:lnT>
                    <a:lnB>
                      <a:noFill/>
                    </a:lnB>
                  </a:tcPr>
                </a:tc>
                <a:tc>
                  <a:txBody>
                    <a:bodyPr/>
                    <a:lstStyle/>
                    <a:p>
                      <a:pPr algn="ctr"/>
                      <a:r>
                        <a:rPr lang="en-US">
                          <a:effectLst/>
                        </a:rPr>
                        <a:t>1 600</a:t>
                      </a:r>
                    </a:p>
                  </a:txBody>
                  <a:tcPr anchor="ctr">
                    <a:lnL>
                      <a:noFill/>
                    </a:lnL>
                    <a:lnR>
                      <a:noFill/>
                    </a:lnR>
                    <a:lnT>
                      <a:noFill/>
                    </a:lnT>
                    <a:lnB>
                      <a:noFill/>
                    </a:lnB>
                  </a:tcPr>
                </a:tc>
                <a:tc>
                  <a:txBody>
                    <a:bodyPr/>
                    <a:lstStyle/>
                    <a:p>
                      <a:pPr algn="ctr"/>
                      <a:r>
                        <a:rPr lang="en-US">
                          <a:effectLst/>
                        </a:rPr>
                        <a:t>9,59</a:t>
                      </a:r>
                    </a:p>
                  </a:txBody>
                  <a:tcPr anchor="ctr">
                    <a:lnL>
                      <a:noFill/>
                    </a:lnL>
                    <a:lnR>
                      <a:noFill/>
                    </a:lnR>
                    <a:lnT>
                      <a:noFill/>
                    </a:lnT>
                    <a:lnB>
                      <a:noFill/>
                    </a:lnB>
                  </a:tcPr>
                </a:tc>
                <a:extLst>
                  <a:ext uri="{0D108BD9-81ED-4DB2-BD59-A6C34878D82A}">
                    <a16:rowId xmlns:a16="http://schemas.microsoft.com/office/drawing/2014/main" xmlns="" val="31665291"/>
                  </a:ext>
                </a:extLst>
              </a:tr>
              <a:tr h="0">
                <a:tc>
                  <a:txBody>
                    <a:bodyPr/>
                    <a:lstStyle/>
                    <a:p>
                      <a:pPr algn="ctr"/>
                      <a:r>
                        <a:rPr lang="ru-RU">
                          <a:effectLst/>
                        </a:rPr>
                        <a:t>з 01.05.2016 по 30.11.2016</a:t>
                      </a:r>
                    </a:p>
                  </a:txBody>
                  <a:tcPr anchor="ctr">
                    <a:lnL>
                      <a:noFill/>
                    </a:lnL>
                    <a:lnR>
                      <a:noFill/>
                    </a:lnR>
                    <a:lnT>
                      <a:noFill/>
                    </a:lnT>
                    <a:lnB>
                      <a:noFill/>
                    </a:lnB>
                  </a:tcPr>
                </a:tc>
                <a:tc>
                  <a:txBody>
                    <a:bodyPr/>
                    <a:lstStyle/>
                    <a:p>
                      <a:pPr algn="ctr"/>
                      <a:r>
                        <a:rPr lang="en-US">
                          <a:effectLst/>
                        </a:rPr>
                        <a:t>1 450</a:t>
                      </a:r>
                    </a:p>
                  </a:txBody>
                  <a:tcPr anchor="ctr">
                    <a:lnL>
                      <a:noFill/>
                    </a:lnL>
                    <a:lnR>
                      <a:noFill/>
                    </a:lnR>
                    <a:lnT>
                      <a:noFill/>
                    </a:lnT>
                    <a:lnB>
                      <a:noFill/>
                    </a:lnB>
                  </a:tcPr>
                </a:tc>
                <a:tc>
                  <a:txBody>
                    <a:bodyPr/>
                    <a:lstStyle/>
                    <a:p>
                      <a:pPr algn="ctr"/>
                      <a:r>
                        <a:rPr lang="en-US" dirty="0">
                          <a:effectLst/>
                        </a:rPr>
                        <a:t>8,69</a:t>
                      </a:r>
                    </a:p>
                  </a:txBody>
                  <a:tcPr anchor="ctr">
                    <a:lnL>
                      <a:noFill/>
                    </a:lnL>
                    <a:lnR>
                      <a:noFill/>
                    </a:lnR>
                    <a:lnT>
                      <a:noFill/>
                    </a:lnT>
                    <a:lnB>
                      <a:noFill/>
                    </a:lnB>
                  </a:tcPr>
                </a:tc>
                <a:extLst>
                  <a:ext uri="{0D108BD9-81ED-4DB2-BD59-A6C34878D82A}">
                    <a16:rowId xmlns:a16="http://schemas.microsoft.com/office/drawing/2014/main" xmlns="" val="2064217806"/>
                  </a:ext>
                </a:extLst>
              </a:tr>
            </a:tbl>
          </a:graphicData>
        </a:graphic>
      </p:graphicFrame>
      <p:sp>
        <p:nvSpPr>
          <p:cNvPr id="5" name="Прямоугольник 4"/>
          <p:cNvSpPr/>
          <p:nvPr/>
        </p:nvSpPr>
        <p:spPr>
          <a:xfrm>
            <a:off x="2608011" y="950397"/>
            <a:ext cx="5048754" cy="369332"/>
          </a:xfrm>
          <a:prstGeom prst="rect">
            <a:avLst/>
          </a:prstGeom>
        </p:spPr>
        <p:txBody>
          <a:bodyPr wrap="none">
            <a:spAutoFit/>
          </a:bodyPr>
          <a:lstStyle/>
          <a:p>
            <a:pPr lvl="0" eaLnBrk="0" fontAlgn="base" hangingPunct="0">
              <a:spcBef>
                <a:spcPct val="0"/>
              </a:spcBef>
              <a:spcAft>
                <a:spcPct val="0"/>
              </a:spcAft>
            </a:pPr>
            <a:r>
              <a:rPr lang="en-US" altLang="en-US" b="1" dirty="0" err="1">
                <a:latin typeface="Arial" panose="020B0604020202020204" pitchFamily="34" charset="0"/>
              </a:rPr>
              <a:t>Зростання</a:t>
            </a:r>
            <a:r>
              <a:rPr lang="en-US" altLang="en-US" b="1" dirty="0">
                <a:latin typeface="Arial" panose="020B0604020202020204" pitchFamily="34" charset="0"/>
              </a:rPr>
              <a:t> </a:t>
            </a:r>
            <a:r>
              <a:rPr lang="en-US" altLang="en-US" b="1" dirty="0" err="1">
                <a:latin typeface="Arial" panose="020B0604020202020204" pitchFamily="34" charset="0"/>
              </a:rPr>
              <a:t>мінімальної</a:t>
            </a:r>
            <a:r>
              <a:rPr lang="en-US" altLang="en-US" b="1" dirty="0">
                <a:latin typeface="Arial" panose="020B0604020202020204" pitchFamily="34" charset="0"/>
              </a:rPr>
              <a:t> </a:t>
            </a:r>
            <a:r>
              <a:rPr lang="en-US" altLang="en-US" b="1" dirty="0" err="1">
                <a:latin typeface="Arial" panose="020B0604020202020204" pitchFamily="34" charset="0"/>
              </a:rPr>
              <a:t>зарплати</a:t>
            </a:r>
            <a:r>
              <a:rPr lang="en-US" altLang="en-US" b="1" dirty="0">
                <a:latin typeface="Arial" panose="020B0604020202020204" pitchFamily="34" charset="0"/>
              </a:rPr>
              <a:t> </a:t>
            </a:r>
            <a:r>
              <a:rPr lang="en-US" altLang="en-US" b="1" dirty="0" err="1">
                <a:latin typeface="Arial" panose="020B0604020202020204" pitchFamily="34" charset="0"/>
              </a:rPr>
              <a:t>по</a:t>
            </a:r>
            <a:r>
              <a:rPr lang="en-US" altLang="en-US" b="1" dirty="0">
                <a:latin typeface="Arial" panose="020B0604020202020204" pitchFamily="34" charset="0"/>
              </a:rPr>
              <a:t> </a:t>
            </a:r>
            <a:r>
              <a:rPr lang="en-US" altLang="en-US" b="1" dirty="0" err="1">
                <a:latin typeface="Arial" panose="020B0604020202020204" pitchFamily="34" charset="0"/>
              </a:rPr>
              <a:t>рокам</a:t>
            </a:r>
            <a:endParaRPr lang="en-US" altLang="en-US" b="1" dirty="0">
              <a:latin typeface="Arial" panose="020B0604020202020204" pitchFamily="34" charset="0"/>
            </a:endParaRPr>
          </a:p>
        </p:txBody>
      </p:sp>
    </p:spTree>
    <p:extLst>
      <p:ext uri="{BB962C8B-B14F-4D97-AF65-F5344CB8AC3E}">
        <p14:creationId xmlns:p14="http://schemas.microsoft.com/office/powerpoint/2010/main" val="311422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79458"/>
          </a:xfrm>
        </p:spPr>
        <p:txBody>
          <a:bodyPr>
            <a:normAutofit fontScale="90000"/>
          </a:bodyPr>
          <a:lstStyle/>
          <a:p>
            <a:r>
              <a:rPr lang="ru-RU" dirty="0" smtClean="0"/>
              <a:t>Структура </a:t>
            </a:r>
            <a:r>
              <a:rPr lang="ru-RU" dirty="0" err="1" smtClean="0"/>
              <a:t>заробітної</a:t>
            </a:r>
            <a:r>
              <a:rPr lang="ru-RU" dirty="0" smtClean="0"/>
              <a:t> плати</a:t>
            </a:r>
            <a:endParaRPr lang="en-US" dirty="0"/>
          </a:p>
        </p:txBody>
      </p:sp>
      <p:pic>
        <p:nvPicPr>
          <p:cNvPr id="4" name="Объект 3"/>
          <p:cNvPicPr>
            <a:picLocks noGrp="1" noChangeAspect="1"/>
          </p:cNvPicPr>
          <p:nvPr>
            <p:ph idx="1"/>
          </p:nvPr>
        </p:nvPicPr>
        <p:blipFill>
          <a:blip r:embed="rId2"/>
          <a:stretch>
            <a:fillRect/>
          </a:stretch>
        </p:blipFill>
        <p:spPr>
          <a:xfrm>
            <a:off x="1502230" y="1254034"/>
            <a:ext cx="8987244" cy="5172892"/>
          </a:xfrm>
          <a:prstGeom prst="rect">
            <a:avLst/>
          </a:prstGeom>
        </p:spPr>
      </p:pic>
    </p:spTree>
    <p:extLst>
      <p:ext uri="{BB962C8B-B14F-4D97-AF65-F5344CB8AC3E}">
        <p14:creationId xmlns:p14="http://schemas.microsoft.com/office/powerpoint/2010/main" val="338358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3" y="137059"/>
            <a:ext cx="11691257" cy="6740307"/>
          </a:xfrm>
          <a:prstGeom prst="rect">
            <a:avLst/>
          </a:prstGeom>
        </p:spPr>
        <p:txBody>
          <a:bodyPr wrap="square">
            <a:spAutoFit/>
          </a:bodyPr>
          <a:lstStyle/>
          <a:p>
            <a:r>
              <a:rPr lang="ru-RU" dirty="0" smtClean="0"/>
              <a:t>До </a:t>
            </a:r>
            <a:r>
              <a:rPr lang="ru-RU" dirty="0" err="1" smtClean="0"/>
              <a:t>основної</a:t>
            </a:r>
            <a:r>
              <a:rPr lang="ru-RU" dirty="0" smtClean="0"/>
              <a:t> </a:t>
            </a:r>
            <a:r>
              <a:rPr lang="ru-RU" dirty="0" err="1" smtClean="0"/>
              <a:t>заробітної</a:t>
            </a:r>
            <a:r>
              <a:rPr lang="ru-RU" dirty="0" smtClean="0"/>
              <a:t> плати </a:t>
            </a:r>
            <a:r>
              <a:rPr lang="ru-RU" dirty="0" err="1" smtClean="0"/>
              <a:t>належить</a:t>
            </a:r>
            <a:r>
              <a:rPr lang="ru-RU" dirty="0" smtClean="0"/>
              <a:t> </a:t>
            </a:r>
            <a:r>
              <a:rPr lang="ru-RU" dirty="0" err="1" smtClean="0"/>
              <a:t>заробітна</a:t>
            </a:r>
            <a:r>
              <a:rPr lang="ru-RU" dirty="0" smtClean="0"/>
              <a:t> плата, </a:t>
            </a:r>
            <a:r>
              <a:rPr lang="ru-RU" dirty="0" err="1" smtClean="0"/>
              <a:t>нарахована</a:t>
            </a:r>
            <a:r>
              <a:rPr lang="ru-RU" dirty="0" smtClean="0"/>
              <a:t> за </a:t>
            </a:r>
            <a:r>
              <a:rPr lang="ru-RU" dirty="0" err="1" smtClean="0"/>
              <a:t>виконану</a:t>
            </a:r>
            <a:r>
              <a:rPr lang="ru-RU" dirty="0" smtClean="0"/>
              <a:t> роботу </a:t>
            </a:r>
            <a:r>
              <a:rPr lang="ru-RU" dirty="0" err="1" smtClean="0"/>
              <a:t>відповідно</a:t>
            </a:r>
            <a:r>
              <a:rPr lang="ru-RU" dirty="0" smtClean="0"/>
              <a:t> до </a:t>
            </a:r>
            <a:r>
              <a:rPr lang="ru-RU" dirty="0" err="1" smtClean="0"/>
              <a:t>встановлених</a:t>
            </a:r>
            <a:r>
              <a:rPr lang="ru-RU" dirty="0" smtClean="0"/>
              <a:t> норм </a:t>
            </a:r>
            <a:r>
              <a:rPr lang="ru-RU" dirty="0" err="1" smtClean="0"/>
              <a:t>праці</a:t>
            </a:r>
            <a:r>
              <a:rPr lang="ru-RU" dirty="0" smtClean="0"/>
              <a:t> (</a:t>
            </a:r>
            <a:r>
              <a:rPr lang="ru-RU" dirty="0" err="1" smtClean="0"/>
              <a:t>норми</a:t>
            </a:r>
            <a:r>
              <a:rPr lang="ru-RU" dirty="0" smtClean="0"/>
              <a:t> часу, </a:t>
            </a:r>
            <a:r>
              <a:rPr lang="ru-RU" dirty="0" err="1" smtClean="0"/>
              <a:t>виробітку</a:t>
            </a:r>
            <a:r>
              <a:rPr lang="ru-RU" dirty="0" smtClean="0"/>
              <a:t>, </a:t>
            </a:r>
            <a:r>
              <a:rPr lang="ru-RU" dirty="0" err="1" smtClean="0"/>
              <a:t>обслуговування</a:t>
            </a:r>
            <a:r>
              <a:rPr lang="ru-RU" dirty="0" smtClean="0"/>
              <a:t>, </a:t>
            </a:r>
            <a:r>
              <a:rPr lang="ru-RU" dirty="0" err="1" smtClean="0"/>
              <a:t>посадові</a:t>
            </a:r>
            <a:r>
              <a:rPr lang="ru-RU" dirty="0" smtClean="0"/>
              <a:t> </a:t>
            </a:r>
            <a:r>
              <a:rPr lang="ru-RU" dirty="0" err="1" smtClean="0"/>
              <a:t>обов’язки</a:t>
            </a:r>
            <a:r>
              <a:rPr lang="ru-RU" dirty="0" smtClean="0"/>
              <a:t>) за </a:t>
            </a:r>
            <a:r>
              <a:rPr lang="ru-RU" dirty="0" err="1" smtClean="0"/>
              <a:t>відрядними</a:t>
            </a:r>
            <a:r>
              <a:rPr lang="ru-RU" dirty="0" smtClean="0"/>
              <a:t> </a:t>
            </a:r>
            <a:r>
              <a:rPr lang="ru-RU" dirty="0" err="1" smtClean="0"/>
              <a:t>розцінками</a:t>
            </a:r>
            <a:r>
              <a:rPr lang="ru-RU" dirty="0" smtClean="0"/>
              <a:t>, </a:t>
            </a:r>
            <a:r>
              <a:rPr lang="ru-RU" dirty="0" err="1" smtClean="0"/>
              <a:t>тарифними</a:t>
            </a:r>
            <a:r>
              <a:rPr lang="ru-RU" dirty="0" smtClean="0"/>
              <a:t> ставками </a:t>
            </a:r>
            <a:r>
              <a:rPr lang="ru-RU" dirty="0" err="1" smtClean="0"/>
              <a:t>робітників</a:t>
            </a:r>
            <a:r>
              <a:rPr lang="ru-RU" dirty="0" smtClean="0"/>
              <a:t> та </a:t>
            </a:r>
            <a:r>
              <a:rPr lang="ru-RU" dirty="0" err="1" smtClean="0"/>
              <a:t>посадовими</a:t>
            </a:r>
            <a:r>
              <a:rPr lang="ru-RU" dirty="0" smtClean="0"/>
              <a:t> окладами </a:t>
            </a:r>
            <a:r>
              <a:rPr lang="ru-RU" dirty="0" err="1" smtClean="0"/>
              <a:t>службовців</a:t>
            </a:r>
            <a:r>
              <a:rPr lang="ru-RU" dirty="0" smtClean="0"/>
              <a:t>. До </a:t>
            </a:r>
            <a:r>
              <a:rPr lang="ru-RU" dirty="0" err="1" smtClean="0"/>
              <a:t>основної</a:t>
            </a:r>
            <a:r>
              <a:rPr lang="ru-RU" dirty="0" smtClean="0"/>
              <a:t> </a:t>
            </a:r>
            <a:r>
              <a:rPr lang="ru-RU" dirty="0" err="1" smtClean="0"/>
              <a:t>заробітної</a:t>
            </a:r>
            <a:r>
              <a:rPr lang="ru-RU" dirty="0" smtClean="0"/>
              <a:t> плати включено </a:t>
            </a:r>
            <a:r>
              <a:rPr lang="ru-RU" dirty="0" err="1" smtClean="0"/>
              <a:t>також</a:t>
            </a:r>
            <a:r>
              <a:rPr lang="ru-RU" dirty="0" smtClean="0"/>
              <a:t> </a:t>
            </a:r>
            <a:r>
              <a:rPr lang="ru-RU" dirty="0" err="1" smtClean="0"/>
              <a:t>суми</a:t>
            </a:r>
            <a:r>
              <a:rPr lang="ru-RU" dirty="0" smtClean="0"/>
              <a:t> </a:t>
            </a:r>
            <a:r>
              <a:rPr lang="ru-RU" dirty="0" err="1" smtClean="0"/>
              <a:t>авторського</a:t>
            </a:r>
            <a:r>
              <a:rPr lang="ru-RU" dirty="0" smtClean="0"/>
              <a:t> гонорару </a:t>
            </a:r>
            <a:r>
              <a:rPr lang="ru-RU" dirty="0" err="1" smtClean="0"/>
              <a:t>працівникам</a:t>
            </a:r>
            <a:r>
              <a:rPr lang="ru-RU" dirty="0" smtClean="0"/>
              <a:t> </a:t>
            </a:r>
            <a:r>
              <a:rPr lang="ru-RU" dirty="0" err="1" smtClean="0"/>
              <a:t>мистецтва</a:t>
            </a:r>
            <a:r>
              <a:rPr lang="ru-RU" dirty="0" smtClean="0"/>
              <a:t>, </a:t>
            </a:r>
            <a:r>
              <a:rPr lang="ru-RU" dirty="0" err="1" smtClean="0"/>
              <a:t>редакцій</a:t>
            </a:r>
            <a:r>
              <a:rPr lang="ru-RU" dirty="0" smtClean="0"/>
              <a:t> газет та </a:t>
            </a:r>
            <a:r>
              <a:rPr lang="ru-RU" dirty="0" err="1" smtClean="0"/>
              <a:t>журналів</a:t>
            </a:r>
            <a:r>
              <a:rPr lang="ru-RU" dirty="0" smtClean="0"/>
              <a:t>, </a:t>
            </a:r>
            <a:r>
              <a:rPr lang="ru-RU" dirty="0" err="1" smtClean="0"/>
              <a:t>телеграфних</a:t>
            </a:r>
            <a:r>
              <a:rPr lang="ru-RU" dirty="0" smtClean="0"/>
              <a:t> агентств, </a:t>
            </a:r>
            <a:r>
              <a:rPr lang="ru-RU" dirty="0" err="1" smtClean="0"/>
              <a:t>видавництв</a:t>
            </a:r>
            <a:r>
              <a:rPr lang="ru-RU" dirty="0" smtClean="0"/>
              <a:t>, </a:t>
            </a:r>
            <a:r>
              <a:rPr lang="ru-RU" dirty="0" err="1" smtClean="0"/>
              <a:t>радіо</a:t>
            </a:r>
            <a:r>
              <a:rPr lang="ru-RU" dirty="0" smtClean="0"/>
              <a:t>, </a:t>
            </a:r>
            <a:r>
              <a:rPr lang="ru-RU" dirty="0" err="1" smtClean="0"/>
              <a:t>телебачення</a:t>
            </a:r>
            <a:r>
              <a:rPr lang="ru-RU" dirty="0" smtClean="0"/>
              <a:t> та </a:t>
            </a:r>
            <a:r>
              <a:rPr lang="ru-RU" dirty="0" err="1" smtClean="0"/>
              <a:t>інших</a:t>
            </a:r>
            <a:r>
              <a:rPr lang="ru-RU" dirty="0" smtClean="0"/>
              <a:t> </a:t>
            </a:r>
            <a:r>
              <a:rPr lang="ru-RU" dirty="0" err="1" smtClean="0"/>
              <a:t>підприємств</a:t>
            </a:r>
            <a:r>
              <a:rPr lang="ru-RU" dirty="0" smtClean="0"/>
              <a:t> і (</a:t>
            </a:r>
            <a:r>
              <a:rPr lang="ru-RU" dirty="0" err="1" smtClean="0"/>
              <a:t>або</a:t>
            </a:r>
            <a:r>
              <a:rPr lang="ru-RU" dirty="0" smtClean="0"/>
              <a:t>) оплата </a:t>
            </a:r>
            <a:r>
              <a:rPr lang="ru-RU" dirty="0" err="1" smtClean="0"/>
              <a:t>їх</a:t>
            </a:r>
            <a:r>
              <a:rPr lang="ru-RU" dirty="0" smtClean="0"/>
              <a:t> </a:t>
            </a:r>
            <a:r>
              <a:rPr lang="ru-RU" dirty="0" err="1" smtClean="0"/>
              <a:t>праці</a:t>
            </a:r>
            <a:r>
              <a:rPr lang="ru-RU" dirty="0" smtClean="0"/>
              <a:t>, </a:t>
            </a:r>
            <a:r>
              <a:rPr lang="ru-RU" dirty="0" err="1" smtClean="0"/>
              <a:t>що</a:t>
            </a:r>
            <a:r>
              <a:rPr lang="ru-RU" dirty="0" smtClean="0"/>
              <a:t> </a:t>
            </a:r>
            <a:r>
              <a:rPr lang="ru-RU" dirty="0" err="1" smtClean="0"/>
              <a:t>здійснюється</a:t>
            </a:r>
            <a:r>
              <a:rPr lang="ru-RU" dirty="0" smtClean="0"/>
              <a:t> за ставками (</a:t>
            </a:r>
            <a:r>
              <a:rPr lang="ru-RU" dirty="0" err="1" smtClean="0"/>
              <a:t>розцінками</a:t>
            </a:r>
            <a:r>
              <a:rPr lang="ru-RU" dirty="0" smtClean="0"/>
              <a:t>) </a:t>
            </a:r>
            <a:r>
              <a:rPr lang="ru-RU" dirty="0" err="1" smtClean="0"/>
              <a:t>авторської</a:t>
            </a:r>
            <a:r>
              <a:rPr lang="ru-RU" dirty="0" smtClean="0"/>
              <a:t> (</a:t>
            </a:r>
            <a:r>
              <a:rPr lang="ru-RU" dirty="0" err="1" smtClean="0"/>
              <a:t>постановочної</a:t>
            </a:r>
            <a:r>
              <a:rPr lang="ru-RU" dirty="0" smtClean="0"/>
              <a:t>) </a:t>
            </a:r>
            <a:r>
              <a:rPr lang="ru-RU" dirty="0" err="1" smtClean="0"/>
              <a:t>винагороди</a:t>
            </a:r>
            <a:r>
              <a:rPr lang="ru-RU" dirty="0" smtClean="0"/>
              <a:t>, </a:t>
            </a:r>
            <a:r>
              <a:rPr lang="ru-RU" dirty="0" err="1" smtClean="0"/>
              <a:t>нарахованої</a:t>
            </a:r>
            <a:r>
              <a:rPr lang="ru-RU" dirty="0" smtClean="0"/>
              <a:t> на </a:t>
            </a:r>
            <a:r>
              <a:rPr lang="ru-RU" dirty="0" err="1" smtClean="0"/>
              <a:t>певному</a:t>
            </a:r>
            <a:r>
              <a:rPr lang="ru-RU" dirty="0" smtClean="0"/>
              <a:t> </a:t>
            </a:r>
            <a:r>
              <a:rPr lang="ru-RU" dirty="0" err="1" smtClean="0"/>
              <a:t>підприємстві</a:t>
            </a:r>
            <a:r>
              <a:rPr lang="ru-RU" dirty="0" smtClean="0"/>
              <a:t>.</a:t>
            </a:r>
          </a:p>
          <a:p>
            <a:r>
              <a:rPr lang="ru-RU" dirty="0" err="1" smtClean="0"/>
              <a:t>Додаткова</a:t>
            </a:r>
            <a:r>
              <a:rPr lang="ru-RU" dirty="0" smtClean="0"/>
              <a:t> </a:t>
            </a:r>
            <a:r>
              <a:rPr lang="ru-RU" dirty="0" err="1" smtClean="0"/>
              <a:t>заробітна</a:t>
            </a:r>
            <a:r>
              <a:rPr lang="ru-RU" dirty="0" smtClean="0"/>
              <a:t> плата — </a:t>
            </a:r>
            <a:r>
              <a:rPr lang="ru-RU" dirty="0" err="1" smtClean="0"/>
              <a:t>це</a:t>
            </a:r>
            <a:r>
              <a:rPr lang="ru-RU" dirty="0" smtClean="0"/>
              <a:t> </a:t>
            </a:r>
            <a:r>
              <a:rPr lang="ru-RU" dirty="0" err="1" smtClean="0"/>
              <a:t>винагорода</a:t>
            </a:r>
            <a:r>
              <a:rPr lang="ru-RU" dirty="0" smtClean="0"/>
              <a:t> за </a:t>
            </a:r>
            <a:r>
              <a:rPr lang="ru-RU" dirty="0" err="1" smtClean="0"/>
              <a:t>працю</a:t>
            </a:r>
            <a:r>
              <a:rPr lang="ru-RU" dirty="0" smtClean="0"/>
              <a:t> </a:t>
            </a:r>
            <a:r>
              <a:rPr lang="ru-RU" dirty="0" err="1" smtClean="0"/>
              <a:t>понад</a:t>
            </a:r>
            <a:r>
              <a:rPr lang="ru-RU" dirty="0" smtClean="0"/>
              <a:t> </a:t>
            </a:r>
            <a:r>
              <a:rPr lang="ru-RU" dirty="0" err="1" smtClean="0"/>
              <a:t>установлені</a:t>
            </a:r>
            <a:r>
              <a:rPr lang="ru-RU" dirty="0" smtClean="0"/>
              <a:t> </a:t>
            </a:r>
            <a:r>
              <a:rPr lang="ru-RU" dirty="0" err="1" smtClean="0"/>
              <a:t>норми</a:t>
            </a:r>
            <a:r>
              <a:rPr lang="ru-RU" dirty="0" smtClean="0"/>
              <a:t>, за </a:t>
            </a:r>
            <a:r>
              <a:rPr lang="ru-RU" dirty="0" err="1" smtClean="0"/>
              <a:t>трудові</a:t>
            </a:r>
            <a:r>
              <a:rPr lang="ru-RU" dirty="0" smtClean="0"/>
              <a:t> </a:t>
            </a:r>
            <a:r>
              <a:rPr lang="ru-RU" dirty="0" err="1" smtClean="0"/>
              <a:t>успіхи</a:t>
            </a:r>
            <a:r>
              <a:rPr lang="ru-RU" dirty="0" smtClean="0"/>
              <a:t> та </a:t>
            </a:r>
            <a:r>
              <a:rPr lang="ru-RU" dirty="0" err="1" smtClean="0"/>
              <a:t>винахідливість</a:t>
            </a:r>
            <a:r>
              <a:rPr lang="ru-RU" dirty="0" smtClean="0"/>
              <a:t> і за </a:t>
            </a:r>
            <a:r>
              <a:rPr lang="ru-RU" dirty="0" err="1" smtClean="0"/>
              <a:t>особливі</a:t>
            </a:r>
            <a:r>
              <a:rPr lang="ru-RU" dirty="0" smtClean="0"/>
              <a:t> </a:t>
            </a:r>
            <a:r>
              <a:rPr lang="ru-RU" dirty="0" err="1" smtClean="0"/>
              <a:t>умови</a:t>
            </a:r>
            <a:r>
              <a:rPr lang="ru-RU" dirty="0" smtClean="0"/>
              <a:t> </a:t>
            </a:r>
            <a:r>
              <a:rPr lang="ru-RU" dirty="0" err="1" smtClean="0"/>
              <a:t>праці</a:t>
            </a:r>
            <a:r>
              <a:rPr lang="ru-RU" dirty="0" smtClean="0"/>
              <a:t>. До </a:t>
            </a:r>
            <a:r>
              <a:rPr lang="ru-RU" dirty="0" err="1" smtClean="0"/>
              <a:t>додаткової</a:t>
            </a:r>
            <a:r>
              <a:rPr lang="ru-RU" dirty="0" smtClean="0"/>
              <a:t> </a:t>
            </a:r>
            <a:r>
              <a:rPr lang="ru-RU" dirty="0" err="1" smtClean="0"/>
              <a:t>заробітної</a:t>
            </a:r>
            <a:r>
              <a:rPr lang="ru-RU" dirty="0" smtClean="0"/>
              <a:t> плати </a:t>
            </a:r>
            <a:r>
              <a:rPr lang="ru-RU" dirty="0" err="1" smtClean="0"/>
              <a:t>входять</a:t>
            </a:r>
            <a:r>
              <a:rPr lang="ru-RU" dirty="0" smtClean="0"/>
              <a:t> надбавки та доплати до </a:t>
            </a:r>
            <a:r>
              <a:rPr lang="ru-RU" dirty="0" err="1" smtClean="0"/>
              <a:t>тарифних</a:t>
            </a:r>
            <a:r>
              <a:rPr lang="ru-RU" dirty="0" smtClean="0"/>
              <a:t> ставок та </a:t>
            </a:r>
            <a:r>
              <a:rPr lang="ru-RU" dirty="0" err="1" smtClean="0"/>
              <a:t>посадових</a:t>
            </a:r>
            <a:r>
              <a:rPr lang="ru-RU" dirty="0" smtClean="0"/>
              <a:t> </a:t>
            </a:r>
            <a:r>
              <a:rPr lang="ru-RU" dirty="0" err="1" smtClean="0"/>
              <a:t>окладів</a:t>
            </a:r>
            <a:r>
              <a:rPr lang="ru-RU" dirty="0" smtClean="0"/>
              <a:t> у </a:t>
            </a:r>
            <a:r>
              <a:rPr lang="ru-RU" dirty="0" err="1" smtClean="0"/>
              <a:t>розмірах</a:t>
            </a:r>
            <a:r>
              <a:rPr lang="ru-RU" dirty="0" smtClean="0"/>
              <a:t>, </a:t>
            </a:r>
            <a:r>
              <a:rPr lang="ru-RU" dirty="0" err="1" smtClean="0"/>
              <a:t>передбачених</a:t>
            </a:r>
            <a:r>
              <a:rPr lang="ru-RU" dirty="0" smtClean="0"/>
              <a:t> </a:t>
            </a:r>
            <a:r>
              <a:rPr lang="ru-RU" dirty="0" err="1" smtClean="0"/>
              <a:t>чинним</a:t>
            </a:r>
            <a:r>
              <a:rPr lang="ru-RU" dirty="0" smtClean="0"/>
              <a:t> </a:t>
            </a:r>
            <a:r>
              <a:rPr lang="ru-RU" dirty="0" err="1" smtClean="0"/>
              <a:t>законодавством</a:t>
            </a:r>
            <a:r>
              <a:rPr lang="ru-RU" dirty="0" smtClean="0"/>
              <a:t> (за </a:t>
            </a:r>
            <a:r>
              <a:rPr lang="ru-RU" dirty="0" err="1" smtClean="0"/>
              <a:t>високу</a:t>
            </a:r>
            <a:r>
              <a:rPr lang="ru-RU" dirty="0" smtClean="0"/>
              <a:t> </a:t>
            </a:r>
            <a:r>
              <a:rPr lang="ru-RU" dirty="0" err="1" smtClean="0"/>
              <a:t>кваліфікаційну</a:t>
            </a:r>
            <a:r>
              <a:rPr lang="ru-RU" dirty="0" smtClean="0"/>
              <a:t> </a:t>
            </a:r>
            <a:r>
              <a:rPr lang="ru-RU" dirty="0" err="1" smtClean="0"/>
              <a:t>майстерність</a:t>
            </a:r>
            <a:r>
              <a:rPr lang="ru-RU" dirty="0" smtClean="0"/>
              <a:t>, за </a:t>
            </a:r>
            <a:r>
              <a:rPr lang="ru-RU" dirty="0" err="1" smtClean="0"/>
              <a:t>класність</a:t>
            </a:r>
            <a:r>
              <a:rPr lang="ru-RU" dirty="0" smtClean="0"/>
              <a:t> </a:t>
            </a:r>
            <a:r>
              <a:rPr lang="ru-RU" dirty="0" err="1" smtClean="0"/>
              <a:t>водіям</a:t>
            </a:r>
            <a:r>
              <a:rPr lang="ru-RU" dirty="0" smtClean="0"/>
              <a:t>, </a:t>
            </a:r>
            <a:r>
              <a:rPr lang="ru-RU" dirty="0" err="1" smtClean="0"/>
              <a:t>персональні</a:t>
            </a:r>
            <a:r>
              <a:rPr lang="ru-RU" dirty="0" smtClean="0"/>
              <a:t> надбавки, за </a:t>
            </a:r>
            <a:r>
              <a:rPr lang="ru-RU" dirty="0" err="1" smtClean="0"/>
              <a:t>знання</a:t>
            </a:r>
            <a:r>
              <a:rPr lang="ru-RU" dirty="0" smtClean="0"/>
              <a:t> </a:t>
            </a:r>
            <a:r>
              <a:rPr lang="ru-RU" dirty="0" err="1" smtClean="0"/>
              <a:t>іноземної</a:t>
            </a:r>
            <a:r>
              <a:rPr lang="ru-RU" dirty="0" smtClean="0"/>
              <a:t> </a:t>
            </a:r>
            <a:r>
              <a:rPr lang="ru-RU" dirty="0" err="1" smtClean="0"/>
              <a:t>мови</a:t>
            </a:r>
            <a:r>
              <a:rPr lang="ru-RU" dirty="0" smtClean="0"/>
              <a:t> </a:t>
            </a:r>
            <a:r>
              <a:rPr lang="ru-RU" dirty="0" err="1" smtClean="0"/>
              <a:t>тощо</a:t>
            </a:r>
            <a:r>
              <a:rPr lang="ru-RU" dirty="0" smtClean="0"/>
              <a:t>). </a:t>
            </a:r>
            <a:r>
              <a:rPr lang="ru-RU" dirty="0" err="1" smtClean="0"/>
              <a:t>Сюди</a:t>
            </a:r>
            <a:r>
              <a:rPr lang="ru-RU" dirty="0" smtClean="0"/>
              <a:t> </a:t>
            </a:r>
            <a:r>
              <a:rPr lang="ru-RU" dirty="0" err="1" smtClean="0"/>
              <a:t>також</a:t>
            </a:r>
            <a:r>
              <a:rPr lang="ru-RU" dirty="0" smtClean="0"/>
              <a:t> належать оплата </a:t>
            </a:r>
            <a:r>
              <a:rPr lang="ru-RU" dirty="0" err="1" smtClean="0"/>
              <a:t>щорічних</a:t>
            </a:r>
            <a:r>
              <a:rPr lang="ru-RU" dirty="0" smtClean="0"/>
              <a:t> і </a:t>
            </a:r>
            <a:r>
              <a:rPr lang="ru-RU" dirty="0" err="1" smtClean="0"/>
              <a:t>додаткових</a:t>
            </a:r>
            <a:r>
              <a:rPr lang="ru-RU" dirty="0" smtClean="0"/>
              <a:t> </a:t>
            </a:r>
            <a:r>
              <a:rPr lang="ru-RU" dirty="0" err="1" smtClean="0"/>
              <a:t>відпусток</a:t>
            </a:r>
            <a:r>
              <a:rPr lang="ru-RU" dirty="0" smtClean="0"/>
              <a:t>, </a:t>
            </a:r>
            <a:r>
              <a:rPr lang="ru-RU" dirty="0" err="1" smtClean="0"/>
              <a:t>компенсація</a:t>
            </a:r>
            <a:r>
              <a:rPr lang="ru-RU" dirty="0" smtClean="0"/>
              <a:t> за </a:t>
            </a:r>
            <a:r>
              <a:rPr lang="ru-RU" dirty="0" err="1" smtClean="0"/>
              <a:t>невикористану</a:t>
            </a:r>
            <a:r>
              <a:rPr lang="ru-RU" dirty="0" smtClean="0"/>
              <a:t> </a:t>
            </a:r>
            <a:r>
              <a:rPr lang="ru-RU" dirty="0" err="1" smtClean="0"/>
              <a:t>відпустку</a:t>
            </a:r>
            <a:r>
              <a:rPr lang="ru-RU" dirty="0" smtClean="0"/>
              <a:t>, </a:t>
            </a:r>
            <a:r>
              <a:rPr lang="ru-RU" dirty="0" err="1" smtClean="0"/>
              <a:t>премії</a:t>
            </a:r>
            <a:r>
              <a:rPr lang="ru-RU" dirty="0" smtClean="0"/>
              <a:t> за </a:t>
            </a:r>
            <a:r>
              <a:rPr lang="ru-RU" dirty="0" err="1" smtClean="0"/>
              <a:t>виробничі</a:t>
            </a:r>
            <a:r>
              <a:rPr lang="ru-RU" dirty="0" smtClean="0"/>
              <a:t> </a:t>
            </a:r>
            <a:r>
              <a:rPr lang="ru-RU" dirty="0" err="1" smtClean="0"/>
              <a:t>результати</a:t>
            </a:r>
            <a:r>
              <a:rPr lang="ru-RU" dirty="0" smtClean="0"/>
              <a:t>, </a:t>
            </a:r>
            <a:r>
              <a:rPr lang="ru-RU" dirty="0" err="1" smtClean="0"/>
              <a:t>включаючи</a:t>
            </a:r>
            <a:r>
              <a:rPr lang="ru-RU" dirty="0" smtClean="0"/>
              <a:t> </a:t>
            </a:r>
            <a:r>
              <a:rPr lang="ru-RU" dirty="0" err="1" smtClean="0"/>
              <a:t>премії</a:t>
            </a:r>
            <a:r>
              <a:rPr lang="ru-RU" dirty="0" smtClean="0"/>
              <a:t> за </a:t>
            </a:r>
            <a:r>
              <a:rPr lang="ru-RU" dirty="0" err="1" smtClean="0"/>
              <a:t>економію</a:t>
            </a:r>
            <a:r>
              <a:rPr lang="ru-RU" dirty="0" smtClean="0"/>
              <a:t> </a:t>
            </a:r>
            <a:r>
              <a:rPr lang="ru-RU" dirty="0" err="1" smtClean="0"/>
              <a:t>матеріальних</a:t>
            </a:r>
            <a:r>
              <a:rPr lang="ru-RU" dirty="0" smtClean="0"/>
              <a:t> </a:t>
            </a:r>
            <a:r>
              <a:rPr lang="ru-RU" dirty="0" err="1" smtClean="0"/>
              <a:t>ресурсів</a:t>
            </a:r>
            <a:r>
              <a:rPr lang="ru-RU" dirty="0" smtClean="0"/>
              <a:t> </a:t>
            </a:r>
            <a:r>
              <a:rPr lang="ru-RU" dirty="0" err="1" smtClean="0"/>
              <a:t>тощо</a:t>
            </a:r>
            <a:r>
              <a:rPr lang="ru-RU" dirty="0" smtClean="0"/>
              <a:t>.</a:t>
            </a:r>
          </a:p>
          <a:p>
            <a:r>
              <a:rPr lang="ru-RU" dirty="0" smtClean="0"/>
              <a:t>До </a:t>
            </a:r>
            <a:r>
              <a:rPr lang="ru-RU" dirty="0" err="1" smtClean="0"/>
              <a:t>інших</a:t>
            </a:r>
            <a:r>
              <a:rPr lang="ru-RU" dirty="0" smtClean="0"/>
              <a:t> </a:t>
            </a:r>
            <a:r>
              <a:rPr lang="ru-RU" dirty="0" err="1" smtClean="0"/>
              <a:t>заохочувальних</a:t>
            </a:r>
            <a:r>
              <a:rPr lang="ru-RU" dirty="0" smtClean="0"/>
              <a:t> та </a:t>
            </a:r>
            <a:r>
              <a:rPr lang="ru-RU" dirty="0" err="1" smtClean="0"/>
              <a:t>компенсаційних</a:t>
            </a:r>
            <a:r>
              <a:rPr lang="ru-RU" dirty="0" smtClean="0"/>
              <a:t> </a:t>
            </a:r>
            <a:r>
              <a:rPr lang="ru-RU" dirty="0" err="1" smtClean="0"/>
              <a:t>виплат</a:t>
            </a:r>
            <a:r>
              <a:rPr lang="ru-RU" dirty="0" smtClean="0"/>
              <a:t> належать </a:t>
            </a:r>
            <a:r>
              <a:rPr lang="ru-RU" dirty="0" err="1" smtClean="0"/>
              <a:t>виплати</a:t>
            </a:r>
            <a:r>
              <a:rPr lang="ru-RU" dirty="0" smtClean="0"/>
              <a:t> у </a:t>
            </a:r>
            <a:r>
              <a:rPr lang="ru-RU" dirty="0" err="1" smtClean="0"/>
              <a:t>вигляді</a:t>
            </a:r>
            <a:r>
              <a:rPr lang="ru-RU" dirty="0" smtClean="0"/>
              <a:t> </a:t>
            </a:r>
            <a:r>
              <a:rPr lang="ru-RU" dirty="0" err="1" smtClean="0"/>
              <a:t>винагород</a:t>
            </a:r>
            <a:r>
              <a:rPr lang="ru-RU" dirty="0" smtClean="0"/>
              <a:t> за </a:t>
            </a:r>
            <a:r>
              <a:rPr lang="ru-RU" dirty="0" err="1" smtClean="0"/>
              <a:t>підсумками</a:t>
            </a:r>
            <a:r>
              <a:rPr lang="ru-RU" dirty="0" smtClean="0"/>
              <a:t> </a:t>
            </a:r>
            <a:r>
              <a:rPr lang="ru-RU" dirty="0" err="1" smtClean="0"/>
              <a:t>роботи</a:t>
            </a:r>
            <a:r>
              <a:rPr lang="ru-RU" dirty="0" smtClean="0"/>
              <a:t> за </a:t>
            </a:r>
            <a:r>
              <a:rPr lang="ru-RU" dirty="0" err="1" smtClean="0"/>
              <a:t>рік</a:t>
            </a:r>
            <a:r>
              <a:rPr lang="ru-RU" dirty="0" smtClean="0"/>
              <a:t>, </a:t>
            </a:r>
            <a:r>
              <a:rPr lang="ru-RU" dirty="0" err="1" smtClean="0"/>
              <a:t>винагороди</a:t>
            </a:r>
            <a:r>
              <a:rPr lang="ru-RU" dirty="0" smtClean="0"/>
              <a:t> за </a:t>
            </a:r>
            <a:r>
              <a:rPr lang="ru-RU" dirty="0" err="1" smtClean="0"/>
              <a:t>винаходи</a:t>
            </a:r>
            <a:r>
              <a:rPr lang="ru-RU" dirty="0" smtClean="0"/>
              <a:t> і </a:t>
            </a:r>
            <a:r>
              <a:rPr lang="ru-RU" dirty="0" err="1" smtClean="0"/>
              <a:t>раціоналізаторські</a:t>
            </a:r>
            <a:r>
              <a:rPr lang="ru-RU" dirty="0" smtClean="0"/>
              <a:t> </a:t>
            </a:r>
            <a:r>
              <a:rPr lang="ru-RU" dirty="0" err="1" smtClean="0"/>
              <a:t>пропозиції</a:t>
            </a:r>
            <a:r>
              <a:rPr lang="ru-RU" dirty="0" smtClean="0"/>
              <a:t>, </a:t>
            </a:r>
            <a:r>
              <a:rPr lang="ru-RU" dirty="0" err="1" smtClean="0"/>
              <a:t>матеріальна</a:t>
            </a:r>
            <a:r>
              <a:rPr lang="ru-RU" dirty="0" smtClean="0"/>
              <a:t> </a:t>
            </a:r>
            <a:r>
              <a:rPr lang="ru-RU" dirty="0" err="1" smtClean="0"/>
              <a:t>допомога</a:t>
            </a:r>
            <a:r>
              <a:rPr lang="ru-RU" dirty="0" smtClean="0"/>
              <a:t>, </a:t>
            </a:r>
            <a:r>
              <a:rPr lang="ru-RU" dirty="0" err="1" smtClean="0"/>
              <a:t>вартість</a:t>
            </a:r>
            <a:r>
              <a:rPr lang="ru-RU" dirty="0" smtClean="0"/>
              <a:t> </a:t>
            </a:r>
            <a:r>
              <a:rPr lang="ru-RU" dirty="0" err="1" smtClean="0"/>
              <a:t>путівок</a:t>
            </a:r>
            <a:r>
              <a:rPr lang="ru-RU" dirty="0" smtClean="0"/>
              <a:t> на </a:t>
            </a:r>
            <a:r>
              <a:rPr lang="ru-RU" dirty="0" err="1" smtClean="0"/>
              <a:t>лікування</a:t>
            </a:r>
            <a:r>
              <a:rPr lang="ru-RU" dirty="0" smtClean="0"/>
              <a:t> та </a:t>
            </a:r>
            <a:r>
              <a:rPr lang="ru-RU" dirty="0" err="1" smtClean="0"/>
              <a:t>відпочинок</a:t>
            </a:r>
            <a:r>
              <a:rPr lang="ru-RU" dirty="0" smtClean="0"/>
              <a:t> </a:t>
            </a:r>
            <a:r>
              <a:rPr lang="ru-RU" dirty="0" err="1" smtClean="0"/>
              <a:t>тощо</a:t>
            </a:r>
            <a:r>
              <a:rPr lang="ru-RU" dirty="0" smtClean="0"/>
              <a:t>. </a:t>
            </a:r>
            <a:r>
              <a:rPr lang="ru-RU" b="1" dirty="0" err="1" smtClean="0"/>
              <a:t>Заробітна</a:t>
            </a:r>
            <a:r>
              <a:rPr lang="ru-RU" b="1" dirty="0" smtClean="0"/>
              <a:t> плата як </a:t>
            </a:r>
            <a:r>
              <a:rPr lang="ru-RU" b="1" dirty="0" err="1" smtClean="0"/>
              <a:t>елемент</a:t>
            </a:r>
            <a:r>
              <a:rPr lang="ru-RU" b="1" dirty="0" smtClean="0"/>
              <a:t> ринку </a:t>
            </a:r>
            <a:r>
              <a:rPr lang="ru-RU" b="1" dirty="0" err="1" smtClean="0"/>
              <a:t>праці</a:t>
            </a:r>
            <a:r>
              <a:rPr lang="ru-RU" b="1" dirty="0" smtClean="0"/>
              <a:t> є </a:t>
            </a:r>
            <a:r>
              <a:rPr lang="ru-RU" b="1" dirty="0" err="1" smtClean="0"/>
              <a:t>ціною</a:t>
            </a:r>
            <a:r>
              <a:rPr lang="ru-RU" b="1" dirty="0" smtClean="0"/>
              <a:t> </a:t>
            </a:r>
            <a:r>
              <a:rPr lang="ru-RU" b="1" dirty="0" err="1" smtClean="0"/>
              <a:t>робочої</a:t>
            </a:r>
            <a:r>
              <a:rPr lang="ru-RU" b="1" dirty="0" smtClean="0"/>
              <a:t> </a:t>
            </a:r>
            <a:r>
              <a:rPr lang="ru-RU" b="1" dirty="0" err="1" smtClean="0"/>
              <a:t>сили</a:t>
            </a:r>
            <a:r>
              <a:rPr lang="ru-RU" b="1" dirty="0" smtClean="0"/>
              <a:t>, а </a:t>
            </a:r>
            <a:r>
              <a:rPr lang="ru-RU" b="1" dirty="0" err="1" smtClean="0"/>
              <a:t>також</a:t>
            </a:r>
            <a:r>
              <a:rPr lang="ru-RU" b="1" dirty="0" smtClean="0"/>
              <a:t> </a:t>
            </a:r>
            <a:r>
              <a:rPr lang="ru-RU" b="1" dirty="0" err="1" smtClean="0"/>
              <a:t>статтею</a:t>
            </a:r>
            <a:r>
              <a:rPr lang="ru-RU" b="1" dirty="0" smtClean="0"/>
              <a:t> </a:t>
            </a:r>
            <a:r>
              <a:rPr lang="ru-RU" b="1" dirty="0" err="1" smtClean="0"/>
              <a:t>витрат</a:t>
            </a:r>
            <a:r>
              <a:rPr lang="ru-RU" b="1" dirty="0" smtClean="0"/>
              <a:t> на </a:t>
            </a:r>
            <a:r>
              <a:rPr lang="ru-RU" b="1" dirty="0" err="1" smtClean="0"/>
              <a:t>виробництво</a:t>
            </a:r>
            <a:r>
              <a:rPr lang="ru-RU" dirty="0" smtClean="0"/>
              <a:t>, </a:t>
            </a:r>
            <a:r>
              <a:rPr lang="ru-RU" dirty="0" err="1" smtClean="0"/>
              <a:t>що</a:t>
            </a:r>
            <a:r>
              <a:rPr lang="ru-RU" dirty="0" smtClean="0"/>
              <a:t> </a:t>
            </a:r>
            <a:r>
              <a:rPr lang="ru-RU" dirty="0" err="1" smtClean="0"/>
              <a:t>включається</a:t>
            </a:r>
            <a:r>
              <a:rPr lang="ru-RU" dirty="0" smtClean="0"/>
              <a:t> до </a:t>
            </a:r>
            <a:r>
              <a:rPr lang="ru-RU" dirty="0" err="1" smtClean="0"/>
              <a:t>собівартості</a:t>
            </a:r>
            <a:r>
              <a:rPr lang="ru-RU" dirty="0" smtClean="0"/>
              <a:t> </a:t>
            </a:r>
            <a:r>
              <a:rPr lang="ru-RU" dirty="0" err="1" smtClean="0"/>
              <a:t>продукції</a:t>
            </a:r>
            <a:r>
              <a:rPr lang="ru-RU" dirty="0" smtClean="0"/>
              <a:t>, </a:t>
            </a:r>
            <a:r>
              <a:rPr lang="ru-RU" dirty="0" err="1" smtClean="0"/>
              <a:t>робіт</a:t>
            </a:r>
            <a:r>
              <a:rPr lang="ru-RU" dirty="0" smtClean="0"/>
              <a:t> (</a:t>
            </a:r>
            <a:r>
              <a:rPr lang="ru-RU" dirty="0" err="1" smtClean="0"/>
              <a:t>послуг</a:t>
            </a:r>
            <a:r>
              <a:rPr lang="ru-RU" dirty="0" smtClean="0"/>
              <a:t>) на </a:t>
            </a:r>
            <a:r>
              <a:rPr lang="ru-RU" dirty="0" err="1" smtClean="0"/>
              <a:t>окремому</a:t>
            </a:r>
            <a:r>
              <a:rPr lang="ru-RU" dirty="0" smtClean="0"/>
              <a:t> </a:t>
            </a:r>
            <a:r>
              <a:rPr lang="ru-RU" dirty="0" err="1" smtClean="0"/>
              <a:t>підприємстві</a:t>
            </a:r>
            <a:r>
              <a:rPr lang="ru-RU" dirty="0" smtClean="0"/>
              <a:t>.</a:t>
            </a:r>
          </a:p>
          <a:p>
            <a:r>
              <a:rPr lang="ru-RU" dirty="0" err="1" smtClean="0"/>
              <a:t>Заробітна</a:t>
            </a:r>
            <a:r>
              <a:rPr lang="ru-RU" dirty="0" smtClean="0"/>
              <a:t> плата є </a:t>
            </a:r>
            <a:r>
              <a:rPr lang="ru-RU" dirty="0" err="1" smtClean="0"/>
              <a:t>найбільш</a:t>
            </a:r>
            <a:r>
              <a:rPr lang="ru-RU" dirty="0" smtClean="0"/>
              <a:t> </a:t>
            </a:r>
            <a:r>
              <a:rPr lang="ru-RU" dirty="0" err="1" smtClean="0"/>
              <a:t>дійовим</a:t>
            </a:r>
            <a:r>
              <a:rPr lang="ru-RU" dirty="0" smtClean="0"/>
              <a:t> </a:t>
            </a:r>
            <a:r>
              <a:rPr lang="ru-RU" dirty="0" err="1" smtClean="0"/>
              <a:t>інструментом</a:t>
            </a:r>
            <a:r>
              <a:rPr lang="ru-RU" dirty="0" smtClean="0"/>
              <a:t> </a:t>
            </a:r>
            <a:r>
              <a:rPr lang="ru-RU" dirty="0" err="1" smtClean="0"/>
              <a:t>активізації</a:t>
            </a:r>
            <a:r>
              <a:rPr lang="ru-RU" dirty="0" smtClean="0"/>
              <a:t> </a:t>
            </a:r>
            <a:r>
              <a:rPr lang="ru-RU" dirty="0" err="1" smtClean="0"/>
              <a:t>людського</a:t>
            </a:r>
            <a:r>
              <a:rPr lang="ru-RU" dirty="0" smtClean="0"/>
              <a:t> </a:t>
            </a:r>
            <a:r>
              <a:rPr lang="ru-RU" dirty="0" err="1" smtClean="0"/>
              <a:t>чинника</a:t>
            </a:r>
            <a:r>
              <a:rPr lang="ru-RU" dirty="0" smtClean="0"/>
              <a:t> та </a:t>
            </a:r>
            <a:r>
              <a:rPr lang="ru-RU" dirty="0" err="1" smtClean="0"/>
              <a:t>використання</a:t>
            </a:r>
            <a:r>
              <a:rPr lang="ru-RU" dirty="0" smtClean="0"/>
              <a:t> трудового </a:t>
            </a:r>
            <a:r>
              <a:rPr lang="ru-RU" dirty="0" err="1" smtClean="0"/>
              <a:t>потенціалу</a:t>
            </a:r>
            <a:r>
              <a:rPr lang="ru-RU" dirty="0" smtClean="0"/>
              <a:t>. При </a:t>
            </a:r>
            <a:r>
              <a:rPr lang="ru-RU" dirty="0" err="1" smtClean="0"/>
              <a:t>цьому</a:t>
            </a:r>
            <a:r>
              <a:rPr lang="ru-RU" dirty="0" smtClean="0"/>
              <a:t> </a:t>
            </a:r>
            <a:r>
              <a:rPr lang="ru-RU" dirty="0" err="1" smtClean="0"/>
              <a:t>використання</a:t>
            </a:r>
            <a:r>
              <a:rPr lang="ru-RU" dirty="0" smtClean="0"/>
              <a:t> </a:t>
            </a:r>
            <a:r>
              <a:rPr lang="ru-RU" dirty="0" err="1" smtClean="0"/>
              <a:t>наявного</a:t>
            </a:r>
            <a:r>
              <a:rPr lang="ru-RU" dirty="0" smtClean="0"/>
              <a:t> </a:t>
            </a:r>
            <a:r>
              <a:rPr lang="ru-RU" dirty="0" err="1" smtClean="0"/>
              <a:t>кваліфікаційного</a:t>
            </a:r>
            <a:r>
              <a:rPr lang="ru-RU" dirty="0" smtClean="0"/>
              <a:t> і </a:t>
            </a:r>
            <a:r>
              <a:rPr lang="ru-RU" dirty="0" err="1" smtClean="0"/>
              <a:t>творчого</a:t>
            </a:r>
            <a:r>
              <a:rPr lang="ru-RU" dirty="0" smtClean="0"/>
              <a:t> </a:t>
            </a:r>
            <a:r>
              <a:rPr lang="ru-RU" dirty="0" err="1" smtClean="0"/>
              <a:t>потенціалу</a:t>
            </a:r>
            <a:r>
              <a:rPr lang="ru-RU" dirty="0" smtClean="0"/>
              <a:t> </a:t>
            </a:r>
            <a:r>
              <a:rPr lang="ru-RU" dirty="0" err="1" smtClean="0"/>
              <a:t>працівників</a:t>
            </a:r>
            <a:r>
              <a:rPr lang="ru-RU" dirty="0" smtClean="0"/>
              <a:t> </a:t>
            </a:r>
            <a:r>
              <a:rPr lang="ru-RU" dirty="0" err="1" smtClean="0"/>
              <a:t>має</a:t>
            </a:r>
            <a:r>
              <a:rPr lang="ru-RU" dirty="0" smtClean="0"/>
              <a:t> </a:t>
            </a:r>
            <a:r>
              <a:rPr lang="ru-RU" dirty="0" err="1" smtClean="0"/>
              <a:t>повністю</a:t>
            </a:r>
            <a:r>
              <a:rPr lang="ru-RU" dirty="0" smtClean="0"/>
              <a:t> </a:t>
            </a:r>
            <a:r>
              <a:rPr lang="ru-RU" dirty="0" err="1" smtClean="0"/>
              <a:t>залежати</a:t>
            </a:r>
            <a:r>
              <a:rPr lang="ru-RU" dirty="0" smtClean="0"/>
              <a:t> </a:t>
            </a:r>
            <a:r>
              <a:rPr lang="ru-RU" dirty="0" err="1" smtClean="0"/>
              <a:t>від</a:t>
            </a:r>
            <a:r>
              <a:rPr lang="ru-RU" dirty="0" smtClean="0"/>
              <a:t> </a:t>
            </a:r>
            <a:r>
              <a:rPr lang="ru-RU" dirty="0" err="1" smtClean="0"/>
              <a:t>наукової</a:t>
            </a:r>
            <a:r>
              <a:rPr lang="ru-RU" dirty="0" smtClean="0"/>
              <a:t> </a:t>
            </a:r>
            <a:r>
              <a:rPr lang="ru-RU" dirty="0" err="1" smtClean="0"/>
              <a:t>обґрунтованості</a:t>
            </a:r>
            <a:r>
              <a:rPr lang="ru-RU" dirty="0" smtClean="0"/>
              <a:t> і </a:t>
            </a:r>
            <a:r>
              <a:rPr lang="ru-RU" dirty="0" err="1" smtClean="0"/>
              <a:t>вибору</a:t>
            </a:r>
            <a:r>
              <a:rPr lang="ru-RU" dirty="0" smtClean="0"/>
              <a:t> </a:t>
            </a:r>
            <a:r>
              <a:rPr lang="ru-RU" dirty="0" err="1" smtClean="0"/>
              <a:t>методів</a:t>
            </a:r>
            <a:r>
              <a:rPr lang="ru-RU" dirty="0" smtClean="0"/>
              <a:t> </a:t>
            </a:r>
            <a:r>
              <a:rPr lang="ru-RU" dirty="0" err="1" smtClean="0"/>
              <a:t>ув'язки</a:t>
            </a:r>
            <a:r>
              <a:rPr lang="ru-RU" dirty="0" smtClean="0"/>
              <a:t> </a:t>
            </a:r>
            <a:r>
              <a:rPr lang="ru-RU" dirty="0" err="1" smtClean="0"/>
              <a:t>заробітної</a:t>
            </a:r>
            <a:r>
              <a:rPr lang="ru-RU" dirty="0" smtClean="0"/>
              <a:t> плати з </a:t>
            </a:r>
            <a:r>
              <a:rPr lang="ru-RU" dirty="0" err="1" smtClean="0"/>
              <a:t>кваліфікацією</a:t>
            </a:r>
            <a:r>
              <a:rPr lang="ru-RU" dirty="0" smtClean="0"/>
              <a:t>, </a:t>
            </a:r>
            <a:r>
              <a:rPr lang="ru-RU" dirty="0" err="1" smtClean="0"/>
              <a:t>змістом</a:t>
            </a:r>
            <a:r>
              <a:rPr lang="ru-RU" dirty="0" smtClean="0"/>
              <a:t> </a:t>
            </a:r>
            <a:r>
              <a:rPr lang="ru-RU" dirty="0" err="1" smtClean="0"/>
              <a:t>виконуваної</a:t>
            </a:r>
            <a:r>
              <a:rPr lang="ru-RU" dirty="0" smtClean="0"/>
              <a:t> </a:t>
            </a:r>
            <a:r>
              <a:rPr lang="ru-RU" dirty="0" err="1" smtClean="0"/>
              <a:t>роботи</a:t>
            </a:r>
            <a:r>
              <a:rPr lang="ru-RU" dirty="0" smtClean="0"/>
              <a:t>, результатами </a:t>
            </a:r>
            <a:r>
              <a:rPr lang="ru-RU" dirty="0" err="1" smtClean="0"/>
              <a:t>праці</a:t>
            </a:r>
            <a:r>
              <a:rPr lang="ru-RU" dirty="0" smtClean="0"/>
              <a:t> й </a:t>
            </a:r>
            <a:r>
              <a:rPr lang="ru-RU" dirty="0" err="1" smtClean="0"/>
              <a:t>умовами</a:t>
            </a:r>
            <a:r>
              <a:rPr lang="ru-RU" dirty="0" smtClean="0"/>
              <a:t>, в </a:t>
            </a:r>
            <a:r>
              <a:rPr lang="ru-RU" dirty="0" err="1" smtClean="0"/>
              <a:t>яких</a:t>
            </a:r>
            <a:r>
              <a:rPr lang="ru-RU" dirty="0" smtClean="0"/>
              <a:t> вона </a:t>
            </a:r>
            <a:r>
              <a:rPr lang="ru-RU" dirty="0" err="1" smtClean="0"/>
              <a:t>здійснюється</a:t>
            </a:r>
            <a:r>
              <a:rPr lang="ru-RU" dirty="0" smtClean="0"/>
              <a:t>.</a:t>
            </a:r>
          </a:p>
          <a:p>
            <a:r>
              <a:rPr lang="ru-RU" dirty="0" smtClean="0"/>
              <a:t>Головною метою </a:t>
            </a:r>
            <a:r>
              <a:rPr lang="ru-RU" dirty="0" err="1" smtClean="0"/>
              <a:t>економічної</a:t>
            </a:r>
            <a:r>
              <a:rPr lang="ru-RU" dirty="0" smtClean="0"/>
              <a:t> </a:t>
            </a:r>
            <a:r>
              <a:rPr lang="ru-RU" dirty="0" err="1" smtClean="0"/>
              <a:t>стратегії</a:t>
            </a:r>
            <a:r>
              <a:rPr lang="ru-RU" dirty="0" smtClean="0"/>
              <a:t> і </a:t>
            </a:r>
            <a:r>
              <a:rPr lang="ru-RU" dirty="0" err="1" smtClean="0"/>
              <a:t>системи</a:t>
            </a:r>
            <a:r>
              <a:rPr lang="ru-RU" dirty="0" smtClean="0"/>
              <a:t> </a:t>
            </a:r>
            <a:r>
              <a:rPr lang="ru-RU" dirty="0" err="1" smtClean="0"/>
              <a:t>матеріального</a:t>
            </a:r>
            <a:r>
              <a:rPr lang="ru-RU" dirty="0" smtClean="0"/>
              <a:t> </a:t>
            </a:r>
            <a:r>
              <a:rPr lang="ru-RU" dirty="0" err="1" smtClean="0"/>
              <a:t>стимулювання</a:t>
            </a:r>
            <a:r>
              <a:rPr lang="ru-RU" dirty="0" smtClean="0"/>
              <a:t> </a:t>
            </a:r>
            <a:r>
              <a:rPr lang="ru-RU" dirty="0" err="1" smtClean="0"/>
              <a:t>сучасних</a:t>
            </a:r>
            <a:r>
              <a:rPr lang="ru-RU" dirty="0" smtClean="0"/>
              <a:t> </a:t>
            </a:r>
            <a:r>
              <a:rPr lang="ru-RU" dirty="0" err="1" smtClean="0"/>
              <a:t>компаній</a:t>
            </a:r>
            <a:r>
              <a:rPr lang="ru-RU" dirty="0" smtClean="0"/>
              <a:t> </a:t>
            </a:r>
            <a:r>
              <a:rPr lang="ru-RU" dirty="0" err="1" smtClean="0"/>
              <a:t>її</a:t>
            </a:r>
            <a:r>
              <a:rPr lang="ru-RU" dirty="0" smtClean="0"/>
              <a:t> </a:t>
            </a:r>
            <a:r>
              <a:rPr lang="ru-RU" dirty="0" err="1" smtClean="0"/>
              <a:t>фірм</a:t>
            </a:r>
            <a:r>
              <a:rPr lang="ru-RU" dirty="0" smtClean="0"/>
              <a:t> стало </a:t>
            </a:r>
            <a:r>
              <a:rPr lang="ru-RU" dirty="0" err="1" smtClean="0"/>
              <a:t>досягнення</a:t>
            </a:r>
            <a:r>
              <a:rPr lang="ru-RU" dirty="0" smtClean="0"/>
              <a:t> не </a:t>
            </a:r>
            <a:r>
              <a:rPr lang="ru-RU" dirty="0" err="1" smtClean="0"/>
              <a:t>кількісних</a:t>
            </a:r>
            <a:r>
              <a:rPr lang="ru-RU" dirty="0" smtClean="0"/>
              <a:t> </a:t>
            </a:r>
            <a:r>
              <a:rPr lang="ru-RU" dirty="0" err="1" smtClean="0"/>
              <a:t>показників</a:t>
            </a:r>
            <a:r>
              <a:rPr lang="ru-RU" dirty="0" smtClean="0"/>
              <a:t> </a:t>
            </a:r>
            <a:r>
              <a:rPr lang="ru-RU" dirty="0" err="1" smtClean="0"/>
              <a:t>випуску</a:t>
            </a:r>
            <a:r>
              <a:rPr lang="ru-RU" dirty="0" smtClean="0"/>
              <a:t> </a:t>
            </a:r>
            <a:r>
              <a:rPr lang="ru-RU" dirty="0" err="1" smtClean="0"/>
              <a:t>продукції</a:t>
            </a:r>
            <a:r>
              <a:rPr lang="ru-RU" dirty="0" smtClean="0"/>
              <a:t>, а </a:t>
            </a:r>
            <a:r>
              <a:rPr lang="ru-RU" dirty="0" err="1" smtClean="0"/>
              <a:t>якісних</a:t>
            </a:r>
            <a:r>
              <a:rPr lang="ru-RU" dirty="0" smtClean="0"/>
              <a:t> </a:t>
            </a:r>
            <a:r>
              <a:rPr lang="ru-RU" dirty="0" err="1" smtClean="0"/>
              <a:t>параметрів</a:t>
            </a:r>
            <a:r>
              <a:rPr lang="ru-RU" dirty="0" smtClean="0"/>
              <a:t> </a:t>
            </a:r>
            <a:r>
              <a:rPr lang="ru-RU" dirty="0" err="1" smtClean="0"/>
              <a:t>виробництва</a:t>
            </a:r>
            <a:r>
              <a:rPr lang="ru-RU" dirty="0" smtClean="0"/>
              <a:t>, таких як </a:t>
            </a:r>
            <a:r>
              <a:rPr lang="ru-RU" dirty="0" err="1" smtClean="0"/>
              <a:t>поліпшення</a:t>
            </a:r>
            <a:r>
              <a:rPr lang="ru-RU" dirty="0" smtClean="0"/>
              <a:t> </a:t>
            </a:r>
            <a:r>
              <a:rPr lang="ru-RU" dirty="0" err="1" smtClean="0"/>
              <a:t>використання</a:t>
            </a:r>
            <a:r>
              <a:rPr lang="ru-RU" dirty="0" smtClean="0"/>
              <a:t> </a:t>
            </a:r>
            <a:r>
              <a:rPr lang="ru-RU" dirty="0" err="1" smtClean="0"/>
              <a:t>устаткування</a:t>
            </a:r>
            <a:r>
              <a:rPr lang="ru-RU" dirty="0" smtClean="0"/>
              <a:t>, </a:t>
            </a:r>
            <a:r>
              <a:rPr lang="ru-RU" dirty="0" err="1" smtClean="0"/>
              <a:t>робочого</a:t>
            </a:r>
            <a:r>
              <a:rPr lang="ru-RU" dirty="0" smtClean="0"/>
              <a:t> часу, складу </a:t>
            </a:r>
            <a:r>
              <a:rPr lang="ru-RU" dirty="0" err="1" smtClean="0"/>
              <a:t>робочої</a:t>
            </a:r>
            <a:r>
              <a:rPr lang="ru-RU" dirty="0" smtClean="0"/>
              <a:t> </a:t>
            </a:r>
            <a:r>
              <a:rPr lang="ru-RU" dirty="0" err="1" smtClean="0"/>
              <a:t>сили</a:t>
            </a:r>
            <a:r>
              <a:rPr lang="ru-RU" dirty="0" smtClean="0"/>
              <a:t>, </a:t>
            </a:r>
            <a:r>
              <a:rPr lang="ru-RU" dirty="0" err="1" smtClean="0"/>
              <a:t>якості</a:t>
            </a:r>
            <a:r>
              <a:rPr lang="ru-RU" dirty="0" smtClean="0"/>
              <a:t> </a:t>
            </a:r>
            <a:r>
              <a:rPr lang="ru-RU" dirty="0" err="1" smtClean="0"/>
              <a:t>продукції</a:t>
            </a:r>
            <a:r>
              <a:rPr lang="ru-RU" dirty="0" smtClean="0"/>
              <a:t>, </a:t>
            </a:r>
            <a:r>
              <a:rPr lang="ru-RU" dirty="0" err="1" smtClean="0"/>
              <a:t>спрямованих</a:t>
            </a:r>
            <a:r>
              <a:rPr lang="ru-RU" dirty="0" smtClean="0"/>
              <a:t> на </a:t>
            </a:r>
            <a:r>
              <a:rPr lang="ru-RU" dirty="0" err="1" smtClean="0"/>
              <a:t>підвищення</a:t>
            </a:r>
            <a:r>
              <a:rPr lang="ru-RU" dirty="0" smtClean="0"/>
              <a:t> </a:t>
            </a:r>
            <a:r>
              <a:rPr lang="ru-RU" dirty="0" err="1" smtClean="0"/>
              <a:t>ефективності</a:t>
            </a:r>
            <a:r>
              <a:rPr lang="ru-RU" dirty="0" smtClean="0"/>
              <a:t> </a:t>
            </a:r>
            <a:r>
              <a:rPr lang="ru-RU" dirty="0" err="1" smtClean="0"/>
              <a:t>виробництва</a:t>
            </a:r>
            <a:endParaRPr lang="ru-RU" dirty="0"/>
          </a:p>
        </p:txBody>
      </p:sp>
    </p:spTree>
    <p:extLst>
      <p:ext uri="{BB962C8B-B14F-4D97-AF65-F5344CB8AC3E}">
        <p14:creationId xmlns:p14="http://schemas.microsoft.com/office/powerpoint/2010/main" val="69762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7017306"/>
          </a:xfrm>
          <a:prstGeom prst="rect">
            <a:avLst/>
          </a:prstGeom>
        </p:spPr>
        <p:txBody>
          <a:bodyPr wrap="square">
            <a:spAutoFit/>
          </a:bodyPr>
          <a:lstStyle/>
          <a:p>
            <a:r>
              <a:rPr lang="ru-RU" dirty="0" smtClean="0"/>
              <a:t>У </a:t>
            </a:r>
            <a:r>
              <a:rPr lang="ru-RU" dirty="0" err="1" smtClean="0"/>
              <a:t>сучасній</a:t>
            </a:r>
            <a:r>
              <a:rPr lang="ru-RU" dirty="0" smtClean="0"/>
              <a:t> </a:t>
            </a:r>
            <a:r>
              <a:rPr lang="ru-RU" dirty="0" err="1" smtClean="0"/>
              <a:t>економічній</a:t>
            </a:r>
            <a:r>
              <a:rPr lang="ru-RU" dirty="0" smtClean="0"/>
              <a:t> </a:t>
            </a:r>
            <a:r>
              <a:rPr lang="ru-RU" dirty="0" err="1" smtClean="0"/>
              <a:t>літературі</a:t>
            </a:r>
            <a:r>
              <a:rPr lang="ru-RU" dirty="0" smtClean="0"/>
              <a:t> </a:t>
            </a:r>
            <a:r>
              <a:rPr lang="ru-RU" dirty="0" err="1" smtClean="0"/>
              <a:t>існує</a:t>
            </a:r>
            <a:r>
              <a:rPr lang="ru-RU" dirty="0" smtClean="0"/>
              <a:t> </a:t>
            </a:r>
            <a:r>
              <a:rPr lang="ru-RU" dirty="0" err="1" smtClean="0"/>
              <a:t>кілька</a:t>
            </a:r>
            <a:r>
              <a:rPr lang="ru-RU" dirty="0" smtClean="0"/>
              <a:t> </a:t>
            </a:r>
            <a:r>
              <a:rPr lang="ru-RU" dirty="0" err="1" smtClean="0"/>
              <a:t>визначень</a:t>
            </a:r>
            <a:r>
              <a:rPr lang="ru-RU" dirty="0" smtClean="0"/>
              <a:t> </a:t>
            </a:r>
            <a:r>
              <a:rPr lang="ru-RU" dirty="0" err="1" smtClean="0"/>
              <a:t>заробітної</a:t>
            </a:r>
            <a:r>
              <a:rPr lang="ru-RU" dirty="0" smtClean="0"/>
              <a:t> плати. </a:t>
            </a:r>
            <a:r>
              <a:rPr lang="ru-RU" dirty="0" err="1" smtClean="0"/>
              <a:t>Відповідно</a:t>
            </a:r>
            <a:r>
              <a:rPr lang="ru-RU" dirty="0" smtClean="0"/>
              <a:t> до Закону </a:t>
            </a:r>
            <a:r>
              <a:rPr lang="ru-RU" dirty="0" err="1" smtClean="0"/>
              <a:t>України</a:t>
            </a:r>
            <a:r>
              <a:rPr lang="ru-RU" dirty="0" smtClean="0"/>
              <a:t> "Про оплату </a:t>
            </a:r>
            <a:r>
              <a:rPr lang="ru-RU" dirty="0" err="1" smtClean="0"/>
              <a:t>праці</a:t>
            </a:r>
            <a:r>
              <a:rPr lang="ru-RU" dirty="0" smtClean="0"/>
              <a:t>", </a:t>
            </a:r>
            <a:r>
              <a:rPr lang="ru-RU" b="1" dirty="0" err="1" smtClean="0"/>
              <a:t>заробітна</a:t>
            </a:r>
            <a:r>
              <a:rPr lang="ru-RU" b="1" dirty="0" smtClean="0"/>
              <a:t> плата – </a:t>
            </a:r>
            <a:r>
              <a:rPr lang="ru-RU" b="1" dirty="0" err="1" smtClean="0"/>
              <a:t>це</a:t>
            </a:r>
            <a:r>
              <a:rPr lang="ru-RU" b="1" dirty="0" smtClean="0"/>
              <a:t> </a:t>
            </a:r>
            <a:r>
              <a:rPr lang="ru-RU" b="1" dirty="0" err="1" smtClean="0"/>
              <a:t>винагорода</a:t>
            </a:r>
            <a:r>
              <a:rPr lang="ru-RU" dirty="0" smtClean="0"/>
              <a:t>, </a:t>
            </a:r>
            <a:r>
              <a:rPr lang="ru-RU" dirty="0" err="1" smtClean="0"/>
              <a:t>обчислена</a:t>
            </a:r>
            <a:r>
              <a:rPr lang="ru-RU" dirty="0" smtClean="0"/>
              <a:t>, як правило, у грошовому </a:t>
            </a:r>
            <a:r>
              <a:rPr lang="ru-RU" dirty="0" err="1" smtClean="0"/>
              <a:t>виразі</a:t>
            </a:r>
            <a:r>
              <a:rPr lang="ru-RU" dirty="0" smtClean="0"/>
              <a:t>, яку за </a:t>
            </a:r>
            <a:r>
              <a:rPr lang="ru-RU" dirty="0" err="1" smtClean="0"/>
              <a:t>трудовим</a:t>
            </a:r>
            <a:r>
              <a:rPr lang="ru-RU" dirty="0" smtClean="0"/>
              <a:t> договором </a:t>
            </a:r>
            <a:r>
              <a:rPr lang="ru-RU" dirty="0" err="1" smtClean="0"/>
              <a:t>власник</a:t>
            </a:r>
            <a:r>
              <a:rPr lang="ru-RU" dirty="0" smtClean="0"/>
              <a:t> </a:t>
            </a:r>
            <a:r>
              <a:rPr lang="ru-RU" dirty="0" err="1" smtClean="0"/>
              <a:t>або</a:t>
            </a:r>
            <a:r>
              <a:rPr lang="ru-RU" dirty="0" smtClean="0"/>
              <a:t> </a:t>
            </a:r>
            <a:r>
              <a:rPr lang="ru-RU" dirty="0" err="1" smtClean="0"/>
              <a:t>уповноважений</a:t>
            </a:r>
            <a:r>
              <a:rPr lang="ru-RU" dirty="0" smtClean="0"/>
              <a:t> ним орган </a:t>
            </a:r>
            <a:r>
              <a:rPr lang="ru-RU" dirty="0" err="1" smtClean="0"/>
              <a:t>виплачує</a:t>
            </a:r>
            <a:r>
              <a:rPr lang="ru-RU" dirty="0" smtClean="0"/>
              <a:t> </a:t>
            </a:r>
            <a:r>
              <a:rPr lang="ru-RU" dirty="0" err="1" smtClean="0"/>
              <a:t>працівникові</a:t>
            </a:r>
            <a:r>
              <a:rPr lang="ru-RU" dirty="0" smtClean="0"/>
              <a:t> за </a:t>
            </a:r>
            <a:r>
              <a:rPr lang="ru-RU" dirty="0" err="1" smtClean="0"/>
              <a:t>виконану</a:t>
            </a:r>
            <a:r>
              <a:rPr lang="ru-RU" dirty="0" smtClean="0"/>
              <a:t> ним роботу. </a:t>
            </a:r>
            <a:r>
              <a:rPr lang="ru-RU" dirty="0" err="1" smtClean="0"/>
              <a:t>Розмір</a:t>
            </a:r>
            <a:r>
              <a:rPr lang="ru-RU" dirty="0" smtClean="0"/>
              <a:t> </a:t>
            </a:r>
            <a:r>
              <a:rPr lang="ru-RU" dirty="0" err="1" smtClean="0"/>
              <a:t>заробітної</a:t>
            </a:r>
            <a:r>
              <a:rPr lang="ru-RU" dirty="0" smtClean="0"/>
              <a:t> плати </a:t>
            </a:r>
            <a:r>
              <a:rPr lang="ru-RU" dirty="0" err="1" smtClean="0"/>
              <a:t>залежить</a:t>
            </a:r>
            <a:r>
              <a:rPr lang="ru-RU" dirty="0" smtClean="0"/>
              <a:t> </a:t>
            </a:r>
            <a:r>
              <a:rPr lang="ru-RU" dirty="0" err="1" smtClean="0"/>
              <a:t>від</a:t>
            </a:r>
            <a:r>
              <a:rPr lang="ru-RU" dirty="0" smtClean="0"/>
              <a:t> </a:t>
            </a:r>
            <a:r>
              <a:rPr lang="ru-RU" dirty="0" err="1" smtClean="0"/>
              <a:t>складності</a:t>
            </a:r>
            <a:r>
              <a:rPr lang="ru-RU" dirty="0" smtClean="0"/>
              <a:t> та умов </a:t>
            </a:r>
            <a:r>
              <a:rPr lang="ru-RU" dirty="0" err="1" smtClean="0"/>
              <a:t>виконуваної</a:t>
            </a:r>
            <a:r>
              <a:rPr lang="ru-RU" dirty="0" smtClean="0"/>
              <a:t> </a:t>
            </a:r>
            <a:r>
              <a:rPr lang="ru-RU" dirty="0" err="1" smtClean="0"/>
              <a:t>роботи</a:t>
            </a:r>
            <a:r>
              <a:rPr lang="ru-RU" dirty="0" smtClean="0"/>
              <a:t>, </a:t>
            </a:r>
            <a:r>
              <a:rPr lang="ru-RU" dirty="0" err="1" smtClean="0"/>
              <a:t>професійно-ділових</a:t>
            </a:r>
            <a:r>
              <a:rPr lang="ru-RU" dirty="0" smtClean="0"/>
              <a:t> </a:t>
            </a:r>
            <a:r>
              <a:rPr lang="ru-RU" dirty="0" err="1" smtClean="0"/>
              <a:t>якостей</a:t>
            </a:r>
            <a:r>
              <a:rPr lang="ru-RU" dirty="0" smtClean="0"/>
              <a:t> </a:t>
            </a:r>
            <a:r>
              <a:rPr lang="ru-RU" dirty="0" err="1" smtClean="0"/>
              <a:t>працівника</a:t>
            </a:r>
            <a:r>
              <a:rPr lang="ru-RU" dirty="0" smtClean="0"/>
              <a:t>, </a:t>
            </a:r>
            <a:r>
              <a:rPr lang="ru-RU" dirty="0" err="1" smtClean="0"/>
              <a:t>результатів</a:t>
            </a:r>
            <a:r>
              <a:rPr lang="ru-RU" dirty="0" smtClean="0"/>
              <a:t> </a:t>
            </a:r>
            <a:r>
              <a:rPr lang="ru-RU" dirty="0" err="1" smtClean="0"/>
              <a:t>його</a:t>
            </a:r>
            <a:r>
              <a:rPr lang="ru-RU" dirty="0" smtClean="0"/>
              <a:t> </a:t>
            </a:r>
            <a:r>
              <a:rPr lang="ru-RU" dirty="0" err="1" smtClean="0"/>
              <a:t>праці</a:t>
            </a:r>
            <a:r>
              <a:rPr lang="ru-RU" dirty="0" smtClean="0"/>
              <a:t> та </a:t>
            </a:r>
            <a:r>
              <a:rPr lang="ru-RU" dirty="0" err="1" smtClean="0"/>
              <a:t>господарської</a:t>
            </a:r>
            <a:r>
              <a:rPr lang="ru-RU" dirty="0" smtClean="0"/>
              <a:t> </a:t>
            </a:r>
            <a:r>
              <a:rPr lang="ru-RU" dirty="0" err="1" smtClean="0"/>
              <a:t>діяльності</a:t>
            </a:r>
            <a:r>
              <a:rPr lang="ru-RU" dirty="0" smtClean="0"/>
              <a:t> </a:t>
            </a:r>
            <a:r>
              <a:rPr lang="ru-RU" dirty="0" err="1" smtClean="0"/>
              <a:t>підприємства</a:t>
            </a:r>
            <a:r>
              <a:rPr lang="ru-RU" dirty="0" smtClean="0"/>
              <a:t>.</a:t>
            </a:r>
          </a:p>
          <a:p>
            <a:r>
              <a:rPr lang="ru-RU" dirty="0" err="1" smtClean="0"/>
              <a:t>Розмір</a:t>
            </a:r>
            <a:r>
              <a:rPr lang="ru-RU" dirty="0" smtClean="0"/>
              <a:t> </a:t>
            </a:r>
            <a:r>
              <a:rPr lang="ru-RU" dirty="0" err="1" smtClean="0"/>
              <a:t>заробітної</a:t>
            </a:r>
            <a:r>
              <a:rPr lang="ru-RU" dirty="0" smtClean="0"/>
              <a:t> плати </a:t>
            </a:r>
            <a:r>
              <a:rPr lang="ru-RU" dirty="0" err="1" smtClean="0"/>
              <a:t>залежить</a:t>
            </a:r>
            <a:r>
              <a:rPr lang="ru-RU" dirty="0" smtClean="0"/>
              <a:t> </a:t>
            </a:r>
            <a:r>
              <a:rPr lang="ru-RU" dirty="0" err="1" smtClean="0"/>
              <a:t>від</a:t>
            </a:r>
            <a:r>
              <a:rPr lang="ru-RU" dirty="0" smtClean="0"/>
              <a:t> </a:t>
            </a:r>
            <a:r>
              <a:rPr lang="ru-RU" dirty="0" err="1" smtClean="0"/>
              <a:t>складності</a:t>
            </a:r>
            <a:r>
              <a:rPr lang="ru-RU" dirty="0" smtClean="0"/>
              <a:t> та умов </a:t>
            </a:r>
            <a:r>
              <a:rPr lang="ru-RU" dirty="0" err="1" smtClean="0"/>
              <a:t>виконуваної</a:t>
            </a:r>
            <a:r>
              <a:rPr lang="ru-RU" dirty="0" smtClean="0"/>
              <a:t> </a:t>
            </a:r>
            <a:r>
              <a:rPr lang="ru-RU" dirty="0" err="1" smtClean="0"/>
              <a:t>роботи</a:t>
            </a:r>
            <a:r>
              <a:rPr lang="ru-RU" dirty="0" smtClean="0"/>
              <a:t>, </a:t>
            </a:r>
            <a:r>
              <a:rPr lang="ru-RU" dirty="0" err="1" smtClean="0"/>
              <a:t>професійно-ділових</a:t>
            </a:r>
            <a:r>
              <a:rPr lang="ru-RU" dirty="0" smtClean="0"/>
              <a:t> </a:t>
            </a:r>
            <a:r>
              <a:rPr lang="ru-RU" dirty="0" err="1" smtClean="0"/>
              <a:t>якостей</a:t>
            </a:r>
            <a:r>
              <a:rPr lang="ru-RU" dirty="0" smtClean="0"/>
              <a:t> </a:t>
            </a:r>
            <a:r>
              <a:rPr lang="ru-RU" dirty="0" err="1" smtClean="0"/>
              <a:t>працівника</a:t>
            </a:r>
            <a:r>
              <a:rPr lang="ru-RU" dirty="0" smtClean="0"/>
              <a:t>, </a:t>
            </a:r>
            <a:r>
              <a:rPr lang="ru-RU" dirty="0" err="1" smtClean="0"/>
              <a:t>результатів</a:t>
            </a:r>
            <a:r>
              <a:rPr lang="ru-RU" dirty="0" smtClean="0"/>
              <a:t> </a:t>
            </a:r>
            <a:r>
              <a:rPr lang="ru-RU" dirty="0" err="1" smtClean="0"/>
              <a:t>його</a:t>
            </a:r>
            <a:r>
              <a:rPr lang="ru-RU" dirty="0" smtClean="0"/>
              <a:t> </a:t>
            </a:r>
            <a:r>
              <a:rPr lang="ru-RU" dirty="0" err="1" smtClean="0"/>
              <a:t>праці</a:t>
            </a:r>
            <a:r>
              <a:rPr lang="ru-RU" dirty="0" smtClean="0"/>
              <a:t> та </a:t>
            </a:r>
            <a:r>
              <a:rPr lang="ru-RU" dirty="0" err="1" smtClean="0"/>
              <a:t>господарської</a:t>
            </a:r>
            <a:r>
              <a:rPr lang="ru-RU" dirty="0" smtClean="0"/>
              <a:t> </a:t>
            </a:r>
            <a:r>
              <a:rPr lang="ru-RU" dirty="0" err="1" smtClean="0"/>
              <a:t>діяльності</a:t>
            </a:r>
            <a:r>
              <a:rPr lang="ru-RU" dirty="0" smtClean="0"/>
              <a:t> </a:t>
            </a:r>
            <a:r>
              <a:rPr lang="ru-RU" dirty="0" err="1" smtClean="0"/>
              <a:t>підприємства</a:t>
            </a:r>
            <a:r>
              <a:rPr lang="ru-RU" dirty="0" smtClean="0"/>
              <a:t>.”</a:t>
            </a:r>
          </a:p>
          <a:p>
            <a:r>
              <a:rPr lang="ru-RU" dirty="0" err="1" smtClean="0"/>
              <a:t>Ще</a:t>
            </a:r>
            <a:r>
              <a:rPr lang="ru-RU" dirty="0" smtClean="0"/>
              <a:t> одним </a:t>
            </a:r>
            <a:r>
              <a:rPr lang="ru-RU" dirty="0" err="1" smtClean="0"/>
              <a:t>поширеним</a:t>
            </a:r>
            <a:r>
              <a:rPr lang="ru-RU" dirty="0" smtClean="0"/>
              <a:t> </a:t>
            </a:r>
            <a:r>
              <a:rPr lang="ru-RU" dirty="0" err="1" smtClean="0"/>
              <a:t>визначенням</a:t>
            </a:r>
            <a:r>
              <a:rPr lang="ru-RU" dirty="0" smtClean="0"/>
              <a:t> є “</a:t>
            </a:r>
            <a:r>
              <a:rPr lang="ru-RU" b="1" dirty="0" err="1" smtClean="0"/>
              <a:t>Заробітна</a:t>
            </a:r>
            <a:r>
              <a:rPr lang="ru-RU" b="1" dirty="0" smtClean="0"/>
              <a:t> плата – </a:t>
            </a:r>
            <a:r>
              <a:rPr lang="ru-RU" b="1" dirty="0" err="1" smtClean="0"/>
              <a:t>основна</a:t>
            </a:r>
            <a:r>
              <a:rPr lang="ru-RU" b="1" dirty="0" smtClean="0"/>
              <a:t> </a:t>
            </a:r>
            <a:r>
              <a:rPr lang="ru-RU" b="1" dirty="0" err="1" smtClean="0"/>
              <a:t>частина</a:t>
            </a:r>
            <a:r>
              <a:rPr lang="ru-RU" b="1" dirty="0" smtClean="0"/>
              <a:t> </a:t>
            </a:r>
            <a:r>
              <a:rPr lang="ru-RU" b="1" dirty="0" err="1" smtClean="0"/>
              <a:t>засобів</a:t>
            </a:r>
            <a:r>
              <a:rPr lang="ru-RU" dirty="0" smtClean="0"/>
              <a:t>, </a:t>
            </a:r>
            <a:r>
              <a:rPr lang="ru-RU" dirty="0" err="1" smtClean="0"/>
              <a:t>спрямованих</a:t>
            </a:r>
            <a:r>
              <a:rPr lang="ru-RU" dirty="0" smtClean="0"/>
              <a:t> на </a:t>
            </a:r>
            <a:r>
              <a:rPr lang="ru-RU" dirty="0" err="1" smtClean="0"/>
              <a:t>споживання</a:t>
            </a:r>
            <a:r>
              <a:rPr lang="ru-RU" dirty="0" smtClean="0"/>
              <a:t>, </a:t>
            </a:r>
            <a:r>
              <a:rPr lang="ru-RU" dirty="0" err="1" smtClean="0"/>
              <a:t>які</a:t>
            </a:r>
            <a:r>
              <a:rPr lang="ru-RU" dirty="0" smtClean="0"/>
              <a:t> є </a:t>
            </a:r>
            <a:r>
              <a:rPr lang="ru-RU" dirty="0" err="1" smtClean="0"/>
              <a:t>часткою</a:t>
            </a:r>
            <a:r>
              <a:rPr lang="ru-RU" dirty="0" smtClean="0"/>
              <a:t> доходу , яка </a:t>
            </a:r>
            <a:r>
              <a:rPr lang="ru-RU" dirty="0" err="1" smtClean="0"/>
              <a:t>залежить</a:t>
            </a:r>
            <a:r>
              <a:rPr lang="ru-RU" dirty="0" smtClean="0"/>
              <a:t> </a:t>
            </a:r>
            <a:r>
              <a:rPr lang="ru-RU" dirty="0" err="1" smtClean="0"/>
              <a:t>від</a:t>
            </a:r>
            <a:r>
              <a:rPr lang="ru-RU" dirty="0" smtClean="0"/>
              <a:t> </a:t>
            </a:r>
            <a:r>
              <a:rPr lang="ru-RU" dirty="0" err="1" smtClean="0"/>
              <a:t>кінцевих</a:t>
            </a:r>
            <a:r>
              <a:rPr lang="ru-RU" dirty="0" smtClean="0"/>
              <a:t> </a:t>
            </a:r>
            <a:r>
              <a:rPr lang="ru-RU" dirty="0" err="1" smtClean="0"/>
              <a:t>результатів</a:t>
            </a:r>
            <a:r>
              <a:rPr lang="ru-RU" dirty="0" smtClean="0"/>
              <a:t> </a:t>
            </a:r>
            <a:r>
              <a:rPr lang="ru-RU" dirty="0" err="1" smtClean="0"/>
              <a:t>роботи</a:t>
            </a:r>
            <a:r>
              <a:rPr lang="ru-RU" dirty="0" smtClean="0"/>
              <a:t> </a:t>
            </a:r>
            <a:r>
              <a:rPr lang="ru-RU" dirty="0" err="1" smtClean="0"/>
              <a:t>колективу</a:t>
            </a:r>
            <a:r>
              <a:rPr lang="ru-RU" dirty="0" smtClean="0"/>
              <a:t> і </a:t>
            </a:r>
            <a:r>
              <a:rPr lang="ru-RU" dirty="0" err="1" smtClean="0"/>
              <a:t>розподіляється</a:t>
            </a:r>
            <a:r>
              <a:rPr lang="ru-RU" dirty="0" smtClean="0"/>
              <a:t> </a:t>
            </a:r>
            <a:r>
              <a:rPr lang="ru-RU" dirty="0" err="1" smtClean="0"/>
              <a:t>працівниками</a:t>
            </a:r>
            <a:r>
              <a:rPr lang="ru-RU" dirty="0" smtClean="0"/>
              <a:t> </a:t>
            </a:r>
            <a:r>
              <a:rPr lang="ru-RU" dirty="0" err="1" smtClean="0"/>
              <a:t>залежно</a:t>
            </a:r>
            <a:r>
              <a:rPr lang="ru-RU" dirty="0" smtClean="0"/>
              <a:t> </a:t>
            </a:r>
            <a:r>
              <a:rPr lang="ru-RU" dirty="0" err="1" smtClean="0"/>
              <a:t>від</a:t>
            </a:r>
            <a:r>
              <a:rPr lang="ru-RU" dirty="0" smtClean="0"/>
              <a:t> </a:t>
            </a:r>
            <a:r>
              <a:rPr lang="ru-RU" dirty="0" err="1" smtClean="0"/>
              <a:t>кількості</a:t>
            </a:r>
            <a:r>
              <a:rPr lang="ru-RU" dirty="0" smtClean="0"/>
              <a:t> та </a:t>
            </a:r>
            <a:r>
              <a:rPr lang="ru-RU" dirty="0" err="1" smtClean="0"/>
              <a:t>якості</a:t>
            </a:r>
            <a:r>
              <a:rPr lang="ru-RU" dirty="0" smtClean="0"/>
              <a:t> </a:t>
            </a:r>
            <a:r>
              <a:rPr lang="ru-RU" dirty="0" err="1" smtClean="0"/>
              <a:t>затраченої</a:t>
            </a:r>
            <a:r>
              <a:rPr lang="ru-RU" dirty="0" smtClean="0"/>
              <a:t> </a:t>
            </a:r>
            <a:r>
              <a:rPr lang="ru-RU" dirty="0" err="1" smtClean="0"/>
              <a:t>праці</a:t>
            </a:r>
            <a:r>
              <a:rPr lang="ru-RU" dirty="0" smtClean="0"/>
              <a:t>, </a:t>
            </a:r>
            <a:r>
              <a:rPr lang="ru-RU" dirty="0" err="1" smtClean="0"/>
              <a:t>реальним</a:t>
            </a:r>
            <a:r>
              <a:rPr lang="ru-RU" dirty="0" smtClean="0"/>
              <a:t> </a:t>
            </a:r>
            <a:r>
              <a:rPr lang="ru-RU" dirty="0" err="1" smtClean="0"/>
              <a:t>трудовим</a:t>
            </a:r>
            <a:r>
              <a:rPr lang="ru-RU" dirty="0" smtClean="0"/>
              <a:t> вкладом кожного і величиною </a:t>
            </a:r>
            <a:r>
              <a:rPr lang="ru-RU" dirty="0" err="1" smtClean="0"/>
              <a:t>вкладеного</a:t>
            </a:r>
            <a:r>
              <a:rPr lang="ru-RU" dirty="0" smtClean="0"/>
              <a:t> </a:t>
            </a:r>
            <a:r>
              <a:rPr lang="ru-RU" dirty="0" err="1" smtClean="0"/>
              <a:t>капіталу</a:t>
            </a:r>
            <a:r>
              <a:rPr lang="ru-RU" dirty="0" smtClean="0"/>
              <a:t>.”</a:t>
            </a:r>
          </a:p>
          <a:p>
            <a:r>
              <a:rPr lang="ru-RU" dirty="0" smtClean="0"/>
              <a:t>У словнику з </a:t>
            </a:r>
            <a:r>
              <a:rPr lang="ru-RU" dirty="0" err="1" smtClean="0"/>
              <a:t>питань</a:t>
            </a:r>
            <a:r>
              <a:rPr lang="ru-RU" dirty="0" smtClean="0"/>
              <a:t> </a:t>
            </a:r>
            <a:r>
              <a:rPr lang="ru-RU" dirty="0" err="1" smtClean="0"/>
              <a:t>заробітної</a:t>
            </a:r>
            <a:r>
              <a:rPr lang="ru-RU" dirty="0" smtClean="0"/>
              <a:t> плати </a:t>
            </a:r>
            <a:r>
              <a:rPr lang="ru-RU" dirty="0" err="1" smtClean="0"/>
              <a:t>маємо</a:t>
            </a:r>
            <a:r>
              <a:rPr lang="ru-RU" dirty="0" smtClean="0"/>
              <a:t> </a:t>
            </a:r>
            <a:r>
              <a:rPr lang="ru-RU" dirty="0" err="1" smtClean="0"/>
              <a:t>таке</a:t>
            </a:r>
            <a:r>
              <a:rPr lang="ru-RU" dirty="0" smtClean="0"/>
              <a:t> </a:t>
            </a:r>
            <a:r>
              <a:rPr lang="ru-RU" dirty="0" err="1" smtClean="0"/>
              <a:t>визначення</a:t>
            </a:r>
            <a:r>
              <a:rPr lang="ru-RU" dirty="0" smtClean="0"/>
              <a:t> “</a:t>
            </a:r>
            <a:r>
              <a:rPr lang="ru-RU" b="1" dirty="0" err="1" smtClean="0"/>
              <a:t>Заробітна</a:t>
            </a:r>
            <a:r>
              <a:rPr lang="ru-RU" b="1" dirty="0" smtClean="0"/>
              <a:t> плата – </a:t>
            </a:r>
            <a:r>
              <a:rPr lang="ru-RU" b="1" dirty="0" err="1" smtClean="0"/>
              <a:t>це</a:t>
            </a:r>
            <a:r>
              <a:rPr lang="ru-RU" b="1" dirty="0" smtClean="0"/>
              <a:t> </a:t>
            </a:r>
            <a:r>
              <a:rPr lang="ru-RU" b="1" dirty="0" err="1" smtClean="0"/>
              <a:t>виражена</a:t>
            </a:r>
            <a:r>
              <a:rPr lang="ru-RU" b="1" dirty="0" smtClean="0"/>
              <a:t> в грошах </a:t>
            </a:r>
            <a:r>
              <a:rPr lang="ru-RU" b="1" dirty="0" err="1" smtClean="0"/>
              <a:t>частка</a:t>
            </a:r>
            <a:r>
              <a:rPr lang="ru-RU" b="1" dirty="0" smtClean="0"/>
              <a:t> </a:t>
            </a:r>
            <a:r>
              <a:rPr lang="ru-RU" b="1" dirty="0" err="1" smtClean="0"/>
              <a:t>робітників</a:t>
            </a:r>
            <a:r>
              <a:rPr lang="ru-RU" b="1" dirty="0" smtClean="0"/>
              <a:t> і </a:t>
            </a:r>
            <a:r>
              <a:rPr lang="ru-RU" b="1" dirty="0" err="1" smtClean="0"/>
              <a:t>службовців</a:t>
            </a:r>
            <a:r>
              <a:rPr lang="ru-RU" b="1" dirty="0" smtClean="0"/>
              <a:t> </a:t>
            </a:r>
            <a:r>
              <a:rPr lang="ru-RU" dirty="0" smtClean="0"/>
              <a:t>у </a:t>
            </a:r>
            <a:r>
              <a:rPr lang="ru-RU" dirty="0" err="1" smtClean="0"/>
              <a:t>фонді</a:t>
            </a:r>
            <a:r>
              <a:rPr lang="ru-RU" dirty="0" smtClean="0"/>
              <a:t> </a:t>
            </a:r>
            <a:r>
              <a:rPr lang="ru-RU" dirty="0" err="1" smtClean="0"/>
              <a:t>індивідуального</a:t>
            </a:r>
            <a:r>
              <a:rPr lang="ru-RU" dirty="0" smtClean="0"/>
              <a:t> </a:t>
            </a:r>
            <a:r>
              <a:rPr lang="ru-RU" dirty="0" err="1" smtClean="0"/>
              <a:t>споживання</a:t>
            </a:r>
            <a:r>
              <a:rPr lang="ru-RU" dirty="0" smtClean="0"/>
              <a:t> </a:t>
            </a:r>
            <a:r>
              <a:rPr lang="ru-RU" dirty="0" err="1" smtClean="0"/>
              <a:t>національного</a:t>
            </a:r>
            <a:r>
              <a:rPr lang="ru-RU" dirty="0" smtClean="0"/>
              <a:t> доходу, становить </a:t>
            </a:r>
            <a:r>
              <a:rPr lang="ru-RU" dirty="0" err="1" smtClean="0"/>
              <a:t>основну</a:t>
            </a:r>
            <a:r>
              <a:rPr lang="ru-RU" dirty="0" smtClean="0"/>
              <a:t> форму </a:t>
            </a:r>
            <a:r>
              <a:rPr lang="ru-RU" dirty="0" err="1" smtClean="0"/>
              <a:t>необхідного</a:t>
            </a:r>
            <a:r>
              <a:rPr lang="ru-RU" dirty="0" smtClean="0"/>
              <a:t> продукту і </a:t>
            </a:r>
            <a:r>
              <a:rPr lang="ru-RU" dirty="0" err="1" smtClean="0"/>
              <a:t>розподіляється</a:t>
            </a:r>
            <a:r>
              <a:rPr lang="ru-RU" dirty="0" smtClean="0"/>
              <a:t> </a:t>
            </a:r>
            <a:r>
              <a:rPr lang="ru-RU" dirty="0" err="1" smtClean="0"/>
              <a:t>відповідно</a:t>
            </a:r>
            <a:r>
              <a:rPr lang="ru-RU" dirty="0" smtClean="0"/>
              <a:t> до </a:t>
            </a:r>
            <a:r>
              <a:rPr lang="ru-RU" dirty="0" err="1" smtClean="0"/>
              <a:t>кількості</a:t>
            </a:r>
            <a:r>
              <a:rPr lang="ru-RU" dirty="0" smtClean="0"/>
              <a:t> і </a:t>
            </a:r>
            <a:r>
              <a:rPr lang="ru-RU" dirty="0" err="1" smtClean="0"/>
              <a:t>якості</a:t>
            </a:r>
            <a:r>
              <a:rPr lang="ru-RU" dirty="0" smtClean="0"/>
              <a:t> </a:t>
            </a:r>
            <a:r>
              <a:rPr lang="ru-RU" dirty="0" err="1" smtClean="0"/>
              <a:t>витраченої</a:t>
            </a:r>
            <a:r>
              <a:rPr lang="ru-RU" dirty="0" smtClean="0"/>
              <a:t> ними </a:t>
            </a:r>
            <a:r>
              <a:rPr lang="ru-RU" dirty="0" err="1" smtClean="0"/>
              <a:t>праці</a:t>
            </a:r>
            <a:r>
              <a:rPr lang="ru-RU" dirty="0" smtClean="0"/>
              <a:t> у </a:t>
            </a:r>
            <a:r>
              <a:rPr lang="ru-RU" dirty="0" err="1" smtClean="0"/>
              <a:t>суспільному</a:t>
            </a:r>
            <a:r>
              <a:rPr lang="ru-RU" dirty="0" smtClean="0"/>
              <a:t> </a:t>
            </a:r>
            <a:r>
              <a:rPr lang="ru-RU" dirty="0" err="1" smtClean="0"/>
              <a:t>виробництві</a:t>
            </a:r>
            <a:r>
              <a:rPr lang="ru-RU" dirty="0" smtClean="0"/>
              <a:t>”.</a:t>
            </a:r>
          </a:p>
          <a:p>
            <a:r>
              <a:rPr lang="ru-RU" dirty="0" smtClean="0"/>
              <a:t>•	</a:t>
            </a:r>
            <a:r>
              <a:rPr lang="ru-RU" dirty="0" err="1" smtClean="0"/>
              <a:t>заробітна</a:t>
            </a:r>
            <a:r>
              <a:rPr lang="ru-RU" dirty="0" smtClean="0"/>
              <a:t> плата – </a:t>
            </a:r>
            <a:r>
              <a:rPr lang="ru-RU" dirty="0" err="1" smtClean="0"/>
              <a:t>це</a:t>
            </a:r>
            <a:r>
              <a:rPr lang="ru-RU" dirty="0" smtClean="0"/>
              <a:t> </a:t>
            </a:r>
            <a:r>
              <a:rPr lang="ru-RU" dirty="0" err="1" smtClean="0"/>
              <a:t>економічна</a:t>
            </a:r>
            <a:r>
              <a:rPr lang="ru-RU" dirty="0" smtClean="0"/>
              <a:t> </a:t>
            </a:r>
            <a:r>
              <a:rPr lang="ru-RU" dirty="0" err="1" smtClean="0"/>
              <a:t>категорія</a:t>
            </a:r>
            <a:r>
              <a:rPr lang="ru-RU" dirty="0" smtClean="0"/>
              <a:t> </a:t>
            </a:r>
            <a:r>
              <a:rPr lang="ru-RU" dirty="0" err="1" smtClean="0"/>
              <a:t>відносин</a:t>
            </a:r>
            <a:r>
              <a:rPr lang="ru-RU" dirty="0" smtClean="0"/>
              <a:t> </a:t>
            </a:r>
            <a:r>
              <a:rPr lang="ru-RU" dirty="0" err="1" smtClean="0"/>
              <a:t>розподілу</a:t>
            </a:r>
            <a:r>
              <a:rPr lang="ru-RU" dirty="0" smtClean="0"/>
              <a:t> доходу </a:t>
            </a:r>
            <a:r>
              <a:rPr lang="ru-RU" dirty="0" err="1" smtClean="0"/>
              <a:t>між</a:t>
            </a:r>
            <a:r>
              <a:rPr lang="ru-RU" dirty="0" smtClean="0"/>
              <a:t> </a:t>
            </a:r>
            <a:r>
              <a:rPr lang="ru-RU" dirty="0" err="1" smtClean="0"/>
              <a:t>власником</a:t>
            </a:r>
            <a:r>
              <a:rPr lang="ru-RU" dirty="0" smtClean="0"/>
              <a:t> </a:t>
            </a:r>
            <a:r>
              <a:rPr lang="ru-RU" dirty="0" err="1" smtClean="0"/>
              <a:t>підприємства</a:t>
            </a:r>
            <a:r>
              <a:rPr lang="ru-RU" dirty="0" smtClean="0"/>
              <a:t> та </a:t>
            </a:r>
            <a:r>
              <a:rPr lang="ru-RU" dirty="0" err="1" smtClean="0"/>
              <a:t>найманим</a:t>
            </a:r>
            <a:r>
              <a:rPr lang="ru-RU" dirty="0" smtClean="0"/>
              <a:t> </a:t>
            </a:r>
            <a:r>
              <a:rPr lang="ru-RU" dirty="0" err="1" smtClean="0"/>
              <a:t>працівником</a:t>
            </a:r>
            <a:r>
              <a:rPr lang="ru-RU" dirty="0" smtClean="0"/>
              <a:t>;</a:t>
            </a:r>
          </a:p>
          <a:p>
            <a:r>
              <a:rPr lang="ru-RU" dirty="0" smtClean="0"/>
              <a:t>•	</a:t>
            </a:r>
            <a:r>
              <a:rPr lang="ru-RU" dirty="0" err="1" smtClean="0"/>
              <a:t>заробітна</a:t>
            </a:r>
            <a:r>
              <a:rPr lang="ru-RU" dirty="0" smtClean="0"/>
              <a:t> плата – </a:t>
            </a:r>
            <a:r>
              <a:rPr lang="ru-RU" dirty="0" err="1" smtClean="0"/>
              <a:t>це</a:t>
            </a:r>
            <a:r>
              <a:rPr lang="ru-RU" dirty="0" smtClean="0"/>
              <a:t> </a:t>
            </a:r>
            <a:r>
              <a:rPr lang="ru-RU" dirty="0" err="1" smtClean="0"/>
              <a:t>винагорода</a:t>
            </a:r>
            <a:r>
              <a:rPr lang="ru-RU" dirty="0" smtClean="0"/>
              <a:t> за </a:t>
            </a:r>
            <a:r>
              <a:rPr lang="ru-RU" dirty="0" err="1" smtClean="0"/>
              <a:t>виконану</a:t>
            </a:r>
            <a:r>
              <a:rPr lang="ru-RU" dirty="0" smtClean="0"/>
              <a:t> роботу, </a:t>
            </a:r>
            <a:r>
              <a:rPr lang="ru-RU" dirty="0" err="1" smtClean="0"/>
              <a:t>розмір</a:t>
            </a:r>
            <a:r>
              <a:rPr lang="ru-RU" dirty="0" smtClean="0"/>
              <a:t> </a:t>
            </a:r>
            <a:r>
              <a:rPr lang="ru-RU" dirty="0" err="1" smtClean="0"/>
              <a:t>якої</a:t>
            </a:r>
            <a:r>
              <a:rPr lang="ru-RU" dirty="0" smtClean="0"/>
              <a:t> </a:t>
            </a:r>
            <a:r>
              <a:rPr lang="ru-RU" dirty="0" err="1" smtClean="0"/>
              <a:t>залежить</a:t>
            </a:r>
            <a:r>
              <a:rPr lang="ru-RU" dirty="0" smtClean="0"/>
              <a:t> </a:t>
            </a:r>
            <a:r>
              <a:rPr lang="ru-RU" dirty="0" err="1" smtClean="0"/>
              <a:t>від</a:t>
            </a:r>
            <a:r>
              <a:rPr lang="ru-RU" dirty="0" smtClean="0"/>
              <a:t> </a:t>
            </a:r>
            <a:r>
              <a:rPr lang="ru-RU" dirty="0" err="1" smtClean="0"/>
              <a:t>складності</a:t>
            </a:r>
            <a:r>
              <a:rPr lang="ru-RU" dirty="0" smtClean="0"/>
              <a:t> та умов </a:t>
            </a:r>
            <a:r>
              <a:rPr lang="ru-RU" dirty="0" err="1" smtClean="0"/>
              <a:t>її</a:t>
            </a:r>
            <a:r>
              <a:rPr lang="ru-RU" dirty="0" smtClean="0"/>
              <a:t> </a:t>
            </a:r>
            <a:r>
              <a:rPr lang="ru-RU" dirty="0" err="1" smtClean="0"/>
              <a:t>виконання</a:t>
            </a:r>
            <a:r>
              <a:rPr lang="ru-RU" dirty="0" smtClean="0"/>
              <a:t>, </a:t>
            </a:r>
            <a:r>
              <a:rPr lang="ru-RU" dirty="0" err="1" smtClean="0"/>
              <a:t>професійно-ділових</a:t>
            </a:r>
            <a:r>
              <a:rPr lang="ru-RU" dirty="0" smtClean="0"/>
              <a:t> </a:t>
            </a:r>
            <a:r>
              <a:rPr lang="ru-RU" dirty="0" err="1" smtClean="0"/>
              <a:t>якостей</a:t>
            </a:r>
            <a:r>
              <a:rPr lang="ru-RU" dirty="0" smtClean="0"/>
              <a:t> </a:t>
            </a:r>
            <a:r>
              <a:rPr lang="ru-RU" dirty="0" err="1" smtClean="0"/>
              <a:t>працівника</a:t>
            </a:r>
            <a:r>
              <a:rPr lang="ru-RU" dirty="0" smtClean="0"/>
              <a:t>, </a:t>
            </a:r>
            <a:r>
              <a:rPr lang="ru-RU" dirty="0" err="1" smtClean="0"/>
              <a:t>його</a:t>
            </a:r>
            <a:r>
              <a:rPr lang="ru-RU" dirty="0" smtClean="0"/>
              <a:t> </a:t>
            </a:r>
            <a:r>
              <a:rPr lang="ru-RU" dirty="0" err="1" smtClean="0"/>
              <a:t>особистих</a:t>
            </a:r>
            <a:r>
              <a:rPr lang="ru-RU" dirty="0" smtClean="0"/>
              <a:t> </a:t>
            </a:r>
            <a:r>
              <a:rPr lang="ru-RU" dirty="0" err="1" smtClean="0"/>
              <a:t>виробничих</a:t>
            </a:r>
            <a:r>
              <a:rPr lang="ru-RU" dirty="0" smtClean="0"/>
              <a:t> </a:t>
            </a:r>
            <a:r>
              <a:rPr lang="ru-RU" dirty="0" err="1" smtClean="0"/>
              <a:t>результатів</a:t>
            </a:r>
            <a:r>
              <a:rPr lang="ru-RU" dirty="0" smtClean="0"/>
              <a:t> та </a:t>
            </a:r>
            <a:r>
              <a:rPr lang="ru-RU" dirty="0" err="1" smtClean="0"/>
              <a:t>кінцевих</a:t>
            </a:r>
            <a:r>
              <a:rPr lang="ru-RU" dirty="0" smtClean="0"/>
              <a:t> </a:t>
            </a:r>
            <a:r>
              <a:rPr lang="ru-RU" dirty="0" err="1" smtClean="0"/>
              <a:t>результатів</a:t>
            </a:r>
            <a:r>
              <a:rPr lang="ru-RU" dirty="0" smtClean="0"/>
              <a:t> </a:t>
            </a:r>
            <a:r>
              <a:rPr lang="ru-RU" dirty="0" err="1" smtClean="0"/>
              <a:t>діяльності</a:t>
            </a:r>
            <a:r>
              <a:rPr lang="ru-RU" dirty="0" smtClean="0"/>
              <a:t> </a:t>
            </a:r>
            <a:r>
              <a:rPr lang="ru-RU" dirty="0" err="1" smtClean="0"/>
              <a:t>колективу</a:t>
            </a:r>
            <a:r>
              <a:rPr lang="ru-RU" dirty="0" smtClean="0"/>
              <a:t> </a:t>
            </a:r>
            <a:r>
              <a:rPr lang="ru-RU" dirty="0" err="1" smtClean="0"/>
              <a:t>взагалі</a:t>
            </a:r>
            <a:r>
              <a:rPr lang="ru-RU" dirty="0" smtClean="0"/>
              <a:t>;</a:t>
            </a:r>
          </a:p>
          <a:p>
            <a:r>
              <a:rPr lang="ru-RU" dirty="0" smtClean="0"/>
              <a:t>•	</a:t>
            </a:r>
            <a:r>
              <a:rPr lang="ru-RU" dirty="0" err="1" smtClean="0"/>
              <a:t>заробітна</a:t>
            </a:r>
            <a:r>
              <a:rPr lang="ru-RU" dirty="0" smtClean="0"/>
              <a:t> плата – </a:t>
            </a:r>
            <a:r>
              <a:rPr lang="ru-RU" dirty="0" err="1" smtClean="0"/>
              <a:t>це</a:t>
            </a:r>
            <a:r>
              <a:rPr lang="ru-RU" dirty="0" smtClean="0"/>
              <a:t> </a:t>
            </a:r>
            <a:r>
              <a:rPr lang="ru-RU" dirty="0" err="1" smtClean="0"/>
              <a:t>елемент</a:t>
            </a:r>
            <a:r>
              <a:rPr lang="ru-RU" dirty="0" smtClean="0"/>
              <a:t> ринку </a:t>
            </a:r>
            <a:r>
              <a:rPr lang="ru-RU" dirty="0" err="1" smtClean="0"/>
              <a:t>праці</a:t>
            </a:r>
            <a:r>
              <a:rPr lang="ru-RU" dirty="0" smtClean="0"/>
              <a:t>, </a:t>
            </a:r>
            <a:r>
              <a:rPr lang="ru-RU" dirty="0" err="1" smtClean="0"/>
              <a:t>що</a:t>
            </a:r>
            <a:r>
              <a:rPr lang="ru-RU" dirty="0" smtClean="0"/>
              <a:t> </a:t>
            </a:r>
            <a:r>
              <a:rPr lang="ru-RU" dirty="0" err="1" smtClean="0"/>
              <a:t>виступає</a:t>
            </a:r>
            <a:r>
              <a:rPr lang="ru-RU" dirty="0" smtClean="0"/>
              <a:t> </a:t>
            </a:r>
            <a:r>
              <a:rPr lang="ru-RU" dirty="0" err="1" smtClean="0"/>
              <a:t>ринковою</a:t>
            </a:r>
            <a:r>
              <a:rPr lang="ru-RU" dirty="0" smtClean="0"/>
              <a:t> </a:t>
            </a:r>
            <a:r>
              <a:rPr lang="ru-RU" dirty="0" err="1" smtClean="0"/>
              <a:t>вартістю</a:t>
            </a:r>
            <a:r>
              <a:rPr lang="ru-RU" dirty="0" smtClean="0"/>
              <a:t> </a:t>
            </a:r>
            <a:r>
              <a:rPr lang="ru-RU" dirty="0" err="1" smtClean="0"/>
              <a:t>робочої</a:t>
            </a:r>
            <a:r>
              <a:rPr lang="ru-RU" dirty="0" smtClean="0"/>
              <a:t> </a:t>
            </a:r>
            <a:r>
              <a:rPr lang="ru-RU" dirty="0" err="1" smtClean="0"/>
              <a:t>сили</a:t>
            </a:r>
            <a:r>
              <a:rPr lang="ru-RU" dirty="0" smtClean="0"/>
              <a:t>, </a:t>
            </a:r>
            <a:r>
              <a:rPr lang="ru-RU" dirty="0" err="1" smtClean="0"/>
              <a:t>що</a:t>
            </a:r>
            <a:r>
              <a:rPr lang="ru-RU" dirty="0" smtClean="0"/>
              <a:t> </a:t>
            </a:r>
            <a:r>
              <a:rPr lang="ru-RU" dirty="0" err="1" smtClean="0"/>
              <a:t>складається</a:t>
            </a:r>
            <a:r>
              <a:rPr lang="ru-RU" dirty="0" smtClean="0"/>
              <a:t> </a:t>
            </a:r>
            <a:r>
              <a:rPr lang="ru-RU" dirty="0" err="1" smtClean="0"/>
              <a:t>під</a:t>
            </a:r>
            <a:r>
              <a:rPr lang="ru-RU" dirty="0" smtClean="0"/>
              <a:t> </a:t>
            </a:r>
            <a:r>
              <a:rPr lang="ru-RU" dirty="0" err="1" smtClean="0"/>
              <a:t>впливом</a:t>
            </a:r>
            <a:r>
              <a:rPr lang="ru-RU" dirty="0" smtClean="0"/>
              <a:t> </a:t>
            </a:r>
            <a:r>
              <a:rPr lang="ru-RU" dirty="0" err="1" smtClean="0"/>
              <a:t>попиту</a:t>
            </a:r>
            <a:r>
              <a:rPr lang="ru-RU" dirty="0" smtClean="0"/>
              <a:t> та </a:t>
            </a:r>
            <a:r>
              <a:rPr lang="ru-RU" dirty="0" err="1" smtClean="0"/>
              <a:t>пропозиції</a:t>
            </a:r>
            <a:r>
              <a:rPr lang="ru-RU" dirty="0" smtClean="0"/>
              <a:t> </a:t>
            </a:r>
            <a:r>
              <a:rPr lang="ru-RU" dirty="0" err="1" smtClean="0"/>
              <a:t>робочої</a:t>
            </a:r>
            <a:r>
              <a:rPr lang="ru-RU" dirty="0" smtClean="0"/>
              <a:t> </a:t>
            </a:r>
            <a:r>
              <a:rPr lang="ru-RU" dirty="0" err="1" smtClean="0"/>
              <a:t>сили</a:t>
            </a:r>
            <a:r>
              <a:rPr lang="ru-RU" dirty="0" smtClean="0"/>
              <a:t>;</a:t>
            </a:r>
          </a:p>
          <a:p>
            <a:r>
              <a:rPr lang="ru-RU" dirty="0" smtClean="0"/>
              <a:t>•	</a:t>
            </a:r>
            <a:r>
              <a:rPr lang="ru-RU" dirty="0" err="1" smtClean="0"/>
              <a:t>заробітна</a:t>
            </a:r>
            <a:r>
              <a:rPr lang="ru-RU" dirty="0" smtClean="0"/>
              <a:t> плата – </a:t>
            </a:r>
            <a:r>
              <a:rPr lang="ru-RU" dirty="0" err="1" smtClean="0"/>
              <a:t>це</a:t>
            </a:r>
            <a:r>
              <a:rPr lang="ru-RU" dirty="0" smtClean="0"/>
              <a:t> </a:t>
            </a:r>
            <a:r>
              <a:rPr lang="ru-RU" dirty="0" err="1" smtClean="0"/>
              <a:t>елемент</a:t>
            </a:r>
            <a:r>
              <a:rPr lang="ru-RU" dirty="0" smtClean="0"/>
              <a:t> </a:t>
            </a:r>
            <a:r>
              <a:rPr lang="ru-RU" dirty="0" err="1" smtClean="0"/>
              <a:t>витрат</a:t>
            </a:r>
            <a:r>
              <a:rPr lang="ru-RU" dirty="0" smtClean="0"/>
              <a:t> на </a:t>
            </a:r>
            <a:r>
              <a:rPr lang="ru-RU" dirty="0" err="1" smtClean="0"/>
              <a:t>виробництво</a:t>
            </a:r>
            <a:r>
              <a:rPr lang="ru-RU" dirty="0" smtClean="0"/>
              <a:t> (</a:t>
            </a:r>
            <a:r>
              <a:rPr lang="ru-RU" dirty="0" err="1" smtClean="0"/>
              <a:t>який</a:t>
            </a:r>
            <a:r>
              <a:rPr lang="ru-RU" dirty="0" smtClean="0"/>
              <a:t>, </a:t>
            </a:r>
            <a:r>
              <a:rPr lang="ru-RU" dirty="0" err="1" smtClean="0"/>
              <a:t>крім</a:t>
            </a:r>
            <a:r>
              <a:rPr lang="ru-RU" dirty="0" smtClean="0"/>
              <a:t> </a:t>
            </a:r>
            <a:r>
              <a:rPr lang="ru-RU" dirty="0" err="1" smtClean="0"/>
              <a:t>власне</a:t>
            </a:r>
            <a:r>
              <a:rPr lang="ru-RU" dirty="0" smtClean="0"/>
              <a:t> </a:t>
            </a:r>
            <a:r>
              <a:rPr lang="ru-RU" dirty="0" err="1" smtClean="0"/>
              <a:t>заробітної</a:t>
            </a:r>
            <a:r>
              <a:rPr lang="ru-RU" dirty="0" smtClean="0"/>
              <a:t> плати </a:t>
            </a:r>
            <a:r>
              <a:rPr lang="ru-RU" dirty="0" err="1" smtClean="0"/>
              <a:t>включає</a:t>
            </a:r>
            <a:r>
              <a:rPr lang="ru-RU" dirty="0" smtClean="0"/>
              <a:t> й </a:t>
            </a:r>
            <a:r>
              <a:rPr lang="ru-RU" dirty="0" err="1" smtClean="0"/>
              <a:t>ще</a:t>
            </a:r>
            <a:r>
              <a:rPr lang="ru-RU" dirty="0" smtClean="0"/>
              <a:t> </a:t>
            </a:r>
            <a:r>
              <a:rPr lang="ru-RU" dirty="0" err="1" smtClean="0"/>
              <a:t>інші</a:t>
            </a:r>
            <a:r>
              <a:rPr lang="ru-RU" dirty="0" smtClean="0"/>
              <a:t> </a:t>
            </a:r>
            <a:r>
              <a:rPr lang="ru-RU" dirty="0" err="1" smtClean="0"/>
              <a:t>витрати</a:t>
            </a:r>
            <a:r>
              <a:rPr lang="ru-RU" dirty="0" smtClean="0"/>
              <a:t> </a:t>
            </a:r>
            <a:r>
              <a:rPr lang="ru-RU" dirty="0" err="1" smtClean="0"/>
              <a:t>роботодавця</a:t>
            </a:r>
            <a:r>
              <a:rPr lang="ru-RU" dirty="0" smtClean="0"/>
              <a:t> на </a:t>
            </a:r>
            <a:r>
              <a:rPr lang="ru-RU" dirty="0" err="1" smtClean="0"/>
              <a:t>робочу</a:t>
            </a:r>
            <a:r>
              <a:rPr lang="ru-RU" dirty="0" smtClean="0"/>
              <a:t> силу), тому </a:t>
            </a:r>
            <a:r>
              <a:rPr lang="ru-RU" dirty="0" err="1" smtClean="0"/>
              <a:t>впливає</a:t>
            </a:r>
            <a:r>
              <a:rPr lang="ru-RU" dirty="0" smtClean="0"/>
              <a:t> на </a:t>
            </a:r>
            <a:r>
              <a:rPr lang="ru-RU" dirty="0" err="1" smtClean="0"/>
              <a:t>собівартість</a:t>
            </a:r>
            <a:r>
              <a:rPr lang="ru-RU" dirty="0" smtClean="0"/>
              <a:t> </a:t>
            </a:r>
            <a:r>
              <a:rPr lang="ru-RU" dirty="0" err="1" smtClean="0"/>
              <a:t>продукції</a:t>
            </a:r>
            <a:r>
              <a:rPr lang="ru-RU" dirty="0" smtClean="0"/>
              <a:t>, </a:t>
            </a:r>
            <a:r>
              <a:rPr lang="ru-RU" dirty="0" err="1" smtClean="0"/>
              <a:t>прибуток</a:t>
            </a:r>
            <a:r>
              <a:rPr lang="ru-RU" dirty="0" smtClean="0"/>
              <a:t> </a:t>
            </a:r>
            <a:r>
              <a:rPr lang="ru-RU" dirty="0" err="1" smtClean="0"/>
              <a:t>підприємства</a:t>
            </a:r>
            <a:r>
              <a:rPr lang="ru-RU" dirty="0" smtClean="0"/>
              <a:t> та на </a:t>
            </a:r>
            <a:r>
              <a:rPr lang="ru-RU" dirty="0" err="1" smtClean="0"/>
              <a:t>його</a:t>
            </a:r>
            <a:r>
              <a:rPr lang="ru-RU" dirty="0" smtClean="0"/>
              <a:t> </a:t>
            </a:r>
            <a:r>
              <a:rPr lang="ru-RU" dirty="0" err="1" smtClean="0"/>
              <a:t>конкурентоспроможність</a:t>
            </a:r>
            <a:r>
              <a:rPr lang="ru-RU" dirty="0" smtClean="0"/>
              <a:t>;</a:t>
            </a:r>
          </a:p>
          <a:p>
            <a:r>
              <a:rPr lang="ru-RU" dirty="0" smtClean="0"/>
              <a:t>•	</a:t>
            </a:r>
            <a:r>
              <a:rPr lang="ru-RU" dirty="0" err="1" smtClean="0"/>
              <a:t>заробітна</a:t>
            </a:r>
            <a:r>
              <a:rPr lang="ru-RU" dirty="0" smtClean="0"/>
              <a:t> плата – </a:t>
            </a:r>
            <a:r>
              <a:rPr lang="ru-RU" dirty="0" err="1" smtClean="0"/>
              <a:t>це</a:t>
            </a:r>
            <a:r>
              <a:rPr lang="ru-RU" dirty="0" smtClean="0"/>
              <a:t> </a:t>
            </a:r>
            <a:r>
              <a:rPr lang="ru-RU" dirty="0" err="1" smtClean="0"/>
              <a:t>трудовий</a:t>
            </a:r>
            <a:r>
              <a:rPr lang="ru-RU" dirty="0" smtClean="0"/>
              <a:t> </a:t>
            </a:r>
            <a:r>
              <a:rPr lang="ru-RU" dirty="0" err="1" smtClean="0"/>
              <a:t>дохід</a:t>
            </a:r>
            <a:r>
              <a:rPr lang="ru-RU" dirty="0" smtClean="0"/>
              <a:t>, </a:t>
            </a:r>
            <a:r>
              <a:rPr lang="ru-RU" dirty="0" err="1" smtClean="0"/>
              <a:t>який</a:t>
            </a:r>
            <a:r>
              <a:rPr lang="ru-RU" dirty="0" smtClean="0"/>
              <a:t> </a:t>
            </a:r>
            <a:r>
              <a:rPr lang="ru-RU" dirty="0" err="1" smtClean="0"/>
              <a:t>має</a:t>
            </a:r>
            <a:r>
              <a:rPr lang="ru-RU" dirty="0" smtClean="0"/>
              <a:t> </a:t>
            </a:r>
            <a:r>
              <a:rPr lang="ru-RU" dirty="0" err="1" smtClean="0"/>
              <a:t>забезпечити</a:t>
            </a:r>
            <a:r>
              <a:rPr lang="ru-RU" dirty="0" smtClean="0"/>
              <a:t> </a:t>
            </a:r>
            <a:r>
              <a:rPr lang="ru-RU" dirty="0" err="1" smtClean="0"/>
              <a:t>щонайменше</a:t>
            </a:r>
            <a:r>
              <a:rPr lang="ru-RU" dirty="0" smtClean="0"/>
              <a:t> </a:t>
            </a:r>
            <a:r>
              <a:rPr lang="ru-RU" dirty="0" err="1" smtClean="0"/>
              <a:t>просте</a:t>
            </a:r>
            <a:r>
              <a:rPr lang="ru-RU" dirty="0" smtClean="0"/>
              <a:t> </a:t>
            </a:r>
            <a:r>
              <a:rPr lang="ru-RU" dirty="0" err="1" smtClean="0"/>
              <a:t>відтворення</a:t>
            </a:r>
            <a:r>
              <a:rPr lang="ru-RU" dirty="0" smtClean="0"/>
              <a:t> </a:t>
            </a:r>
            <a:r>
              <a:rPr lang="ru-RU" dirty="0" err="1" smtClean="0"/>
              <a:t>робочої</a:t>
            </a:r>
            <a:r>
              <a:rPr lang="ru-RU" dirty="0" smtClean="0"/>
              <a:t> </a:t>
            </a:r>
            <a:r>
              <a:rPr lang="ru-RU" dirty="0" err="1" smtClean="0"/>
              <a:t>сили</a:t>
            </a:r>
            <a:endParaRPr lang="ru-RU" dirty="0" smtClean="0"/>
          </a:p>
          <a:p>
            <a:endParaRPr lang="ru-RU" dirty="0"/>
          </a:p>
        </p:txBody>
      </p:sp>
    </p:spTree>
    <p:extLst>
      <p:ext uri="{BB962C8B-B14F-4D97-AF65-F5344CB8AC3E}">
        <p14:creationId xmlns:p14="http://schemas.microsoft.com/office/powerpoint/2010/main" val="24185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9850"/>
            <a:ext cx="12057017" cy="5078313"/>
          </a:xfrm>
          <a:prstGeom prst="rect">
            <a:avLst/>
          </a:prstGeom>
        </p:spPr>
        <p:txBody>
          <a:bodyPr wrap="square">
            <a:spAutoFit/>
          </a:bodyPr>
          <a:lstStyle/>
          <a:p>
            <a:r>
              <a:rPr lang="ru-RU" dirty="0" err="1" smtClean="0"/>
              <a:t>Щоб</a:t>
            </a:r>
            <a:r>
              <a:rPr lang="ru-RU" dirty="0" smtClean="0"/>
              <a:t> </a:t>
            </a:r>
            <a:r>
              <a:rPr lang="ru-RU" dirty="0" err="1" smtClean="0"/>
              <a:t>заробітна</a:t>
            </a:r>
            <a:r>
              <a:rPr lang="ru-RU" dirty="0" smtClean="0"/>
              <a:t> плата </a:t>
            </a:r>
            <a:r>
              <a:rPr lang="ru-RU" dirty="0" err="1" smtClean="0"/>
              <a:t>відповідала</a:t>
            </a:r>
            <a:r>
              <a:rPr lang="ru-RU" dirty="0" smtClean="0"/>
              <a:t> </a:t>
            </a:r>
            <a:r>
              <a:rPr lang="ru-RU" dirty="0" err="1" smtClean="0"/>
              <a:t>цілям</a:t>
            </a:r>
            <a:r>
              <a:rPr lang="ru-RU" dirty="0" smtClean="0"/>
              <a:t> </a:t>
            </a:r>
            <a:r>
              <a:rPr lang="ru-RU" dirty="0" err="1" smtClean="0"/>
              <a:t>управлінської</a:t>
            </a:r>
            <a:r>
              <a:rPr lang="ru-RU" dirty="0" smtClean="0"/>
              <a:t> </a:t>
            </a:r>
            <a:r>
              <a:rPr lang="ru-RU" dirty="0" err="1" smtClean="0"/>
              <a:t>стратегії</a:t>
            </a:r>
            <a:r>
              <a:rPr lang="ru-RU" dirty="0" smtClean="0"/>
              <a:t>: </a:t>
            </a:r>
            <a:r>
              <a:rPr lang="ru-RU" dirty="0" err="1" smtClean="0"/>
              <a:t>розвитку</a:t>
            </a:r>
            <a:r>
              <a:rPr lang="ru-RU" dirty="0" smtClean="0"/>
              <a:t> </a:t>
            </a:r>
            <a:r>
              <a:rPr lang="ru-RU" dirty="0" err="1" smtClean="0"/>
              <a:t>відчуття</a:t>
            </a:r>
            <a:r>
              <a:rPr lang="ru-RU" dirty="0" smtClean="0"/>
              <a:t> </a:t>
            </a:r>
            <a:r>
              <a:rPr lang="ru-RU" dirty="0" err="1" smtClean="0"/>
              <a:t>спільності</a:t>
            </a:r>
            <a:r>
              <a:rPr lang="ru-RU" dirty="0" smtClean="0"/>
              <a:t> у </a:t>
            </a:r>
            <a:r>
              <a:rPr lang="ru-RU" dirty="0" err="1" smtClean="0"/>
              <a:t>працівників</a:t>
            </a:r>
            <a:r>
              <a:rPr lang="ru-RU" dirty="0" smtClean="0"/>
              <a:t>, </a:t>
            </a:r>
            <a:r>
              <a:rPr lang="ru-RU" dirty="0" err="1" smtClean="0"/>
              <a:t>вихованню</a:t>
            </a:r>
            <a:r>
              <a:rPr lang="ru-RU" dirty="0" smtClean="0"/>
              <a:t> </a:t>
            </a:r>
            <a:r>
              <a:rPr lang="ru-RU" dirty="0" err="1" smtClean="0"/>
              <a:t>їх</a:t>
            </a:r>
            <a:r>
              <a:rPr lang="ru-RU" dirty="0" smtClean="0"/>
              <a:t> у </a:t>
            </a:r>
            <a:r>
              <a:rPr lang="ru-RU" dirty="0" err="1" smtClean="0"/>
              <a:t>дусі</a:t>
            </a:r>
            <a:r>
              <a:rPr lang="ru-RU" dirty="0" smtClean="0"/>
              <a:t> партнерства, </a:t>
            </a:r>
            <a:r>
              <a:rPr lang="ru-RU" dirty="0" err="1" smtClean="0"/>
              <a:t>раціональному</a:t>
            </a:r>
            <a:r>
              <a:rPr lang="ru-RU" dirty="0" smtClean="0"/>
              <a:t> </a:t>
            </a:r>
            <a:r>
              <a:rPr lang="ru-RU" dirty="0" err="1" smtClean="0"/>
              <a:t>поєднанню</a:t>
            </a:r>
            <a:r>
              <a:rPr lang="ru-RU" dirty="0" smtClean="0"/>
              <a:t> </a:t>
            </a:r>
            <a:r>
              <a:rPr lang="ru-RU" dirty="0" err="1" smtClean="0"/>
              <a:t>особистих</a:t>
            </a:r>
            <a:r>
              <a:rPr lang="ru-RU" dirty="0" smtClean="0"/>
              <a:t> і </a:t>
            </a:r>
            <a:r>
              <a:rPr lang="ru-RU" dirty="0" err="1" smtClean="0"/>
              <a:t>суспільних</a:t>
            </a:r>
            <a:r>
              <a:rPr lang="ru-RU" dirty="0" smtClean="0"/>
              <a:t> </a:t>
            </a:r>
            <a:r>
              <a:rPr lang="ru-RU" dirty="0" err="1" smtClean="0"/>
              <a:t>інтересів</a:t>
            </a:r>
            <a:r>
              <a:rPr lang="ru-RU" dirty="0" smtClean="0"/>
              <a:t>, </a:t>
            </a:r>
            <a:r>
              <a:rPr lang="ru-RU" dirty="0" err="1" smtClean="0"/>
              <a:t>потрібна</a:t>
            </a:r>
            <a:r>
              <a:rPr lang="ru-RU" dirty="0" smtClean="0"/>
              <a:t> </a:t>
            </a:r>
            <a:r>
              <a:rPr lang="ru-RU" dirty="0" err="1" smtClean="0"/>
              <a:t>зміна</a:t>
            </a:r>
            <a:r>
              <a:rPr lang="ru-RU" dirty="0" smtClean="0"/>
              <a:t> </a:t>
            </a:r>
            <a:r>
              <a:rPr lang="ru-RU" dirty="0" err="1" smtClean="0"/>
              <a:t>її</a:t>
            </a:r>
            <a:r>
              <a:rPr lang="ru-RU" dirty="0" smtClean="0"/>
              <a:t> </a:t>
            </a:r>
            <a:r>
              <a:rPr lang="ru-RU" dirty="0" err="1" smtClean="0"/>
              <a:t>мотиваційного</a:t>
            </a:r>
            <a:r>
              <a:rPr lang="ru-RU" dirty="0" smtClean="0"/>
              <a:t> </a:t>
            </a:r>
            <a:r>
              <a:rPr lang="ru-RU" dirty="0" err="1" smtClean="0"/>
              <a:t>механізму</a:t>
            </a:r>
            <a:r>
              <a:rPr lang="ru-RU" dirty="0" smtClean="0"/>
              <a:t>. </a:t>
            </a:r>
            <a:r>
              <a:rPr lang="ru-RU" dirty="0" err="1" smtClean="0"/>
              <a:t>Психологічно</a:t>
            </a:r>
            <a:r>
              <a:rPr lang="ru-RU" dirty="0" smtClean="0"/>
              <a:t>, а </a:t>
            </a:r>
            <a:r>
              <a:rPr lang="ru-RU" dirty="0" err="1" smtClean="0"/>
              <a:t>потім</a:t>
            </a:r>
            <a:r>
              <a:rPr lang="ru-RU" dirty="0" smtClean="0"/>
              <a:t> і </a:t>
            </a:r>
            <a:r>
              <a:rPr lang="ru-RU" dirty="0" err="1" smtClean="0"/>
              <a:t>економічно</a:t>
            </a:r>
            <a:r>
              <a:rPr lang="ru-RU" dirty="0" smtClean="0"/>
              <a:t> </a:t>
            </a:r>
            <a:r>
              <a:rPr lang="ru-RU" dirty="0" err="1" smtClean="0"/>
              <a:t>заробітна</a:t>
            </a:r>
            <a:r>
              <a:rPr lang="ru-RU" dirty="0" smtClean="0"/>
              <a:t> плата повинна </a:t>
            </a:r>
            <a:r>
              <a:rPr lang="ru-RU" dirty="0" err="1" smtClean="0"/>
              <a:t>націлювати</a:t>
            </a:r>
            <a:r>
              <a:rPr lang="ru-RU" dirty="0" smtClean="0"/>
              <a:t> </a:t>
            </a:r>
            <a:r>
              <a:rPr lang="ru-RU" dirty="0" err="1" smtClean="0"/>
              <a:t>працівника</a:t>
            </a:r>
            <a:r>
              <a:rPr lang="ru-RU" dirty="0" smtClean="0"/>
              <a:t> на </a:t>
            </a:r>
            <a:r>
              <a:rPr lang="ru-RU" dirty="0" err="1" smtClean="0"/>
              <a:t>чітке</a:t>
            </a:r>
            <a:r>
              <a:rPr lang="ru-RU" dirty="0" smtClean="0"/>
              <a:t> </a:t>
            </a:r>
            <a:r>
              <a:rPr lang="ru-RU" dirty="0" err="1" smtClean="0"/>
              <a:t>розуміння</a:t>
            </a:r>
            <a:r>
              <a:rPr lang="ru-RU" dirty="0" smtClean="0"/>
              <a:t> ним </a:t>
            </a:r>
            <a:r>
              <a:rPr lang="ru-RU" dirty="0" err="1" smtClean="0"/>
              <a:t>взаємозв'язків</a:t>
            </a:r>
            <a:r>
              <a:rPr lang="ru-RU" dirty="0" smtClean="0"/>
              <a:t> </a:t>
            </a:r>
            <a:r>
              <a:rPr lang="ru-RU" dirty="0" err="1" smtClean="0"/>
              <a:t>між</a:t>
            </a:r>
            <a:r>
              <a:rPr lang="ru-RU" dirty="0" smtClean="0"/>
              <a:t> </a:t>
            </a:r>
            <a:r>
              <a:rPr lang="ru-RU" dirty="0" err="1" smtClean="0"/>
              <a:t>вимогами</a:t>
            </a:r>
            <a:r>
              <a:rPr lang="ru-RU" dirty="0" smtClean="0"/>
              <a:t> до </a:t>
            </a:r>
            <a:r>
              <a:rPr lang="ru-RU" dirty="0" err="1" smtClean="0"/>
              <a:t>нього</a:t>
            </a:r>
            <a:r>
              <a:rPr lang="ru-RU" dirty="0" smtClean="0"/>
              <a:t> </a:t>
            </a:r>
            <a:r>
              <a:rPr lang="ru-RU" dirty="0" err="1" smtClean="0"/>
              <a:t>підприємства</a:t>
            </a:r>
            <a:r>
              <a:rPr lang="ru-RU" dirty="0" smtClean="0"/>
              <a:t>, </a:t>
            </a:r>
            <a:r>
              <a:rPr lang="ru-RU" dirty="0" err="1" smtClean="0"/>
              <a:t>фірми</a:t>
            </a:r>
            <a:r>
              <a:rPr lang="ru-RU" dirty="0" smtClean="0"/>
              <a:t> і </a:t>
            </a:r>
            <a:r>
              <a:rPr lang="ru-RU" dirty="0" err="1" smtClean="0"/>
              <a:t>внеском</a:t>
            </a:r>
            <a:r>
              <a:rPr lang="ru-RU" dirty="0" smtClean="0"/>
              <a:t> </a:t>
            </a:r>
            <a:r>
              <a:rPr lang="ru-RU" dirty="0" err="1" smtClean="0"/>
              <a:t>його</a:t>
            </a:r>
            <a:r>
              <a:rPr lang="ru-RU" dirty="0" smtClean="0"/>
              <a:t> в </a:t>
            </a:r>
            <a:r>
              <a:rPr lang="ru-RU" dirty="0" err="1" smtClean="0"/>
              <a:t>кінцеві</a:t>
            </a:r>
            <a:r>
              <a:rPr lang="ru-RU" dirty="0" smtClean="0"/>
              <a:t> </a:t>
            </a:r>
            <a:r>
              <a:rPr lang="ru-RU" dirty="0" err="1" smtClean="0"/>
              <a:t>результати</a:t>
            </a:r>
            <a:r>
              <a:rPr lang="ru-RU" dirty="0" smtClean="0"/>
              <a:t>, і як </a:t>
            </a:r>
            <a:r>
              <a:rPr lang="ru-RU" dirty="0" err="1" smtClean="0"/>
              <a:t>наслідок</a:t>
            </a:r>
            <a:r>
              <a:rPr lang="ru-RU" dirty="0" smtClean="0"/>
              <a:t> – </a:t>
            </a:r>
            <a:r>
              <a:rPr lang="ru-RU" dirty="0" err="1" smtClean="0"/>
              <a:t>розміром</a:t>
            </a:r>
            <a:r>
              <a:rPr lang="ru-RU" dirty="0" smtClean="0"/>
              <a:t> </a:t>
            </a:r>
            <a:r>
              <a:rPr lang="ru-RU" dirty="0" err="1" smtClean="0"/>
              <a:t>заробітної</a:t>
            </a:r>
            <a:r>
              <a:rPr lang="ru-RU" dirty="0" smtClean="0"/>
              <a:t> плати.</a:t>
            </a:r>
            <a:endParaRPr lang="uk-UA" dirty="0"/>
          </a:p>
          <a:p>
            <a:r>
              <a:rPr lang="ru-RU" dirty="0" err="1" smtClean="0"/>
              <a:t>Також</a:t>
            </a:r>
            <a:r>
              <a:rPr lang="ru-RU" dirty="0" smtClean="0"/>
              <a:t> </a:t>
            </a:r>
            <a:r>
              <a:rPr lang="ru-RU" dirty="0" err="1" smtClean="0"/>
              <a:t>існують</a:t>
            </a:r>
            <a:r>
              <a:rPr lang="ru-RU" dirty="0" smtClean="0"/>
              <a:t> </a:t>
            </a:r>
            <a:r>
              <a:rPr lang="ru-RU" dirty="0" err="1" smtClean="0"/>
              <a:t>величезні</a:t>
            </a:r>
            <a:r>
              <a:rPr lang="ru-RU" dirty="0" smtClean="0"/>
              <a:t> перекоси в </a:t>
            </a:r>
            <a:r>
              <a:rPr lang="ru-RU" dirty="0" err="1" smtClean="0"/>
              <a:t>оплаті</a:t>
            </a:r>
            <a:r>
              <a:rPr lang="ru-RU" dirty="0" smtClean="0"/>
              <a:t> </a:t>
            </a:r>
            <a:r>
              <a:rPr lang="ru-RU" dirty="0" err="1" smtClean="0"/>
              <a:t>праці</a:t>
            </a:r>
            <a:r>
              <a:rPr lang="ru-RU" dirty="0" smtClean="0"/>
              <a:t> як за </a:t>
            </a:r>
            <a:r>
              <a:rPr lang="ru-RU" dirty="0" err="1" smtClean="0"/>
              <a:t>галузями</a:t>
            </a:r>
            <a:r>
              <a:rPr lang="ru-RU" dirty="0" smtClean="0"/>
              <a:t>, так і </a:t>
            </a:r>
            <a:r>
              <a:rPr lang="ru-RU" dirty="0" err="1" smtClean="0"/>
              <a:t>усередині</a:t>
            </a:r>
            <a:r>
              <a:rPr lang="ru-RU" dirty="0" smtClean="0"/>
              <a:t> них за </a:t>
            </a:r>
            <a:r>
              <a:rPr lang="ru-RU" dirty="0" err="1" smtClean="0"/>
              <a:t>професійно-кваліфікованими</a:t>
            </a:r>
            <a:r>
              <a:rPr lang="ru-RU" dirty="0" smtClean="0"/>
              <a:t> </a:t>
            </a:r>
            <a:r>
              <a:rPr lang="ru-RU" dirty="0" err="1" smtClean="0"/>
              <a:t>групами</a:t>
            </a:r>
            <a:r>
              <a:rPr lang="ru-RU" dirty="0" smtClean="0"/>
              <a:t> </a:t>
            </a:r>
            <a:r>
              <a:rPr lang="ru-RU" dirty="0" err="1" smtClean="0"/>
              <a:t>працівників</a:t>
            </a:r>
            <a:r>
              <a:rPr lang="ru-RU" dirty="0" smtClean="0"/>
              <a:t>.</a:t>
            </a:r>
          </a:p>
          <a:p>
            <a:r>
              <a:rPr lang="ru-RU" dirty="0" err="1" smtClean="0"/>
              <a:t>Найбільша</a:t>
            </a:r>
            <a:r>
              <a:rPr lang="ru-RU" dirty="0" smtClean="0"/>
              <a:t> </a:t>
            </a:r>
            <a:r>
              <a:rPr lang="ru-RU" dirty="0" err="1" smtClean="0"/>
              <a:t>диференціація</a:t>
            </a:r>
            <a:r>
              <a:rPr lang="ru-RU" dirty="0" smtClean="0"/>
              <a:t> </a:t>
            </a:r>
            <a:r>
              <a:rPr lang="ru-RU" dirty="0" err="1" smtClean="0"/>
              <a:t>заробітної</a:t>
            </a:r>
            <a:r>
              <a:rPr lang="ru-RU" dirty="0" smtClean="0"/>
              <a:t> плати </a:t>
            </a:r>
            <a:r>
              <a:rPr lang="ru-RU" dirty="0" err="1" smtClean="0"/>
              <a:t>виникла</a:t>
            </a:r>
            <a:r>
              <a:rPr lang="ru-RU" dirty="0" smtClean="0"/>
              <a:t> </a:t>
            </a:r>
            <a:r>
              <a:rPr lang="ru-RU" dirty="0" err="1" smtClean="0"/>
              <a:t>між</a:t>
            </a:r>
            <a:r>
              <a:rPr lang="ru-RU" dirty="0" smtClean="0"/>
              <a:t> </a:t>
            </a:r>
            <a:r>
              <a:rPr lang="ru-RU" dirty="0" err="1" smtClean="0"/>
              <a:t>працівниками</a:t>
            </a:r>
            <a:r>
              <a:rPr lang="ru-RU" dirty="0" smtClean="0"/>
              <a:t> </a:t>
            </a:r>
            <a:r>
              <a:rPr lang="ru-RU" dirty="0" err="1" smtClean="0"/>
              <a:t>підприємств</a:t>
            </a:r>
            <a:r>
              <a:rPr lang="ru-RU" dirty="0" smtClean="0"/>
              <a:t> і </a:t>
            </a:r>
            <a:r>
              <a:rPr lang="ru-RU" dirty="0" err="1" smtClean="0"/>
              <a:t>їх</a:t>
            </a:r>
            <a:r>
              <a:rPr lang="ru-RU" dirty="0" smtClean="0"/>
              <a:t> </a:t>
            </a:r>
            <a:r>
              <a:rPr lang="ru-RU" dirty="0" err="1" smtClean="0"/>
              <a:t>керівниками</a:t>
            </a:r>
            <a:r>
              <a:rPr lang="ru-RU" dirty="0" smtClean="0"/>
              <a:t>.</a:t>
            </a:r>
          </a:p>
          <a:p>
            <a:r>
              <a:rPr lang="ru-RU" dirty="0" smtClean="0"/>
              <a:t>Велика </a:t>
            </a:r>
            <a:r>
              <a:rPr lang="ru-RU" dirty="0" err="1" smtClean="0"/>
              <a:t>диференціація</a:t>
            </a:r>
            <a:r>
              <a:rPr lang="ru-RU" dirty="0" smtClean="0"/>
              <a:t> </a:t>
            </a:r>
            <a:r>
              <a:rPr lang="ru-RU" dirty="0" err="1" smtClean="0"/>
              <a:t>заробітної</a:t>
            </a:r>
            <a:r>
              <a:rPr lang="ru-RU" dirty="0" smtClean="0"/>
              <a:t> плати </a:t>
            </a:r>
            <a:r>
              <a:rPr lang="ru-RU" dirty="0" err="1" smtClean="0"/>
              <a:t>має</a:t>
            </a:r>
            <a:r>
              <a:rPr lang="ru-RU" dirty="0" smtClean="0"/>
              <a:t> </a:t>
            </a:r>
            <a:r>
              <a:rPr lang="ru-RU" dirty="0" err="1" smtClean="0"/>
              <a:t>негативні</a:t>
            </a:r>
            <a:r>
              <a:rPr lang="ru-RU" dirty="0" smtClean="0"/>
              <a:t> </a:t>
            </a:r>
            <a:r>
              <a:rPr lang="ru-RU" dirty="0" err="1" smtClean="0"/>
              <a:t>сторони</a:t>
            </a:r>
            <a:r>
              <a:rPr lang="ru-RU" dirty="0" smtClean="0"/>
              <a:t>: </a:t>
            </a:r>
            <a:r>
              <a:rPr lang="ru-RU" dirty="0" err="1" smtClean="0"/>
              <a:t>наростають</a:t>
            </a:r>
            <a:r>
              <a:rPr lang="ru-RU" dirty="0" smtClean="0"/>
              <a:t> </a:t>
            </a:r>
            <a:r>
              <a:rPr lang="ru-RU" dirty="0" err="1" smtClean="0"/>
              <a:t>суперечності</a:t>
            </a:r>
            <a:r>
              <a:rPr lang="ru-RU" dirty="0" smtClean="0"/>
              <a:t> в </a:t>
            </a:r>
            <a:r>
              <a:rPr lang="ru-RU" dirty="0" err="1" smtClean="0"/>
              <a:t>процесі</a:t>
            </a:r>
            <a:r>
              <a:rPr lang="ru-RU" dirty="0" smtClean="0"/>
              <a:t> </a:t>
            </a:r>
            <a:r>
              <a:rPr lang="ru-RU" dirty="0" err="1" smtClean="0"/>
              <a:t>виробництва</a:t>
            </a:r>
            <a:r>
              <a:rPr lang="ru-RU" dirty="0" smtClean="0"/>
              <a:t> </a:t>
            </a:r>
            <a:r>
              <a:rPr lang="ru-RU" dirty="0" err="1" smtClean="0"/>
              <a:t>між</a:t>
            </a:r>
            <a:r>
              <a:rPr lang="ru-RU" dirty="0" smtClean="0"/>
              <a:t> </a:t>
            </a:r>
            <a:r>
              <a:rPr lang="ru-RU" dirty="0" err="1" smtClean="0"/>
              <a:t>окремими</a:t>
            </a:r>
            <a:r>
              <a:rPr lang="ru-RU" dirty="0" smtClean="0"/>
              <a:t> </a:t>
            </a:r>
            <a:r>
              <a:rPr lang="ru-RU" dirty="0" err="1" smtClean="0"/>
              <a:t>соціальними</a:t>
            </a:r>
            <a:r>
              <a:rPr lang="ru-RU" dirty="0" smtClean="0"/>
              <a:t> </a:t>
            </a:r>
            <a:r>
              <a:rPr lang="ru-RU" dirty="0" err="1" smtClean="0"/>
              <a:t>групами</a:t>
            </a:r>
            <a:r>
              <a:rPr lang="ru-RU" dirty="0" smtClean="0"/>
              <a:t> і </a:t>
            </a:r>
            <a:r>
              <a:rPr lang="ru-RU" dirty="0" err="1" smtClean="0"/>
              <a:t>соціальна</a:t>
            </a:r>
            <a:r>
              <a:rPr lang="ru-RU" dirty="0" smtClean="0"/>
              <a:t> </a:t>
            </a:r>
            <a:r>
              <a:rPr lang="ru-RU" dirty="0" err="1" smtClean="0"/>
              <a:t>напруженість</a:t>
            </a:r>
            <a:r>
              <a:rPr lang="ru-RU" dirty="0" smtClean="0"/>
              <a:t> </a:t>
            </a:r>
            <a:r>
              <a:rPr lang="ru-RU" dirty="0" err="1" smtClean="0"/>
              <a:t>усередині</a:t>
            </a:r>
            <a:r>
              <a:rPr lang="ru-RU" dirty="0" smtClean="0"/>
              <a:t> </a:t>
            </a:r>
            <a:r>
              <a:rPr lang="ru-RU" dirty="0" err="1" smtClean="0"/>
              <a:t>виробничих</a:t>
            </a:r>
            <a:r>
              <a:rPr lang="ru-RU" dirty="0" smtClean="0"/>
              <a:t> </a:t>
            </a:r>
            <a:r>
              <a:rPr lang="ru-RU" dirty="0" err="1" smtClean="0"/>
              <a:t>колективів</a:t>
            </a:r>
            <a:r>
              <a:rPr lang="ru-RU" dirty="0" smtClean="0"/>
              <a:t>. </a:t>
            </a:r>
            <a:r>
              <a:rPr lang="ru-RU" dirty="0" err="1" smtClean="0"/>
              <a:t>Всі</a:t>
            </a:r>
            <a:r>
              <a:rPr lang="ru-RU" dirty="0" smtClean="0"/>
              <a:t> </a:t>
            </a:r>
            <a:r>
              <a:rPr lang="ru-RU" dirty="0" err="1" smtClean="0"/>
              <a:t>ці</a:t>
            </a:r>
            <a:r>
              <a:rPr lang="ru-RU" dirty="0" smtClean="0"/>
              <a:t> </a:t>
            </a:r>
            <a:r>
              <a:rPr lang="ru-RU" dirty="0" err="1" smtClean="0"/>
              <a:t>негативні</a:t>
            </a:r>
            <a:r>
              <a:rPr lang="ru-RU" dirty="0" smtClean="0"/>
              <a:t> </a:t>
            </a:r>
            <a:r>
              <a:rPr lang="ru-RU" dirty="0" err="1" smtClean="0"/>
              <a:t>наслідки</a:t>
            </a:r>
            <a:r>
              <a:rPr lang="ru-RU" dirty="0" smtClean="0"/>
              <a:t> </a:t>
            </a:r>
            <a:r>
              <a:rPr lang="ru-RU" dirty="0" err="1" smtClean="0"/>
              <a:t>посилюються</a:t>
            </a:r>
            <a:r>
              <a:rPr lang="ru-RU" dirty="0" smtClean="0"/>
              <a:t> </a:t>
            </a:r>
            <a:r>
              <a:rPr lang="ru-RU" dirty="0" err="1" smtClean="0"/>
              <a:t>тим</a:t>
            </a:r>
            <a:r>
              <a:rPr lang="ru-RU" dirty="0" smtClean="0"/>
              <a:t>, </a:t>
            </a:r>
            <a:r>
              <a:rPr lang="ru-RU" dirty="0" err="1" smtClean="0"/>
              <a:t>що</a:t>
            </a:r>
            <a:r>
              <a:rPr lang="ru-RU" dirty="0" smtClean="0"/>
              <a:t> </a:t>
            </a:r>
            <a:r>
              <a:rPr lang="ru-RU" dirty="0" err="1" smtClean="0"/>
              <a:t>така</a:t>
            </a:r>
            <a:r>
              <a:rPr lang="ru-RU" dirty="0" smtClean="0"/>
              <a:t> </a:t>
            </a:r>
            <a:r>
              <a:rPr lang="ru-RU" dirty="0" err="1" smtClean="0"/>
              <a:t>диференціація</a:t>
            </a:r>
            <a:r>
              <a:rPr lang="ru-RU" dirty="0" smtClean="0"/>
              <a:t> не </a:t>
            </a:r>
            <a:r>
              <a:rPr lang="ru-RU" dirty="0" err="1" smtClean="0"/>
              <a:t>має</a:t>
            </a:r>
            <a:r>
              <a:rPr lang="ru-RU" dirty="0" smtClean="0"/>
              <a:t> прямого </a:t>
            </a:r>
            <a:r>
              <a:rPr lang="ru-RU" dirty="0" err="1" smtClean="0"/>
              <a:t>відношення</a:t>
            </a:r>
            <a:r>
              <a:rPr lang="ru-RU" dirty="0" smtClean="0"/>
              <a:t> до </a:t>
            </a:r>
            <a:r>
              <a:rPr lang="ru-RU" dirty="0" err="1" smtClean="0"/>
              <a:t>відмінностей</a:t>
            </a:r>
            <a:r>
              <a:rPr lang="ru-RU" dirty="0" smtClean="0"/>
              <a:t> в </a:t>
            </a:r>
            <a:r>
              <a:rPr lang="ru-RU" dirty="0" err="1" smtClean="0"/>
              <a:t>ефективності</a:t>
            </a:r>
            <a:r>
              <a:rPr lang="ru-RU" dirty="0" smtClean="0"/>
              <a:t> </a:t>
            </a:r>
            <a:r>
              <a:rPr lang="ru-RU" dirty="0" err="1" smtClean="0"/>
              <a:t>праці</a:t>
            </a:r>
            <a:r>
              <a:rPr lang="ru-RU" dirty="0" smtClean="0"/>
              <a:t> та </a:t>
            </a:r>
            <a:r>
              <a:rPr lang="ru-RU" dirty="0" err="1" smtClean="0"/>
              <a:t>виробництва</a:t>
            </a:r>
            <a:endParaRPr lang="ru-RU" dirty="0" smtClean="0"/>
          </a:p>
          <a:p>
            <a:r>
              <a:rPr lang="ru-RU" dirty="0" smtClean="0"/>
              <a:t>Таким чином, </a:t>
            </a:r>
            <a:r>
              <a:rPr lang="ru-RU" dirty="0" err="1" smtClean="0"/>
              <a:t>заробітна</a:t>
            </a:r>
            <a:r>
              <a:rPr lang="ru-RU" dirty="0" smtClean="0"/>
              <a:t> плата як </a:t>
            </a:r>
            <a:r>
              <a:rPr lang="ru-RU" dirty="0" err="1" smtClean="0"/>
              <a:t>економічна</a:t>
            </a:r>
            <a:r>
              <a:rPr lang="ru-RU" dirty="0" smtClean="0"/>
              <a:t> </a:t>
            </a:r>
            <a:r>
              <a:rPr lang="ru-RU" dirty="0" err="1" smtClean="0"/>
              <a:t>категорія</a:t>
            </a:r>
            <a:r>
              <a:rPr lang="ru-RU" dirty="0" smtClean="0"/>
              <a:t> все </a:t>
            </a:r>
            <a:r>
              <a:rPr lang="ru-RU" dirty="0" err="1" smtClean="0"/>
              <a:t>менш</a:t>
            </a:r>
            <a:r>
              <a:rPr lang="ru-RU" dirty="0" smtClean="0"/>
              <a:t> </a:t>
            </a:r>
            <a:r>
              <a:rPr lang="ru-RU" dirty="0" err="1" smtClean="0"/>
              <a:t>виконує</a:t>
            </a:r>
            <a:r>
              <a:rPr lang="ru-RU" dirty="0" smtClean="0"/>
              <a:t> </a:t>
            </a:r>
            <a:r>
              <a:rPr lang="ru-RU" dirty="0" err="1" smtClean="0"/>
              <a:t>свої</a:t>
            </a:r>
            <a:r>
              <a:rPr lang="ru-RU" dirty="0" smtClean="0"/>
              <a:t> </a:t>
            </a:r>
            <a:r>
              <a:rPr lang="ru-RU" dirty="0" err="1" smtClean="0"/>
              <a:t>основні</a:t>
            </a:r>
            <a:r>
              <a:rPr lang="ru-RU" dirty="0" smtClean="0"/>
              <a:t> </a:t>
            </a:r>
            <a:r>
              <a:rPr lang="ru-RU" dirty="0" err="1" smtClean="0"/>
              <a:t>функції</a:t>
            </a:r>
            <a:r>
              <a:rPr lang="ru-RU" dirty="0" smtClean="0"/>
              <a:t> </a:t>
            </a:r>
            <a:r>
              <a:rPr lang="ru-RU" dirty="0" err="1" smtClean="0"/>
              <a:t>відтворювання</a:t>
            </a:r>
            <a:r>
              <a:rPr lang="ru-RU" dirty="0" smtClean="0"/>
              <a:t> </a:t>
            </a:r>
            <a:r>
              <a:rPr lang="ru-RU" dirty="0" err="1" smtClean="0"/>
              <a:t>робочої</a:t>
            </a:r>
            <a:r>
              <a:rPr lang="ru-RU" dirty="0" smtClean="0"/>
              <a:t> </a:t>
            </a:r>
            <a:r>
              <a:rPr lang="ru-RU" dirty="0" err="1" smtClean="0"/>
              <a:t>сили</a:t>
            </a:r>
            <a:r>
              <a:rPr lang="ru-RU" dirty="0" smtClean="0"/>
              <a:t> і </a:t>
            </a:r>
            <a:r>
              <a:rPr lang="ru-RU" dirty="0" err="1" smtClean="0"/>
              <a:t>стимулювання</a:t>
            </a:r>
            <a:r>
              <a:rPr lang="ru-RU" dirty="0" smtClean="0"/>
              <a:t> </a:t>
            </a:r>
            <a:r>
              <a:rPr lang="ru-RU" dirty="0" err="1" smtClean="0"/>
              <a:t>праці</a:t>
            </a:r>
            <a:r>
              <a:rPr lang="ru-RU" dirty="0" smtClean="0"/>
              <a:t>. Вона </a:t>
            </a:r>
            <a:r>
              <a:rPr lang="ru-RU" dirty="0" err="1" smtClean="0"/>
              <a:t>фактично</a:t>
            </a:r>
            <a:r>
              <a:rPr lang="ru-RU" dirty="0" smtClean="0"/>
              <a:t> </a:t>
            </a:r>
            <a:r>
              <a:rPr lang="ru-RU" dirty="0" err="1" smtClean="0"/>
              <a:t>перетворилася</a:t>
            </a:r>
            <a:r>
              <a:rPr lang="ru-RU" dirty="0" smtClean="0"/>
              <a:t> на </a:t>
            </a:r>
            <a:r>
              <a:rPr lang="ru-RU" dirty="0" err="1" smtClean="0"/>
              <a:t>варіант</a:t>
            </a:r>
            <a:r>
              <a:rPr lang="ru-RU" dirty="0" smtClean="0"/>
              <a:t> </a:t>
            </a:r>
            <a:r>
              <a:rPr lang="ru-RU" dirty="0" err="1" smtClean="0"/>
              <a:t>соціальної</a:t>
            </a:r>
            <a:r>
              <a:rPr lang="ru-RU" dirty="0" smtClean="0"/>
              <a:t> </a:t>
            </a:r>
            <a:r>
              <a:rPr lang="ru-RU" dirty="0" err="1" smtClean="0"/>
              <a:t>допомоги</a:t>
            </a:r>
            <a:r>
              <a:rPr lang="ru-RU" dirty="0" smtClean="0"/>
              <a:t>, яка практично не </a:t>
            </a:r>
            <a:r>
              <a:rPr lang="ru-RU" dirty="0" err="1" smtClean="0"/>
              <a:t>була</a:t>
            </a:r>
            <a:r>
              <a:rPr lang="ru-RU" dirty="0" smtClean="0"/>
              <a:t> </a:t>
            </a:r>
            <a:r>
              <a:rPr lang="ru-RU" dirty="0" err="1" smtClean="0"/>
              <a:t>пов'язана</a:t>
            </a:r>
            <a:r>
              <a:rPr lang="ru-RU" dirty="0" smtClean="0"/>
              <a:t> з результатами </a:t>
            </a:r>
            <a:r>
              <a:rPr lang="ru-RU" dirty="0" err="1" smtClean="0"/>
              <a:t>праці</a:t>
            </a:r>
            <a:r>
              <a:rPr lang="ru-RU" dirty="0" smtClean="0"/>
              <a:t>. </a:t>
            </a:r>
            <a:r>
              <a:rPr lang="ru-RU" dirty="0" err="1" smtClean="0"/>
              <a:t>Це</a:t>
            </a:r>
            <a:r>
              <a:rPr lang="ru-RU" dirty="0" smtClean="0"/>
              <a:t> привело до того, </a:t>
            </a:r>
            <a:r>
              <a:rPr lang="ru-RU" dirty="0" err="1" smtClean="0"/>
              <a:t>що</a:t>
            </a:r>
            <a:r>
              <a:rPr lang="ru-RU" dirty="0" smtClean="0"/>
              <a:t> </a:t>
            </a:r>
            <a:r>
              <a:rPr lang="ru-RU" dirty="0" err="1" smtClean="0"/>
              <a:t>організація</a:t>
            </a:r>
            <a:r>
              <a:rPr lang="ru-RU" dirty="0" smtClean="0"/>
              <a:t> </a:t>
            </a:r>
            <a:r>
              <a:rPr lang="ru-RU" dirty="0" err="1" smtClean="0"/>
              <a:t>виробництва</a:t>
            </a:r>
            <a:r>
              <a:rPr lang="ru-RU" dirty="0" smtClean="0"/>
              <a:t> </a:t>
            </a:r>
            <a:r>
              <a:rPr lang="ru-RU" dirty="0" err="1" smtClean="0"/>
              <a:t>позбавилася</a:t>
            </a:r>
            <a:r>
              <a:rPr lang="ru-RU" dirty="0" smtClean="0"/>
              <a:t> одного з </a:t>
            </a:r>
            <a:r>
              <a:rPr lang="ru-RU" dirty="0" err="1" smtClean="0"/>
              <a:t>могутніх</a:t>
            </a:r>
            <a:r>
              <a:rPr lang="ru-RU" dirty="0" smtClean="0"/>
              <a:t> </a:t>
            </a:r>
            <a:r>
              <a:rPr lang="ru-RU" dirty="0" err="1" smtClean="0"/>
              <a:t>важелів</a:t>
            </a:r>
            <a:r>
              <a:rPr lang="ru-RU" dirty="0" smtClean="0"/>
              <a:t> </a:t>
            </a:r>
            <a:r>
              <a:rPr lang="ru-RU" dirty="0" err="1" smtClean="0"/>
              <a:t>підвищення</a:t>
            </a:r>
            <a:r>
              <a:rPr lang="ru-RU" dirty="0" smtClean="0"/>
              <a:t> </a:t>
            </a:r>
            <a:r>
              <a:rPr lang="ru-RU" dirty="0" err="1" smtClean="0"/>
              <a:t>ефективності</a:t>
            </a:r>
            <a:r>
              <a:rPr lang="ru-RU" dirty="0" smtClean="0"/>
              <a:t> та </a:t>
            </a:r>
            <a:r>
              <a:rPr lang="ru-RU" dirty="0" err="1" smtClean="0"/>
              <a:t>повноправності</a:t>
            </a:r>
            <a:r>
              <a:rPr lang="ru-RU" dirty="0" smtClean="0"/>
              <a:t> </a:t>
            </a:r>
            <a:r>
              <a:rPr lang="ru-RU" dirty="0" err="1" smtClean="0"/>
              <a:t>виходу</a:t>
            </a:r>
            <a:r>
              <a:rPr lang="ru-RU" dirty="0" smtClean="0"/>
              <a:t> на </a:t>
            </a:r>
            <a:r>
              <a:rPr lang="ru-RU" dirty="0" err="1" smtClean="0"/>
              <a:t>світовий</a:t>
            </a:r>
            <a:r>
              <a:rPr lang="ru-RU" dirty="0" smtClean="0"/>
              <a:t> </a:t>
            </a:r>
            <a:r>
              <a:rPr lang="ru-RU" dirty="0" err="1" smtClean="0"/>
              <a:t>ринок</a:t>
            </a:r>
            <a:r>
              <a:rPr lang="ru-RU" dirty="0" smtClean="0"/>
              <a:t>. Тому, </a:t>
            </a:r>
            <a:r>
              <a:rPr lang="ru-RU" dirty="0" err="1" smtClean="0"/>
              <a:t>щоб</a:t>
            </a:r>
            <a:r>
              <a:rPr lang="ru-RU" dirty="0" smtClean="0"/>
              <a:t> </a:t>
            </a:r>
            <a:r>
              <a:rPr lang="ru-RU" dirty="0" err="1" smtClean="0"/>
              <a:t>заробітна</a:t>
            </a:r>
            <a:r>
              <a:rPr lang="ru-RU" dirty="0" smtClean="0"/>
              <a:t> плата </a:t>
            </a:r>
            <a:r>
              <a:rPr lang="ru-RU" dirty="0" err="1" smtClean="0"/>
              <a:t>виконувала</a:t>
            </a:r>
            <a:r>
              <a:rPr lang="ru-RU" dirty="0" smtClean="0"/>
              <a:t> свою </a:t>
            </a:r>
            <a:r>
              <a:rPr lang="ru-RU" dirty="0" err="1" smtClean="0"/>
              <a:t>стимулюючу</a:t>
            </a:r>
            <a:r>
              <a:rPr lang="ru-RU" dirty="0" smtClean="0"/>
              <a:t> </a:t>
            </a:r>
            <a:r>
              <a:rPr lang="ru-RU" dirty="0" err="1" smtClean="0"/>
              <a:t>функцію</a:t>
            </a:r>
            <a:r>
              <a:rPr lang="ru-RU" dirty="0" smtClean="0"/>
              <a:t>, повинен </a:t>
            </a:r>
            <a:r>
              <a:rPr lang="ru-RU" dirty="0" err="1" smtClean="0"/>
              <a:t>існувати</a:t>
            </a:r>
            <a:r>
              <a:rPr lang="ru-RU" dirty="0" smtClean="0"/>
              <a:t> </a:t>
            </a:r>
            <a:r>
              <a:rPr lang="ru-RU" dirty="0" err="1" smtClean="0"/>
              <a:t>прямий</a:t>
            </a:r>
            <a:r>
              <a:rPr lang="ru-RU" dirty="0" smtClean="0"/>
              <a:t> </a:t>
            </a:r>
            <a:r>
              <a:rPr lang="ru-RU" dirty="0" err="1" smtClean="0"/>
              <a:t>зв'язок</a:t>
            </a:r>
            <a:r>
              <a:rPr lang="ru-RU" dirty="0" smtClean="0"/>
              <a:t> </a:t>
            </a:r>
            <a:r>
              <a:rPr lang="ru-RU" dirty="0" err="1" smtClean="0"/>
              <a:t>між</a:t>
            </a:r>
            <a:r>
              <a:rPr lang="ru-RU" dirty="0" smtClean="0"/>
              <a:t> </a:t>
            </a:r>
            <a:r>
              <a:rPr lang="ru-RU" dirty="0" err="1" smtClean="0"/>
              <a:t>її</a:t>
            </a:r>
            <a:r>
              <a:rPr lang="ru-RU" dirty="0" smtClean="0"/>
              <a:t> </a:t>
            </a:r>
            <a:r>
              <a:rPr lang="ru-RU" dirty="0" err="1" smtClean="0"/>
              <a:t>рівнем</a:t>
            </a:r>
            <a:r>
              <a:rPr lang="ru-RU" dirty="0" smtClean="0"/>
              <a:t> і </a:t>
            </a:r>
            <a:r>
              <a:rPr lang="ru-RU" dirty="0" err="1" smtClean="0"/>
              <a:t>кваліфікацією</a:t>
            </a:r>
            <a:r>
              <a:rPr lang="ru-RU" dirty="0" smtClean="0"/>
              <a:t> </a:t>
            </a:r>
            <a:r>
              <a:rPr lang="ru-RU" dirty="0" err="1" smtClean="0"/>
              <a:t>працівника</a:t>
            </a:r>
            <a:r>
              <a:rPr lang="ru-RU" dirty="0" smtClean="0"/>
              <a:t>, </a:t>
            </a:r>
            <a:r>
              <a:rPr lang="ru-RU" dirty="0" err="1" smtClean="0"/>
              <a:t>складністю</a:t>
            </a:r>
            <a:r>
              <a:rPr lang="ru-RU" dirty="0" smtClean="0"/>
              <a:t> </a:t>
            </a:r>
            <a:r>
              <a:rPr lang="ru-RU" dirty="0" err="1" smtClean="0"/>
              <a:t>виконуваної</a:t>
            </a:r>
            <a:r>
              <a:rPr lang="ru-RU" dirty="0" smtClean="0"/>
              <a:t> </a:t>
            </a:r>
            <a:r>
              <a:rPr lang="ru-RU" dirty="0" err="1" smtClean="0"/>
              <a:t>роботи</a:t>
            </a:r>
            <a:r>
              <a:rPr lang="ru-RU" dirty="0" smtClean="0"/>
              <a:t>, </a:t>
            </a:r>
            <a:r>
              <a:rPr lang="ru-RU" dirty="0" err="1" smtClean="0"/>
              <a:t>ступенем</a:t>
            </a:r>
            <a:r>
              <a:rPr lang="ru-RU" dirty="0" smtClean="0"/>
              <a:t> </a:t>
            </a:r>
            <a:r>
              <a:rPr lang="ru-RU" dirty="0" err="1" smtClean="0"/>
              <a:t>відповідальності</a:t>
            </a:r>
            <a:r>
              <a:rPr lang="ru-RU" dirty="0" smtClean="0"/>
              <a:t>.</a:t>
            </a:r>
            <a:endParaRPr lang="en-US" dirty="0"/>
          </a:p>
        </p:txBody>
      </p:sp>
    </p:spTree>
    <p:extLst>
      <p:ext uri="{BB962C8B-B14F-4D97-AF65-F5344CB8AC3E}">
        <p14:creationId xmlns:p14="http://schemas.microsoft.com/office/powerpoint/2010/main" val="84295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885" y="192486"/>
            <a:ext cx="11625943" cy="6740307"/>
          </a:xfrm>
          <a:prstGeom prst="rect">
            <a:avLst/>
          </a:prstGeom>
        </p:spPr>
        <p:txBody>
          <a:bodyPr wrap="square">
            <a:spAutoFit/>
          </a:bodyPr>
          <a:lstStyle/>
          <a:p>
            <a:r>
              <a:rPr lang="ru-RU" dirty="0" err="1" smtClean="0"/>
              <a:t>Конкретне</a:t>
            </a:r>
            <a:r>
              <a:rPr lang="ru-RU" dirty="0" smtClean="0"/>
              <a:t> </a:t>
            </a:r>
            <a:r>
              <a:rPr lang="ru-RU" dirty="0" err="1" smtClean="0"/>
              <a:t>формулювання</a:t>
            </a:r>
            <a:r>
              <a:rPr lang="ru-RU" dirty="0" smtClean="0"/>
              <a:t> </a:t>
            </a:r>
            <a:r>
              <a:rPr lang="ru-RU" dirty="0" err="1" smtClean="0"/>
              <a:t>окремих</a:t>
            </a:r>
            <a:r>
              <a:rPr lang="ru-RU" dirty="0" smtClean="0"/>
              <a:t> </a:t>
            </a:r>
            <a:r>
              <a:rPr lang="ru-RU" dirty="0" err="1" smtClean="0"/>
              <a:t>положень</a:t>
            </a:r>
            <a:r>
              <a:rPr lang="ru-RU" dirty="0" smtClean="0"/>
              <a:t> </a:t>
            </a:r>
            <a:r>
              <a:rPr lang="ru-RU" dirty="0" err="1" smtClean="0"/>
              <a:t>політики</a:t>
            </a:r>
            <a:r>
              <a:rPr lang="ru-RU" dirty="0" smtClean="0"/>
              <a:t> </a:t>
            </a:r>
            <a:r>
              <a:rPr lang="ru-RU" dirty="0" err="1" smtClean="0"/>
              <a:t>доходів</a:t>
            </a:r>
            <a:r>
              <a:rPr lang="ru-RU" dirty="0" smtClean="0"/>
              <a:t> в </a:t>
            </a:r>
            <a:r>
              <a:rPr lang="ru-RU" dirty="0" err="1" smtClean="0"/>
              <a:t>різних</a:t>
            </a:r>
            <a:r>
              <a:rPr lang="ru-RU" dirty="0" smtClean="0"/>
              <a:t> </a:t>
            </a:r>
            <a:r>
              <a:rPr lang="ru-RU" dirty="0" err="1" smtClean="0"/>
              <a:t>країнах</a:t>
            </a:r>
            <a:r>
              <a:rPr lang="ru-RU" dirty="0" smtClean="0"/>
              <a:t> </a:t>
            </a:r>
            <a:r>
              <a:rPr lang="ru-RU" dirty="0" err="1" smtClean="0"/>
              <a:t>різне</a:t>
            </a:r>
            <a:r>
              <a:rPr lang="ru-RU" dirty="0" smtClean="0"/>
              <a:t>. На </a:t>
            </a:r>
            <a:r>
              <a:rPr lang="ru-RU" dirty="0" err="1" smtClean="0"/>
              <a:t>практиці</a:t>
            </a:r>
            <a:r>
              <a:rPr lang="ru-RU" dirty="0" smtClean="0"/>
              <a:t> не </a:t>
            </a:r>
            <a:r>
              <a:rPr lang="ru-RU" dirty="0" err="1" smtClean="0"/>
              <a:t>існує</a:t>
            </a:r>
            <a:r>
              <a:rPr lang="ru-RU" dirty="0" smtClean="0"/>
              <a:t> </a:t>
            </a:r>
            <a:r>
              <a:rPr lang="ru-RU" dirty="0" err="1" smtClean="0"/>
              <a:t>двох</a:t>
            </a:r>
            <a:r>
              <a:rPr lang="ru-RU" dirty="0" smtClean="0"/>
              <a:t> </a:t>
            </a:r>
            <a:r>
              <a:rPr lang="ru-RU" dirty="0" err="1" smtClean="0"/>
              <a:t>повністю</a:t>
            </a:r>
            <a:r>
              <a:rPr lang="ru-RU" dirty="0" smtClean="0"/>
              <a:t> </a:t>
            </a:r>
            <a:r>
              <a:rPr lang="ru-RU" dirty="0" err="1" smtClean="0"/>
              <a:t>ідентичних</a:t>
            </a:r>
            <a:r>
              <a:rPr lang="ru-RU" dirty="0" smtClean="0"/>
              <a:t> </a:t>
            </a:r>
            <a:r>
              <a:rPr lang="ru-RU" dirty="0" err="1" smtClean="0"/>
              <a:t>варіантів</a:t>
            </a:r>
            <a:r>
              <a:rPr lang="ru-RU" dirty="0" smtClean="0"/>
              <a:t> </a:t>
            </a:r>
            <a:r>
              <a:rPr lang="ru-RU" dirty="0" err="1" smtClean="0"/>
              <a:t>розвитку</a:t>
            </a:r>
            <a:r>
              <a:rPr lang="ru-RU" dirty="0" smtClean="0"/>
              <a:t> </a:t>
            </a:r>
            <a:r>
              <a:rPr lang="ru-RU" dirty="0" err="1" smtClean="0"/>
              <a:t>політики</a:t>
            </a:r>
            <a:r>
              <a:rPr lang="ru-RU" dirty="0" smtClean="0"/>
              <a:t> </a:t>
            </a:r>
            <a:r>
              <a:rPr lang="ru-RU" dirty="0" err="1" smtClean="0"/>
              <a:t>доходів</a:t>
            </a:r>
            <a:r>
              <a:rPr lang="ru-RU" dirty="0" smtClean="0"/>
              <a:t>. У </a:t>
            </a:r>
            <a:r>
              <a:rPr lang="ru-RU" dirty="0" err="1" smtClean="0"/>
              <a:t>механізмі</a:t>
            </a:r>
            <a:r>
              <a:rPr lang="ru-RU" dirty="0" smtClean="0"/>
              <a:t> </a:t>
            </a:r>
            <a:r>
              <a:rPr lang="ru-RU" dirty="0" err="1" smtClean="0"/>
              <a:t>здійснення</a:t>
            </a:r>
            <a:r>
              <a:rPr lang="ru-RU" dirty="0" smtClean="0"/>
              <a:t> і формах </a:t>
            </a:r>
            <a:r>
              <a:rPr lang="ru-RU" dirty="0" err="1" smtClean="0"/>
              <a:t>прояву</a:t>
            </a:r>
            <a:r>
              <a:rPr lang="ru-RU" dirty="0" smtClean="0"/>
              <a:t> </a:t>
            </a:r>
            <a:r>
              <a:rPr lang="ru-RU" dirty="0" err="1" smtClean="0"/>
              <a:t>цієї</a:t>
            </a:r>
            <a:r>
              <a:rPr lang="ru-RU" dirty="0" smtClean="0"/>
              <a:t> </a:t>
            </a:r>
            <a:r>
              <a:rPr lang="ru-RU" dirty="0" err="1" smtClean="0"/>
              <a:t>політики</a:t>
            </a:r>
            <a:r>
              <a:rPr lang="ru-RU" dirty="0" smtClean="0"/>
              <a:t> в </a:t>
            </a:r>
            <a:r>
              <a:rPr lang="ru-RU" dirty="0" err="1" smtClean="0"/>
              <a:t>кожній</a:t>
            </a:r>
            <a:r>
              <a:rPr lang="ru-RU" dirty="0" smtClean="0"/>
              <a:t> </a:t>
            </a:r>
            <a:r>
              <a:rPr lang="ru-RU" dirty="0" err="1" smtClean="0"/>
              <a:t>конкретній</a:t>
            </a:r>
            <a:r>
              <a:rPr lang="ru-RU" dirty="0" smtClean="0"/>
              <a:t> </a:t>
            </a:r>
            <a:r>
              <a:rPr lang="ru-RU" dirty="0" err="1" smtClean="0"/>
              <a:t>державі</a:t>
            </a:r>
            <a:r>
              <a:rPr lang="ru-RU" dirty="0" smtClean="0"/>
              <a:t> </a:t>
            </a:r>
            <a:r>
              <a:rPr lang="ru-RU" dirty="0" err="1" smtClean="0"/>
              <a:t>розрізняються</a:t>
            </a:r>
            <a:r>
              <a:rPr lang="ru-RU" dirty="0" smtClean="0"/>
              <a:t> </a:t>
            </a:r>
            <a:r>
              <a:rPr lang="ru-RU" dirty="0" err="1" smtClean="0"/>
              <a:t>наступні</a:t>
            </a:r>
            <a:r>
              <a:rPr lang="ru-RU" dirty="0" smtClean="0"/>
              <a:t> </a:t>
            </a:r>
            <a:r>
              <a:rPr lang="ru-RU" dirty="0" err="1" smtClean="0"/>
              <a:t>особливості</a:t>
            </a:r>
            <a:r>
              <a:rPr lang="ru-RU" dirty="0" smtClean="0"/>
              <a:t>, </a:t>
            </a:r>
            <a:r>
              <a:rPr lang="ru-RU" dirty="0" err="1" smtClean="0"/>
              <a:t>що</a:t>
            </a:r>
            <a:r>
              <a:rPr lang="ru-RU" dirty="0" smtClean="0"/>
              <a:t> </a:t>
            </a:r>
            <a:r>
              <a:rPr lang="ru-RU" dirty="0" err="1" smtClean="0"/>
              <a:t>зумовлені</a:t>
            </a:r>
            <a:r>
              <a:rPr lang="ru-RU" dirty="0" smtClean="0"/>
              <a:t>:</a:t>
            </a:r>
          </a:p>
          <a:p>
            <a:r>
              <a:rPr lang="ru-RU" dirty="0" smtClean="0"/>
              <a:t>•	</a:t>
            </a:r>
            <a:r>
              <a:rPr lang="ru-RU" dirty="0" err="1" smtClean="0"/>
              <a:t>соціально-економічним</a:t>
            </a:r>
            <a:r>
              <a:rPr lang="ru-RU" dirty="0" smtClean="0"/>
              <a:t> і </a:t>
            </a:r>
            <a:r>
              <a:rPr lang="ru-RU" dirty="0" err="1" smtClean="0"/>
              <a:t>політичним</a:t>
            </a:r>
            <a:r>
              <a:rPr lang="ru-RU" dirty="0" smtClean="0"/>
              <a:t> </a:t>
            </a:r>
            <a:r>
              <a:rPr lang="ru-RU" dirty="0" err="1" smtClean="0"/>
              <a:t>розвитком</a:t>
            </a:r>
            <a:r>
              <a:rPr lang="ru-RU" dirty="0" smtClean="0"/>
              <a:t> </a:t>
            </a:r>
            <a:r>
              <a:rPr lang="ru-RU" dirty="0" err="1" smtClean="0"/>
              <a:t>тієї</a:t>
            </a:r>
            <a:r>
              <a:rPr lang="ru-RU" dirty="0" smtClean="0"/>
              <a:t> </a:t>
            </a:r>
            <a:r>
              <a:rPr lang="ru-RU" dirty="0" err="1" smtClean="0"/>
              <a:t>або</a:t>
            </a:r>
            <a:r>
              <a:rPr lang="ru-RU" dirty="0" smtClean="0"/>
              <a:t> </a:t>
            </a:r>
            <a:r>
              <a:rPr lang="ru-RU" dirty="0" err="1" smtClean="0"/>
              <a:t>іншої</a:t>
            </a:r>
            <a:r>
              <a:rPr lang="ru-RU" dirty="0" smtClean="0"/>
              <a:t> </a:t>
            </a:r>
            <a:r>
              <a:rPr lang="ru-RU" dirty="0" err="1" smtClean="0"/>
              <a:t>країни</a:t>
            </a:r>
            <a:r>
              <a:rPr lang="ru-RU" dirty="0" smtClean="0"/>
              <a:t>;</a:t>
            </a:r>
          </a:p>
          <a:p>
            <a:r>
              <a:rPr lang="ru-RU" dirty="0" smtClean="0"/>
              <a:t>•	</a:t>
            </a:r>
            <a:r>
              <a:rPr lang="ru-RU" dirty="0" err="1" smtClean="0"/>
              <a:t>ступенем</a:t>
            </a:r>
            <a:r>
              <a:rPr lang="ru-RU" dirty="0" smtClean="0"/>
              <a:t> і характером </a:t>
            </a:r>
            <a:r>
              <a:rPr lang="ru-RU" dirty="0" err="1" smtClean="0"/>
              <a:t>втручання</a:t>
            </a:r>
            <a:r>
              <a:rPr lang="ru-RU" dirty="0" smtClean="0"/>
              <a:t> </a:t>
            </a:r>
            <a:r>
              <a:rPr lang="ru-RU" dirty="0" err="1" smtClean="0"/>
              <a:t>держави</a:t>
            </a:r>
            <a:r>
              <a:rPr lang="ru-RU" dirty="0" smtClean="0"/>
              <a:t> в </a:t>
            </a:r>
            <a:r>
              <a:rPr lang="ru-RU" dirty="0" err="1" smtClean="0"/>
              <a:t>питання</a:t>
            </a:r>
            <a:r>
              <a:rPr lang="ru-RU" dirty="0" smtClean="0"/>
              <a:t> </a:t>
            </a:r>
            <a:r>
              <a:rPr lang="ru-RU" dirty="0" err="1" smtClean="0"/>
              <a:t>регулювання</a:t>
            </a:r>
            <a:r>
              <a:rPr lang="ru-RU" dirty="0" smtClean="0"/>
              <a:t> </a:t>
            </a:r>
            <a:r>
              <a:rPr lang="ru-RU" dirty="0" err="1" smtClean="0"/>
              <a:t>заробітної</a:t>
            </a:r>
            <a:r>
              <a:rPr lang="ru-RU" dirty="0" smtClean="0"/>
              <a:t> плати;</a:t>
            </a:r>
          </a:p>
          <a:p>
            <a:r>
              <a:rPr lang="ru-RU" dirty="0" smtClean="0"/>
              <a:t>•	</a:t>
            </a:r>
            <a:r>
              <a:rPr lang="ru-RU" dirty="0" err="1" smtClean="0"/>
              <a:t>традиціями</a:t>
            </a:r>
            <a:r>
              <a:rPr lang="ru-RU" dirty="0" smtClean="0"/>
              <a:t> </a:t>
            </a:r>
            <a:r>
              <a:rPr lang="ru-RU" dirty="0" err="1" smtClean="0"/>
              <a:t>висновку</a:t>
            </a:r>
            <a:r>
              <a:rPr lang="ru-RU" dirty="0" smtClean="0"/>
              <a:t> </a:t>
            </a:r>
            <a:r>
              <a:rPr lang="ru-RU" dirty="0" err="1" smtClean="0"/>
              <a:t>колективних</a:t>
            </a:r>
            <a:r>
              <a:rPr lang="ru-RU" dirty="0" smtClean="0"/>
              <a:t> </a:t>
            </a:r>
            <a:r>
              <a:rPr lang="ru-RU" dirty="0" err="1" smtClean="0"/>
              <a:t>договорів</a:t>
            </a:r>
            <a:r>
              <a:rPr lang="ru-RU" dirty="0" smtClean="0"/>
              <a:t>;</a:t>
            </a:r>
          </a:p>
          <a:p>
            <a:r>
              <a:rPr lang="ru-RU" dirty="0" smtClean="0"/>
              <a:t>•	</a:t>
            </a:r>
            <a:r>
              <a:rPr lang="ru-RU" dirty="0" err="1" smtClean="0"/>
              <a:t>соціальною</a:t>
            </a:r>
            <a:r>
              <a:rPr lang="ru-RU" dirty="0" smtClean="0"/>
              <a:t> </a:t>
            </a:r>
            <a:r>
              <a:rPr lang="ru-RU" dirty="0" err="1" smtClean="0"/>
              <a:t>напруженістю</a:t>
            </a:r>
            <a:r>
              <a:rPr lang="ru-RU" dirty="0" smtClean="0"/>
              <a:t> у </a:t>
            </a:r>
            <a:r>
              <a:rPr lang="ru-RU" dirty="0" err="1" smtClean="0"/>
              <a:t>суспільстві</a:t>
            </a:r>
            <a:endParaRPr lang="ru-RU" dirty="0" smtClean="0"/>
          </a:p>
          <a:p>
            <a:r>
              <a:rPr lang="ru-RU" dirty="0" err="1" smtClean="0"/>
              <a:t>Головним</a:t>
            </a:r>
            <a:r>
              <a:rPr lang="ru-RU" dirty="0" smtClean="0"/>
              <a:t> </a:t>
            </a:r>
            <a:r>
              <a:rPr lang="ru-RU" dirty="0" err="1" smtClean="0"/>
              <a:t>об'єктом</a:t>
            </a:r>
            <a:r>
              <a:rPr lang="ru-RU" dirty="0" smtClean="0"/>
              <a:t> </a:t>
            </a:r>
            <a:r>
              <a:rPr lang="ru-RU" dirty="0" err="1" smtClean="0"/>
              <a:t>усіх</a:t>
            </a:r>
            <a:r>
              <a:rPr lang="ru-RU" dirty="0" smtClean="0"/>
              <a:t> </a:t>
            </a:r>
            <a:r>
              <a:rPr lang="ru-RU" dirty="0" err="1" smtClean="0"/>
              <a:t>варіантів</a:t>
            </a:r>
            <a:r>
              <a:rPr lang="ru-RU" dirty="0" smtClean="0"/>
              <a:t> </a:t>
            </a:r>
            <a:r>
              <a:rPr lang="ru-RU" dirty="0" err="1" smtClean="0"/>
              <a:t>політики</a:t>
            </a:r>
            <a:r>
              <a:rPr lang="ru-RU" dirty="0" smtClean="0"/>
              <a:t> </a:t>
            </a:r>
            <a:r>
              <a:rPr lang="ru-RU" dirty="0" err="1" smtClean="0"/>
              <a:t>доходів</a:t>
            </a:r>
            <a:r>
              <a:rPr lang="ru-RU" dirty="0" smtClean="0"/>
              <a:t> є </a:t>
            </a:r>
            <a:r>
              <a:rPr lang="ru-RU" dirty="0" err="1" smtClean="0"/>
              <a:t>заробіток</a:t>
            </a:r>
            <a:r>
              <a:rPr lang="ru-RU" dirty="0" smtClean="0"/>
              <a:t> </a:t>
            </a:r>
            <a:r>
              <a:rPr lang="ru-RU" dirty="0" err="1" smtClean="0"/>
              <a:t>робітника</a:t>
            </a:r>
            <a:r>
              <a:rPr lang="ru-RU" dirty="0" smtClean="0"/>
              <a:t> в </a:t>
            </a:r>
            <a:r>
              <a:rPr lang="ru-RU" dirty="0" err="1" smtClean="0"/>
              <a:t>цілому</a:t>
            </a:r>
            <a:r>
              <a:rPr lang="ru-RU" dirty="0" smtClean="0"/>
              <a:t>, у тому </a:t>
            </a:r>
            <a:r>
              <a:rPr lang="ru-RU" dirty="0" err="1" smtClean="0"/>
              <a:t>числі</a:t>
            </a:r>
            <a:r>
              <a:rPr lang="ru-RU" dirty="0" smtClean="0"/>
              <a:t> ставка </a:t>
            </a:r>
            <a:r>
              <a:rPr lang="ru-RU" dirty="0" err="1" smtClean="0"/>
              <a:t>заробітної</a:t>
            </a:r>
            <a:r>
              <a:rPr lang="ru-RU" dirty="0" smtClean="0"/>
              <a:t> плати, оплата </a:t>
            </a:r>
            <a:r>
              <a:rPr lang="ru-RU" dirty="0" err="1" smtClean="0"/>
              <a:t>наднормових</a:t>
            </a:r>
            <a:r>
              <a:rPr lang="ru-RU" dirty="0" smtClean="0"/>
              <a:t>, </a:t>
            </a:r>
            <a:r>
              <a:rPr lang="ru-RU" dirty="0" err="1" smtClean="0"/>
              <a:t>соціальні</a:t>
            </a:r>
            <a:r>
              <a:rPr lang="ru-RU" dirty="0" smtClean="0"/>
              <a:t> </a:t>
            </a:r>
            <a:r>
              <a:rPr lang="ru-RU" dirty="0" err="1" smtClean="0"/>
              <a:t>виплати</a:t>
            </a:r>
            <a:r>
              <a:rPr lang="ru-RU" dirty="0" smtClean="0"/>
              <a:t> та </a:t>
            </a:r>
            <a:r>
              <a:rPr lang="ru-RU" dirty="0" err="1" smtClean="0"/>
              <a:t>інше</a:t>
            </a:r>
            <a:r>
              <a:rPr lang="ru-RU" dirty="0" smtClean="0"/>
              <a:t>. В </a:t>
            </a:r>
            <a:r>
              <a:rPr lang="ru-RU" dirty="0" err="1" smtClean="0"/>
              <a:t>країнах</a:t>
            </a:r>
            <a:r>
              <a:rPr lang="ru-RU" dirty="0" smtClean="0"/>
              <a:t> </a:t>
            </a:r>
            <a:r>
              <a:rPr lang="ru-RU" dirty="0" err="1" smtClean="0"/>
              <a:t>Західної</a:t>
            </a:r>
            <a:r>
              <a:rPr lang="ru-RU" dirty="0" smtClean="0"/>
              <a:t> </a:t>
            </a:r>
            <a:r>
              <a:rPr lang="ru-RU" dirty="0" err="1" smtClean="0"/>
              <a:t>Європи</a:t>
            </a:r>
            <a:r>
              <a:rPr lang="ru-RU" dirty="0" smtClean="0"/>
              <a:t>, як правило, </a:t>
            </a:r>
            <a:r>
              <a:rPr lang="ru-RU" dirty="0" err="1" smtClean="0"/>
              <a:t>політика</a:t>
            </a:r>
            <a:r>
              <a:rPr lang="ru-RU" dirty="0" smtClean="0"/>
              <a:t> </a:t>
            </a:r>
            <a:r>
              <a:rPr lang="ru-RU" dirty="0" err="1" smtClean="0"/>
              <a:t>доходів</a:t>
            </a:r>
            <a:r>
              <a:rPr lang="ru-RU" dirty="0" smtClean="0"/>
              <a:t> </a:t>
            </a:r>
            <a:r>
              <a:rPr lang="ru-RU" dirty="0" err="1" smtClean="0"/>
              <a:t>має</a:t>
            </a:r>
            <a:r>
              <a:rPr lang="ru-RU" dirty="0" smtClean="0"/>
              <a:t> на </a:t>
            </a:r>
            <a:r>
              <a:rPr lang="ru-RU" dirty="0" err="1" smtClean="0"/>
              <a:t>увазі</a:t>
            </a:r>
            <a:r>
              <a:rPr lang="ru-RU" dirty="0" smtClean="0"/>
              <a:t> </a:t>
            </a:r>
            <a:r>
              <a:rPr lang="ru-RU" dirty="0" err="1" smtClean="0"/>
              <a:t>безпосереднє</a:t>
            </a:r>
            <a:r>
              <a:rPr lang="ru-RU" dirty="0" smtClean="0"/>
              <a:t> </a:t>
            </a:r>
            <a:r>
              <a:rPr lang="ru-RU" dirty="0" err="1" smtClean="0"/>
              <a:t>обмежувальне</a:t>
            </a:r>
            <a:r>
              <a:rPr lang="ru-RU" dirty="0" smtClean="0"/>
              <a:t> </a:t>
            </a:r>
            <a:r>
              <a:rPr lang="ru-RU" dirty="0" err="1" smtClean="0"/>
              <a:t>регулювання</a:t>
            </a:r>
            <a:r>
              <a:rPr lang="ru-RU" dirty="0" smtClean="0"/>
              <a:t> </a:t>
            </a:r>
            <a:r>
              <a:rPr lang="ru-RU" dirty="0" err="1" smtClean="0"/>
              <a:t>всіх</a:t>
            </a:r>
            <a:r>
              <a:rPr lang="ru-RU" dirty="0" smtClean="0"/>
              <a:t> </a:t>
            </a:r>
            <a:r>
              <a:rPr lang="ru-RU" dirty="0" err="1" smtClean="0"/>
              <a:t>основних</a:t>
            </a:r>
            <a:r>
              <a:rPr lang="ru-RU" dirty="0" smtClean="0"/>
              <a:t> </a:t>
            </a:r>
            <a:r>
              <a:rPr lang="ru-RU" dirty="0" err="1" smtClean="0"/>
              <a:t>категорій</a:t>
            </a:r>
            <a:r>
              <a:rPr lang="ru-RU" dirty="0" smtClean="0"/>
              <a:t> </a:t>
            </a:r>
            <a:r>
              <a:rPr lang="ru-RU" dirty="0" err="1" smtClean="0"/>
              <a:t>доходів</a:t>
            </a:r>
            <a:r>
              <a:rPr lang="ru-RU" dirty="0" smtClean="0"/>
              <a:t> </a:t>
            </a:r>
            <a:r>
              <a:rPr lang="ru-RU" dirty="0" err="1" smtClean="0"/>
              <a:t>населення</a:t>
            </a:r>
            <a:r>
              <a:rPr lang="ru-RU" dirty="0" smtClean="0"/>
              <a:t>, </a:t>
            </a:r>
            <a:r>
              <a:rPr lang="ru-RU" dirty="0" err="1" smtClean="0"/>
              <a:t>що</a:t>
            </a:r>
            <a:r>
              <a:rPr lang="ru-RU" dirty="0" smtClean="0"/>
              <a:t> лежать в </a:t>
            </a:r>
            <a:r>
              <a:rPr lang="ru-RU" dirty="0" err="1" smtClean="0"/>
              <a:t>основі</a:t>
            </a:r>
            <a:r>
              <a:rPr lang="ru-RU" dirty="0" smtClean="0"/>
              <a:t> </a:t>
            </a:r>
            <a:r>
              <a:rPr lang="ru-RU" dirty="0" err="1" smtClean="0"/>
              <a:t>особистого</a:t>
            </a:r>
            <a:r>
              <a:rPr lang="ru-RU" dirty="0" smtClean="0"/>
              <a:t> і </a:t>
            </a:r>
            <a:r>
              <a:rPr lang="ru-RU" dirty="0" err="1" smtClean="0"/>
              <a:t>виробничого</a:t>
            </a:r>
            <a:r>
              <a:rPr lang="ru-RU" dirty="0" smtClean="0"/>
              <a:t> </a:t>
            </a:r>
            <a:r>
              <a:rPr lang="ru-RU" dirty="0" err="1" smtClean="0"/>
              <a:t>споживання</a:t>
            </a:r>
            <a:r>
              <a:rPr lang="ru-RU" dirty="0" smtClean="0"/>
              <a:t>. </a:t>
            </a:r>
            <a:r>
              <a:rPr lang="ru-RU" dirty="0" err="1" smtClean="0"/>
              <a:t>Політика</a:t>
            </a:r>
            <a:r>
              <a:rPr lang="ru-RU" dirty="0" smtClean="0"/>
              <a:t> </a:t>
            </a:r>
            <a:r>
              <a:rPr lang="ru-RU" dirty="0" err="1" smtClean="0"/>
              <a:t>доходів</a:t>
            </a:r>
            <a:r>
              <a:rPr lang="ru-RU" dirty="0" smtClean="0"/>
              <a:t> на </a:t>
            </a:r>
            <a:r>
              <a:rPr lang="ru-RU" dirty="0" err="1" smtClean="0"/>
              <a:t>практиці</a:t>
            </a:r>
            <a:r>
              <a:rPr lang="ru-RU" dirty="0" smtClean="0"/>
              <a:t> </a:t>
            </a:r>
            <a:r>
              <a:rPr lang="ru-RU" dirty="0" err="1" smtClean="0"/>
              <a:t>переважно</a:t>
            </a:r>
            <a:r>
              <a:rPr lang="ru-RU" dirty="0" smtClean="0"/>
              <a:t> </a:t>
            </a:r>
            <a:r>
              <a:rPr lang="ru-RU" dirty="0" err="1" smtClean="0"/>
              <a:t>впливає</a:t>
            </a:r>
            <a:r>
              <a:rPr lang="ru-RU" dirty="0" smtClean="0"/>
              <a:t> на </a:t>
            </a:r>
            <a:r>
              <a:rPr lang="ru-RU" dirty="0" err="1" smtClean="0"/>
              <a:t>рух</a:t>
            </a:r>
            <a:r>
              <a:rPr lang="ru-RU" dirty="0" smtClean="0"/>
              <a:t> </a:t>
            </a:r>
            <a:r>
              <a:rPr lang="ru-RU" dirty="0" err="1" smtClean="0"/>
              <a:t>тільки</a:t>
            </a:r>
            <a:r>
              <a:rPr lang="ru-RU" dirty="0" smtClean="0"/>
              <a:t> </a:t>
            </a:r>
            <a:r>
              <a:rPr lang="ru-RU" dirty="0" err="1" smtClean="0"/>
              <a:t>заробітної</a:t>
            </a:r>
            <a:r>
              <a:rPr lang="ru-RU" dirty="0" smtClean="0"/>
              <a:t> плати.</a:t>
            </a:r>
          </a:p>
          <a:p>
            <a:r>
              <a:rPr lang="ru-RU" b="1" dirty="0" smtClean="0"/>
              <a:t>Доходи </a:t>
            </a:r>
            <a:r>
              <a:rPr lang="ru-RU" b="1" dirty="0" err="1" smtClean="0"/>
              <a:t>населення</a:t>
            </a:r>
            <a:r>
              <a:rPr lang="ru-RU" b="1" dirty="0" smtClean="0"/>
              <a:t> </a:t>
            </a:r>
            <a:r>
              <a:rPr lang="ru-RU" dirty="0" smtClean="0"/>
              <a:t>– </a:t>
            </a:r>
            <a:r>
              <a:rPr lang="ru-RU" dirty="0" err="1" smtClean="0"/>
              <a:t>це</a:t>
            </a:r>
            <a:r>
              <a:rPr lang="ru-RU" dirty="0" smtClean="0"/>
              <a:t> сума </a:t>
            </a:r>
            <a:r>
              <a:rPr lang="ru-RU" dirty="0" err="1" smtClean="0"/>
              <a:t>грошових</a:t>
            </a:r>
            <a:r>
              <a:rPr lang="ru-RU" dirty="0" smtClean="0"/>
              <a:t> </a:t>
            </a:r>
            <a:r>
              <a:rPr lang="ru-RU" dirty="0" err="1" smtClean="0"/>
              <a:t>коштів</a:t>
            </a:r>
            <a:r>
              <a:rPr lang="ru-RU" dirty="0" smtClean="0"/>
              <a:t> і </a:t>
            </a:r>
            <a:r>
              <a:rPr lang="ru-RU" dirty="0" err="1" smtClean="0"/>
              <a:t>матеріальних</a:t>
            </a:r>
            <a:r>
              <a:rPr lang="ru-RU" dirty="0" smtClean="0"/>
              <a:t> благ, </a:t>
            </a:r>
            <a:r>
              <a:rPr lang="ru-RU" dirty="0" err="1" smtClean="0"/>
              <a:t>які</a:t>
            </a:r>
            <a:r>
              <a:rPr lang="ru-RU" dirty="0" smtClean="0"/>
              <a:t> </a:t>
            </a:r>
            <a:r>
              <a:rPr lang="ru-RU" dirty="0" err="1" smtClean="0"/>
              <a:t>домашні</a:t>
            </a:r>
            <a:r>
              <a:rPr lang="ru-RU" dirty="0" smtClean="0"/>
              <a:t> </a:t>
            </a:r>
            <a:r>
              <a:rPr lang="ru-RU" dirty="0" err="1" smtClean="0"/>
              <a:t>господарства</a:t>
            </a:r>
            <a:r>
              <a:rPr lang="ru-RU" dirty="0" smtClean="0"/>
              <a:t> одержали за </a:t>
            </a:r>
            <a:r>
              <a:rPr lang="ru-RU" dirty="0" err="1" smtClean="0"/>
              <a:t>певний</a:t>
            </a:r>
            <a:r>
              <a:rPr lang="ru-RU" dirty="0" smtClean="0"/>
              <a:t> </a:t>
            </a:r>
            <a:r>
              <a:rPr lang="ru-RU" dirty="0" err="1" smtClean="0"/>
              <a:t>проміжок</a:t>
            </a:r>
            <a:r>
              <a:rPr lang="ru-RU" dirty="0" smtClean="0"/>
              <a:t> часу у натуральному </a:t>
            </a:r>
            <a:r>
              <a:rPr lang="ru-RU" dirty="0" err="1" smtClean="0"/>
              <a:t>вигляді</a:t>
            </a:r>
            <a:r>
              <a:rPr lang="ru-RU" dirty="0" smtClean="0"/>
              <a:t> для </a:t>
            </a:r>
            <a:r>
              <a:rPr lang="ru-RU" dirty="0" err="1" smtClean="0"/>
              <a:t>підтримання</a:t>
            </a:r>
            <a:r>
              <a:rPr lang="ru-RU" dirty="0" smtClean="0"/>
              <a:t> </a:t>
            </a:r>
            <a:r>
              <a:rPr lang="ru-RU" dirty="0" err="1" smtClean="0"/>
              <a:t>фізичного</a:t>
            </a:r>
            <a:r>
              <a:rPr lang="ru-RU" dirty="0" smtClean="0"/>
              <a:t>, морального, </a:t>
            </a:r>
            <a:r>
              <a:rPr lang="ru-RU" dirty="0" err="1" smtClean="0"/>
              <a:t>економічного</a:t>
            </a:r>
            <a:r>
              <a:rPr lang="ru-RU" dirty="0" smtClean="0"/>
              <a:t> та </a:t>
            </a:r>
            <a:r>
              <a:rPr lang="ru-RU" dirty="0" err="1" smtClean="0"/>
              <a:t>інтелектуального</a:t>
            </a:r>
            <a:r>
              <a:rPr lang="ru-RU" dirty="0" smtClean="0"/>
              <a:t> стану </a:t>
            </a:r>
            <a:r>
              <a:rPr lang="ru-RU" dirty="0" err="1" smtClean="0"/>
              <a:t>людини</a:t>
            </a:r>
            <a:r>
              <a:rPr lang="ru-RU" dirty="0" smtClean="0"/>
              <a:t>. Роль </a:t>
            </a:r>
            <a:r>
              <a:rPr lang="ru-RU" dirty="0" err="1" smtClean="0"/>
              <a:t>доходів</a:t>
            </a:r>
            <a:r>
              <a:rPr lang="ru-RU" dirty="0" smtClean="0"/>
              <a:t> </a:t>
            </a:r>
            <a:r>
              <a:rPr lang="ru-RU" dirty="0" err="1" smtClean="0"/>
              <a:t>визначається</a:t>
            </a:r>
            <a:r>
              <a:rPr lang="ru-RU" dirty="0" smtClean="0"/>
              <a:t> </a:t>
            </a:r>
            <a:r>
              <a:rPr lang="ru-RU" dirty="0" err="1" smtClean="0"/>
              <a:t>тим</a:t>
            </a:r>
            <a:r>
              <a:rPr lang="ru-RU" dirty="0" smtClean="0"/>
              <a:t>, </a:t>
            </a:r>
            <a:r>
              <a:rPr lang="ru-RU" dirty="0" err="1" smtClean="0"/>
              <a:t>що</a:t>
            </a:r>
            <a:r>
              <a:rPr lang="ru-RU" dirty="0" smtClean="0"/>
              <a:t> </a:t>
            </a:r>
            <a:r>
              <a:rPr lang="ru-RU" dirty="0" err="1" smtClean="0"/>
              <a:t>рівень</a:t>
            </a:r>
            <a:r>
              <a:rPr lang="ru-RU" dirty="0" smtClean="0"/>
              <a:t> </a:t>
            </a:r>
            <a:r>
              <a:rPr lang="ru-RU" dirty="0" err="1" smtClean="0"/>
              <a:t>споживання</a:t>
            </a:r>
            <a:r>
              <a:rPr lang="ru-RU" dirty="0" smtClean="0"/>
              <a:t> </a:t>
            </a:r>
            <a:r>
              <a:rPr lang="ru-RU" dirty="0" err="1" smtClean="0"/>
              <a:t>населення</a:t>
            </a:r>
            <a:r>
              <a:rPr lang="ru-RU" dirty="0" smtClean="0"/>
              <a:t> прямо </a:t>
            </a:r>
            <a:r>
              <a:rPr lang="ru-RU" dirty="0" err="1" smtClean="0"/>
              <a:t>залежить</a:t>
            </a:r>
            <a:r>
              <a:rPr lang="ru-RU" dirty="0" smtClean="0"/>
              <a:t> </a:t>
            </a:r>
            <a:r>
              <a:rPr lang="ru-RU" dirty="0" err="1" smtClean="0"/>
              <a:t>від</a:t>
            </a:r>
            <a:r>
              <a:rPr lang="ru-RU" dirty="0" smtClean="0"/>
              <a:t> </a:t>
            </a:r>
            <a:r>
              <a:rPr lang="ru-RU" dirty="0" err="1" smtClean="0"/>
              <a:t>їх</a:t>
            </a:r>
            <a:r>
              <a:rPr lang="ru-RU" dirty="0" smtClean="0"/>
              <a:t> </a:t>
            </a:r>
            <a:r>
              <a:rPr lang="ru-RU" dirty="0" err="1" smtClean="0"/>
              <a:t>рівня</a:t>
            </a:r>
            <a:r>
              <a:rPr lang="ru-RU" dirty="0" smtClean="0"/>
              <a:t>.</a:t>
            </a:r>
          </a:p>
          <a:p>
            <a:r>
              <a:rPr lang="ru-RU" dirty="0" err="1" smtClean="0"/>
              <a:t>Умовно</a:t>
            </a:r>
            <a:r>
              <a:rPr lang="ru-RU" dirty="0" smtClean="0"/>
              <a:t> </a:t>
            </a:r>
            <a:r>
              <a:rPr lang="ru-RU" dirty="0" err="1" smtClean="0"/>
              <a:t>можна</a:t>
            </a:r>
            <a:r>
              <a:rPr lang="ru-RU" dirty="0" smtClean="0"/>
              <a:t> провести </a:t>
            </a:r>
            <a:r>
              <a:rPr lang="ru-RU" dirty="0" err="1" smtClean="0"/>
              <a:t>наступну</a:t>
            </a:r>
            <a:r>
              <a:rPr lang="ru-RU" dirty="0" smtClean="0"/>
              <a:t> </a:t>
            </a:r>
            <a:r>
              <a:rPr lang="ru-RU" dirty="0" err="1" smtClean="0"/>
              <a:t>класифікацію</a:t>
            </a:r>
            <a:r>
              <a:rPr lang="ru-RU" dirty="0" smtClean="0"/>
              <a:t> </a:t>
            </a:r>
            <a:r>
              <a:rPr lang="ru-RU" dirty="0" err="1" smtClean="0"/>
              <a:t>доходів</a:t>
            </a:r>
            <a:r>
              <a:rPr lang="ru-RU" dirty="0" smtClean="0"/>
              <a:t> </a:t>
            </a:r>
            <a:r>
              <a:rPr lang="ru-RU" dirty="0" err="1" smtClean="0"/>
              <a:t>Грошові</a:t>
            </a:r>
            <a:r>
              <a:rPr lang="ru-RU" dirty="0" smtClean="0"/>
              <a:t> доходи </a:t>
            </a:r>
            <a:r>
              <a:rPr lang="ru-RU" dirty="0" err="1" smtClean="0"/>
              <a:t>населення</a:t>
            </a:r>
            <a:r>
              <a:rPr lang="ru-RU" dirty="0" smtClean="0"/>
              <a:t> </a:t>
            </a:r>
            <a:r>
              <a:rPr lang="ru-RU" dirty="0" err="1" smtClean="0"/>
              <a:t>включають</a:t>
            </a:r>
            <a:r>
              <a:rPr lang="ru-RU" dirty="0" smtClean="0"/>
              <a:t> </a:t>
            </a:r>
            <a:r>
              <a:rPr lang="ru-RU" dirty="0" err="1" smtClean="0"/>
              <a:t>всі</a:t>
            </a:r>
            <a:r>
              <a:rPr lang="ru-RU" dirty="0" smtClean="0"/>
              <a:t> </a:t>
            </a:r>
            <a:r>
              <a:rPr lang="ru-RU" dirty="0" err="1" smtClean="0"/>
              <a:t>надходження</a:t>
            </a:r>
            <a:r>
              <a:rPr lang="ru-RU" dirty="0" smtClean="0"/>
              <a:t> грошей у </a:t>
            </a:r>
            <a:r>
              <a:rPr lang="ru-RU" dirty="0" err="1" smtClean="0"/>
              <a:t>вигляді</a:t>
            </a:r>
            <a:r>
              <a:rPr lang="ru-RU" dirty="0" smtClean="0"/>
              <a:t> оплати </a:t>
            </a:r>
            <a:r>
              <a:rPr lang="ru-RU" dirty="0" err="1" smtClean="0"/>
              <a:t>праці</a:t>
            </a:r>
            <a:r>
              <a:rPr lang="ru-RU" dirty="0" smtClean="0"/>
              <a:t> </a:t>
            </a:r>
            <a:r>
              <a:rPr lang="ru-RU" dirty="0" err="1" smtClean="0"/>
              <a:t>робітників</a:t>
            </a:r>
            <a:r>
              <a:rPr lang="ru-RU" dirty="0" smtClean="0"/>
              <a:t>, </a:t>
            </a:r>
            <a:r>
              <a:rPr lang="ru-RU" dirty="0" err="1" smtClean="0"/>
              <a:t>доходів</a:t>
            </a:r>
            <a:r>
              <a:rPr lang="ru-RU" dirty="0" smtClean="0"/>
              <a:t> </a:t>
            </a:r>
            <a:r>
              <a:rPr lang="ru-RU" dirty="0" err="1" smtClean="0"/>
              <a:t>від</a:t>
            </a:r>
            <a:r>
              <a:rPr lang="ru-RU" dirty="0" smtClean="0"/>
              <a:t> </a:t>
            </a:r>
            <a:r>
              <a:rPr lang="ru-RU" dirty="0" err="1" smtClean="0"/>
              <a:t>підприємницької</a:t>
            </a:r>
            <a:r>
              <a:rPr lang="ru-RU" dirty="0" smtClean="0"/>
              <a:t> </a:t>
            </a:r>
            <a:r>
              <a:rPr lang="ru-RU" dirty="0" err="1" smtClean="0"/>
              <a:t>діяльності</a:t>
            </a:r>
            <a:r>
              <a:rPr lang="ru-RU" dirty="0" smtClean="0"/>
              <a:t>, </a:t>
            </a:r>
            <a:r>
              <a:rPr lang="ru-RU" dirty="0" err="1" smtClean="0"/>
              <a:t>пенсій</a:t>
            </a:r>
            <a:r>
              <a:rPr lang="ru-RU" dirty="0" smtClean="0"/>
              <a:t>, </a:t>
            </a:r>
            <a:r>
              <a:rPr lang="ru-RU" dirty="0" err="1" smtClean="0"/>
              <a:t>стипендій</a:t>
            </a:r>
            <a:r>
              <a:rPr lang="ru-RU" dirty="0" smtClean="0"/>
              <a:t>, </a:t>
            </a:r>
            <a:r>
              <a:rPr lang="ru-RU" dirty="0" err="1" smtClean="0"/>
              <a:t>різних</a:t>
            </a:r>
            <a:r>
              <a:rPr lang="ru-RU" dirty="0" smtClean="0"/>
              <a:t> </a:t>
            </a:r>
            <a:r>
              <a:rPr lang="ru-RU" dirty="0" err="1" smtClean="0"/>
              <a:t>допомог</a:t>
            </a:r>
            <a:r>
              <a:rPr lang="ru-RU" dirty="0" smtClean="0"/>
              <a:t>, </a:t>
            </a:r>
            <a:r>
              <a:rPr lang="ru-RU" dirty="0" err="1" smtClean="0"/>
              <a:t>доходів</a:t>
            </a:r>
            <a:r>
              <a:rPr lang="ru-RU" dirty="0" smtClean="0"/>
              <a:t> </a:t>
            </a:r>
            <a:r>
              <a:rPr lang="ru-RU" dirty="0" err="1" smtClean="0"/>
              <a:t>від</a:t>
            </a:r>
            <a:r>
              <a:rPr lang="ru-RU" dirty="0" smtClean="0"/>
              <a:t> </a:t>
            </a:r>
            <a:r>
              <a:rPr lang="ru-RU" dirty="0" err="1" smtClean="0"/>
              <a:t>власності</a:t>
            </a:r>
            <a:r>
              <a:rPr lang="ru-RU" dirty="0" smtClean="0"/>
              <a:t> у </a:t>
            </a:r>
            <a:r>
              <a:rPr lang="ru-RU" dirty="0" err="1" smtClean="0"/>
              <a:t>вигляді</a:t>
            </a:r>
            <a:r>
              <a:rPr lang="ru-RU" dirty="0" smtClean="0"/>
              <a:t> </a:t>
            </a:r>
            <a:r>
              <a:rPr lang="ru-RU" dirty="0" err="1" smtClean="0"/>
              <a:t>відсотків</a:t>
            </a:r>
            <a:r>
              <a:rPr lang="ru-RU" dirty="0" smtClean="0"/>
              <a:t>, </a:t>
            </a:r>
            <a:r>
              <a:rPr lang="ru-RU" dirty="0" err="1" smtClean="0"/>
              <a:t>дивідендів</a:t>
            </a:r>
            <a:r>
              <a:rPr lang="ru-RU" dirty="0" smtClean="0"/>
              <a:t>, </a:t>
            </a:r>
            <a:r>
              <a:rPr lang="ru-RU" dirty="0" err="1" smtClean="0"/>
              <a:t>ренти</a:t>
            </a:r>
            <a:r>
              <a:rPr lang="ru-RU" dirty="0" smtClean="0"/>
              <a:t>, </a:t>
            </a:r>
            <a:r>
              <a:rPr lang="ru-RU" dirty="0" err="1" smtClean="0"/>
              <a:t>сум</a:t>
            </a:r>
            <a:r>
              <a:rPr lang="ru-RU" dirty="0" smtClean="0"/>
              <a:t> </a:t>
            </a:r>
            <a:r>
              <a:rPr lang="ru-RU" dirty="0" err="1" smtClean="0"/>
              <a:t>від</a:t>
            </a:r>
            <a:r>
              <a:rPr lang="ru-RU" dirty="0" smtClean="0"/>
              <a:t> продажу </a:t>
            </a:r>
            <a:r>
              <a:rPr lang="ru-RU" dirty="0" err="1" smtClean="0"/>
              <a:t>цінних</a:t>
            </a:r>
            <a:r>
              <a:rPr lang="ru-RU" dirty="0" smtClean="0"/>
              <a:t> </a:t>
            </a:r>
            <a:r>
              <a:rPr lang="ru-RU" dirty="0" err="1" smtClean="0"/>
              <a:t>паперів</a:t>
            </a:r>
            <a:r>
              <a:rPr lang="ru-RU" dirty="0" smtClean="0"/>
              <a:t> і </a:t>
            </a:r>
            <a:r>
              <a:rPr lang="ru-RU" dirty="0" err="1" smtClean="0"/>
              <a:t>нерухомості</a:t>
            </a:r>
            <a:r>
              <a:rPr lang="ru-RU" dirty="0" smtClean="0"/>
              <a:t>.</a:t>
            </a:r>
          </a:p>
          <a:p>
            <a:r>
              <a:rPr lang="ru-RU" dirty="0" err="1" smtClean="0"/>
              <a:t>Натуральний</a:t>
            </a:r>
            <a:r>
              <a:rPr lang="ru-RU" dirty="0" smtClean="0"/>
              <a:t> </a:t>
            </a:r>
            <a:r>
              <a:rPr lang="ru-RU" dirty="0" err="1" smtClean="0"/>
              <a:t>дохід</a:t>
            </a:r>
            <a:r>
              <a:rPr lang="ru-RU" dirty="0" smtClean="0"/>
              <a:t> </a:t>
            </a:r>
            <a:r>
              <a:rPr lang="ru-RU" dirty="0" err="1" smtClean="0"/>
              <a:t>включає</a:t>
            </a:r>
            <a:r>
              <a:rPr lang="ru-RU" dirty="0" smtClean="0"/>
              <a:t>, перш за все, </a:t>
            </a:r>
            <a:r>
              <a:rPr lang="ru-RU" dirty="0" err="1" smtClean="0"/>
              <a:t>продукцію</a:t>
            </a:r>
            <a:r>
              <a:rPr lang="ru-RU" dirty="0" smtClean="0"/>
              <a:t>, </a:t>
            </a:r>
            <a:r>
              <a:rPr lang="ru-RU" dirty="0" err="1" smtClean="0"/>
              <a:t>вироблену</a:t>
            </a:r>
            <a:r>
              <a:rPr lang="ru-RU" dirty="0" smtClean="0"/>
              <a:t> </a:t>
            </a:r>
            <a:r>
              <a:rPr lang="ru-RU" dirty="0" err="1" smtClean="0"/>
              <a:t>домашнім</a:t>
            </a:r>
            <a:r>
              <a:rPr lang="ru-RU" dirty="0" smtClean="0"/>
              <a:t> </a:t>
            </a:r>
            <a:r>
              <a:rPr lang="ru-RU" dirty="0" err="1" smtClean="0"/>
              <a:t>господарством</a:t>
            </a:r>
            <a:r>
              <a:rPr lang="ru-RU" dirty="0" smtClean="0"/>
              <a:t> для </a:t>
            </a:r>
            <a:r>
              <a:rPr lang="ru-RU" dirty="0" err="1" smtClean="0"/>
              <a:t>власного</a:t>
            </a:r>
            <a:r>
              <a:rPr lang="ru-RU" dirty="0" smtClean="0"/>
              <a:t> </a:t>
            </a:r>
            <a:r>
              <a:rPr lang="ru-RU" dirty="0" err="1" smtClean="0"/>
              <a:t>споживання</a:t>
            </a:r>
            <a:r>
              <a:rPr lang="ru-RU" dirty="0" smtClean="0"/>
              <a:t>.</a:t>
            </a:r>
          </a:p>
          <a:p>
            <a:r>
              <a:rPr lang="ru-RU" dirty="0" err="1" smtClean="0"/>
              <a:t>Номінальні</a:t>
            </a:r>
            <a:r>
              <a:rPr lang="ru-RU" dirty="0" smtClean="0"/>
              <a:t> доходи </a:t>
            </a:r>
            <a:r>
              <a:rPr lang="ru-RU" dirty="0" err="1" smtClean="0"/>
              <a:t>характеризують</a:t>
            </a:r>
            <a:r>
              <a:rPr lang="ru-RU" dirty="0" smtClean="0"/>
              <a:t> </a:t>
            </a:r>
            <a:r>
              <a:rPr lang="ru-RU" dirty="0" err="1" smtClean="0"/>
              <a:t>рівень</a:t>
            </a:r>
            <a:r>
              <a:rPr lang="ru-RU" dirty="0" smtClean="0"/>
              <a:t> </a:t>
            </a:r>
            <a:r>
              <a:rPr lang="ru-RU" dirty="0" err="1" smtClean="0"/>
              <a:t>грошових</a:t>
            </a:r>
            <a:r>
              <a:rPr lang="ru-RU" dirty="0" smtClean="0"/>
              <a:t> </a:t>
            </a:r>
            <a:r>
              <a:rPr lang="ru-RU" dirty="0" err="1" smtClean="0"/>
              <a:t>доходів</a:t>
            </a:r>
            <a:r>
              <a:rPr lang="ru-RU" dirty="0" smtClean="0"/>
              <a:t> </a:t>
            </a:r>
            <a:r>
              <a:rPr lang="ru-RU" dirty="0" err="1" smtClean="0"/>
              <a:t>незалежно</a:t>
            </a:r>
            <a:r>
              <a:rPr lang="ru-RU" dirty="0" smtClean="0"/>
              <a:t> </a:t>
            </a:r>
            <a:r>
              <a:rPr lang="ru-RU" dirty="0" err="1" smtClean="0"/>
              <a:t>від</a:t>
            </a:r>
            <a:r>
              <a:rPr lang="ru-RU" dirty="0" smtClean="0"/>
              <a:t> </a:t>
            </a:r>
            <a:r>
              <a:rPr lang="ru-RU" dirty="0" err="1" smtClean="0"/>
              <a:t>оподаткування</a:t>
            </a:r>
            <a:r>
              <a:rPr lang="ru-RU" dirty="0" smtClean="0"/>
              <a:t> і </a:t>
            </a:r>
            <a:r>
              <a:rPr lang="ru-RU" dirty="0" err="1" smtClean="0"/>
              <a:t>цін</a:t>
            </a:r>
            <a:r>
              <a:rPr lang="ru-RU" dirty="0" smtClean="0"/>
              <a:t>, а </a:t>
            </a:r>
            <a:r>
              <a:rPr lang="ru-RU" dirty="0" err="1" smtClean="0"/>
              <a:t>реальний</a:t>
            </a:r>
            <a:r>
              <a:rPr lang="ru-RU" dirty="0" smtClean="0"/>
              <a:t> </a:t>
            </a:r>
            <a:r>
              <a:rPr lang="ru-RU" dirty="0" err="1" smtClean="0"/>
              <a:t>дохід</a:t>
            </a:r>
            <a:r>
              <a:rPr lang="ru-RU" dirty="0" smtClean="0"/>
              <a:t> </a:t>
            </a:r>
            <a:r>
              <a:rPr lang="ru-RU" dirty="0" err="1" smtClean="0"/>
              <a:t>характеризує</a:t>
            </a:r>
            <a:r>
              <a:rPr lang="ru-RU" dirty="0" smtClean="0"/>
              <a:t> </a:t>
            </a:r>
            <a:r>
              <a:rPr lang="ru-RU" dirty="0" err="1" smtClean="0"/>
              <a:t>номінальні</a:t>
            </a:r>
            <a:r>
              <a:rPr lang="ru-RU" dirty="0" smtClean="0"/>
              <a:t> доходи з </a:t>
            </a:r>
            <a:r>
              <a:rPr lang="ru-RU" dirty="0" err="1" smtClean="0"/>
              <a:t>урахуванням</a:t>
            </a:r>
            <a:r>
              <a:rPr lang="ru-RU" dirty="0" smtClean="0"/>
              <a:t> </a:t>
            </a:r>
            <a:r>
              <a:rPr lang="ru-RU" dirty="0" err="1" smtClean="0"/>
              <a:t>зміни</a:t>
            </a:r>
            <a:r>
              <a:rPr lang="ru-RU" dirty="0" smtClean="0"/>
              <a:t> </a:t>
            </a:r>
            <a:r>
              <a:rPr lang="ru-RU" dirty="0" err="1" smtClean="0"/>
              <a:t>роздрібних</a:t>
            </a:r>
            <a:r>
              <a:rPr lang="ru-RU" dirty="0" smtClean="0"/>
              <a:t> </a:t>
            </a:r>
            <a:r>
              <a:rPr lang="ru-RU" dirty="0" err="1" smtClean="0"/>
              <a:t>цін</a:t>
            </a:r>
            <a:r>
              <a:rPr lang="ru-RU" dirty="0" smtClean="0"/>
              <a:t> і </a:t>
            </a:r>
            <a:r>
              <a:rPr lang="ru-RU" dirty="0" err="1" smtClean="0"/>
              <a:t>тарифів</a:t>
            </a:r>
            <a:r>
              <a:rPr lang="ru-RU" dirty="0" smtClean="0"/>
              <a:t>. </a:t>
            </a:r>
            <a:r>
              <a:rPr lang="ru-RU" dirty="0" err="1" smtClean="0"/>
              <a:t>Індекс</a:t>
            </a:r>
            <a:r>
              <a:rPr lang="ru-RU" dirty="0" smtClean="0"/>
              <a:t> </a:t>
            </a:r>
            <a:r>
              <a:rPr lang="ru-RU" dirty="0" err="1" smtClean="0"/>
              <a:t>споживчих</a:t>
            </a:r>
            <a:r>
              <a:rPr lang="ru-RU" dirty="0" smtClean="0"/>
              <a:t> </a:t>
            </a:r>
            <a:r>
              <a:rPr lang="ru-RU" dirty="0" err="1" smtClean="0"/>
              <a:t>цін</a:t>
            </a:r>
            <a:r>
              <a:rPr lang="ru-RU" dirty="0" smtClean="0"/>
              <a:t> </a:t>
            </a:r>
            <a:r>
              <a:rPr lang="ru-RU" dirty="0" err="1" smtClean="0"/>
              <a:t>впливає</a:t>
            </a:r>
            <a:r>
              <a:rPr lang="ru-RU" dirty="0" smtClean="0"/>
              <a:t> на </a:t>
            </a:r>
            <a:r>
              <a:rPr lang="ru-RU" dirty="0" err="1" smtClean="0"/>
              <a:t>купівельну</a:t>
            </a:r>
            <a:r>
              <a:rPr lang="ru-RU" dirty="0" smtClean="0"/>
              <a:t> </a:t>
            </a:r>
            <a:r>
              <a:rPr lang="ru-RU" dirty="0" err="1" smtClean="0"/>
              <a:t>спроможність</a:t>
            </a:r>
            <a:r>
              <a:rPr lang="ru-RU" dirty="0" smtClean="0"/>
              <a:t> </a:t>
            </a:r>
            <a:r>
              <a:rPr lang="ru-RU" dirty="0" err="1" smtClean="0"/>
              <a:t>номінальних</a:t>
            </a:r>
            <a:r>
              <a:rPr lang="ru-RU" dirty="0" smtClean="0"/>
              <a:t> </a:t>
            </a:r>
            <a:r>
              <a:rPr lang="ru-RU" dirty="0" err="1" smtClean="0"/>
              <a:t>доходів</a:t>
            </a:r>
            <a:r>
              <a:rPr lang="ru-RU" dirty="0" smtClean="0"/>
              <a:t> </a:t>
            </a:r>
            <a:r>
              <a:rPr lang="ru-RU" dirty="0" err="1" smtClean="0"/>
              <a:t>населення</a:t>
            </a:r>
            <a:r>
              <a:rPr lang="ru-RU" dirty="0" smtClean="0"/>
              <a:t>:</a:t>
            </a:r>
          </a:p>
          <a:p>
            <a:endParaRPr lang="ru-RU" dirty="0"/>
          </a:p>
        </p:txBody>
      </p:sp>
      <p:pic>
        <p:nvPicPr>
          <p:cNvPr id="3" name="Рисунок 2"/>
          <p:cNvPicPr>
            <a:picLocks noChangeAspect="1"/>
          </p:cNvPicPr>
          <p:nvPr/>
        </p:nvPicPr>
        <p:blipFill>
          <a:blip r:embed="rId2"/>
          <a:stretch>
            <a:fillRect/>
          </a:stretch>
        </p:blipFill>
        <p:spPr>
          <a:xfrm>
            <a:off x="6283233" y="6388155"/>
            <a:ext cx="2847703" cy="377985"/>
          </a:xfrm>
          <a:prstGeom prst="rect">
            <a:avLst/>
          </a:prstGeom>
        </p:spPr>
      </p:pic>
    </p:spTree>
    <p:extLst>
      <p:ext uri="{BB962C8B-B14F-4D97-AF65-F5344CB8AC3E}">
        <p14:creationId xmlns:p14="http://schemas.microsoft.com/office/powerpoint/2010/main" val="115720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27206"/>
          </a:xfrm>
        </p:spPr>
        <p:txBody>
          <a:bodyPr>
            <a:normAutofit fontScale="90000"/>
          </a:bodyPr>
          <a:lstStyle/>
          <a:p>
            <a:pPr algn="ctr"/>
            <a:r>
              <a:rPr lang="uk-UA" sz="2800" b="1" dirty="0" smtClean="0"/>
              <a:t>Функції заробітної плати</a:t>
            </a:r>
            <a:endParaRPr lang="en-US" sz="2800" b="1" dirty="0"/>
          </a:p>
        </p:txBody>
      </p:sp>
      <p:sp>
        <p:nvSpPr>
          <p:cNvPr id="3" name="Объект 2"/>
          <p:cNvSpPr>
            <a:spLocks noGrp="1"/>
          </p:cNvSpPr>
          <p:nvPr>
            <p:ph idx="1"/>
          </p:nvPr>
        </p:nvSpPr>
        <p:spPr>
          <a:xfrm>
            <a:off x="838200" y="692332"/>
            <a:ext cx="10515600" cy="5484631"/>
          </a:xfrm>
        </p:spPr>
        <p:txBody>
          <a:bodyPr>
            <a:normAutofit/>
          </a:bodyPr>
          <a:lstStyle/>
          <a:p>
            <a:r>
              <a:rPr lang="ru-RU" sz="2400" dirty="0" err="1" smtClean="0"/>
              <a:t>Функція</a:t>
            </a:r>
            <a:r>
              <a:rPr lang="ru-RU" sz="2400" dirty="0" smtClean="0"/>
              <a:t> </a:t>
            </a:r>
            <a:r>
              <a:rPr lang="ru-RU" sz="2400" dirty="0" err="1" smtClean="0"/>
              <a:t>заробітної</a:t>
            </a:r>
            <a:r>
              <a:rPr lang="ru-RU" sz="2400" dirty="0" smtClean="0"/>
              <a:t> плати – </a:t>
            </a:r>
            <a:r>
              <a:rPr lang="ru-RU" sz="2400" dirty="0" err="1" smtClean="0"/>
              <a:t>це</a:t>
            </a:r>
            <a:r>
              <a:rPr lang="ru-RU" sz="2400" dirty="0" smtClean="0"/>
              <a:t> </a:t>
            </a:r>
            <a:r>
              <a:rPr lang="ru-RU" sz="2400" dirty="0" err="1" smtClean="0"/>
              <a:t>її</a:t>
            </a:r>
            <a:r>
              <a:rPr lang="ru-RU" sz="2400" dirty="0" smtClean="0"/>
              <a:t> </a:t>
            </a:r>
            <a:r>
              <a:rPr lang="ru-RU" sz="2400" dirty="0" err="1" smtClean="0"/>
              <a:t>призначення</a:t>
            </a:r>
            <a:r>
              <a:rPr lang="ru-RU" sz="2400" dirty="0" smtClean="0"/>
              <a:t>, роль, </a:t>
            </a:r>
            <a:r>
              <a:rPr lang="ru-RU" sz="2400" dirty="0" err="1" smtClean="0"/>
              <a:t>складова</a:t>
            </a:r>
            <a:r>
              <a:rPr lang="ru-RU" sz="2400" dirty="0" smtClean="0"/>
              <a:t> </a:t>
            </a:r>
            <a:r>
              <a:rPr lang="ru-RU" sz="2400" dirty="0" err="1" smtClean="0"/>
              <a:t>сфери</a:t>
            </a:r>
            <a:r>
              <a:rPr lang="ru-RU" sz="2400" dirty="0" smtClean="0"/>
              <a:t> </a:t>
            </a:r>
            <a:r>
              <a:rPr lang="ru-RU" sz="2400" dirty="0" err="1" smtClean="0"/>
              <a:t>практичної</a:t>
            </a:r>
            <a:r>
              <a:rPr lang="ru-RU" sz="2400" dirty="0" smtClean="0"/>
              <a:t> </a:t>
            </a:r>
            <a:r>
              <a:rPr lang="ru-RU" sz="2400" dirty="0" err="1" smtClean="0"/>
              <a:t>діяльності</a:t>
            </a:r>
            <a:r>
              <a:rPr lang="ru-RU" sz="2400" dirty="0" smtClean="0"/>
              <a:t> в </a:t>
            </a:r>
            <a:r>
              <a:rPr lang="ru-RU" sz="2400" dirty="0" err="1" smtClean="0"/>
              <a:t>узгоджені</a:t>
            </a:r>
            <a:r>
              <a:rPr lang="ru-RU" sz="2400" dirty="0" smtClean="0"/>
              <a:t> і </a:t>
            </a:r>
            <a:r>
              <a:rPr lang="ru-RU" sz="2400" dirty="0" err="1" smtClean="0"/>
              <a:t>реалізації</a:t>
            </a:r>
            <a:r>
              <a:rPr lang="ru-RU" sz="2400" dirty="0" smtClean="0"/>
              <a:t> </a:t>
            </a:r>
            <a:r>
              <a:rPr lang="ru-RU" sz="2400" dirty="0" err="1" smtClean="0"/>
              <a:t>інтересів</a:t>
            </a:r>
            <a:r>
              <a:rPr lang="ru-RU" sz="2400" dirty="0" smtClean="0"/>
              <a:t> </a:t>
            </a:r>
            <a:r>
              <a:rPr lang="ru-RU" sz="2400" dirty="0" err="1" smtClean="0"/>
              <a:t>головних</a:t>
            </a:r>
            <a:r>
              <a:rPr lang="ru-RU" sz="2400" dirty="0" smtClean="0"/>
              <a:t> </a:t>
            </a:r>
            <a:r>
              <a:rPr lang="ru-RU" sz="2400" dirty="0" err="1" smtClean="0"/>
              <a:t>суб’єктів</a:t>
            </a:r>
            <a:r>
              <a:rPr lang="ru-RU" sz="2400" dirty="0" smtClean="0"/>
              <a:t> </a:t>
            </a:r>
            <a:r>
              <a:rPr lang="ru-RU" sz="2400" dirty="0" err="1" smtClean="0"/>
              <a:t>соціально-трудових</a:t>
            </a:r>
            <a:r>
              <a:rPr lang="ru-RU" sz="2400" dirty="0" smtClean="0"/>
              <a:t> </a:t>
            </a:r>
            <a:r>
              <a:rPr lang="ru-RU" sz="2400" dirty="0" err="1" smtClean="0"/>
              <a:t>відносин</a:t>
            </a:r>
            <a:r>
              <a:rPr lang="ru-RU" sz="2400" dirty="0" smtClean="0"/>
              <a:t> – </a:t>
            </a:r>
            <a:r>
              <a:rPr lang="ru-RU" sz="2400" dirty="0" err="1" smtClean="0"/>
              <a:t>найманих</a:t>
            </a:r>
            <a:r>
              <a:rPr lang="ru-RU" sz="2400" dirty="0" smtClean="0"/>
              <a:t> </a:t>
            </a:r>
            <a:r>
              <a:rPr lang="ru-RU" sz="2400" dirty="0" err="1" smtClean="0"/>
              <a:t>працівників</a:t>
            </a:r>
            <a:r>
              <a:rPr lang="ru-RU" sz="2400" dirty="0" smtClean="0"/>
              <a:t> і </a:t>
            </a:r>
            <a:r>
              <a:rPr lang="ru-RU" sz="2400" dirty="0" err="1" smtClean="0"/>
              <a:t>роботодавців</a:t>
            </a:r>
            <a:r>
              <a:rPr lang="ru-RU" sz="2400" dirty="0" smtClean="0"/>
              <a:t>.</a:t>
            </a:r>
          </a:p>
          <a:p>
            <a:r>
              <a:rPr lang="ru-RU" sz="2400" dirty="0" err="1" smtClean="0"/>
              <a:t>Винятково</a:t>
            </a:r>
            <a:r>
              <a:rPr lang="ru-RU" sz="2400" dirty="0" smtClean="0"/>
              <a:t> </a:t>
            </a:r>
            <a:r>
              <a:rPr lang="ru-RU" sz="2400" dirty="0" err="1" smtClean="0"/>
              <a:t>важлива</a:t>
            </a:r>
            <a:r>
              <a:rPr lang="ru-RU" sz="2400" dirty="0" smtClean="0"/>
              <a:t> роль </a:t>
            </a:r>
            <a:r>
              <a:rPr lang="ru-RU" sz="2400" dirty="0" err="1" smtClean="0"/>
              <a:t>заробітної</a:t>
            </a:r>
            <a:r>
              <a:rPr lang="ru-RU" sz="2400" dirty="0" smtClean="0"/>
              <a:t> плати в </a:t>
            </a:r>
            <a:r>
              <a:rPr lang="ru-RU" sz="2400" dirty="0" err="1" smtClean="0"/>
              <a:t>механізмі</a:t>
            </a:r>
            <a:r>
              <a:rPr lang="ru-RU" sz="2400" dirty="0" smtClean="0"/>
              <a:t> </a:t>
            </a:r>
            <a:r>
              <a:rPr lang="ru-RU" sz="2400" dirty="0" err="1" smtClean="0"/>
              <a:t>функціонування</a:t>
            </a:r>
            <a:r>
              <a:rPr lang="ru-RU" sz="2400" dirty="0" smtClean="0"/>
              <a:t> </a:t>
            </a:r>
            <a:r>
              <a:rPr lang="ru-RU" sz="2400" dirty="0" err="1" smtClean="0"/>
              <a:t>ринкової</a:t>
            </a:r>
            <a:r>
              <a:rPr lang="ru-RU" sz="2400" dirty="0" smtClean="0"/>
              <a:t> </a:t>
            </a:r>
            <a:r>
              <a:rPr lang="ru-RU" sz="2400" dirty="0" err="1" smtClean="0"/>
              <a:t>економіки</a:t>
            </a:r>
            <a:r>
              <a:rPr lang="ru-RU" sz="2400" dirty="0" smtClean="0"/>
              <a:t> </a:t>
            </a:r>
            <a:r>
              <a:rPr lang="ru-RU" sz="2400" dirty="0" err="1" smtClean="0"/>
              <a:t>зумовлена</a:t>
            </a:r>
            <a:r>
              <a:rPr lang="ru-RU" sz="2400" dirty="0" smtClean="0"/>
              <a:t> тем, </a:t>
            </a:r>
            <a:r>
              <a:rPr lang="ru-RU" sz="2400" dirty="0" err="1" smtClean="0"/>
              <a:t>що</a:t>
            </a:r>
            <a:r>
              <a:rPr lang="ru-RU" sz="2400" dirty="0" smtClean="0"/>
              <a:t> вона </a:t>
            </a:r>
            <a:r>
              <a:rPr lang="ru-RU" sz="2400" dirty="0" err="1" smtClean="0"/>
              <a:t>має</a:t>
            </a:r>
            <a:r>
              <a:rPr lang="ru-RU" sz="2400" dirty="0" smtClean="0"/>
              <a:t> </a:t>
            </a:r>
            <a:r>
              <a:rPr lang="ru-RU" sz="2400" dirty="0" err="1" smtClean="0"/>
              <a:t>виконувати</a:t>
            </a:r>
            <a:r>
              <a:rPr lang="ru-RU" sz="2400" dirty="0" smtClean="0"/>
              <a:t> </a:t>
            </a:r>
            <a:r>
              <a:rPr lang="ru-RU" sz="2400" dirty="0" err="1" smtClean="0"/>
              <a:t>такі</a:t>
            </a:r>
            <a:r>
              <a:rPr lang="ru-RU" sz="2400" dirty="0" smtClean="0"/>
              <a:t> </a:t>
            </a:r>
            <a:r>
              <a:rPr lang="ru-RU" sz="2400" dirty="0" err="1" smtClean="0"/>
              <a:t>основні</a:t>
            </a:r>
            <a:r>
              <a:rPr lang="ru-RU" sz="2400" dirty="0" smtClean="0"/>
              <a:t> </a:t>
            </a:r>
            <a:r>
              <a:rPr lang="ru-RU" sz="2400" dirty="0" err="1" smtClean="0"/>
              <a:t>функції</a:t>
            </a:r>
            <a:r>
              <a:rPr lang="ru-RU" sz="2400" dirty="0" smtClean="0"/>
              <a:t>: </a:t>
            </a:r>
            <a:r>
              <a:rPr lang="ru-RU" sz="2400" dirty="0" err="1" smtClean="0"/>
              <a:t>відтворювальну</a:t>
            </a:r>
            <a:r>
              <a:rPr lang="ru-RU" sz="2400" dirty="0" smtClean="0"/>
              <a:t>, </a:t>
            </a:r>
            <a:r>
              <a:rPr lang="ru-RU" sz="2400" dirty="0" err="1" smtClean="0"/>
              <a:t>стимулюючу</a:t>
            </a:r>
            <a:r>
              <a:rPr lang="ru-RU" sz="2400" dirty="0" smtClean="0"/>
              <a:t>, </a:t>
            </a:r>
            <a:r>
              <a:rPr lang="ru-RU" sz="2400" dirty="0" err="1" smtClean="0"/>
              <a:t>оптимізаційну</a:t>
            </a:r>
            <a:r>
              <a:rPr lang="ru-RU" sz="2400" dirty="0" smtClean="0"/>
              <a:t>, </a:t>
            </a:r>
            <a:r>
              <a:rPr lang="ru-RU" sz="2400" dirty="0" err="1" smtClean="0"/>
              <a:t>регулювальну</a:t>
            </a:r>
            <a:r>
              <a:rPr lang="ru-RU" sz="2400" dirty="0" smtClean="0"/>
              <a:t>, </a:t>
            </a:r>
            <a:r>
              <a:rPr lang="ru-RU" sz="2400" dirty="0" err="1" smtClean="0"/>
              <a:t>соціальну</a:t>
            </a:r>
            <a:endParaRPr lang="ru-RU" sz="2400" dirty="0"/>
          </a:p>
        </p:txBody>
      </p:sp>
      <p:pic>
        <p:nvPicPr>
          <p:cNvPr id="6" name="Рисунок 5"/>
          <p:cNvPicPr>
            <a:picLocks noChangeAspect="1"/>
          </p:cNvPicPr>
          <p:nvPr/>
        </p:nvPicPr>
        <p:blipFill>
          <a:blip r:embed="rId2"/>
          <a:stretch>
            <a:fillRect/>
          </a:stretch>
        </p:blipFill>
        <p:spPr>
          <a:xfrm>
            <a:off x="2155371" y="3239589"/>
            <a:ext cx="7444196" cy="3435531"/>
          </a:xfrm>
          <a:prstGeom prst="rect">
            <a:avLst/>
          </a:prstGeom>
        </p:spPr>
      </p:pic>
    </p:spTree>
    <p:extLst>
      <p:ext uri="{BB962C8B-B14F-4D97-AF65-F5344CB8AC3E}">
        <p14:creationId xmlns:p14="http://schemas.microsoft.com/office/powerpoint/2010/main" val="199149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5355312"/>
          </a:xfrm>
          <a:prstGeom prst="rect">
            <a:avLst/>
          </a:prstGeom>
        </p:spPr>
        <p:txBody>
          <a:bodyPr wrap="square">
            <a:spAutoFit/>
          </a:bodyPr>
          <a:lstStyle/>
          <a:p>
            <a:r>
              <a:rPr lang="ru-RU" b="1" dirty="0" err="1" smtClean="0"/>
              <a:t>Відтворювальна</a:t>
            </a:r>
            <a:r>
              <a:rPr lang="ru-RU" b="1" dirty="0" smtClean="0"/>
              <a:t> </a:t>
            </a:r>
            <a:r>
              <a:rPr lang="ru-RU" b="1" dirty="0" err="1" smtClean="0"/>
              <a:t>функція</a:t>
            </a:r>
            <a:r>
              <a:rPr lang="ru-RU" b="1" dirty="0" smtClean="0"/>
              <a:t> </a:t>
            </a:r>
            <a:r>
              <a:rPr lang="ru-RU" dirty="0" err="1" smtClean="0"/>
              <a:t>полягає</a:t>
            </a:r>
            <a:r>
              <a:rPr lang="ru-RU" dirty="0" smtClean="0"/>
              <a:t> у </a:t>
            </a:r>
            <a:r>
              <a:rPr lang="ru-RU" dirty="0" err="1" smtClean="0"/>
              <a:t>забезпеченні</a:t>
            </a:r>
            <a:r>
              <a:rPr lang="ru-RU" dirty="0" smtClean="0"/>
              <a:t> </a:t>
            </a:r>
            <a:r>
              <a:rPr lang="ru-RU" dirty="0" err="1" smtClean="0"/>
              <a:t>працівників</a:t>
            </a:r>
            <a:r>
              <a:rPr lang="ru-RU" dirty="0" smtClean="0"/>
              <a:t> та </a:t>
            </a:r>
            <a:r>
              <a:rPr lang="ru-RU" dirty="0" err="1" smtClean="0"/>
              <a:t>членів</a:t>
            </a:r>
            <a:r>
              <a:rPr lang="ru-RU" dirty="0" smtClean="0"/>
              <a:t> </a:t>
            </a:r>
            <a:r>
              <a:rPr lang="ru-RU" dirty="0" err="1" smtClean="0"/>
              <a:t>їх</a:t>
            </a:r>
            <a:r>
              <a:rPr lang="ru-RU" dirty="0" smtClean="0"/>
              <a:t> </a:t>
            </a:r>
            <a:r>
              <a:rPr lang="ru-RU" dirty="0" err="1" smtClean="0"/>
              <a:t>родини</a:t>
            </a:r>
            <a:r>
              <a:rPr lang="ru-RU" dirty="0" smtClean="0"/>
              <a:t> </a:t>
            </a:r>
            <a:r>
              <a:rPr lang="ru-RU" dirty="0" err="1" smtClean="0"/>
              <a:t>необхідними</a:t>
            </a:r>
            <a:r>
              <a:rPr lang="ru-RU" dirty="0" smtClean="0"/>
              <a:t> </a:t>
            </a:r>
            <a:r>
              <a:rPr lang="ru-RU" dirty="0" err="1" smtClean="0"/>
              <a:t>життєвими</a:t>
            </a:r>
            <a:r>
              <a:rPr lang="ru-RU" dirty="0" smtClean="0"/>
              <a:t> благами для </a:t>
            </a:r>
            <a:r>
              <a:rPr lang="ru-RU" dirty="0" err="1" smtClean="0"/>
              <a:t>відновлення</a:t>
            </a:r>
            <a:r>
              <a:rPr lang="ru-RU" dirty="0" smtClean="0"/>
              <a:t> </a:t>
            </a:r>
            <a:r>
              <a:rPr lang="ru-RU" dirty="0" err="1" smtClean="0"/>
              <a:t>витраченої</a:t>
            </a:r>
            <a:r>
              <a:rPr lang="ru-RU" dirty="0" smtClean="0"/>
              <a:t> в </a:t>
            </a:r>
            <a:r>
              <a:rPr lang="ru-RU" dirty="0" err="1" smtClean="0"/>
              <a:t>процесі</a:t>
            </a:r>
            <a:r>
              <a:rPr lang="ru-RU" dirty="0" smtClean="0"/>
              <a:t> </a:t>
            </a:r>
            <a:r>
              <a:rPr lang="ru-RU" dirty="0" err="1" smtClean="0"/>
              <a:t>виробництва</a:t>
            </a:r>
            <a:r>
              <a:rPr lang="ru-RU" dirty="0" smtClean="0"/>
              <a:t> </a:t>
            </a:r>
            <a:r>
              <a:rPr lang="ru-RU" dirty="0" err="1" smtClean="0"/>
              <a:t>робочої</a:t>
            </a:r>
            <a:r>
              <a:rPr lang="ru-RU" dirty="0" smtClean="0"/>
              <a:t> </a:t>
            </a:r>
            <a:r>
              <a:rPr lang="ru-RU" dirty="0" err="1" smtClean="0"/>
              <a:t>сили</a:t>
            </a:r>
            <a:r>
              <a:rPr lang="ru-RU" dirty="0" smtClean="0"/>
              <a:t> та для </a:t>
            </a:r>
            <a:r>
              <a:rPr lang="ru-RU" dirty="0" err="1" smtClean="0"/>
              <a:t>відтворення</a:t>
            </a:r>
            <a:r>
              <a:rPr lang="ru-RU" dirty="0" smtClean="0"/>
              <a:t> </a:t>
            </a:r>
            <a:r>
              <a:rPr lang="ru-RU" dirty="0" err="1" smtClean="0"/>
              <a:t>поколінь</a:t>
            </a:r>
            <a:r>
              <a:rPr lang="ru-RU" dirty="0" smtClean="0"/>
              <a:t>. </a:t>
            </a:r>
            <a:r>
              <a:rPr lang="ru-RU" dirty="0" err="1" smtClean="0"/>
              <a:t>Реалізація</a:t>
            </a:r>
            <a:r>
              <a:rPr lang="ru-RU" dirty="0" smtClean="0"/>
              <a:t> </a:t>
            </a:r>
            <a:r>
              <a:rPr lang="ru-RU" dirty="0" err="1" smtClean="0"/>
              <a:t>цієї</a:t>
            </a:r>
            <a:r>
              <a:rPr lang="ru-RU" dirty="0" smtClean="0"/>
              <a:t> </a:t>
            </a:r>
            <a:r>
              <a:rPr lang="ru-RU" dirty="0" err="1" smtClean="0"/>
              <a:t>функції</a:t>
            </a:r>
            <a:r>
              <a:rPr lang="ru-RU" dirty="0" smtClean="0"/>
              <a:t> </a:t>
            </a:r>
            <a:r>
              <a:rPr lang="ru-RU" dirty="0" err="1" smtClean="0"/>
              <a:t>забезпечується</a:t>
            </a:r>
            <a:r>
              <a:rPr lang="ru-RU" dirty="0" smtClean="0"/>
              <a:t> </a:t>
            </a:r>
            <a:r>
              <a:rPr lang="ru-RU" dirty="0" err="1" smtClean="0"/>
              <a:t>встановленням</a:t>
            </a:r>
            <a:r>
              <a:rPr lang="ru-RU" dirty="0" smtClean="0"/>
              <a:t> державою </a:t>
            </a:r>
            <a:r>
              <a:rPr lang="ru-RU" dirty="0" err="1" smtClean="0"/>
              <a:t>гарантованого</a:t>
            </a:r>
            <a:r>
              <a:rPr lang="ru-RU" dirty="0" smtClean="0"/>
              <a:t> </a:t>
            </a:r>
            <a:r>
              <a:rPr lang="ru-RU" dirty="0" err="1" smtClean="0"/>
              <a:t>мінімуму</a:t>
            </a:r>
            <a:r>
              <a:rPr lang="ru-RU" dirty="0" smtClean="0"/>
              <a:t> </a:t>
            </a:r>
            <a:r>
              <a:rPr lang="ru-RU" dirty="0" err="1" smtClean="0"/>
              <a:t>заробітної</a:t>
            </a:r>
            <a:r>
              <a:rPr lang="ru-RU" dirty="0" smtClean="0"/>
              <a:t> плати та </a:t>
            </a:r>
            <a:r>
              <a:rPr lang="ru-RU" dirty="0" err="1" smtClean="0"/>
              <a:t>прожиткового</a:t>
            </a:r>
            <a:r>
              <a:rPr lang="ru-RU" dirty="0" smtClean="0"/>
              <a:t> </a:t>
            </a:r>
            <a:r>
              <a:rPr lang="ru-RU" dirty="0" err="1" smtClean="0"/>
              <a:t>мінімуму</a:t>
            </a:r>
            <a:r>
              <a:rPr lang="ru-RU" dirty="0" smtClean="0"/>
              <a:t>.</a:t>
            </a:r>
          </a:p>
          <a:p>
            <a:r>
              <a:rPr lang="ru-RU" b="1" dirty="0" err="1" smtClean="0"/>
              <a:t>Стимулююча</a:t>
            </a:r>
            <a:r>
              <a:rPr lang="ru-RU" b="1" dirty="0" smtClean="0"/>
              <a:t> </a:t>
            </a:r>
            <a:r>
              <a:rPr lang="ru-RU" b="1" dirty="0" err="1" smtClean="0"/>
              <a:t>функція</a:t>
            </a:r>
            <a:r>
              <a:rPr lang="ru-RU" b="1" dirty="0" smtClean="0"/>
              <a:t> </a:t>
            </a:r>
            <a:r>
              <a:rPr lang="ru-RU" dirty="0" err="1" smtClean="0"/>
              <a:t>заробітної</a:t>
            </a:r>
            <a:r>
              <a:rPr lang="ru-RU" dirty="0" smtClean="0"/>
              <a:t> плати </a:t>
            </a:r>
            <a:r>
              <a:rPr lang="ru-RU" dirty="0" err="1" smtClean="0"/>
              <a:t>полягає</a:t>
            </a:r>
            <a:r>
              <a:rPr lang="ru-RU" dirty="0" smtClean="0"/>
              <a:t> у </a:t>
            </a:r>
            <a:r>
              <a:rPr lang="ru-RU" dirty="0" err="1" smtClean="0"/>
              <a:t>встановленні</a:t>
            </a:r>
            <a:r>
              <a:rPr lang="ru-RU" dirty="0" smtClean="0"/>
              <a:t> </a:t>
            </a:r>
            <a:r>
              <a:rPr lang="ru-RU" dirty="0" err="1" smtClean="0"/>
              <a:t>залежності</a:t>
            </a:r>
            <a:r>
              <a:rPr lang="ru-RU" dirty="0" smtClean="0"/>
              <a:t> </a:t>
            </a:r>
            <a:r>
              <a:rPr lang="ru-RU" dirty="0" err="1" smtClean="0"/>
              <a:t>розміру</a:t>
            </a:r>
            <a:r>
              <a:rPr lang="ru-RU" dirty="0" smtClean="0"/>
              <a:t> </a:t>
            </a:r>
            <a:r>
              <a:rPr lang="ru-RU" dirty="0" err="1" smtClean="0"/>
              <a:t>заробітної</a:t>
            </a:r>
            <a:r>
              <a:rPr lang="ru-RU" dirty="0" smtClean="0"/>
              <a:t> плати </a:t>
            </a:r>
            <a:r>
              <a:rPr lang="ru-RU" dirty="0" err="1" smtClean="0"/>
              <a:t>від</a:t>
            </a:r>
            <a:r>
              <a:rPr lang="ru-RU" dirty="0" smtClean="0"/>
              <a:t> </a:t>
            </a:r>
            <a:r>
              <a:rPr lang="ru-RU" dirty="0" err="1" smtClean="0"/>
              <a:t>особистого</a:t>
            </a:r>
            <a:r>
              <a:rPr lang="ru-RU" dirty="0" smtClean="0"/>
              <a:t> вкладу </a:t>
            </a:r>
            <a:r>
              <a:rPr lang="ru-RU" dirty="0" err="1" smtClean="0"/>
              <a:t>працівника</a:t>
            </a:r>
            <a:r>
              <a:rPr lang="ru-RU" dirty="0" smtClean="0"/>
              <a:t> та </a:t>
            </a:r>
            <a:r>
              <a:rPr lang="ru-RU" dirty="0" err="1" smtClean="0"/>
              <a:t>результатів</a:t>
            </a:r>
            <a:r>
              <a:rPr lang="ru-RU" dirty="0" smtClean="0"/>
              <a:t> </a:t>
            </a:r>
            <a:r>
              <a:rPr lang="ru-RU" dirty="0" err="1" smtClean="0"/>
              <a:t>діяльності</a:t>
            </a:r>
            <a:r>
              <a:rPr lang="ru-RU" dirty="0" smtClean="0"/>
              <a:t> </a:t>
            </a:r>
            <a:r>
              <a:rPr lang="ru-RU" dirty="0" err="1" smtClean="0"/>
              <a:t>всього</a:t>
            </a:r>
            <a:r>
              <a:rPr lang="ru-RU" dirty="0" smtClean="0"/>
              <a:t> </a:t>
            </a:r>
            <a:r>
              <a:rPr lang="ru-RU" dirty="0" err="1" smtClean="0"/>
              <a:t>колективу</a:t>
            </a:r>
            <a:r>
              <a:rPr lang="ru-RU" dirty="0" smtClean="0"/>
              <a:t> </a:t>
            </a:r>
            <a:r>
              <a:rPr lang="ru-RU" dirty="0" err="1" smtClean="0"/>
              <a:t>підприємства</a:t>
            </a:r>
            <a:r>
              <a:rPr lang="ru-RU" dirty="0" smtClean="0"/>
              <a:t>. </a:t>
            </a:r>
            <a:r>
              <a:rPr lang="ru-RU" dirty="0" err="1" smtClean="0"/>
              <a:t>Ця</a:t>
            </a:r>
            <a:r>
              <a:rPr lang="ru-RU" dirty="0" smtClean="0"/>
              <a:t> </a:t>
            </a:r>
            <a:r>
              <a:rPr lang="ru-RU" dirty="0" err="1" smtClean="0"/>
              <a:t>залежність</a:t>
            </a:r>
            <a:r>
              <a:rPr lang="ru-RU" dirty="0" smtClean="0"/>
              <a:t> повинна </a:t>
            </a:r>
            <a:r>
              <a:rPr lang="ru-RU" dirty="0" err="1" smtClean="0"/>
              <a:t>постійно</a:t>
            </a:r>
            <a:r>
              <a:rPr lang="ru-RU" dirty="0" smtClean="0"/>
              <a:t> </a:t>
            </a:r>
            <a:r>
              <a:rPr lang="ru-RU" dirty="0" err="1" smtClean="0"/>
              <a:t>стимулювати</a:t>
            </a:r>
            <a:r>
              <a:rPr lang="ru-RU" dirty="0" smtClean="0"/>
              <a:t> </a:t>
            </a:r>
            <a:r>
              <a:rPr lang="ru-RU" dirty="0" err="1" smtClean="0"/>
              <a:t>працівника</a:t>
            </a:r>
            <a:r>
              <a:rPr lang="ru-RU" dirty="0" smtClean="0"/>
              <a:t> в </a:t>
            </a:r>
            <a:r>
              <a:rPr lang="ru-RU" dirty="0" err="1" smtClean="0"/>
              <a:t>покращенні</a:t>
            </a:r>
            <a:r>
              <a:rPr lang="ru-RU" dirty="0" smtClean="0"/>
              <a:t> </a:t>
            </a:r>
            <a:r>
              <a:rPr lang="ru-RU" dirty="0" err="1" smtClean="0"/>
              <a:t>результатів</a:t>
            </a:r>
            <a:r>
              <a:rPr lang="ru-RU" dirty="0" smtClean="0"/>
              <a:t> </a:t>
            </a:r>
            <a:r>
              <a:rPr lang="ru-RU" dirty="0" err="1" smtClean="0"/>
              <a:t>своєї</a:t>
            </a:r>
            <a:r>
              <a:rPr lang="ru-RU" dirty="0" smtClean="0"/>
              <a:t> </a:t>
            </a:r>
            <a:r>
              <a:rPr lang="ru-RU" dirty="0" err="1" smtClean="0"/>
              <a:t>діяльності</a:t>
            </a:r>
            <a:r>
              <a:rPr lang="ru-RU" dirty="0" smtClean="0"/>
              <a:t>. </a:t>
            </a:r>
            <a:r>
              <a:rPr lang="ru-RU" dirty="0" err="1" smtClean="0"/>
              <a:t>Реалізація</a:t>
            </a:r>
            <a:r>
              <a:rPr lang="ru-RU" dirty="0" smtClean="0"/>
              <a:t> </a:t>
            </a:r>
            <a:r>
              <a:rPr lang="ru-RU" dirty="0" err="1" smtClean="0"/>
              <a:t>цієї</a:t>
            </a:r>
            <a:r>
              <a:rPr lang="ru-RU" dirty="0" smtClean="0"/>
              <a:t> </a:t>
            </a:r>
            <a:r>
              <a:rPr lang="ru-RU" dirty="0" err="1" smtClean="0"/>
              <a:t>функції</a:t>
            </a:r>
            <a:r>
              <a:rPr lang="ru-RU" dirty="0" smtClean="0"/>
              <a:t> </a:t>
            </a:r>
            <a:r>
              <a:rPr lang="ru-RU" dirty="0" err="1" smtClean="0"/>
              <a:t>забезпечується</a:t>
            </a:r>
            <a:r>
              <a:rPr lang="ru-RU" dirty="0" smtClean="0"/>
              <a:t> </a:t>
            </a:r>
            <a:r>
              <a:rPr lang="ru-RU" dirty="0" err="1" smtClean="0"/>
              <a:t>розробкою</a:t>
            </a:r>
            <a:r>
              <a:rPr lang="ru-RU" dirty="0" smtClean="0"/>
              <a:t> на </a:t>
            </a:r>
            <a:r>
              <a:rPr lang="ru-RU" dirty="0" err="1" smtClean="0"/>
              <a:t>підприємстві</a:t>
            </a:r>
            <a:r>
              <a:rPr lang="ru-RU" dirty="0" smtClean="0"/>
              <a:t> </a:t>
            </a:r>
            <a:r>
              <a:rPr lang="ru-RU" dirty="0" err="1" smtClean="0"/>
              <a:t>ефективних</a:t>
            </a:r>
            <a:r>
              <a:rPr lang="ru-RU" dirty="0" smtClean="0"/>
              <a:t> систем оплати та </a:t>
            </a:r>
            <a:r>
              <a:rPr lang="ru-RU" dirty="0" err="1" smtClean="0"/>
              <a:t>преміювання</a:t>
            </a:r>
            <a:r>
              <a:rPr lang="ru-RU" dirty="0" smtClean="0"/>
              <a:t> </a:t>
            </a:r>
            <a:r>
              <a:rPr lang="ru-RU" dirty="0" err="1" smtClean="0"/>
              <a:t>праці</a:t>
            </a:r>
            <a:r>
              <a:rPr lang="ru-RU" dirty="0" smtClean="0"/>
              <a:t>, </a:t>
            </a:r>
            <a:r>
              <a:rPr lang="ru-RU" dirty="0" err="1" smtClean="0"/>
              <a:t>залученням</a:t>
            </a:r>
            <a:r>
              <a:rPr lang="ru-RU" dirty="0" smtClean="0"/>
              <a:t> </a:t>
            </a:r>
            <a:r>
              <a:rPr lang="ru-RU" dirty="0" err="1" smtClean="0"/>
              <a:t>працівників</a:t>
            </a:r>
            <a:r>
              <a:rPr lang="ru-RU" dirty="0" smtClean="0"/>
              <a:t> до </a:t>
            </a:r>
            <a:r>
              <a:rPr lang="ru-RU" dirty="0" err="1" smtClean="0"/>
              <a:t>управління</a:t>
            </a:r>
            <a:r>
              <a:rPr lang="ru-RU" dirty="0" smtClean="0"/>
              <a:t> </a:t>
            </a:r>
            <a:r>
              <a:rPr lang="ru-RU" dirty="0" err="1" smtClean="0"/>
              <a:t>підприємством</a:t>
            </a:r>
            <a:r>
              <a:rPr lang="ru-RU" dirty="0" smtClean="0"/>
              <a:t> та </a:t>
            </a:r>
            <a:r>
              <a:rPr lang="ru-RU" dirty="0" err="1" smtClean="0"/>
              <a:t>ін</a:t>
            </a:r>
            <a:r>
              <a:rPr lang="ru-RU" dirty="0" smtClean="0"/>
              <a:t>.</a:t>
            </a:r>
          </a:p>
          <a:p>
            <a:r>
              <a:rPr lang="ru-RU" b="1" dirty="0" err="1" smtClean="0"/>
              <a:t>Оптимізаційна</a:t>
            </a:r>
            <a:r>
              <a:rPr lang="ru-RU" b="1" dirty="0" smtClean="0"/>
              <a:t> </a:t>
            </a:r>
            <a:r>
              <a:rPr lang="ru-RU" b="1" dirty="0" err="1" smtClean="0"/>
              <a:t>функція</a:t>
            </a:r>
            <a:r>
              <a:rPr lang="ru-RU" b="1" dirty="0" smtClean="0"/>
              <a:t> </a:t>
            </a:r>
            <a:r>
              <a:rPr lang="ru-RU" dirty="0" err="1" smtClean="0"/>
              <a:t>забезпечує</a:t>
            </a:r>
            <a:r>
              <a:rPr lang="ru-RU" dirty="0" smtClean="0"/>
              <a:t> </a:t>
            </a:r>
            <a:r>
              <a:rPr lang="ru-RU" dirty="0" err="1" smtClean="0"/>
              <a:t>певні</a:t>
            </a:r>
            <a:r>
              <a:rPr lang="ru-RU" dirty="0" smtClean="0"/>
              <a:t> </a:t>
            </a:r>
            <a:r>
              <a:rPr lang="ru-RU" dirty="0" err="1" smtClean="0"/>
              <a:t>пропорції</a:t>
            </a:r>
            <a:r>
              <a:rPr lang="ru-RU" dirty="0" smtClean="0"/>
              <a:t> в </a:t>
            </a:r>
            <a:r>
              <a:rPr lang="ru-RU" dirty="0" err="1" smtClean="0"/>
              <a:t>зростанні</a:t>
            </a:r>
            <a:r>
              <a:rPr lang="ru-RU" dirty="0" smtClean="0"/>
              <a:t> </a:t>
            </a:r>
            <a:r>
              <a:rPr lang="ru-RU" dirty="0" err="1" smtClean="0"/>
              <a:t>рівнів</a:t>
            </a:r>
            <a:r>
              <a:rPr lang="ru-RU" dirty="0" smtClean="0"/>
              <a:t> </a:t>
            </a:r>
            <a:r>
              <a:rPr lang="ru-RU" dirty="0" err="1" smtClean="0"/>
              <a:t>заробітної</a:t>
            </a:r>
            <a:r>
              <a:rPr lang="ru-RU" dirty="0" smtClean="0"/>
              <a:t> плати та </a:t>
            </a:r>
            <a:r>
              <a:rPr lang="ru-RU" dirty="0" err="1" smtClean="0"/>
              <a:t>продуктивності</a:t>
            </a:r>
            <a:r>
              <a:rPr lang="ru-RU" dirty="0" smtClean="0"/>
              <a:t> </a:t>
            </a:r>
            <a:r>
              <a:rPr lang="ru-RU" dirty="0" err="1" smtClean="0"/>
              <a:t>праці</a:t>
            </a:r>
            <a:r>
              <a:rPr lang="ru-RU" dirty="0" smtClean="0"/>
              <a:t>. </a:t>
            </a:r>
            <a:r>
              <a:rPr lang="ru-RU" dirty="0" err="1" smtClean="0"/>
              <a:t>Призначення</a:t>
            </a:r>
            <a:r>
              <a:rPr lang="ru-RU" dirty="0" smtClean="0"/>
              <a:t> </a:t>
            </a:r>
            <a:r>
              <a:rPr lang="ru-RU" dirty="0" err="1" smtClean="0"/>
              <a:t>цієї</a:t>
            </a:r>
            <a:r>
              <a:rPr lang="ru-RU" dirty="0" smtClean="0"/>
              <a:t> </a:t>
            </a:r>
            <a:r>
              <a:rPr lang="ru-RU" dirty="0" err="1" smtClean="0"/>
              <a:t>функції</a:t>
            </a:r>
            <a:r>
              <a:rPr lang="ru-RU" dirty="0" smtClean="0"/>
              <a:t> на </a:t>
            </a:r>
            <a:r>
              <a:rPr lang="ru-RU" dirty="0" err="1" smtClean="0"/>
              <a:t>рівні</a:t>
            </a:r>
            <a:r>
              <a:rPr lang="ru-RU" dirty="0" smtClean="0"/>
              <a:t> </a:t>
            </a:r>
            <a:r>
              <a:rPr lang="ru-RU" dirty="0" err="1" smtClean="0"/>
              <a:t>держави</a:t>
            </a:r>
            <a:r>
              <a:rPr lang="ru-RU" dirty="0" smtClean="0"/>
              <a:t> </a:t>
            </a:r>
            <a:r>
              <a:rPr lang="ru-RU" dirty="0" err="1" smtClean="0"/>
              <a:t>полягає</a:t>
            </a:r>
            <a:r>
              <a:rPr lang="ru-RU" dirty="0" smtClean="0"/>
              <a:t> в </a:t>
            </a:r>
            <a:r>
              <a:rPr lang="ru-RU" dirty="0" err="1" smtClean="0"/>
              <a:t>зв’язку</a:t>
            </a:r>
            <a:r>
              <a:rPr lang="ru-RU" dirty="0" smtClean="0"/>
              <a:t> </a:t>
            </a:r>
            <a:r>
              <a:rPr lang="ru-RU" dirty="0" err="1" smtClean="0"/>
              <a:t>платоспроможного</a:t>
            </a:r>
            <a:r>
              <a:rPr lang="ru-RU" dirty="0" smtClean="0"/>
              <a:t> </a:t>
            </a:r>
            <a:r>
              <a:rPr lang="ru-RU" dirty="0" err="1" smtClean="0"/>
              <a:t>попиту</a:t>
            </a:r>
            <a:r>
              <a:rPr lang="ru-RU" dirty="0" smtClean="0"/>
              <a:t> та </a:t>
            </a:r>
            <a:r>
              <a:rPr lang="ru-RU" dirty="0" err="1" smtClean="0"/>
              <a:t>товарної</a:t>
            </a:r>
            <a:r>
              <a:rPr lang="ru-RU" dirty="0" smtClean="0"/>
              <a:t> </a:t>
            </a:r>
            <a:r>
              <a:rPr lang="ru-RU" dirty="0" err="1" smtClean="0"/>
              <a:t>пропозиції</a:t>
            </a:r>
            <a:r>
              <a:rPr lang="ru-RU" dirty="0" smtClean="0"/>
              <a:t>, а на </a:t>
            </a:r>
            <a:r>
              <a:rPr lang="ru-RU" dirty="0" err="1" smtClean="0"/>
              <a:t>рівні</a:t>
            </a:r>
            <a:r>
              <a:rPr lang="ru-RU" dirty="0" smtClean="0"/>
              <a:t> </a:t>
            </a:r>
            <a:r>
              <a:rPr lang="ru-RU" dirty="0" err="1" smtClean="0"/>
              <a:t>підприємства</a:t>
            </a:r>
            <a:r>
              <a:rPr lang="ru-RU" dirty="0" smtClean="0"/>
              <a:t> – в </a:t>
            </a:r>
            <a:r>
              <a:rPr lang="ru-RU" dirty="0" err="1" smtClean="0"/>
              <a:t>забезпеченні</a:t>
            </a:r>
            <a:r>
              <a:rPr lang="ru-RU" dirty="0" smtClean="0"/>
              <a:t> </a:t>
            </a:r>
            <a:r>
              <a:rPr lang="ru-RU" dirty="0" err="1" smtClean="0"/>
              <a:t>ефективності</a:t>
            </a:r>
            <a:r>
              <a:rPr lang="ru-RU" dirty="0" smtClean="0"/>
              <a:t> </a:t>
            </a:r>
            <a:r>
              <a:rPr lang="ru-RU" dirty="0" err="1" smtClean="0"/>
              <a:t>виробництва</a:t>
            </a:r>
            <a:r>
              <a:rPr lang="ru-RU" dirty="0" smtClean="0"/>
              <a:t> на засадах </a:t>
            </a:r>
            <a:r>
              <a:rPr lang="ru-RU" dirty="0" err="1" smtClean="0"/>
              <a:t>випереджаючого</a:t>
            </a:r>
            <a:r>
              <a:rPr lang="ru-RU" dirty="0" smtClean="0"/>
              <a:t> </a:t>
            </a:r>
            <a:r>
              <a:rPr lang="ru-RU" dirty="0" err="1" smtClean="0"/>
              <a:t>зростання</a:t>
            </a:r>
            <a:r>
              <a:rPr lang="ru-RU" dirty="0" smtClean="0"/>
              <a:t> </a:t>
            </a:r>
            <a:r>
              <a:rPr lang="ru-RU" dirty="0" err="1" smtClean="0"/>
              <a:t>продуктивності</a:t>
            </a:r>
            <a:r>
              <a:rPr lang="ru-RU" dirty="0" smtClean="0"/>
              <a:t> </a:t>
            </a:r>
            <a:r>
              <a:rPr lang="ru-RU" dirty="0" err="1" smtClean="0"/>
              <a:t>праці</a:t>
            </a:r>
            <a:r>
              <a:rPr lang="ru-RU" dirty="0" smtClean="0"/>
              <a:t> над </a:t>
            </a:r>
            <a:r>
              <a:rPr lang="ru-RU" dirty="0" err="1" smtClean="0"/>
              <a:t>зростанням</a:t>
            </a:r>
            <a:r>
              <a:rPr lang="ru-RU" dirty="0" smtClean="0"/>
              <a:t> </a:t>
            </a:r>
            <a:r>
              <a:rPr lang="ru-RU" dirty="0" err="1" smtClean="0"/>
              <a:t>заробітної</a:t>
            </a:r>
            <a:r>
              <a:rPr lang="ru-RU" dirty="0" smtClean="0"/>
              <a:t> плати. </a:t>
            </a:r>
            <a:r>
              <a:rPr lang="ru-RU" dirty="0" err="1" smtClean="0"/>
              <a:t>Реалізація</a:t>
            </a:r>
            <a:r>
              <a:rPr lang="ru-RU" dirty="0" smtClean="0"/>
              <a:t> </a:t>
            </a:r>
            <a:r>
              <a:rPr lang="ru-RU" dirty="0" err="1" smtClean="0"/>
              <a:t>цієї</a:t>
            </a:r>
            <a:r>
              <a:rPr lang="ru-RU" dirty="0" smtClean="0"/>
              <a:t> </a:t>
            </a:r>
            <a:r>
              <a:rPr lang="ru-RU" dirty="0" err="1" smtClean="0"/>
              <a:t>функції</a:t>
            </a:r>
            <a:r>
              <a:rPr lang="ru-RU" dirty="0" smtClean="0"/>
              <a:t> </a:t>
            </a:r>
            <a:r>
              <a:rPr lang="ru-RU" dirty="0" err="1" smtClean="0"/>
              <a:t>здійснюється</a:t>
            </a:r>
            <a:r>
              <a:rPr lang="ru-RU" dirty="0" smtClean="0"/>
              <a:t> </a:t>
            </a:r>
            <a:r>
              <a:rPr lang="ru-RU" dirty="0" err="1" smtClean="0"/>
              <a:t>запровадженням</a:t>
            </a:r>
            <a:r>
              <a:rPr lang="ru-RU" dirty="0" smtClean="0"/>
              <a:t> </a:t>
            </a:r>
            <a:r>
              <a:rPr lang="ru-RU" dirty="0" err="1" smtClean="0"/>
              <a:t>заходів</a:t>
            </a:r>
            <a:r>
              <a:rPr lang="ru-RU" dirty="0" smtClean="0"/>
              <a:t>, </a:t>
            </a:r>
            <a:r>
              <a:rPr lang="ru-RU" dirty="0" err="1" smtClean="0"/>
              <a:t>які</a:t>
            </a:r>
            <a:r>
              <a:rPr lang="ru-RU" dirty="0" smtClean="0"/>
              <a:t> </a:t>
            </a:r>
            <a:r>
              <a:rPr lang="ru-RU" dirty="0" err="1" smtClean="0"/>
              <a:t>забезпечують</a:t>
            </a:r>
            <a:r>
              <a:rPr lang="ru-RU" dirty="0" smtClean="0"/>
              <a:t> </a:t>
            </a:r>
            <a:r>
              <a:rPr lang="ru-RU" dirty="0" err="1" smtClean="0"/>
              <a:t>зниження</a:t>
            </a:r>
            <a:r>
              <a:rPr lang="ru-RU" dirty="0" smtClean="0"/>
              <a:t> </a:t>
            </a:r>
            <a:r>
              <a:rPr lang="ru-RU" dirty="0" err="1" smtClean="0"/>
              <a:t>заробітної</a:t>
            </a:r>
            <a:r>
              <a:rPr lang="ru-RU" dirty="0" smtClean="0"/>
              <a:t> плати в </a:t>
            </a:r>
            <a:r>
              <a:rPr lang="ru-RU" dirty="0" err="1" smtClean="0"/>
              <a:t>розрахунку</a:t>
            </a:r>
            <a:r>
              <a:rPr lang="ru-RU" dirty="0" smtClean="0"/>
              <a:t> на </a:t>
            </a:r>
            <a:r>
              <a:rPr lang="ru-RU" dirty="0" err="1" smtClean="0"/>
              <a:t>одиницю</a:t>
            </a:r>
            <a:r>
              <a:rPr lang="ru-RU" dirty="0" smtClean="0"/>
              <a:t> </a:t>
            </a:r>
            <a:r>
              <a:rPr lang="ru-RU" dirty="0" err="1" smtClean="0"/>
              <a:t>продукції</a:t>
            </a:r>
            <a:r>
              <a:rPr lang="ru-RU" dirty="0" smtClean="0"/>
              <a:t>.</a:t>
            </a:r>
          </a:p>
          <a:p>
            <a:r>
              <a:rPr lang="ru-RU" b="1" dirty="0" err="1" smtClean="0"/>
              <a:t>Регулювальна</a:t>
            </a:r>
            <a:r>
              <a:rPr lang="ru-RU" b="1" dirty="0" smtClean="0"/>
              <a:t> </a:t>
            </a:r>
            <a:r>
              <a:rPr lang="ru-RU" b="1" dirty="0" err="1" smtClean="0"/>
              <a:t>функція</a:t>
            </a:r>
            <a:r>
              <a:rPr lang="ru-RU" b="1" dirty="0" smtClean="0"/>
              <a:t> </a:t>
            </a:r>
            <a:r>
              <a:rPr lang="ru-RU" dirty="0" err="1" smtClean="0"/>
              <a:t>вирішує</a:t>
            </a:r>
            <a:r>
              <a:rPr lang="ru-RU" dirty="0" smtClean="0"/>
              <a:t> </a:t>
            </a:r>
            <a:r>
              <a:rPr lang="ru-RU" dirty="0" err="1" smtClean="0"/>
              <a:t>проблеми</a:t>
            </a:r>
            <a:r>
              <a:rPr lang="ru-RU" dirty="0" smtClean="0"/>
              <a:t> </a:t>
            </a:r>
            <a:r>
              <a:rPr lang="ru-RU" dirty="0" err="1" smtClean="0"/>
              <a:t>регулювання</a:t>
            </a:r>
            <a:r>
              <a:rPr lang="ru-RU" dirty="0" smtClean="0"/>
              <a:t> </a:t>
            </a:r>
            <a:r>
              <a:rPr lang="ru-RU" dirty="0" err="1" smtClean="0"/>
              <a:t>вартості</a:t>
            </a:r>
            <a:r>
              <a:rPr lang="ru-RU" dirty="0" smtClean="0"/>
              <a:t> </a:t>
            </a:r>
            <a:r>
              <a:rPr lang="ru-RU" dirty="0" err="1" smtClean="0"/>
              <a:t>робочої</a:t>
            </a:r>
            <a:r>
              <a:rPr lang="ru-RU" dirty="0" smtClean="0"/>
              <a:t> </a:t>
            </a:r>
            <a:r>
              <a:rPr lang="ru-RU" dirty="0" err="1" smtClean="0"/>
              <a:t>сили</a:t>
            </a:r>
            <a:r>
              <a:rPr lang="ru-RU" dirty="0" smtClean="0"/>
              <a:t> на ринку </a:t>
            </a:r>
            <a:r>
              <a:rPr lang="ru-RU" dirty="0" err="1" smtClean="0"/>
              <a:t>праці</a:t>
            </a:r>
            <a:r>
              <a:rPr lang="ru-RU" dirty="0" smtClean="0"/>
              <a:t> </a:t>
            </a:r>
            <a:r>
              <a:rPr lang="ru-RU" dirty="0" err="1" smtClean="0"/>
              <a:t>під</a:t>
            </a:r>
            <a:r>
              <a:rPr lang="ru-RU" dirty="0" smtClean="0"/>
              <a:t> </a:t>
            </a:r>
            <a:r>
              <a:rPr lang="ru-RU" dirty="0" err="1" smtClean="0"/>
              <a:t>впливом</a:t>
            </a:r>
            <a:r>
              <a:rPr lang="ru-RU" dirty="0" smtClean="0"/>
              <a:t> </a:t>
            </a:r>
            <a:r>
              <a:rPr lang="ru-RU" dirty="0" err="1" smtClean="0"/>
              <a:t>співвідношення</a:t>
            </a:r>
            <a:r>
              <a:rPr lang="ru-RU" dirty="0" smtClean="0"/>
              <a:t> </a:t>
            </a:r>
            <a:r>
              <a:rPr lang="ru-RU" dirty="0" err="1" smtClean="0"/>
              <a:t>її</a:t>
            </a:r>
            <a:r>
              <a:rPr lang="ru-RU" dirty="0" smtClean="0"/>
              <a:t> </a:t>
            </a:r>
            <a:r>
              <a:rPr lang="ru-RU" dirty="0" err="1" smtClean="0"/>
              <a:t>попиту</a:t>
            </a:r>
            <a:r>
              <a:rPr lang="ru-RU" dirty="0" smtClean="0"/>
              <a:t> та </a:t>
            </a:r>
            <a:r>
              <a:rPr lang="ru-RU" dirty="0" err="1" smtClean="0"/>
              <a:t>пропозиції</a:t>
            </a:r>
            <a:r>
              <a:rPr lang="ru-RU" dirty="0" smtClean="0"/>
              <a:t> і </a:t>
            </a:r>
            <a:r>
              <a:rPr lang="ru-RU" dirty="0" err="1" smtClean="0"/>
              <a:t>розподілу</a:t>
            </a:r>
            <a:r>
              <a:rPr lang="ru-RU" dirty="0" smtClean="0"/>
              <a:t> </a:t>
            </a:r>
            <a:r>
              <a:rPr lang="ru-RU" dirty="0" err="1" smtClean="0"/>
              <a:t>трудових</a:t>
            </a:r>
            <a:r>
              <a:rPr lang="ru-RU" dirty="0" smtClean="0"/>
              <a:t> </a:t>
            </a:r>
            <a:r>
              <a:rPr lang="ru-RU" dirty="0" err="1" smtClean="0"/>
              <a:t>ресурсів</a:t>
            </a:r>
            <a:r>
              <a:rPr lang="ru-RU" dirty="0" smtClean="0"/>
              <a:t> за </a:t>
            </a:r>
            <a:r>
              <a:rPr lang="ru-RU" dirty="0" err="1" smtClean="0"/>
              <a:t>регіонами</a:t>
            </a:r>
            <a:r>
              <a:rPr lang="ru-RU" dirty="0" smtClean="0"/>
              <a:t>, </a:t>
            </a:r>
            <a:r>
              <a:rPr lang="ru-RU" dirty="0" err="1" smtClean="0"/>
              <a:t>галузями</a:t>
            </a:r>
            <a:r>
              <a:rPr lang="ru-RU" dirty="0" smtClean="0"/>
              <a:t>, </a:t>
            </a:r>
            <a:r>
              <a:rPr lang="ru-RU" dirty="0" err="1" smtClean="0"/>
              <a:t>підприємствами</a:t>
            </a:r>
            <a:r>
              <a:rPr lang="ru-RU" dirty="0" smtClean="0"/>
              <a:t> з </a:t>
            </a:r>
            <a:r>
              <a:rPr lang="ru-RU" dirty="0" err="1" smtClean="0"/>
              <a:t>урахуванням</a:t>
            </a:r>
            <a:r>
              <a:rPr lang="ru-RU" dirty="0" smtClean="0"/>
              <a:t> як </a:t>
            </a:r>
            <a:r>
              <a:rPr lang="ru-RU" dirty="0" err="1" smtClean="0"/>
              <a:t>особистих</a:t>
            </a:r>
            <a:r>
              <a:rPr lang="ru-RU" dirty="0" smtClean="0"/>
              <a:t> </a:t>
            </a:r>
            <a:r>
              <a:rPr lang="ru-RU" dirty="0" err="1" smtClean="0"/>
              <a:t>інтересів</a:t>
            </a:r>
            <a:r>
              <a:rPr lang="ru-RU" dirty="0" smtClean="0"/>
              <a:t> </a:t>
            </a:r>
            <a:r>
              <a:rPr lang="ru-RU" dirty="0" err="1" smtClean="0"/>
              <a:t>працівника</a:t>
            </a:r>
            <a:r>
              <a:rPr lang="ru-RU" dirty="0" smtClean="0"/>
              <a:t> </a:t>
            </a:r>
            <a:r>
              <a:rPr lang="ru-RU" dirty="0" err="1" smtClean="0"/>
              <a:t>щодо</a:t>
            </a:r>
            <a:r>
              <a:rPr lang="ru-RU" dirty="0" smtClean="0"/>
              <a:t> </a:t>
            </a:r>
            <a:r>
              <a:rPr lang="ru-RU" dirty="0" err="1" smtClean="0"/>
              <a:t>сфери</a:t>
            </a:r>
            <a:r>
              <a:rPr lang="ru-RU" dirty="0" smtClean="0"/>
              <a:t> </a:t>
            </a:r>
            <a:r>
              <a:rPr lang="ru-RU" dirty="0" err="1" smtClean="0"/>
              <a:t>прикладання</a:t>
            </a:r>
            <a:r>
              <a:rPr lang="ru-RU" dirty="0" smtClean="0"/>
              <a:t> </a:t>
            </a:r>
            <a:r>
              <a:rPr lang="ru-RU" dirty="0" err="1" smtClean="0"/>
              <a:t>своєї</a:t>
            </a:r>
            <a:r>
              <a:rPr lang="ru-RU" dirty="0" smtClean="0"/>
              <a:t> </a:t>
            </a:r>
            <a:r>
              <a:rPr lang="ru-RU" dirty="0" err="1" smtClean="0"/>
              <a:t>праці</a:t>
            </a:r>
            <a:r>
              <a:rPr lang="ru-RU" dirty="0" smtClean="0"/>
              <a:t> та </a:t>
            </a:r>
            <a:r>
              <a:rPr lang="ru-RU" dirty="0" err="1" smtClean="0"/>
              <a:t>інтересів</a:t>
            </a:r>
            <a:r>
              <a:rPr lang="ru-RU" dirty="0" smtClean="0"/>
              <a:t> </a:t>
            </a:r>
            <a:r>
              <a:rPr lang="ru-RU" dirty="0" err="1" smtClean="0"/>
              <a:t>ринкового</a:t>
            </a:r>
            <a:r>
              <a:rPr lang="ru-RU" dirty="0" smtClean="0"/>
              <a:t> </a:t>
            </a:r>
            <a:r>
              <a:rPr lang="ru-RU" dirty="0" err="1" smtClean="0"/>
              <a:t>виробництва</a:t>
            </a:r>
            <a:r>
              <a:rPr lang="ru-RU" dirty="0" smtClean="0"/>
              <a:t>, </a:t>
            </a:r>
            <a:r>
              <a:rPr lang="ru-RU" dirty="0" err="1" smtClean="0"/>
              <a:t>зумовлених</a:t>
            </a:r>
            <a:r>
              <a:rPr lang="ru-RU" dirty="0" smtClean="0"/>
              <a:t> </a:t>
            </a:r>
            <a:r>
              <a:rPr lang="ru-RU" dirty="0" err="1" smtClean="0"/>
              <a:t>економічною</a:t>
            </a:r>
            <a:r>
              <a:rPr lang="ru-RU" dirty="0" smtClean="0"/>
              <a:t> </a:t>
            </a:r>
            <a:r>
              <a:rPr lang="ru-RU" dirty="0" err="1" smtClean="0"/>
              <a:t>кон’юнктурою</a:t>
            </a:r>
            <a:r>
              <a:rPr lang="ru-RU" dirty="0" smtClean="0"/>
              <a:t>.</a:t>
            </a:r>
          </a:p>
          <a:p>
            <a:r>
              <a:rPr lang="ru-RU" b="1" dirty="0" err="1" smtClean="0"/>
              <a:t>Соціальна</a:t>
            </a:r>
            <a:r>
              <a:rPr lang="ru-RU" b="1" dirty="0" smtClean="0"/>
              <a:t> </a:t>
            </a:r>
            <a:r>
              <a:rPr lang="ru-RU" b="1" dirty="0" err="1" smtClean="0"/>
              <a:t>функція</a:t>
            </a:r>
            <a:r>
              <a:rPr lang="ru-RU" b="1" dirty="0" smtClean="0"/>
              <a:t> </a:t>
            </a:r>
            <a:r>
              <a:rPr lang="ru-RU" dirty="0" smtClean="0"/>
              <a:t>покликана </a:t>
            </a:r>
            <a:r>
              <a:rPr lang="ru-RU" dirty="0" err="1" smtClean="0"/>
              <a:t>забезпечити</a:t>
            </a:r>
            <a:r>
              <a:rPr lang="ru-RU" dirty="0" smtClean="0"/>
              <a:t> </a:t>
            </a:r>
            <a:r>
              <a:rPr lang="ru-RU" dirty="0" err="1" smtClean="0"/>
              <a:t>рівну</a:t>
            </a:r>
            <a:r>
              <a:rPr lang="ru-RU" dirty="0" smtClean="0"/>
              <a:t> </a:t>
            </a:r>
            <a:r>
              <a:rPr lang="ru-RU" dirty="0" err="1" smtClean="0"/>
              <a:t>заробітну</a:t>
            </a:r>
            <a:r>
              <a:rPr lang="ru-RU" dirty="0" smtClean="0"/>
              <a:t> плату в </a:t>
            </a:r>
            <a:r>
              <a:rPr lang="ru-RU" dirty="0" err="1" smtClean="0"/>
              <a:t>однакових</a:t>
            </a:r>
            <a:r>
              <a:rPr lang="ru-RU" dirty="0" smtClean="0"/>
              <a:t> </a:t>
            </a:r>
            <a:r>
              <a:rPr lang="ru-RU" dirty="0" err="1" smtClean="0"/>
              <a:t>умовах</a:t>
            </a:r>
            <a:r>
              <a:rPr lang="ru-RU" dirty="0" smtClean="0"/>
              <a:t> </a:t>
            </a:r>
            <a:r>
              <a:rPr lang="ru-RU" dirty="0" err="1" smtClean="0"/>
              <a:t>праці</a:t>
            </a:r>
            <a:r>
              <a:rPr lang="ru-RU" dirty="0" smtClean="0"/>
              <a:t> та </a:t>
            </a:r>
            <a:r>
              <a:rPr lang="ru-RU" dirty="0" err="1" smtClean="0"/>
              <a:t>усунення</a:t>
            </a:r>
            <a:r>
              <a:rPr lang="ru-RU" dirty="0" smtClean="0"/>
              <a:t> будь-</a:t>
            </a:r>
            <a:r>
              <a:rPr lang="ru-RU" dirty="0" err="1" smtClean="0"/>
              <a:t>якої</a:t>
            </a:r>
            <a:r>
              <a:rPr lang="ru-RU" dirty="0" smtClean="0"/>
              <a:t> </a:t>
            </a:r>
            <a:r>
              <a:rPr lang="ru-RU" dirty="0" err="1" smtClean="0"/>
              <a:t>дискримінації</a:t>
            </a:r>
            <a:r>
              <a:rPr lang="ru-RU" dirty="0" smtClean="0"/>
              <a:t> в </a:t>
            </a:r>
            <a:r>
              <a:rPr lang="ru-RU" dirty="0" err="1" smtClean="0"/>
              <a:t>оплаті</a:t>
            </a:r>
            <a:r>
              <a:rPr lang="ru-RU" dirty="0" smtClean="0"/>
              <a:t> </a:t>
            </a:r>
            <a:r>
              <a:rPr lang="ru-RU" dirty="0" err="1" smtClean="0"/>
              <a:t>праці</a:t>
            </a:r>
            <a:r>
              <a:rPr lang="ru-RU" dirty="0" smtClean="0"/>
              <a:t>. </a:t>
            </a:r>
            <a:r>
              <a:rPr lang="ru-RU" dirty="0" err="1" smtClean="0"/>
              <a:t>Реалізація</a:t>
            </a:r>
            <a:r>
              <a:rPr lang="ru-RU" dirty="0" smtClean="0"/>
              <a:t> </a:t>
            </a:r>
            <a:r>
              <a:rPr lang="ru-RU" dirty="0" err="1" smtClean="0"/>
              <a:t>цієї</a:t>
            </a:r>
            <a:r>
              <a:rPr lang="ru-RU" dirty="0" smtClean="0"/>
              <a:t> </a:t>
            </a:r>
            <a:r>
              <a:rPr lang="ru-RU" dirty="0" err="1" smtClean="0"/>
              <a:t>функції</a:t>
            </a:r>
            <a:r>
              <a:rPr lang="ru-RU" dirty="0" smtClean="0"/>
              <a:t> </a:t>
            </a:r>
            <a:r>
              <a:rPr lang="ru-RU" dirty="0" err="1" smtClean="0"/>
              <a:t>забезпечується</a:t>
            </a:r>
            <a:r>
              <a:rPr lang="ru-RU" dirty="0" smtClean="0"/>
              <a:t> </a:t>
            </a:r>
            <a:r>
              <a:rPr lang="ru-RU" dirty="0" err="1" smtClean="0"/>
              <a:t>поєднанням</a:t>
            </a:r>
            <a:r>
              <a:rPr lang="ru-RU" dirty="0" smtClean="0"/>
              <a:t> державного та </a:t>
            </a:r>
            <a:r>
              <a:rPr lang="ru-RU" dirty="0" err="1" smtClean="0"/>
              <a:t>договірного</a:t>
            </a:r>
            <a:r>
              <a:rPr lang="ru-RU" dirty="0" smtClean="0"/>
              <a:t> </a:t>
            </a:r>
            <a:r>
              <a:rPr lang="ru-RU" dirty="0" err="1" smtClean="0"/>
              <a:t>регулювання</a:t>
            </a:r>
            <a:r>
              <a:rPr lang="ru-RU" dirty="0" smtClean="0"/>
              <a:t> </a:t>
            </a:r>
            <a:r>
              <a:rPr lang="ru-RU" dirty="0" err="1" smtClean="0"/>
              <a:t>заробітної</a:t>
            </a:r>
            <a:r>
              <a:rPr lang="ru-RU" dirty="0" smtClean="0"/>
              <a:t> плати</a:t>
            </a:r>
            <a:endParaRPr lang="ru-RU" dirty="0"/>
          </a:p>
        </p:txBody>
      </p:sp>
    </p:spTree>
    <p:extLst>
      <p:ext uri="{BB962C8B-B14F-4D97-AF65-F5344CB8AC3E}">
        <p14:creationId xmlns:p14="http://schemas.microsoft.com/office/powerpoint/2010/main" val="2260951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 y="160505"/>
            <a:ext cx="12161520" cy="7017306"/>
          </a:xfrm>
          <a:prstGeom prst="rect">
            <a:avLst/>
          </a:prstGeom>
        </p:spPr>
        <p:txBody>
          <a:bodyPr wrap="square">
            <a:spAutoFit/>
          </a:bodyPr>
          <a:lstStyle/>
          <a:p>
            <a:r>
              <a:rPr lang="ru-RU" dirty="0" err="1" smtClean="0"/>
              <a:t>Крім</a:t>
            </a:r>
            <a:r>
              <a:rPr lang="ru-RU" dirty="0" smtClean="0"/>
              <a:t> </a:t>
            </a:r>
            <a:r>
              <a:rPr lang="ru-RU" dirty="0" err="1" smtClean="0"/>
              <a:t>вищезазначених</a:t>
            </a:r>
            <a:r>
              <a:rPr lang="ru-RU" dirty="0" smtClean="0"/>
              <a:t> </a:t>
            </a:r>
            <a:r>
              <a:rPr lang="ru-RU" dirty="0" err="1" smtClean="0"/>
              <a:t>функцій</a:t>
            </a:r>
            <a:r>
              <a:rPr lang="ru-RU" dirty="0" smtClean="0"/>
              <a:t>, </a:t>
            </a:r>
            <a:r>
              <a:rPr lang="ru-RU" dirty="0" err="1" smtClean="0"/>
              <a:t>які</a:t>
            </a:r>
            <a:r>
              <a:rPr lang="ru-RU" dirty="0" smtClean="0"/>
              <a:t> </a:t>
            </a:r>
            <a:r>
              <a:rPr lang="ru-RU" dirty="0" err="1" smtClean="0"/>
              <a:t>відображають</a:t>
            </a:r>
            <a:r>
              <a:rPr lang="ru-RU" dirty="0" smtClean="0"/>
              <a:t> </a:t>
            </a:r>
            <a:r>
              <a:rPr lang="ru-RU" dirty="0" err="1" smtClean="0"/>
              <a:t>сутність</a:t>
            </a:r>
            <a:r>
              <a:rPr lang="ru-RU" dirty="0" smtClean="0"/>
              <a:t> </a:t>
            </a:r>
            <a:r>
              <a:rPr lang="ru-RU" dirty="0" err="1" smtClean="0"/>
              <a:t>заробітної</a:t>
            </a:r>
            <a:r>
              <a:rPr lang="ru-RU" dirty="0" smtClean="0"/>
              <a:t> плати,	</a:t>
            </a:r>
            <a:r>
              <a:rPr lang="ru-RU" dirty="0" err="1" smtClean="0"/>
              <a:t>розглядаються</a:t>
            </a:r>
            <a:r>
              <a:rPr lang="ru-RU" dirty="0" smtClean="0"/>
              <a:t>	ряд	</a:t>
            </a:r>
            <a:r>
              <a:rPr lang="ru-RU" dirty="0" err="1" smtClean="0"/>
              <a:t>інших</a:t>
            </a:r>
            <a:r>
              <a:rPr lang="ru-RU" dirty="0" smtClean="0"/>
              <a:t>:	</a:t>
            </a:r>
            <a:r>
              <a:rPr lang="ru-RU" b="1" dirty="0" err="1" smtClean="0"/>
              <a:t>вимірювально-розподільча</a:t>
            </a:r>
            <a:r>
              <a:rPr lang="ru-RU" dirty="0" smtClean="0"/>
              <a:t>,		ресурсно- </a:t>
            </a:r>
            <a:r>
              <a:rPr lang="ru-RU" dirty="0" err="1" smtClean="0"/>
              <a:t>розміщувальна</a:t>
            </a:r>
            <a:r>
              <a:rPr lang="ru-RU" dirty="0" smtClean="0"/>
              <a:t> та </a:t>
            </a:r>
            <a:r>
              <a:rPr lang="ru-RU" dirty="0" err="1" smtClean="0"/>
              <a:t>функція</a:t>
            </a:r>
            <a:r>
              <a:rPr lang="ru-RU" dirty="0" smtClean="0"/>
              <a:t> </a:t>
            </a:r>
            <a:r>
              <a:rPr lang="ru-RU" dirty="0" err="1" smtClean="0"/>
              <a:t>формування</a:t>
            </a:r>
            <a:r>
              <a:rPr lang="ru-RU" dirty="0" smtClean="0"/>
              <a:t> </a:t>
            </a:r>
            <a:r>
              <a:rPr lang="ru-RU" dirty="0" err="1" smtClean="0"/>
              <a:t>платоспроможного</a:t>
            </a:r>
            <a:r>
              <a:rPr lang="ru-RU" dirty="0" smtClean="0"/>
              <a:t> </a:t>
            </a:r>
            <a:r>
              <a:rPr lang="ru-RU" dirty="0" err="1" smtClean="0"/>
              <a:t>попиту</a:t>
            </a:r>
            <a:r>
              <a:rPr lang="ru-RU" dirty="0" smtClean="0"/>
              <a:t> </a:t>
            </a:r>
            <a:r>
              <a:rPr lang="ru-RU" dirty="0" err="1" smtClean="0"/>
              <a:t>населення</a:t>
            </a:r>
            <a:r>
              <a:rPr lang="ru-RU" dirty="0" smtClean="0"/>
              <a:t>. </a:t>
            </a:r>
            <a:r>
              <a:rPr lang="ru-RU" dirty="0" err="1" smtClean="0"/>
              <a:t>Вимірювально-розподільча</a:t>
            </a:r>
            <a:r>
              <a:rPr lang="ru-RU" dirty="0" smtClean="0"/>
              <a:t> </a:t>
            </a:r>
            <a:r>
              <a:rPr lang="ru-RU" dirty="0" err="1" smtClean="0"/>
              <a:t>функція</a:t>
            </a:r>
            <a:r>
              <a:rPr lang="ru-RU" dirty="0" smtClean="0"/>
              <a:t> </a:t>
            </a:r>
            <a:r>
              <a:rPr lang="ru-RU" dirty="0" err="1" smtClean="0"/>
              <a:t>заробітної</a:t>
            </a:r>
            <a:r>
              <a:rPr lang="ru-RU" dirty="0" smtClean="0"/>
              <a:t> плати </a:t>
            </a:r>
            <a:r>
              <a:rPr lang="ru-RU" dirty="0" err="1" smtClean="0"/>
              <a:t>спрямована</a:t>
            </a:r>
            <a:r>
              <a:rPr lang="ru-RU" dirty="0" smtClean="0"/>
              <a:t> на </a:t>
            </a:r>
            <a:r>
              <a:rPr lang="ru-RU" dirty="0" err="1" smtClean="0"/>
              <a:t>відображення</a:t>
            </a:r>
            <a:r>
              <a:rPr lang="ru-RU" dirty="0" smtClean="0"/>
              <a:t> </a:t>
            </a:r>
            <a:r>
              <a:rPr lang="ru-RU" dirty="0" err="1" smtClean="0"/>
              <a:t>міри</a:t>
            </a:r>
            <a:r>
              <a:rPr lang="ru-RU" dirty="0" smtClean="0"/>
              <a:t> </a:t>
            </a:r>
            <a:r>
              <a:rPr lang="ru-RU" dirty="0" err="1" smtClean="0"/>
              <a:t>живої</a:t>
            </a:r>
            <a:r>
              <a:rPr lang="ru-RU" dirty="0" smtClean="0"/>
              <a:t> </a:t>
            </a:r>
            <a:r>
              <a:rPr lang="ru-RU" dirty="0" err="1" smtClean="0"/>
              <a:t>праці</a:t>
            </a:r>
            <a:r>
              <a:rPr lang="ru-RU" dirty="0" smtClean="0"/>
              <a:t> при </a:t>
            </a:r>
            <a:r>
              <a:rPr lang="ru-RU" dirty="0" err="1" smtClean="0"/>
              <a:t>розподілі</a:t>
            </a:r>
            <a:r>
              <a:rPr lang="ru-RU" dirty="0" smtClean="0"/>
              <a:t> </a:t>
            </a:r>
            <a:r>
              <a:rPr lang="ru-RU" dirty="0" err="1" smtClean="0"/>
              <a:t>фондів</a:t>
            </a:r>
            <a:r>
              <a:rPr lang="ru-RU" dirty="0" smtClean="0"/>
              <a:t> </a:t>
            </a:r>
            <a:r>
              <a:rPr lang="ru-RU" dirty="0" err="1" smtClean="0"/>
              <a:t>споживання</a:t>
            </a:r>
            <a:r>
              <a:rPr lang="ru-RU" dirty="0" smtClean="0"/>
              <a:t> </a:t>
            </a:r>
            <a:r>
              <a:rPr lang="ru-RU" dirty="0" err="1" smtClean="0"/>
              <a:t>між</a:t>
            </a:r>
            <a:r>
              <a:rPr lang="ru-RU" dirty="0" smtClean="0"/>
              <a:t> </a:t>
            </a:r>
            <a:r>
              <a:rPr lang="ru-RU" dirty="0" err="1" smtClean="0"/>
              <a:t>найманими</a:t>
            </a:r>
            <a:r>
              <a:rPr lang="ru-RU" dirty="0" smtClean="0"/>
              <a:t> </a:t>
            </a:r>
            <a:r>
              <a:rPr lang="ru-RU" dirty="0" err="1" smtClean="0"/>
              <a:t>працівниками</a:t>
            </a:r>
            <a:r>
              <a:rPr lang="ru-RU" dirty="0" smtClean="0"/>
              <a:t> та </a:t>
            </a:r>
            <a:r>
              <a:rPr lang="ru-RU" dirty="0" err="1" smtClean="0"/>
              <a:t>власниками</a:t>
            </a:r>
            <a:r>
              <a:rPr lang="ru-RU" dirty="0" smtClean="0"/>
              <a:t> </a:t>
            </a:r>
            <a:r>
              <a:rPr lang="ru-RU" dirty="0" err="1" smtClean="0"/>
              <a:t>засобів</a:t>
            </a:r>
            <a:r>
              <a:rPr lang="ru-RU" dirty="0" smtClean="0"/>
              <a:t> </a:t>
            </a:r>
            <a:r>
              <a:rPr lang="ru-RU" dirty="0" err="1" smtClean="0"/>
              <a:t>виробництва</a:t>
            </a:r>
            <a:r>
              <a:rPr lang="ru-RU" dirty="0" smtClean="0"/>
              <a:t>. За </a:t>
            </a:r>
            <a:r>
              <a:rPr lang="ru-RU" dirty="0" err="1" smtClean="0"/>
              <a:t>допомогою</a:t>
            </a:r>
            <a:r>
              <a:rPr lang="ru-RU" dirty="0" smtClean="0"/>
              <a:t> </a:t>
            </a:r>
            <a:r>
              <a:rPr lang="ru-RU" dirty="0" err="1" smtClean="0"/>
              <a:t>заробітної</a:t>
            </a:r>
            <a:r>
              <a:rPr lang="ru-RU" dirty="0" smtClean="0"/>
              <a:t> плати </a:t>
            </a:r>
            <a:r>
              <a:rPr lang="ru-RU" dirty="0" err="1" smtClean="0"/>
              <a:t>визначається</a:t>
            </a:r>
            <a:r>
              <a:rPr lang="ru-RU" dirty="0" smtClean="0"/>
              <a:t> </a:t>
            </a:r>
            <a:r>
              <a:rPr lang="ru-RU" dirty="0" err="1" smtClean="0"/>
              <a:t>індивідуальна</a:t>
            </a:r>
            <a:r>
              <a:rPr lang="ru-RU" dirty="0" smtClean="0"/>
              <a:t> </a:t>
            </a:r>
            <a:r>
              <a:rPr lang="ru-RU" dirty="0" err="1" smtClean="0"/>
              <a:t>частка</a:t>
            </a:r>
            <a:r>
              <a:rPr lang="ru-RU" dirty="0" smtClean="0"/>
              <a:t> в </a:t>
            </a:r>
            <a:r>
              <a:rPr lang="ru-RU" dirty="0" err="1" smtClean="0"/>
              <a:t>фонді</a:t>
            </a:r>
            <a:r>
              <a:rPr lang="ru-RU" dirty="0" smtClean="0"/>
              <a:t> </a:t>
            </a:r>
            <a:r>
              <a:rPr lang="ru-RU" dirty="0" err="1" smtClean="0"/>
              <a:t>споживання</a:t>
            </a:r>
            <a:r>
              <a:rPr lang="ru-RU" dirty="0" smtClean="0"/>
              <a:t> кожного	</a:t>
            </a:r>
            <a:r>
              <a:rPr lang="ru-RU" dirty="0" err="1" smtClean="0"/>
              <a:t>учасника</a:t>
            </a:r>
            <a:r>
              <a:rPr lang="ru-RU" dirty="0" smtClean="0"/>
              <a:t>	</a:t>
            </a:r>
            <a:r>
              <a:rPr lang="ru-RU" dirty="0" err="1" smtClean="0"/>
              <a:t>виробничого</a:t>
            </a:r>
            <a:r>
              <a:rPr lang="ru-RU" dirty="0" smtClean="0"/>
              <a:t> </a:t>
            </a:r>
            <a:r>
              <a:rPr lang="ru-RU" dirty="0" err="1" smtClean="0"/>
              <a:t>процесу</a:t>
            </a:r>
            <a:r>
              <a:rPr lang="ru-RU" dirty="0" smtClean="0"/>
              <a:t>	</a:t>
            </a:r>
            <a:r>
              <a:rPr lang="ru-RU" dirty="0" err="1" smtClean="0"/>
              <a:t>відповідно</a:t>
            </a:r>
            <a:r>
              <a:rPr lang="ru-RU" dirty="0" smtClean="0"/>
              <a:t>	до	</a:t>
            </a:r>
            <a:r>
              <a:rPr lang="ru-RU" dirty="0" err="1" smtClean="0"/>
              <a:t>його</a:t>
            </a:r>
            <a:r>
              <a:rPr lang="ru-RU" dirty="0" smtClean="0"/>
              <a:t>	</a:t>
            </a:r>
            <a:r>
              <a:rPr lang="ru-RU" dirty="0" err="1" smtClean="0"/>
              <a:t>трудовоготтвнеску</a:t>
            </a:r>
            <a:r>
              <a:rPr lang="ru-RU" dirty="0" smtClean="0"/>
              <a:t>.</a:t>
            </a:r>
          </a:p>
          <a:p>
            <a:r>
              <a:rPr lang="ru-RU" b="1" dirty="0" smtClean="0"/>
              <a:t>Ресурсно-</a:t>
            </a:r>
            <a:r>
              <a:rPr lang="ru-RU" b="1" dirty="0" err="1" smtClean="0"/>
              <a:t>розміщувальна</a:t>
            </a:r>
            <a:r>
              <a:rPr lang="ru-RU" b="1" dirty="0" smtClean="0"/>
              <a:t> </a:t>
            </a:r>
            <a:r>
              <a:rPr lang="ru-RU" b="1" dirty="0" err="1" smtClean="0"/>
              <a:t>функція</a:t>
            </a:r>
            <a:r>
              <a:rPr lang="ru-RU" b="1" dirty="0" smtClean="0"/>
              <a:t> </a:t>
            </a:r>
            <a:r>
              <a:rPr lang="ru-RU" dirty="0" err="1" smtClean="0"/>
              <a:t>спрямована</a:t>
            </a:r>
            <a:r>
              <a:rPr lang="ru-RU" dirty="0" smtClean="0"/>
              <a:t> на </a:t>
            </a:r>
            <a:r>
              <a:rPr lang="ru-RU" dirty="0" err="1" smtClean="0"/>
              <a:t>оптимізацію</a:t>
            </a:r>
            <a:r>
              <a:rPr lang="ru-RU" dirty="0" smtClean="0"/>
              <a:t> </a:t>
            </a:r>
            <a:r>
              <a:rPr lang="ru-RU" dirty="0" err="1" smtClean="0"/>
              <a:t>розміщення</a:t>
            </a:r>
            <a:r>
              <a:rPr lang="ru-RU" dirty="0" smtClean="0"/>
              <a:t> </a:t>
            </a:r>
            <a:r>
              <a:rPr lang="ru-RU" dirty="0" err="1" smtClean="0"/>
              <a:t>трудових</a:t>
            </a:r>
            <a:r>
              <a:rPr lang="ru-RU" dirty="0" smtClean="0"/>
              <a:t> </a:t>
            </a:r>
            <a:r>
              <a:rPr lang="ru-RU" dirty="0" err="1" smtClean="0"/>
              <a:t>ресурсів</a:t>
            </a:r>
            <a:r>
              <a:rPr lang="ru-RU" dirty="0" smtClean="0"/>
              <a:t> по </a:t>
            </a:r>
            <a:r>
              <a:rPr lang="ru-RU" dirty="0" err="1" smtClean="0"/>
              <a:t>регіонах</a:t>
            </a:r>
            <a:r>
              <a:rPr lang="ru-RU" dirty="0" smtClean="0"/>
              <a:t>, </a:t>
            </a:r>
            <a:r>
              <a:rPr lang="ru-RU" dirty="0" err="1" smtClean="0"/>
              <a:t>галузях</a:t>
            </a:r>
            <a:r>
              <a:rPr lang="ru-RU" dirty="0" smtClean="0"/>
              <a:t> </a:t>
            </a:r>
            <a:r>
              <a:rPr lang="ru-RU" dirty="0" err="1" smtClean="0"/>
              <a:t>економіки</a:t>
            </a:r>
            <a:r>
              <a:rPr lang="ru-RU" dirty="0" smtClean="0"/>
              <a:t>, </a:t>
            </a:r>
            <a:r>
              <a:rPr lang="ru-RU" dirty="0" err="1" smtClean="0"/>
              <a:t>підприємствах</a:t>
            </a:r>
            <a:r>
              <a:rPr lang="ru-RU" dirty="0" smtClean="0"/>
              <a:t>. У </a:t>
            </a:r>
            <a:r>
              <a:rPr lang="ru-RU" dirty="0" err="1" smtClean="0"/>
              <a:t>сучасних</a:t>
            </a:r>
            <a:r>
              <a:rPr lang="ru-RU" dirty="0" smtClean="0"/>
              <a:t> </a:t>
            </a:r>
            <a:r>
              <a:rPr lang="ru-RU" dirty="0" err="1" smtClean="0"/>
              <a:t>умовах</a:t>
            </a:r>
            <a:r>
              <a:rPr lang="ru-RU" dirty="0" smtClean="0"/>
              <a:t>, коли </a:t>
            </a:r>
            <a:r>
              <a:rPr lang="ru-RU" dirty="0" err="1" smtClean="0"/>
              <a:t>державне</a:t>
            </a:r>
            <a:r>
              <a:rPr lang="ru-RU" dirty="0" smtClean="0"/>
              <a:t> </a:t>
            </a:r>
            <a:r>
              <a:rPr lang="ru-RU" dirty="0" err="1" smtClean="0"/>
              <a:t>регулювання</a:t>
            </a:r>
            <a:r>
              <a:rPr lang="ru-RU" dirty="0" smtClean="0"/>
              <a:t> в </a:t>
            </a:r>
            <a:r>
              <a:rPr lang="ru-RU" dirty="0" err="1" smtClean="0"/>
              <a:t>сфері</a:t>
            </a:r>
            <a:r>
              <a:rPr lang="ru-RU" dirty="0" smtClean="0"/>
              <a:t> </a:t>
            </a:r>
            <a:r>
              <a:rPr lang="ru-RU" dirty="0" err="1" smtClean="0"/>
              <a:t>розміщення</a:t>
            </a:r>
            <a:r>
              <a:rPr lang="ru-RU" dirty="0" smtClean="0"/>
              <a:t> </a:t>
            </a:r>
            <a:r>
              <a:rPr lang="ru-RU" dirty="0" err="1" smtClean="0"/>
              <a:t>трудових</a:t>
            </a:r>
            <a:r>
              <a:rPr lang="ru-RU" dirty="0" smtClean="0"/>
              <a:t> </a:t>
            </a:r>
            <a:r>
              <a:rPr lang="ru-RU" dirty="0" err="1" smtClean="0"/>
              <a:t>ресурсів</a:t>
            </a:r>
            <a:r>
              <a:rPr lang="ru-RU" dirty="0" smtClean="0"/>
              <a:t> </a:t>
            </a:r>
            <a:r>
              <a:rPr lang="ru-RU" dirty="0" err="1" smtClean="0"/>
              <a:t>мінімальне</a:t>
            </a:r>
            <a:r>
              <a:rPr lang="ru-RU" dirty="0" smtClean="0"/>
              <a:t>, а </a:t>
            </a:r>
            <a:r>
              <a:rPr lang="ru-RU" dirty="0" err="1" smtClean="0"/>
              <a:t>формування</a:t>
            </a:r>
            <a:r>
              <a:rPr lang="ru-RU" dirty="0" smtClean="0"/>
              <a:t> </a:t>
            </a:r>
            <a:r>
              <a:rPr lang="ru-RU" dirty="0" err="1" smtClean="0"/>
              <a:t>ефективного</a:t>
            </a:r>
            <a:r>
              <a:rPr lang="ru-RU" dirty="0" smtClean="0"/>
              <a:t> ринку </a:t>
            </a:r>
            <a:r>
              <a:rPr lang="ru-RU" dirty="0" err="1" smtClean="0"/>
              <a:t>праці</a:t>
            </a:r>
            <a:r>
              <a:rPr lang="ru-RU" dirty="0" smtClean="0"/>
              <a:t> </a:t>
            </a:r>
            <a:r>
              <a:rPr lang="ru-RU" dirty="0" err="1" smtClean="0"/>
              <a:t>можливе</a:t>
            </a:r>
            <a:r>
              <a:rPr lang="ru-RU" dirty="0" smtClean="0"/>
              <a:t> </a:t>
            </a:r>
            <a:r>
              <a:rPr lang="ru-RU" dirty="0" err="1" smtClean="0"/>
              <a:t>лише</a:t>
            </a:r>
            <a:r>
              <a:rPr lang="ru-RU" dirty="0" smtClean="0"/>
              <a:t> при </a:t>
            </a:r>
            <a:r>
              <a:rPr lang="ru-RU" dirty="0" err="1" smtClean="0"/>
              <a:t>наявності</a:t>
            </a:r>
            <a:r>
              <a:rPr lang="ru-RU" dirty="0" smtClean="0"/>
              <a:t> </a:t>
            </a:r>
            <a:r>
              <a:rPr lang="ru-RU" dirty="0" err="1" smtClean="0"/>
              <a:t>вільного</a:t>
            </a:r>
            <a:r>
              <a:rPr lang="ru-RU" dirty="0" smtClean="0"/>
              <a:t> </a:t>
            </a:r>
            <a:r>
              <a:rPr lang="ru-RU" dirty="0" err="1" smtClean="0"/>
              <a:t>вибору</a:t>
            </a:r>
            <a:r>
              <a:rPr lang="ru-RU" dirty="0" smtClean="0"/>
              <a:t> </a:t>
            </a:r>
            <a:r>
              <a:rPr lang="ru-RU" dirty="0" err="1" smtClean="0"/>
              <a:t>працівником</a:t>
            </a:r>
            <a:r>
              <a:rPr lang="ru-RU" dirty="0" smtClean="0"/>
              <a:t> </a:t>
            </a:r>
            <a:r>
              <a:rPr lang="ru-RU" dirty="0" err="1" smtClean="0"/>
              <a:t>місця</a:t>
            </a:r>
            <a:r>
              <a:rPr lang="ru-RU" dirty="0" smtClean="0"/>
              <a:t> </a:t>
            </a:r>
            <a:r>
              <a:rPr lang="ru-RU" dirty="0" err="1" smtClean="0"/>
              <a:t>праці</a:t>
            </a:r>
            <a:r>
              <a:rPr lang="ru-RU" dirty="0" smtClean="0"/>
              <a:t>, </a:t>
            </a:r>
            <a:r>
              <a:rPr lang="ru-RU" dirty="0" err="1" smtClean="0"/>
              <a:t>намагання</a:t>
            </a:r>
            <a:r>
              <a:rPr lang="ru-RU" dirty="0" smtClean="0"/>
              <a:t> </a:t>
            </a:r>
            <a:r>
              <a:rPr lang="ru-RU" dirty="0" err="1" smtClean="0"/>
              <a:t>підвищити</a:t>
            </a:r>
            <a:r>
              <a:rPr lang="ru-RU" dirty="0" smtClean="0"/>
              <a:t> </a:t>
            </a:r>
            <a:r>
              <a:rPr lang="ru-RU" dirty="0" err="1" smtClean="0"/>
              <a:t>свій</a:t>
            </a:r>
            <a:r>
              <a:rPr lang="ru-RU" dirty="0" smtClean="0"/>
              <a:t> </a:t>
            </a:r>
            <a:r>
              <a:rPr lang="ru-RU" dirty="0" err="1" smtClean="0"/>
              <a:t>життєвий</a:t>
            </a:r>
            <a:r>
              <a:rPr lang="ru-RU" dirty="0" smtClean="0"/>
              <a:t> </a:t>
            </a:r>
            <a:r>
              <a:rPr lang="ru-RU" dirty="0" err="1" smtClean="0"/>
              <a:t>рівень</a:t>
            </a:r>
            <a:r>
              <a:rPr lang="ru-RU" dirty="0" smtClean="0"/>
              <a:t>, </a:t>
            </a:r>
            <a:r>
              <a:rPr lang="ru-RU" dirty="0" err="1" smtClean="0"/>
              <a:t>зумовлює</a:t>
            </a:r>
            <a:r>
              <a:rPr lang="ru-RU" dirty="0" smtClean="0"/>
              <a:t> </a:t>
            </a:r>
            <a:r>
              <a:rPr lang="ru-RU" dirty="0" err="1" smtClean="0"/>
              <a:t>переміщення</a:t>
            </a:r>
            <a:r>
              <a:rPr lang="ru-RU" dirty="0" smtClean="0"/>
              <a:t> з метою </a:t>
            </a:r>
            <a:r>
              <a:rPr lang="ru-RU" dirty="0" err="1" smtClean="0"/>
              <a:t>пошуку</a:t>
            </a:r>
            <a:r>
              <a:rPr lang="ru-RU" dirty="0" smtClean="0"/>
              <a:t> </a:t>
            </a:r>
            <a:r>
              <a:rPr lang="ru-RU" dirty="0" err="1" smtClean="0"/>
              <a:t>роботи</a:t>
            </a:r>
            <a:r>
              <a:rPr lang="ru-RU" dirty="0" smtClean="0"/>
              <a:t>, яка би максимально </a:t>
            </a:r>
            <a:r>
              <a:rPr lang="ru-RU" dirty="0" err="1" smtClean="0"/>
              <a:t>задовольнила</a:t>
            </a:r>
            <a:r>
              <a:rPr lang="ru-RU" dirty="0" smtClean="0"/>
              <a:t> </a:t>
            </a:r>
            <a:r>
              <a:rPr lang="ru-RU" dirty="0" err="1" smtClean="0"/>
              <a:t>його</a:t>
            </a:r>
            <a:r>
              <a:rPr lang="ru-RU" dirty="0" smtClean="0"/>
              <a:t> потреби.</a:t>
            </a:r>
          </a:p>
          <a:p>
            <a:r>
              <a:rPr lang="ru-RU" b="1" dirty="0" err="1" smtClean="0"/>
              <a:t>Функція</a:t>
            </a:r>
            <a:r>
              <a:rPr lang="ru-RU" b="1" dirty="0" smtClean="0"/>
              <a:t> </a:t>
            </a:r>
            <a:r>
              <a:rPr lang="ru-RU" b="1" dirty="0" err="1" smtClean="0"/>
              <a:t>формування</a:t>
            </a:r>
            <a:r>
              <a:rPr lang="ru-RU" b="1" dirty="0" smtClean="0"/>
              <a:t> </a:t>
            </a:r>
            <a:r>
              <a:rPr lang="ru-RU" b="1" dirty="0" err="1" smtClean="0"/>
              <a:t>платоспроможного</a:t>
            </a:r>
            <a:r>
              <a:rPr lang="ru-RU" b="1" dirty="0" smtClean="0"/>
              <a:t> </a:t>
            </a:r>
            <a:r>
              <a:rPr lang="ru-RU" b="1" dirty="0" err="1" smtClean="0"/>
              <a:t>попиту</a:t>
            </a:r>
            <a:r>
              <a:rPr lang="ru-RU" b="1" dirty="0" smtClean="0"/>
              <a:t> </a:t>
            </a:r>
            <a:r>
              <a:rPr lang="ru-RU" b="1" dirty="0" err="1" smtClean="0"/>
              <a:t>населення</a:t>
            </a:r>
            <a:r>
              <a:rPr lang="ru-RU" dirty="0" smtClean="0"/>
              <a:t>. </a:t>
            </a:r>
            <a:r>
              <a:rPr lang="ru-RU" dirty="0" err="1" smtClean="0"/>
              <a:t>Оскільки</a:t>
            </a:r>
            <a:r>
              <a:rPr lang="ru-RU" dirty="0" smtClean="0"/>
              <a:t> </a:t>
            </a:r>
            <a:r>
              <a:rPr lang="ru-RU" dirty="0" err="1" smtClean="0"/>
              <a:t>платоспроможний</a:t>
            </a:r>
            <a:r>
              <a:rPr lang="ru-RU" dirty="0" smtClean="0"/>
              <a:t> попит </a:t>
            </a:r>
            <a:r>
              <a:rPr lang="ru-RU" dirty="0" err="1" smtClean="0"/>
              <a:t>формується</a:t>
            </a:r>
            <a:r>
              <a:rPr lang="ru-RU" dirty="0" smtClean="0"/>
              <a:t> </a:t>
            </a:r>
            <a:r>
              <a:rPr lang="ru-RU" dirty="0" err="1" smtClean="0"/>
              <a:t>під</a:t>
            </a:r>
            <a:r>
              <a:rPr lang="ru-RU" dirty="0" smtClean="0"/>
              <a:t> </a:t>
            </a:r>
            <a:r>
              <a:rPr lang="ru-RU" dirty="0" err="1" smtClean="0"/>
              <a:t>дією</a:t>
            </a:r>
            <a:r>
              <a:rPr lang="ru-RU" dirty="0" smtClean="0"/>
              <a:t> </a:t>
            </a:r>
            <a:r>
              <a:rPr lang="ru-RU" dirty="0" err="1" smtClean="0"/>
              <a:t>двох</a:t>
            </a:r>
            <a:r>
              <a:rPr lang="ru-RU" dirty="0" smtClean="0"/>
              <a:t> </a:t>
            </a:r>
            <a:r>
              <a:rPr lang="ru-RU" dirty="0" err="1" smtClean="0"/>
              <a:t>основних</a:t>
            </a:r>
            <a:r>
              <a:rPr lang="ru-RU" dirty="0" smtClean="0"/>
              <a:t> </a:t>
            </a:r>
            <a:r>
              <a:rPr lang="ru-RU" dirty="0" err="1" smtClean="0"/>
              <a:t>чинників</a:t>
            </a:r>
            <a:r>
              <a:rPr lang="ru-RU" dirty="0" smtClean="0"/>
              <a:t> – потреб та </a:t>
            </a:r>
            <a:r>
              <a:rPr lang="ru-RU" dirty="0" err="1" smtClean="0"/>
              <a:t>доходів</a:t>
            </a:r>
            <a:r>
              <a:rPr lang="ru-RU" dirty="0" smtClean="0"/>
              <a:t> </a:t>
            </a:r>
            <a:r>
              <a:rPr lang="ru-RU" dirty="0" err="1" smtClean="0"/>
              <a:t>суспільства</a:t>
            </a:r>
            <a:r>
              <a:rPr lang="ru-RU" dirty="0" smtClean="0"/>
              <a:t>, то з </a:t>
            </a:r>
            <a:r>
              <a:rPr lang="ru-RU" dirty="0" err="1" smtClean="0"/>
              <a:t>допомогою</a:t>
            </a:r>
            <a:r>
              <a:rPr lang="ru-RU" dirty="0" smtClean="0"/>
              <a:t> </a:t>
            </a:r>
            <a:r>
              <a:rPr lang="ru-RU" dirty="0" err="1" smtClean="0"/>
              <a:t>заробітної</a:t>
            </a:r>
            <a:r>
              <a:rPr lang="ru-RU" dirty="0" smtClean="0"/>
              <a:t> плати в </a:t>
            </a:r>
            <a:r>
              <a:rPr lang="ru-RU" dirty="0" err="1" smtClean="0"/>
              <a:t>умовах</a:t>
            </a:r>
            <a:r>
              <a:rPr lang="ru-RU" dirty="0" smtClean="0"/>
              <a:t> ринку </a:t>
            </a:r>
            <a:r>
              <a:rPr lang="ru-RU" dirty="0" err="1" smtClean="0"/>
              <a:t>встановлюються</a:t>
            </a:r>
            <a:r>
              <a:rPr lang="ru-RU" dirty="0" smtClean="0"/>
              <a:t> </a:t>
            </a:r>
            <a:r>
              <a:rPr lang="ru-RU" dirty="0" err="1" smtClean="0"/>
              <a:t>необхідні</a:t>
            </a:r>
            <a:r>
              <a:rPr lang="ru-RU" dirty="0" smtClean="0"/>
              <a:t> </a:t>
            </a:r>
            <a:r>
              <a:rPr lang="ru-RU" dirty="0" err="1" smtClean="0"/>
              <a:t>пропорції</a:t>
            </a:r>
            <a:r>
              <a:rPr lang="ru-RU" dirty="0" smtClean="0"/>
              <a:t> </a:t>
            </a:r>
            <a:r>
              <a:rPr lang="ru-RU" dirty="0" err="1" smtClean="0"/>
              <a:t>між</a:t>
            </a:r>
            <a:r>
              <a:rPr lang="ru-RU" dirty="0" smtClean="0"/>
              <a:t> </a:t>
            </a:r>
            <a:r>
              <a:rPr lang="ru-RU" dirty="0" err="1" smtClean="0"/>
              <a:t>товарним</a:t>
            </a:r>
            <a:r>
              <a:rPr lang="ru-RU" dirty="0" smtClean="0"/>
              <a:t> попитом та </a:t>
            </a:r>
            <a:r>
              <a:rPr lang="ru-RU" dirty="0" err="1" smtClean="0"/>
              <a:t>пропозицією</a:t>
            </a:r>
            <a:r>
              <a:rPr lang="ru-RU" dirty="0" smtClean="0"/>
              <a:t>.</a:t>
            </a:r>
          </a:p>
          <a:p>
            <a:r>
              <a:rPr lang="ru-RU" dirty="0" err="1" smtClean="0"/>
              <a:t>Механізм</a:t>
            </a:r>
            <a:r>
              <a:rPr lang="ru-RU" dirty="0" smtClean="0"/>
              <a:t> </a:t>
            </a:r>
            <a:r>
              <a:rPr lang="ru-RU" dirty="0" err="1" smtClean="0"/>
              <a:t>реалізації</a:t>
            </a:r>
            <a:r>
              <a:rPr lang="ru-RU" dirty="0" smtClean="0"/>
              <a:t> </a:t>
            </a:r>
            <a:r>
              <a:rPr lang="ru-RU" dirty="0" err="1" smtClean="0"/>
              <a:t>основних</a:t>
            </a:r>
            <a:r>
              <a:rPr lang="ru-RU" dirty="0" smtClean="0"/>
              <a:t> </a:t>
            </a:r>
            <a:r>
              <a:rPr lang="ru-RU" dirty="0" err="1" smtClean="0"/>
              <a:t>функцій</a:t>
            </a:r>
            <a:r>
              <a:rPr lang="ru-RU" dirty="0" smtClean="0"/>
              <a:t> </a:t>
            </a:r>
            <a:r>
              <a:rPr lang="ru-RU" dirty="0" err="1" smtClean="0"/>
              <a:t>заробітної</a:t>
            </a:r>
            <a:r>
              <a:rPr lang="ru-RU" dirty="0" smtClean="0"/>
              <a:t> плати </a:t>
            </a:r>
            <a:r>
              <a:rPr lang="ru-RU" dirty="0" err="1" smtClean="0"/>
              <a:t>включає</a:t>
            </a:r>
            <a:r>
              <a:rPr lang="ru-RU" dirty="0" smtClean="0"/>
              <a:t> </a:t>
            </a:r>
            <a:r>
              <a:rPr lang="ru-RU" dirty="0" err="1" smtClean="0"/>
              <a:t>визначення</a:t>
            </a:r>
            <a:r>
              <a:rPr lang="ru-RU" dirty="0" smtClean="0"/>
              <a:t> </a:t>
            </a:r>
            <a:r>
              <a:rPr lang="ru-RU" dirty="0" err="1" smtClean="0"/>
              <a:t>їх</a:t>
            </a:r>
            <a:r>
              <a:rPr lang="ru-RU" dirty="0" smtClean="0"/>
              <a:t> </a:t>
            </a:r>
            <a:r>
              <a:rPr lang="ru-RU" dirty="0" err="1" smtClean="0"/>
              <a:t>цільової</a:t>
            </a:r>
            <a:r>
              <a:rPr lang="ru-RU" dirty="0" smtClean="0"/>
              <a:t> </a:t>
            </a:r>
            <a:r>
              <a:rPr lang="ru-RU" dirty="0" err="1" smtClean="0"/>
              <a:t>спрямованості</a:t>
            </a:r>
            <a:r>
              <a:rPr lang="ru-RU" dirty="0" smtClean="0"/>
              <a:t>, </a:t>
            </a:r>
            <a:r>
              <a:rPr lang="ru-RU" dirty="0" err="1" smtClean="0"/>
              <a:t>принципів</a:t>
            </a:r>
            <a:r>
              <a:rPr lang="ru-RU" dirty="0" smtClean="0"/>
              <a:t> </a:t>
            </a:r>
            <a:r>
              <a:rPr lang="ru-RU" dirty="0" err="1" smtClean="0"/>
              <a:t>реалізації</a:t>
            </a:r>
            <a:r>
              <a:rPr lang="ru-RU" dirty="0" smtClean="0"/>
              <a:t>, </a:t>
            </a:r>
            <a:r>
              <a:rPr lang="ru-RU" dirty="0" err="1" smtClean="0"/>
              <a:t>напрямів</a:t>
            </a:r>
            <a:r>
              <a:rPr lang="ru-RU" dirty="0" smtClean="0"/>
              <a:t> </a:t>
            </a:r>
            <a:r>
              <a:rPr lang="ru-RU" dirty="0" err="1" smtClean="0"/>
              <a:t>реалізації</a:t>
            </a:r>
            <a:r>
              <a:rPr lang="ru-RU" dirty="0" smtClean="0"/>
              <a:t>, </a:t>
            </a:r>
            <a:r>
              <a:rPr lang="ru-RU" dirty="0" err="1" smtClean="0"/>
              <a:t>критеріїв</a:t>
            </a:r>
            <a:r>
              <a:rPr lang="ru-RU" dirty="0" smtClean="0"/>
              <a:t> </a:t>
            </a:r>
            <a:r>
              <a:rPr lang="ru-RU" dirty="0" err="1" smtClean="0"/>
              <a:t>реалізації</a:t>
            </a:r>
            <a:endParaRPr lang="ru-RU" dirty="0" smtClean="0"/>
          </a:p>
          <a:p>
            <a:r>
              <a:rPr lang="ru-RU" b="1" dirty="0" err="1" smtClean="0"/>
              <a:t>Основне</a:t>
            </a:r>
            <a:r>
              <a:rPr lang="ru-RU" b="1" dirty="0" smtClean="0"/>
              <a:t> </a:t>
            </a:r>
            <a:r>
              <a:rPr lang="ru-RU" b="1" dirty="0" err="1" smtClean="0"/>
              <a:t>завдання</a:t>
            </a:r>
            <a:r>
              <a:rPr lang="ru-RU" b="1" dirty="0" smtClean="0"/>
              <a:t> </a:t>
            </a:r>
            <a:r>
              <a:rPr lang="ru-RU" b="1" dirty="0" err="1" smtClean="0"/>
              <a:t>організації</a:t>
            </a:r>
            <a:r>
              <a:rPr lang="ru-RU" b="1" dirty="0" smtClean="0"/>
              <a:t> </a:t>
            </a:r>
            <a:r>
              <a:rPr lang="ru-RU" b="1" dirty="0" err="1" smtClean="0"/>
              <a:t>заробітної</a:t>
            </a:r>
            <a:r>
              <a:rPr lang="ru-RU" b="1" dirty="0" smtClean="0"/>
              <a:t> п</a:t>
            </a:r>
            <a:r>
              <a:rPr lang="ru-RU" dirty="0" smtClean="0"/>
              <a:t>лати </a:t>
            </a:r>
            <a:r>
              <a:rPr lang="ru-RU" dirty="0" err="1" smtClean="0"/>
              <a:t>полягає</a:t>
            </a:r>
            <a:r>
              <a:rPr lang="ru-RU" dirty="0" smtClean="0"/>
              <a:t> в тому, </a:t>
            </a:r>
            <a:r>
              <a:rPr lang="ru-RU" dirty="0" err="1" smtClean="0"/>
              <a:t>щоб</a:t>
            </a:r>
            <a:r>
              <a:rPr lang="ru-RU" dirty="0" smtClean="0"/>
              <a:t> </a:t>
            </a:r>
            <a:r>
              <a:rPr lang="ru-RU" dirty="0" err="1" smtClean="0"/>
              <a:t>поставити</a:t>
            </a:r>
            <a:r>
              <a:rPr lang="ru-RU" dirty="0" smtClean="0"/>
              <a:t> оплату </a:t>
            </a:r>
            <a:r>
              <a:rPr lang="ru-RU" dirty="0" err="1" smtClean="0"/>
              <a:t>праці</a:t>
            </a:r>
            <a:r>
              <a:rPr lang="ru-RU" dirty="0" smtClean="0"/>
              <a:t> в </a:t>
            </a:r>
            <a:r>
              <a:rPr lang="ru-RU" dirty="0" err="1" smtClean="0"/>
              <a:t>залежність</a:t>
            </a:r>
            <a:r>
              <a:rPr lang="ru-RU" dirty="0" smtClean="0"/>
              <a:t> </a:t>
            </a:r>
            <a:r>
              <a:rPr lang="ru-RU" dirty="0" err="1" smtClean="0"/>
              <a:t>від</a:t>
            </a:r>
            <a:r>
              <a:rPr lang="ru-RU" dirty="0" smtClean="0"/>
              <a:t> </a:t>
            </a:r>
            <a:r>
              <a:rPr lang="ru-RU" dirty="0" err="1" smtClean="0"/>
              <a:t>колективу</a:t>
            </a:r>
            <a:r>
              <a:rPr lang="ru-RU" dirty="0" smtClean="0"/>
              <a:t> і </a:t>
            </a:r>
            <a:r>
              <a:rPr lang="ru-RU" dirty="0" err="1" smtClean="0"/>
              <a:t>якості</a:t>
            </a:r>
            <a:r>
              <a:rPr lang="ru-RU" dirty="0" smtClean="0"/>
              <a:t> трудового </a:t>
            </a:r>
            <a:r>
              <a:rPr lang="ru-RU" dirty="0" err="1" smtClean="0"/>
              <a:t>внеску</a:t>
            </a:r>
            <a:r>
              <a:rPr lang="ru-RU" dirty="0" smtClean="0"/>
              <a:t> кожного </a:t>
            </a:r>
            <a:r>
              <a:rPr lang="ru-RU" dirty="0" err="1" smtClean="0"/>
              <a:t>працівника</a:t>
            </a:r>
            <a:r>
              <a:rPr lang="ru-RU" dirty="0" smtClean="0"/>
              <a:t> і </a:t>
            </a:r>
            <a:r>
              <a:rPr lang="ru-RU" dirty="0" err="1" smtClean="0"/>
              <a:t>тим</a:t>
            </a:r>
            <a:r>
              <a:rPr lang="ru-RU" dirty="0" smtClean="0"/>
              <a:t> самим </a:t>
            </a:r>
            <a:r>
              <a:rPr lang="ru-RU" dirty="0" err="1" smtClean="0"/>
              <a:t>підвищити</a:t>
            </a:r>
            <a:r>
              <a:rPr lang="ru-RU" dirty="0" smtClean="0"/>
              <a:t> </a:t>
            </a:r>
            <a:r>
              <a:rPr lang="ru-RU" dirty="0" err="1" smtClean="0"/>
              <a:t>стимулюючу</a:t>
            </a:r>
            <a:r>
              <a:rPr lang="ru-RU" dirty="0" smtClean="0"/>
              <a:t> </a:t>
            </a:r>
            <a:r>
              <a:rPr lang="ru-RU" dirty="0" err="1" smtClean="0"/>
              <a:t>функцію</a:t>
            </a:r>
            <a:r>
              <a:rPr lang="ru-RU" dirty="0" smtClean="0"/>
              <a:t> </a:t>
            </a:r>
            <a:r>
              <a:rPr lang="ru-RU" dirty="0" err="1" smtClean="0"/>
              <a:t>внеску</a:t>
            </a:r>
            <a:r>
              <a:rPr lang="ru-RU" dirty="0" smtClean="0"/>
              <a:t> кожного.</a:t>
            </a:r>
          </a:p>
          <a:p>
            <a:r>
              <a:rPr lang="ru-RU" dirty="0" err="1" smtClean="0"/>
              <a:t>Організація</a:t>
            </a:r>
            <a:r>
              <a:rPr lang="ru-RU" dirty="0" smtClean="0"/>
              <a:t> оплати </a:t>
            </a:r>
            <a:r>
              <a:rPr lang="ru-RU" dirty="0" err="1" smtClean="0"/>
              <a:t>праці</a:t>
            </a:r>
            <a:r>
              <a:rPr lang="ru-RU" dirty="0" smtClean="0"/>
              <a:t> </a:t>
            </a:r>
            <a:r>
              <a:rPr lang="ru-RU" dirty="0" err="1" smtClean="0"/>
              <a:t>припускає</a:t>
            </a:r>
            <a:r>
              <a:rPr lang="ru-RU" dirty="0" smtClean="0"/>
              <a:t> :</a:t>
            </a:r>
          </a:p>
          <a:p>
            <a:r>
              <a:rPr lang="ru-RU" dirty="0" smtClean="0"/>
              <a:t>•	</a:t>
            </a:r>
            <a:r>
              <a:rPr lang="ru-RU" dirty="0" err="1" smtClean="0"/>
              <a:t>визначення</a:t>
            </a:r>
            <a:r>
              <a:rPr lang="ru-RU" dirty="0" smtClean="0"/>
              <a:t> форм і систем оплати </a:t>
            </a:r>
            <a:r>
              <a:rPr lang="ru-RU" dirty="0" err="1" smtClean="0"/>
              <a:t>праці</a:t>
            </a:r>
            <a:r>
              <a:rPr lang="ru-RU" dirty="0" smtClean="0"/>
              <a:t> </a:t>
            </a:r>
            <a:r>
              <a:rPr lang="ru-RU" dirty="0" err="1" smtClean="0"/>
              <a:t>працівників</a:t>
            </a:r>
            <a:r>
              <a:rPr lang="ru-RU" dirty="0" smtClean="0"/>
              <a:t> </a:t>
            </a:r>
            <a:r>
              <a:rPr lang="ru-RU" dirty="0" err="1" smtClean="0"/>
              <a:t>підприємства</a:t>
            </a:r>
            <a:r>
              <a:rPr lang="ru-RU" dirty="0" smtClean="0"/>
              <a:t>;</a:t>
            </a:r>
          </a:p>
          <a:p>
            <a:r>
              <a:rPr lang="ru-RU" dirty="0" smtClean="0"/>
              <a:t>•	</a:t>
            </a:r>
            <a:r>
              <a:rPr lang="ru-RU" dirty="0" err="1" smtClean="0"/>
              <a:t>розробку</a:t>
            </a:r>
            <a:r>
              <a:rPr lang="ru-RU" dirty="0" smtClean="0"/>
              <a:t>	</a:t>
            </a:r>
            <a:r>
              <a:rPr lang="ru-RU" dirty="0" err="1" smtClean="0"/>
              <a:t>критеріїв</a:t>
            </a:r>
            <a:r>
              <a:rPr lang="ru-RU" dirty="0" smtClean="0"/>
              <a:t>	і	</a:t>
            </a:r>
            <a:r>
              <a:rPr lang="ru-RU" dirty="0" err="1" smtClean="0"/>
              <a:t>визначення</a:t>
            </a:r>
            <a:r>
              <a:rPr lang="ru-RU" dirty="0" smtClean="0"/>
              <a:t>	</a:t>
            </a:r>
            <a:r>
              <a:rPr lang="ru-RU" dirty="0" err="1" smtClean="0"/>
              <a:t>розмірів</a:t>
            </a:r>
            <a:r>
              <a:rPr lang="ru-RU" dirty="0" smtClean="0"/>
              <a:t>	доплат	за	</a:t>
            </a:r>
            <a:r>
              <a:rPr lang="ru-RU" dirty="0" err="1" smtClean="0"/>
              <a:t>окремі</a:t>
            </a:r>
            <a:r>
              <a:rPr lang="ru-RU" dirty="0" smtClean="0"/>
              <a:t> </a:t>
            </a:r>
            <a:r>
              <a:rPr lang="ru-RU" dirty="0" err="1" smtClean="0"/>
              <a:t>досягнення</a:t>
            </a:r>
            <a:r>
              <a:rPr lang="ru-RU" dirty="0" smtClean="0"/>
              <a:t> </a:t>
            </a:r>
            <a:r>
              <a:rPr lang="ru-RU" dirty="0" err="1" smtClean="0"/>
              <a:t>працівників</a:t>
            </a:r>
            <a:r>
              <a:rPr lang="ru-RU" dirty="0" smtClean="0"/>
              <a:t> і </a:t>
            </a:r>
            <a:r>
              <a:rPr lang="ru-RU" dirty="0" err="1" smtClean="0"/>
              <a:t>фахівців</a:t>
            </a:r>
            <a:r>
              <a:rPr lang="ru-RU" dirty="0" smtClean="0"/>
              <a:t> </a:t>
            </a:r>
            <a:r>
              <a:rPr lang="ru-RU" dirty="0" err="1" smtClean="0"/>
              <a:t>підприємства</a:t>
            </a:r>
            <a:r>
              <a:rPr lang="ru-RU" dirty="0" smtClean="0"/>
              <a:t>;</a:t>
            </a:r>
          </a:p>
          <a:p>
            <a:r>
              <a:rPr lang="ru-RU" dirty="0" smtClean="0"/>
              <a:t>•	</a:t>
            </a:r>
            <a:r>
              <a:rPr lang="ru-RU" dirty="0" err="1" smtClean="0"/>
              <a:t>розробку</a:t>
            </a:r>
            <a:r>
              <a:rPr lang="ru-RU" dirty="0" smtClean="0"/>
              <a:t> </a:t>
            </a:r>
            <a:r>
              <a:rPr lang="ru-RU" dirty="0" err="1" smtClean="0"/>
              <a:t>системи</a:t>
            </a:r>
            <a:r>
              <a:rPr lang="ru-RU" dirty="0" smtClean="0"/>
              <a:t> </a:t>
            </a:r>
            <a:r>
              <a:rPr lang="ru-RU" dirty="0" err="1" smtClean="0"/>
              <a:t>посадових</a:t>
            </a:r>
            <a:r>
              <a:rPr lang="ru-RU" dirty="0" smtClean="0"/>
              <a:t> </a:t>
            </a:r>
            <a:r>
              <a:rPr lang="ru-RU" dirty="0" err="1" smtClean="0"/>
              <a:t>окладів</a:t>
            </a:r>
            <a:r>
              <a:rPr lang="ru-RU" dirty="0" smtClean="0"/>
              <a:t> </a:t>
            </a:r>
            <a:r>
              <a:rPr lang="ru-RU" dirty="0" err="1" smtClean="0"/>
              <a:t>службовців</a:t>
            </a:r>
            <a:r>
              <a:rPr lang="ru-RU" dirty="0" smtClean="0"/>
              <a:t> і </a:t>
            </a:r>
            <a:r>
              <a:rPr lang="ru-RU" dirty="0" err="1" smtClean="0"/>
              <a:t>фахівців</a:t>
            </a:r>
            <a:r>
              <a:rPr lang="ru-RU" dirty="0" smtClean="0"/>
              <a:t>;</a:t>
            </a:r>
          </a:p>
          <a:p>
            <a:r>
              <a:rPr lang="ru-RU" dirty="0" smtClean="0"/>
              <a:t>•	</a:t>
            </a:r>
            <a:r>
              <a:rPr lang="ru-RU" dirty="0" err="1" smtClean="0"/>
              <a:t>обґрунтовування</a:t>
            </a:r>
            <a:r>
              <a:rPr lang="ru-RU" dirty="0" smtClean="0"/>
              <a:t> </a:t>
            </a:r>
            <a:r>
              <a:rPr lang="ru-RU" dirty="0" err="1" smtClean="0"/>
              <a:t>показників</a:t>
            </a:r>
            <a:r>
              <a:rPr lang="ru-RU" dirty="0" smtClean="0"/>
              <a:t> і </a:t>
            </a:r>
            <a:r>
              <a:rPr lang="ru-RU" dirty="0" err="1" smtClean="0"/>
              <a:t>системи</a:t>
            </a:r>
            <a:r>
              <a:rPr lang="ru-RU" dirty="0" smtClean="0"/>
              <a:t> </a:t>
            </a:r>
            <a:r>
              <a:rPr lang="ru-RU" dirty="0" err="1" smtClean="0"/>
              <a:t>преміювання</a:t>
            </a:r>
            <a:r>
              <a:rPr lang="ru-RU" dirty="0" smtClean="0"/>
              <a:t> </a:t>
            </a:r>
            <a:r>
              <a:rPr lang="ru-RU" dirty="0" err="1" smtClean="0"/>
              <a:t>співробітників</a:t>
            </a:r>
            <a:endParaRPr lang="ru-RU" dirty="0" smtClean="0"/>
          </a:p>
          <a:p>
            <a:endParaRPr lang="ru-RU" dirty="0"/>
          </a:p>
        </p:txBody>
      </p:sp>
    </p:spTree>
    <p:extLst>
      <p:ext uri="{BB962C8B-B14F-4D97-AF65-F5344CB8AC3E}">
        <p14:creationId xmlns:p14="http://schemas.microsoft.com/office/powerpoint/2010/main" val="49320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223305"/>
            <a:ext cx="12061371" cy="6740307"/>
          </a:xfrm>
          <a:prstGeom prst="rect">
            <a:avLst/>
          </a:prstGeom>
        </p:spPr>
        <p:txBody>
          <a:bodyPr wrap="square">
            <a:spAutoFit/>
          </a:bodyPr>
          <a:lstStyle/>
          <a:p>
            <a:r>
              <a:rPr lang="ru-RU" b="1" dirty="0" smtClean="0"/>
              <a:t>Оплата </a:t>
            </a:r>
            <a:r>
              <a:rPr lang="ru-RU" b="1" dirty="0" err="1" smtClean="0"/>
              <a:t>праці</a:t>
            </a:r>
            <a:r>
              <a:rPr lang="ru-RU" b="1" dirty="0" smtClean="0"/>
              <a:t> </a:t>
            </a:r>
            <a:r>
              <a:rPr lang="ru-RU" dirty="0" smtClean="0"/>
              <a:t>– </a:t>
            </a:r>
            <a:r>
              <a:rPr lang="ru-RU" dirty="0" err="1" smtClean="0"/>
              <a:t>це</a:t>
            </a:r>
            <a:r>
              <a:rPr lang="ru-RU" dirty="0" smtClean="0"/>
              <a:t> </a:t>
            </a:r>
            <a:r>
              <a:rPr lang="ru-RU" dirty="0" err="1" smtClean="0"/>
              <a:t>механізм</a:t>
            </a:r>
            <a:r>
              <a:rPr lang="ru-RU" dirty="0" smtClean="0"/>
              <a:t> </a:t>
            </a:r>
            <a:r>
              <a:rPr lang="ru-RU" dirty="0" err="1" smtClean="0"/>
              <a:t>визначення</a:t>
            </a:r>
            <a:r>
              <a:rPr lang="ru-RU" dirty="0" smtClean="0"/>
              <a:t> як </a:t>
            </a:r>
            <a:r>
              <a:rPr lang="ru-RU" dirty="0" err="1" smtClean="0"/>
              <a:t>розміру</a:t>
            </a:r>
            <a:r>
              <a:rPr lang="ru-RU" dirty="0" smtClean="0"/>
              <a:t> </a:t>
            </a:r>
            <a:r>
              <a:rPr lang="ru-RU" dirty="0" err="1" smtClean="0"/>
              <a:t>заробітної</a:t>
            </a:r>
            <a:r>
              <a:rPr lang="ru-RU" dirty="0" smtClean="0"/>
              <a:t> плати за </a:t>
            </a:r>
            <a:r>
              <a:rPr lang="ru-RU" dirty="0" err="1" smtClean="0"/>
              <a:t>відпрацьований</a:t>
            </a:r>
            <a:r>
              <a:rPr lang="ru-RU" dirty="0" smtClean="0"/>
              <a:t> </a:t>
            </a:r>
            <a:r>
              <a:rPr lang="ru-RU" dirty="0" err="1" smtClean="0"/>
              <a:t>робочий</a:t>
            </a:r>
            <a:r>
              <a:rPr lang="ru-RU" dirty="0" smtClean="0"/>
              <a:t> час, так і </a:t>
            </a:r>
            <a:r>
              <a:rPr lang="ru-RU" dirty="0" err="1" smtClean="0"/>
              <a:t>інших</a:t>
            </a:r>
            <a:r>
              <a:rPr lang="ru-RU" dirty="0" smtClean="0"/>
              <a:t> </a:t>
            </a:r>
            <a:r>
              <a:rPr lang="ru-RU" dirty="0" err="1" smtClean="0"/>
              <a:t>виплат</a:t>
            </a:r>
            <a:r>
              <a:rPr lang="ru-RU" dirty="0" smtClean="0"/>
              <a:t>, </a:t>
            </a:r>
            <a:r>
              <a:rPr lang="ru-RU" dirty="0" err="1" smtClean="0"/>
              <a:t>які</a:t>
            </a:r>
            <a:r>
              <a:rPr lang="ru-RU" dirty="0" smtClean="0"/>
              <a:t> </a:t>
            </a:r>
            <a:r>
              <a:rPr lang="ru-RU" dirty="0" err="1" smtClean="0"/>
              <a:t>гарантовані</a:t>
            </a:r>
            <a:r>
              <a:rPr lang="ru-RU" dirty="0" smtClean="0"/>
              <a:t> </a:t>
            </a:r>
            <a:r>
              <a:rPr lang="ru-RU" dirty="0" err="1" smtClean="0"/>
              <a:t>договірними</a:t>
            </a:r>
            <a:r>
              <a:rPr lang="ru-RU" dirty="0" smtClean="0"/>
              <a:t> </a:t>
            </a:r>
            <a:r>
              <a:rPr lang="ru-RU" dirty="0" err="1" smtClean="0"/>
              <a:t>угодами</a:t>
            </a:r>
            <a:r>
              <a:rPr lang="ru-RU" dirty="0" smtClean="0"/>
              <a:t> за </a:t>
            </a:r>
            <a:r>
              <a:rPr lang="ru-RU" dirty="0" err="1" smtClean="0"/>
              <a:t>невідпрацьований</a:t>
            </a:r>
            <a:r>
              <a:rPr lang="ru-RU" dirty="0" smtClean="0"/>
              <a:t> час: оплата </a:t>
            </a:r>
            <a:r>
              <a:rPr lang="ru-RU" dirty="0" err="1" smtClean="0"/>
              <a:t>чергових</a:t>
            </a:r>
            <a:r>
              <a:rPr lang="ru-RU" dirty="0" smtClean="0"/>
              <a:t> та </a:t>
            </a:r>
            <a:r>
              <a:rPr lang="ru-RU" dirty="0" err="1" smtClean="0"/>
              <a:t>додаткових</a:t>
            </a:r>
            <a:r>
              <a:rPr lang="ru-RU" dirty="0" smtClean="0"/>
              <a:t> </a:t>
            </a:r>
            <a:r>
              <a:rPr lang="ru-RU" dirty="0" err="1" smtClean="0"/>
              <a:t>відпусток</a:t>
            </a:r>
            <a:r>
              <a:rPr lang="ru-RU" dirty="0" smtClean="0"/>
              <a:t>, </a:t>
            </a:r>
            <a:r>
              <a:rPr lang="ru-RU" dirty="0" err="1" smtClean="0"/>
              <a:t>навчальних</a:t>
            </a:r>
            <a:r>
              <a:rPr lang="ru-RU" dirty="0" smtClean="0"/>
              <a:t> </a:t>
            </a:r>
            <a:r>
              <a:rPr lang="ru-RU" dirty="0" err="1" smtClean="0"/>
              <a:t>відпусток</a:t>
            </a:r>
            <a:r>
              <a:rPr lang="ru-RU" dirty="0" smtClean="0"/>
              <a:t>; часу </a:t>
            </a:r>
            <a:r>
              <a:rPr lang="ru-RU" dirty="0" err="1" smtClean="0"/>
              <a:t>проходження</a:t>
            </a:r>
            <a:r>
              <a:rPr lang="ru-RU" dirty="0" smtClean="0"/>
              <a:t> </a:t>
            </a:r>
            <a:r>
              <a:rPr lang="ru-RU" dirty="0" err="1" smtClean="0"/>
              <a:t>профперенавчання</a:t>
            </a:r>
            <a:r>
              <a:rPr lang="ru-RU" dirty="0" smtClean="0"/>
              <a:t>, </a:t>
            </a:r>
            <a:r>
              <a:rPr lang="ru-RU" dirty="0" err="1" smtClean="0"/>
              <a:t>підвищення</a:t>
            </a:r>
            <a:r>
              <a:rPr lang="ru-RU" dirty="0" smtClean="0"/>
              <a:t> </a:t>
            </a:r>
            <a:r>
              <a:rPr lang="ru-RU" dirty="0" err="1" smtClean="0"/>
              <a:t>кваліфікації</a:t>
            </a:r>
            <a:r>
              <a:rPr lang="ru-RU" dirty="0" smtClean="0"/>
              <a:t> з </a:t>
            </a:r>
            <a:r>
              <a:rPr lang="ru-RU" dirty="0" err="1" smtClean="0"/>
              <a:t>відривом</a:t>
            </a:r>
            <a:r>
              <a:rPr lang="ru-RU" dirty="0" smtClean="0"/>
              <a:t> </a:t>
            </a:r>
            <a:r>
              <a:rPr lang="ru-RU" dirty="0" err="1" smtClean="0"/>
              <a:t>від</a:t>
            </a:r>
            <a:r>
              <a:rPr lang="ru-RU" dirty="0" smtClean="0"/>
              <a:t> </a:t>
            </a:r>
            <a:r>
              <a:rPr lang="ru-RU" dirty="0" err="1" smtClean="0"/>
              <a:t>основної</a:t>
            </a:r>
            <a:r>
              <a:rPr lang="ru-RU" dirty="0" smtClean="0"/>
              <a:t> </a:t>
            </a:r>
            <a:r>
              <a:rPr lang="ru-RU" dirty="0" err="1" smtClean="0"/>
              <a:t>роботи</a:t>
            </a:r>
            <a:r>
              <a:rPr lang="ru-RU" dirty="0" smtClean="0"/>
              <a:t>; оплата браку та </a:t>
            </a:r>
            <a:r>
              <a:rPr lang="ru-RU" dirty="0" err="1" smtClean="0"/>
              <a:t>простоїв</a:t>
            </a:r>
            <a:r>
              <a:rPr lang="ru-RU" dirty="0" smtClean="0"/>
              <a:t> не з вини </a:t>
            </a:r>
            <a:r>
              <a:rPr lang="ru-RU" dirty="0" err="1" smtClean="0"/>
              <a:t>працівника</a:t>
            </a:r>
            <a:r>
              <a:rPr lang="ru-RU" dirty="0" smtClean="0"/>
              <a:t> та </a:t>
            </a:r>
            <a:r>
              <a:rPr lang="ru-RU" dirty="0" err="1" smtClean="0"/>
              <a:t>ін</a:t>
            </a:r>
            <a:r>
              <a:rPr lang="ru-RU" dirty="0" smtClean="0"/>
              <a:t>., </a:t>
            </a:r>
            <a:r>
              <a:rPr lang="ru-RU" dirty="0" err="1" smtClean="0"/>
              <a:t>які</a:t>
            </a:r>
            <a:r>
              <a:rPr lang="ru-RU" dirty="0" smtClean="0"/>
              <a:t> </a:t>
            </a:r>
            <a:r>
              <a:rPr lang="ru-RU" dirty="0" err="1" smtClean="0"/>
              <a:t>передбачені</a:t>
            </a:r>
            <a:r>
              <a:rPr lang="ru-RU" dirty="0" smtClean="0"/>
              <a:t> законами </a:t>
            </a:r>
            <a:r>
              <a:rPr lang="ru-RU" dirty="0" err="1" smtClean="0"/>
              <a:t>України</a:t>
            </a:r>
            <a:r>
              <a:rPr lang="ru-RU" dirty="0" smtClean="0"/>
              <a:t> (</a:t>
            </a:r>
            <a:r>
              <a:rPr lang="ru-RU" dirty="0" err="1" smtClean="0"/>
              <a:t>КЗпП</a:t>
            </a:r>
            <a:r>
              <a:rPr lang="ru-RU" dirty="0" smtClean="0"/>
              <a:t>, “Про оплату </a:t>
            </a:r>
            <a:r>
              <a:rPr lang="ru-RU" dirty="0" err="1" smtClean="0"/>
              <a:t>праці</a:t>
            </a:r>
            <a:r>
              <a:rPr lang="ru-RU" dirty="0" smtClean="0"/>
              <a:t>”, “Про </a:t>
            </a:r>
            <a:r>
              <a:rPr lang="ru-RU" dirty="0" err="1" smtClean="0"/>
              <a:t>підприємства</a:t>
            </a:r>
            <a:r>
              <a:rPr lang="ru-RU" dirty="0" smtClean="0"/>
              <a:t>” </a:t>
            </a:r>
            <a:r>
              <a:rPr lang="ru-RU" dirty="0" err="1" smtClean="0"/>
              <a:t>ін</a:t>
            </a:r>
            <a:r>
              <a:rPr lang="ru-RU" dirty="0" smtClean="0"/>
              <a:t>.).</a:t>
            </a:r>
          </a:p>
          <a:p>
            <a:r>
              <a:rPr lang="ru-RU" b="1" dirty="0" err="1" smtClean="0"/>
              <a:t>Організація</a:t>
            </a:r>
            <a:r>
              <a:rPr lang="ru-RU" b="1" dirty="0" smtClean="0"/>
              <a:t> оплати </a:t>
            </a:r>
            <a:r>
              <a:rPr lang="ru-RU" b="1" dirty="0" err="1" smtClean="0"/>
              <a:t>праці</a:t>
            </a:r>
            <a:r>
              <a:rPr lang="ru-RU" b="1" dirty="0" smtClean="0"/>
              <a:t> </a:t>
            </a:r>
            <a:r>
              <a:rPr lang="ru-RU" dirty="0" smtClean="0"/>
              <a:t>– </a:t>
            </a:r>
            <a:r>
              <a:rPr lang="ru-RU" dirty="0" err="1" smtClean="0"/>
              <a:t>це</a:t>
            </a:r>
            <a:r>
              <a:rPr lang="ru-RU" dirty="0" smtClean="0"/>
              <a:t> </a:t>
            </a:r>
            <a:r>
              <a:rPr lang="ru-RU" dirty="0" err="1" smtClean="0"/>
              <a:t>приведення</a:t>
            </a:r>
            <a:r>
              <a:rPr lang="ru-RU" dirty="0" smtClean="0"/>
              <a:t> </a:t>
            </a:r>
            <a:r>
              <a:rPr lang="ru-RU" dirty="0" err="1" smtClean="0"/>
              <a:t>складових</a:t>
            </a:r>
            <a:r>
              <a:rPr lang="ru-RU" dirty="0" smtClean="0"/>
              <a:t> </a:t>
            </a:r>
            <a:r>
              <a:rPr lang="ru-RU" dirty="0" err="1" smtClean="0"/>
              <a:t>елементів</a:t>
            </a:r>
            <a:r>
              <a:rPr lang="ru-RU" dirty="0" smtClean="0"/>
              <a:t> </a:t>
            </a:r>
            <a:r>
              <a:rPr lang="ru-RU" dirty="0" err="1" smtClean="0"/>
              <a:t>її</a:t>
            </a:r>
            <a:r>
              <a:rPr lang="ru-RU" dirty="0" smtClean="0"/>
              <a:t> </a:t>
            </a:r>
            <a:r>
              <a:rPr lang="ru-RU" dirty="0" err="1" smtClean="0"/>
              <a:t>механізму</a:t>
            </a:r>
            <a:r>
              <a:rPr lang="ru-RU" dirty="0" smtClean="0"/>
              <a:t> в </a:t>
            </a:r>
            <a:r>
              <a:rPr lang="ru-RU" dirty="0" err="1" smtClean="0"/>
              <a:t>певну</a:t>
            </a:r>
            <a:r>
              <a:rPr lang="ru-RU" dirty="0" smtClean="0"/>
              <a:t> систему й </a:t>
            </a:r>
            <a:r>
              <a:rPr lang="ru-RU" dirty="0" err="1" smtClean="0"/>
              <a:t>встановлення</a:t>
            </a:r>
            <a:r>
              <a:rPr lang="ru-RU" dirty="0" smtClean="0"/>
              <a:t> </a:t>
            </a:r>
            <a:r>
              <a:rPr lang="ru-RU" dirty="0" err="1" smtClean="0"/>
              <a:t>між</a:t>
            </a:r>
            <a:r>
              <a:rPr lang="ru-RU" dirty="0" smtClean="0"/>
              <a:t> ними </a:t>
            </a:r>
            <a:r>
              <a:rPr lang="ru-RU" dirty="0" err="1" smtClean="0"/>
              <a:t>взаємозалежності</a:t>
            </a:r>
            <a:r>
              <a:rPr lang="ru-RU" dirty="0" smtClean="0"/>
              <a:t>, </a:t>
            </a:r>
            <a:r>
              <a:rPr lang="ru-RU" dirty="0" err="1" smtClean="0"/>
              <a:t>завдяки</a:t>
            </a:r>
            <a:r>
              <a:rPr lang="ru-RU" dirty="0" smtClean="0"/>
              <a:t> </a:t>
            </a:r>
            <a:r>
              <a:rPr lang="ru-RU" dirty="0" err="1" smtClean="0"/>
              <a:t>чому</a:t>
            </a:r>
            <a:r>
              <a:rPr lang="ru-RU" dirty="0" smtClean="0"/>
              <a:t> </a:t>
            </a:r>
            <a:r>
              <a:rPr lang="ru-RU" dirty="0" err="1" smtClean="0"/>
              <a:t>забезпечується</a:t>
            </a:r>
            <a:r>
              <a:rPr lang="ru-RU" dirty="0" smtClean="0"/>
              <a:t> </a:t>
            </a:r>
            <a:r>
              <a:rPr lang="ru-RU" dirty="0" err="1" smtClean="0"/>
              <a:t>додержання</a:t>
            </a:r>
            <a:r>
              <a:rPr lang="ru-RU" dirty="0" smtClean="0"/>
              <a:t> </a:t>
            </a:r>
            <a:r>
              <a:rPr lang="ru-RU" dirty="0" err="1" smtClean="0"/>
              <a:t>принципів</a:t>
            </a:r>
            <a:r>
              <a:rPr lang="ru-RU" dirty="0" smtClean="0"/>
              <a:t> </a:t>
            </a:r>
            <a:r>
              <a:rPr lang="ru-RU" dirty="0" err="1" smtClean="0"/>
              <a:t>організації</a:t>
            </a:r>
            <a:r>
              <a:rPr lang="ru-RU" dirty="0" smtClean="0"/>
              <a:t> </a:t>
            </a:r>
            <a:r>
              <a:rPr lang="ru-RU" dirty="0" err="1" smtClean="0"/>
              <a:t>заробітної</a:t>
            </a:r>
            <a:r>
              <a:rPr lang="ru-RU" dirty="0" smtClean="0"/>
              <a:t> плати та </a:t>
            </a:r>
            <a:r>
              <a:rPr lang="ru-RU" dirty="0" err="1" smtClean="0"/>
              <a:t>реалізація</a:t>
            </a:r>
            <a:r>
              <a:rPr lang="ru-RU" dirty="0" smtClean="0"/>
              <a:t> </a:t>
            </a:r>
            <a:r>
              <a:rPr lang="ru-RU" dirty="0" err="1" smtClean="0"/>
              <a:t>її</a:t>
            </a:r>
            <a:r>
              <a:rPr lang="ru-RU" dirty="0" smtClean="0"/>
              <a:t> </a:t>
            </a:r>
            <a:r>
              <a:rPr lang="ru-RU" dirty="0" err="1" smtClean="0"/>
              <a:t>функцій</a:t>
            </a:r>
            <a:r>
              <a:rPr lang="ru-RU" dirty="0" smtClean="0"/>
              <a:t>.</a:t>
            </a:r>
          </a:p>
          <a:p>
            <a:r>
              <a:rPr lang="ru-RU" b="1" dirty="0" smtClean="0"/>
              <a:t>Метою </a:t>
            </a:r>
            <a:r>
              <a:rPr lang="ru-RU" b="1" dirty="0" err="1" smtClean="0"/>
              <a:t>організації</a:t>
            </a:r>
            <a:r>
              <a:rPr lang="ru-RU" b="1" dirty="0" smtClean="0"/>
              <a:t> оплати </a:t>
            </a:r>
            <a:r>
              <a:rPr lang="ru-RU" b="1" dirty="0" err="1" smtClean="0"/>
              <a:t>праці</a:t>
            </a:r>
            <a:r>
              <a:rPr lang="ru-RU" b="1" dirty="0" smtClean="0"/>
              <a:t> </a:t>
            </a:r>
            <a:r>
              <a:rPr lang="ru-RU" dirty="0" smtClean="0"/>
              <a:t>є </a:t>
            </a:r>
            <a:r>
              <a:rPr lang="ru-RU" dirty="0" err="1" smtClean="0"/>
              <a:t>її</a:t>
            </a:r>
            <a:r>
              <a:rPr lang="ru-RU" dirty="0" smtClean="0"/>
              <a:t> </a:t>
            </a:r>
            <a:r>
              <a:rPr lang="ru-RU" dirty="0" err="1" smtClean="0"/>
              <a:t>диференціація</a:t>
            </a:r>
            <a:r>
              <a:rPr lang="ru-RU" dirty="0" smtClean="0"/>
              <a:t> та </a:t>
            </a:r>
            <a:r>
              <a:rPr lang="ru-RU" dirty="0" err="1" smtClean="0"/>
              <a:t>регулювання</a:t>
            </a:r>
            <a:r>
              <a:rPr lang="ru-RU" dirty="0" smtClean="0"/>
              <a:t> за </a:t>
            </a:r>
            <a:r>
              <a:rPr lang="ru-RU" dirty="0" err="1" smtClean="0"/>
              <a:t>категоріями</a:t>
            </a:r>
            <a:r>
              <a:rPr lang="ru-RU" dirty="0" smtClean="0"/>
              <a:t> персоналу </a:t>
            </a:r>
            <a:r>
              <a:rPr lang="ru-RU" dirty="0" err="1" smtClean="0"/>
              <a:t>залежно</a:t>
            </a:r>
            <a:r>
              <a:rPr lang="ru-RU" dirty="0" smtClean="0"/>
              <a:t> </a:t>
            </a:r>
            <a:r>
              <a:rPr lang="ru-RU" dirty="0" err="1" smtClean="0"/>
              <a:t>від</a:t>
            </a:r>
            <a:r>
              <a:rPr lang="ru-RU" dirty="0" smtClean="0"/>
              <a:t> </a:t>
            </a:r>
            <a:r>
              <a:rPr lang="ru-RU" dirty="0" err="1" smtClean="0"/>
              <a:t>складності</a:t>
            </a:r>
            <a:r>
              <a:rPr lang="ru-RU" dirty="0" smtClean="0"/>
              <a:t>, </a:t>
            </a:r>
            <a:r>
              <a:rPr lang="ru-RU" dirty="0" err="1" smtClean="0"/>
              <a:t>важкості</a:t>
            </a:r>
            <a:r>
              <a:rPr lang="ru-RU" dirty="0" smtClean="0"/>
              <a:t> </a:t>
            </a:r>
            <a:r>
              <a:rPr lang="ru-RU" dirty="0" err="1" smtClean="0"/>
              <a:t>робіт</a:t>
            </a:r>
            <a:r>
              <a:rPr lang="ru-RU" dirty="0" smtClean="0"/>
              <a:t>, </a:t>
            </a:r>
            <a:r>
              <a:rPr lang="ru-RU" dirty="0" err="1" smtClean="0"/>
              <a:t>що</a:t>
            </a:r>
            <a:r>
              <a:rPr lang="ru-RU" dirty="0" smtClean="0"/>
              <a:t> </a:t>
            </a:r>
            <a:r>
              <a:rPr lang="ru-RU" dirty="0" err="1" smtClean="0"/>
              <a:t>виконуються</a:t>
            </a:r>
            <a:r>
              <a:rPr lang="ru-RU" dirty="0" smtClean="0"/>
              <a:t>, умов </a:t>
            </a:r>
            <a:r>
              <a:rPr lang="ru-RU" dirty="0" err="1" smtClean="0"/>
              <a:t>праці</a:t>
            </a:r>
            <a:r>
              <a:rPr lang="ru-RU" dirty="0" smtClean="0"/>
              <a:t>, а </a:t>
            </a:r>
            <a:r>
              <a:rPr lang="ru-RU" dirty="0" err="1" smtClean="0"/>
              <a:t>також</a:t>
            </a:r>
            <a:r>
              <a:rPr lang="ru-RU" dirty="0" smtClean="0"/>
              <a:t> </a:t>
            </a:r>
            <a:r>
              <a:rPr lang="ru-RU" dirty="0" err="1" smtClean="0"/>
              <a:t>індивідуальних</a:t>
            </a:r>
            <a:r>
              <a:rPr lang="ru-RU" dirty="0" smtClean="0"/>
              <a:t> та </a:t>
            </a:r>
            <a:r>
              <a:rPr lang="ru-RU" dirty="0" err="1" smtClean="0"/>
              <a:t>колективних</a:t>
            </a:r>
            <a:r>
              <a:rPr lang="ru-RU" dirty="0" smtClean="0"/>
              <a:t> </a:t>
            </a:r>
            <a:r>
              <a:rPr lang="ru-RU" dirty="0" err="1" smtClean="0"/>
              <a:t>результатів</a:t>
            </a:r>
            <a:r>
              <a:rPr lang="ru-RU" dirty="0" smtClean="0"/>
              <a:t> </a:t>
            </a:r>
            <a:r>
              <a:rPr lang="ru-RU" dirty="0" err="1" smtClean="0"/>
              <a:t>праці</a:t>
            </a:r>
            <a:r>
              <a:rPr lang="ru-RU" dirty="0" smtClean="0"/>
              <a:t> за умов </a:t>
            </a:r>
            <a:r>
              <a:rPr lang="ru-RU" dirty="0" err="1" smtClean="0"/>
              <a:t>забезпечення</a:t>
            </a:r>
            <a:r>
              <a:rPr lang="ru-RU" dirty="0" smtClean="0"/>
              <a:t> </a:t>
            </a:r>
            <a:r>
              <a:rPr lang="ru-RU" dirty="0" err="1" smtClean="0"/>
              <a:t>гарантованого</a:t>
            </a:r>
            <a:r>
              <a:rPr lang="ru-RU" dirty="0" smtClean="0"/>
              <a:t> в </a:t>
            </a:r>
            <a:r>
              <a:rPr lang="ru-RU" dirty="0" err="1" smtClean="0"/>
              <a:t>генеральній</a:t>
            </a:r>
            <a:r>
              <a:rPr lang="ru-RU" dirty="0" smtClean="0"/>
              <a:t>, </a:t>
            </a:r>
            <a:r>
              <a:rPr lang="ru-RU" dirty="0" err="1" smtClean="0"/>
              <a:t>галузевій</a:t>
            </a:r>
            <a:r>
              <a:rPr lang="ru-RU" dirty="0" smtClean="0"/>
              <a:t> </a:t>
            </a:r>
            <a:r>
              <a:rPr lang="ru-RU" dirty="0" err="1" smtClean="0"/>
              <a:t>угодах</a:t>
            </a:r>
            <a:r>
              <a:rPr lang="ru-RU" dirty="0" smtClean="0"/>
              <a:t> та </a:t>
            </a:r>
            <a:r>
              <a:rPr lang="ru-RU" dirty="0" err="1" smtClean="0"/>
              <a:t>колективному</a:t>
            </a:r>
            <a:r>
              <a:rPr lang="ru-RU" dirty="0" smtClean="0"/>
              <a:t> </a:t>
            </a:r>
            <a:r>
              <a:rPr lang="ru-RU" dirty="0" err="1" smtClean="0"/>
              <a:t>договорі</a:t>
            </a:r>
            <a:r>
              <a:rPr lang="ru-RU" dirty="0" smtClean="0"/>
              <a:t> </a:t>
            </a:r>
            <a:r>
              <a:rPr lang="ru-RU" dirty="0" err="1" smtClean="0"/>
              <a:t>заробітку</a:t>
            </a:r>
            <a:r>
              <a:rPr lang="ru-RU" dirty="0" smtClean="0"/>
              <a:t> за </a:t>
            </a:r>
            <a:r>
              <a:rPr lang="ru-RU" dirty="0" err="1" smtClean="0"/>
              <a:t>виконання</a:t>
            </a:r>
            <a:r>
              <a:rPr lang="ru-RU" dirty="0" smtClean="0"/>
              <a:t> </a:t>
            </a:r>
            <a:r>
              <a:rPr lang="ru-RU" dirty="0" err="1" smtClean="0"/>
              <a:t>норми</a:t>
            </a:r>
            <a:r>
              <a:rPr lang="ru-RU" dirty="0" smtClean="0"/>
              <a:t> </a:t>
            </a:r>
            <a:r>
              <a:rPr lang="ru-RU" dirty="0" err="1" smtClean="0"/>
              <a:t>праці</a:t>
            </a:r>
            <a:r>
              <a:rPr lang="ru-RU" dirty="0" smtClean="0"/>
              <a:t>.</a:t>
            </a:r>
          </a:p>
          <a:p>
            <a:r>
              <a:rPr lang="ru-RU" b="1" dirty="0" err="1" smtClean="0"/>
              <a:t>Головним</a:t>
            </a:r>
            <a:r>
              <a:rPr lang="ru-RU" b="1" dirty="0" smtClean="0"/>
              <a:t> </a:t>
            </a:r>
            <a:r>
              <a:rPr lang="ru-RU" b="1" dirty="0" err="1" smtClean="0"/>
              <a:t>завданням</a:t>
            </a:r>
            <a:r>
              <a:rPr lang="ru-RU" b="1" dirty="0" smtClean="0"/>
              <a:t> </a:t>
            </a:r>
            <a:r>
              <a:rPr lang="ru-RU" b="1" dirty="0" err="1" smtClean="0"/>
              <a:t>організації</a:t>
            </a:r>
            <a:r>
              <a:rPr lang="ru-RU" b="1" dirty="0" smtClean="0"/>
              <a:t> оплати </a:t>
            </a:r>
            <a:r>
              <a:rPr lang="ru-RU" b="1" dirty="0" err="1" smtClean="0"/>
              <a:t>праці</a:t>
            </a:r>
            <a:r>
              <a:rPr lang="ru-RU" b="1" dirty="0" smtClean="0"/>
              <a:t> </a:t>
            </a:r>
            <a:r>
              <a:rPr lang="ru-RU" dirty="0" smtClean="0"/>
              <a:t>є </a:t>
            </a:r>
            <a:r>
              <a:rPr lang="ru-RU" dirty="0" err="1" smtClean="0"/>
              <a:t>знаходження</a:t>
            </a:r>
            <a:r>
              <a:rPr lang="ru-RU" dirty="0" smtClean="0"/>
              <a:t> оптимального </a:t>
            </a:r>
            <a:r>
              <a:rPr lang="ru-RU" dirty="0" err="1" smtClean="0"/>
              <a:t>співвідношення</a:t>
            </a:r>
            <a:r>
              <a:rPr lang="ru-RU" dirty="0" smtClean="0"/>
              <a:t> </a:t>
            </a:r>
            <a:r>
              <a:rPr lang="ru-RU" dirty="0" err="1" smtClean="0"/>
              <a:t>між</a:t>
            </a:r>
            <a:r>
              <a:rPr lang="ru-RU" dirty="0" smtClean="0"/>
              <a:t> </a:t>
            </a:r>
            <a:r>
              <a:rPr lang="ru-RU" dirty="0" err="1" smtClean="0"/>
              <a:t>державним</a:t>
            </a:r>
            <a:r>
              <a:rPr lang="ru-RU" dirty="0" smtClean="0"/>
              <a:t> та </a:t>
            </a:r>
            <a:r>
              <a:rPr lang="ru-RU" dirty="0" err="1" smtClean="0"/>
              <a:t>договірним</a:t>
            </a:r>
            <a:r>
              <a:rPr lang="ru-RU" dirty="0" smtClean="0"/>
              <a:t> </a:t>
            </a:r>
            <a:r>
              <a:rPr lang="ru-RU" dirty="0" err="1" smtClean="0"/>
              <a:t>регулюванням</a:t>
            </a:r>
            <a:r>
              <a:rPr lang="ru-RU" dirty="0" smtClean="0"/>
              <a:t> </a:t>
            </a:r>
            <a:r>
              <a:rPr lang="ru-RU" dirty="0" err="1" smtClean="0"/>
              <a:t>заробітної</a:t>
            </a:r>
            <a:r>
              <a:rPr lang="ru-RU" dirty="0" smtClean="0"/>
              <a:t> плати. </a:t>
            </a:r>
            <a:r>
              <a:rPr lang="ru-RU" dirty="0" err="1" smtClean="0"/>
              <a:t>Зміст</a:t>
            </a:r>
            <a:r>
              <a:rPr lang="ru-RU" dirty="0" smtClean="0"/>
              <a:t> </a:t>
            </a:r>
            <a:r>
              <a:rPr lang="ru-RU" dirty="0" err="1" smtClean="0"/>
              <a:t>угод</a:t>
            </a:r>
            <a:r>
              <a:rPr lang="ru-RU" dirty="0" smtClean="0"/>
              <a:t> та </a:t>
            </a:r>
            <a:r>
              <a:rPr lang="ru-RU" dirty="0" err="1" smtClean="0"/>
              <a:t>договорів</a:t>
            </a:r>
            <a:r>
              <a:rPr lang="ru-RU" dirty="0" smtClean="0"/>
              <a:t> на </a:t>
            </a:r>
            <a:r>
              <a:rPr lang="ru-RU" dirty="0" err="1" smtClean="0"/>
              <a:t>різних</a:t>
            </a:r>
            <a:r>
              <a:rPr lang="ru-RU" dirty="0" smtClean="0"/>
              <a:t> </a:t>
            </a:r>
            <a:r>
              <a:rPr lang="ru-RU" dirty="0" err="1" smtClean="0"/>
              <a:t>рівнях</a:t>
            </a:r>
            <a:r>
              <a:rPr lang="ru-RU" dirty="0" smtClean="0"/>
              <a:t> </a:t>
            </a:r>
            <a:r>
              <a:rPr lang="ru-RU" dirty="0" err="1" smtClean="0"/>
              <a:t>управління</a:t>
            </a:r>
            <a:r>
              <a:rPr lang="ru-RU" dirty="0" smtClean="0"/>
              <a:t> </a:t>
            </a:r>
            <a:r>
              <a:rPr lang="ru-RU" dirty="0" err="1" smtClean="0"/>
              <a:t>економікою</a:t>
            </a:r>
            <a:r>
              <a:rPr lang="ru-RU" dirty="0" smtClean="0"/>
              <a:t> й </a:t>
            </a:r>
            <a:r>
              <a:rPr lang="ru-RU" dirty="0" err="1" smtClean="0"/>
              <a:t>сфери</a:t>
            </a:r>
            <a:r>
              <a:rPr lang="ru-RU" dirty="0" smtClean="0"/>
              <a:t> </a:t>
            </a:r>
            <a:r>
              <a:rPr lang="ru-RU" dirty="0" err="1" smtClean="0"/>
              <a:t>їх</a:t>
            </a:r>
            <a:r>
              <a:rPr lang="ru-RU" dirty="0" smtClean="0"/>
              <a:t> </a:t>
            </a:r>
            <a:r>
              <a:rPr lang="ru-RU" dirty="0" err="1" smtClean="0"/>
              <a:t>впливу</a:t>
            </a:r>
            <a:r>
              <a:rPr lang="ru-RU" dirty="0" smtClean="0"/>
              <a:t> </a:t>
            </a:r>
            <a:r>
              <a:rPr lang="ru-RU" dirty="0" err="1" smtClean="0"/>
              <a:t>визначено</a:t>
            </a:r>
            <a:r>
              <a:rPr lang="ru-RU" dirty="0" smtClean="0"/>
              <a:t> Законами </a:t>
            </a:r>
            <a:r>
              <a:rPr lang="ru-RU" dirty="0" err="1" smtClean="0"/>
              <a:t>України</a:t>
            </a:r>
            <a:r>
              <a:rPr lang="ru-RU" dirty="0" smtClean="0"/>
              <a:t> “Про оплату </a:t>
            </a:r>
            <a:r>
              <a:rPr lang="ru-RU" dirty="0" err="1" smtClean="0"/>
              <a:t>праці</a:t>
            </a:r>
            <a:r>
              <a:rPr lang="ru-RU" dirty="0" smtClean="0"/>
              <a:t>”, “Про </a:t>
            </a:r>
            <a:r>
              <a:rPr lang="ru-RU" dirty="0" err="1" smtClean="0"/>
              <a:t>колективні</a:t>
            </a:r>
            <a:r>
              <a:rPr lang="ru-RU" dirty="0" smtClean="0"/>
              <a:t> договори та угоди” та </a:t>
            </a:r>
            <a:r>
              <a:rPr lang="ru-RU" dirty="0" err="1" smtClean="0"/>
              <a:t>ін</a:t>
            </a:r>
            <a:r>
              <a:rPr lang="ru-RU" dirty="0" smtClean="0"/>
              <a:t>.</a:t>
            </a:r>
          </a:p>
          <a:p>
            <a:r>
              <a:rPr lang="ru-RU" b="1" dirty="0" err="1" smtClean="0"/>
              <a:t>Принципи</a:t>
            </a:r>
            <a:r>
              <a:rPr lang="ru-RU" b="1" dirty="0" smtClean="0"/>
              <a:t> </a:t>
            </a:r>
            <a:r>
              <a:rPr lang="ru-RU" b="1" dirty="0" err="1" smtClean="0"/>
              <a:t>організації</a:t>
            </a:r>
            <a:r>
              <a:rPr lang="ru-RU" b="1" dirty="0" smtClean="0"/>
              <a:t> </a:t>
            </a:r>
            <a:r>
              <a:rPr lang="ru-RU" b="1" dirty="0" err="1" smtClean="0"/>
              <a:t>заробітної</a:t>
            </a:r>
            <a:r>
              <a:rPr lang="ru-RU" b="1" dirty="0" smtClean="0"/>
              <a:t> плати</a:t>
            </a:r>
          </a:p>
          <a:p>
            <a:r>
              <a:rPr lang="ru-RU" b="1" dirty="0" smtClean="0"/>
              <a:t>•	</a:t>
            </a:r>
            <a:r>
              <a:rPr lang="ru-RU" dirty="0" smtClean="0"/>
              <a:t>принцип оплати за </a:t>
            </a:r>
            <a:r>
              <a:rPr lang="ru-RU" dirty="0" err="1" smtClean="0"/>
              <a:t>витратами</a:t>
            </a:r>
            <a:r>
              <a:rPr lang="ru-RU" dirty="0" smtClean="0"/>
              <a:t> та результатами, </a:t>
            </a:r>
            <a:r>
              <a:rPr lang="ru-RU" dirty="0" err="1" smtClean="0"/>
              <a:t>який</a:t>
            </a:r>
            <a:r>
              <a:rPr lang="ru-RU" dirty="0" smtClean="0"/>
              <a:t> </a:t>
            </a:r>
            <a:r>
              <a:rPr lang="ru-RU" dirty="0" err="1" smtClean="0"/>
              <a:t>виходить</a:t>
            </a:r>
            <a:r>
              <a:rPr lang="ru-RU" dirty="0" smtClean="0"/>
              <a:t> </a:t>
            </a:r>
            <a:r>
              <a:rPr lang="ru-RU" dirty="0" err="1" smtClean="0"/>
              <a:t>зі</a:t>
            </a:r>
            <a:r>
              <a:rPr lang="ru-RU" dirty="0" smtClean="0"/>
              <a:t> </a:t>
            </a:r>
            <a:r>
              <a:rPr lang="ru-RU" dirty="0" err="1" smtClean="0"/>
              <a:t>всіх</a:t>
            </a:r>
            <a:r>
              <a:rPr lang="ru-RU" dirty="0" smtClean="0"/>
              <a:t> </a:t>
            </a:r>
            <a:r>
              <a:rPr lang="ru-RU" dirty="0" err="1" smtClean="0"/>
              <a:t>вказаних</a:t>
            </a:r>
            <a:r>
              <a:rPr lang="ru-RU" dirty="0" smtClean="0"/>
              <a:t> </a:t>
            </a:r>
            <a:r>
              <a:rPr lang="ru-RU" dirty="0" err="1" smtClean="0"/>
              <a:t>вище</a:t>
            </a:r>
            <a:r>
              <a:rPr lang="ru-RU" dirty="0" smtClean="0"/>
              <a:t> </a:t>
            </a:r>
            <a:r>
              <a:rPr lang="ru-RU" dirty="0" err="1" smtClean="0"/>
              <a:t>законів</a:t>
            </a:r>
            <a:r>
              <a:rPr lang="ru-RU" dirty="0" smtClean="0"/>
              <a:t>. </a:t>
            </a:r>
            <a:r>
              <a:rPr lang="ru-RU" dirty="0" err="1" smtClean="0"/>
              <a:t>Протягом</a:t>
            </a:r>
            <a:r>
              <a:rPr lang="ru-RU" dirty="0" smtClean="0"/>
              <a:t> </a:t>
            </a:r>
            <a:r>
              <a:rPr lang="ru-RU" dirty="0" err="1" smtClean="0"/>
              <a:t>тривалого</a:t>
            </a:r>
            <a:r>
              <a:rPr lang="ru-RU" dirty="0" smtClean="0"/>
              <a:t> </a:t>
            </a:r>
            <a:r>
              <a:rPr lang="ru-RU" dirty="0" err="1" smtClean="0"/>
              <a:t>періоду</a:t>
            </a:r>
            <a:r>
              <a:rPr lang="ru-RU" dirty="0" smtClean="0"/>
              <a:t> часу вся система </a:t>
            </a:r>
            <a:r>
              <a:rPr lang="ru-RU" dirty="0" err="1" smtClean="0"/>
              <a:t>організації</a:t>
            </a:r>
            <a:r>
              <a:rPr lang="ru-RU" dirty="0" smtClean="0"/>
              <a:t> оплати </a:t>
            </a:r>
            <a:r>
              <a:rPr lang="ru-RU" dirty="0" err="1" smtClean="0"/>
              <a:t>праці</a:t>
            </a:r>
            <a:r>
              <a:rPr lang="ru-RU" dirty="0" smtClean="0"/>
              <a:t> в </a:t>
            </a:r>
            <a:r>
              <a:rPr lang="ru-RU" dirty="0" err="1" smtClean="0"/>
              <a:t>державі</a:t>
            </a:r>
            <a:r>
              <a:rPr lang="ru-RU" dirty="0" smtClean="0"/>
              <a:t> </a:t>
            </a:r>
            <a:r>
              <a:rPr lang="ru-RU" dirty="0" err="1" smtClean="0"/>
              <a:t>була</a:t>
            </a:r>
            <a:r>
              <a:rPr lang="ru-RU" dirty="0" smtClean="0"/>
              <a:t> </a:t>
            </a:r>
            <a:r>
              <a:rPr lang="ru-RU" dirty="0" err="1" smtClean="0"/>
              <a:t>спрямована</a:t>
            </a:r>
            <a:r>
              <a:rPr lang="ru-RU" dirty="0" smtClean="0"/>
              <a:t> на </a:t>
            </a:r>
            <a:r>
              <a:rPr lang="ru-RU" dirty="0" err="1" smtClean="0"/>
              <a:t>розподіл</a:t>
            </a:r>
            <a:r>
              <a:rPr lang="ru-RU" dirty="0" smtClean="0"/>
              <a:t> за </a:t>
            </a:r>
            <a:r>
              <a:rPr lang="ru-RU" dirty="0" err="1" smtClean="0"/>
              <a:t>витратами</a:t>
            </a:r>
            <a:r>
              <a:rPr lang="ru-RU" dirty="0" smtClean="0"/>
              <a:t> </a:t>
            </a:r>
            <a:r>
              <a:rPr lang="ru-RU" dirty="0" err="1" smtClean="0"/>
              <a:t>праці</a:t>
            </a:r>
            <a:r>
              <a:rPr lang="ru-RU" dirty="0" smtClean="0"/>
              <a:t>, </a:t>
            </a:r>
            <a:r>
              <a:rPr lang="ru-RU" dirty="0" err="1" smtClean="0"/>
              <a:t>який</a:t>
            </a:r>
            <a:r>
              <a:rPr lang="ru-RU" dirty="0" smtClean="0"/>
              <a:t> не </a:t>
            </a:r>
            <a:r>
              <a:rPr lang="ru-RU" dirty="0" err="1" smtClean="0"/>
              <a:t>відповідає</a:t>
            </a:r>
            <a:r>
              <a:rPr lang="ru-RU" dirty="0" smtClean="0"/>
              <a:t> </a:t>
            </a:r>
            <a:r>
              <a:rPr lang="ru-RU" dirty="0" err="1" smtClean="0"/>
              <a:t>вимогам</a:t>
            </a:r>
            <a:r>
              <a:rPr lang="ru-RU" dirty="0" smtClean="0"/>
              <a:t> </a:t>
            </a:r>
            <a:r>
              <a:rPr lang="ru-RU" dirty="0" err="1" smtClean="0"/>
              <a:t>сучасного</a:t>
            </a:r>
            <a:r>
              <a:rPr lang="ru-RU" dirty="0" smtClean="0"/>
              <a:t> </a:t>
            </a:r>
            <a:r>
              <a:rPr lang="ru-RU" dirty="0" err="1" smtClean="0"/>
              <a:t>рівня</a:t>
            </a:r>
            <a:r>
              <a:rPr lang="ru-RU" dirty="0" smtClean="0"/>
              <a:t> </a:t>
            </a:r>
            <a:r>
              <a:rPr lang="ru-RU" dirty="0" err="1" smtClean="0"/>
              <a:t>розвитку</a:t>
            </a:r>
            <a:r>
              <a:rPr lang="ru-RU" dirty="0" smtClean="0"/>
              <a:t> </a:t>
            </a:r>
            <a:r>
              <a:rPr lang="ru-RU" dirty="0" err="1" smtClean="0"/>
              <a:t>економіки</a:t>
            </a:r>
            <a:r>
              <a:rPr lang="ru-RU" dirty="0" smtClean="0"/>
              <a:t>. В </a:t>
            </a:r>
            <a:r>
              <a:rPr lang="ru-RU" dirty="0" err="1" smtClean="0"/>
              <a:t>даний</a:t>
            </a:r>
            <a:r>
              <a:rPr lang="ru-RU" dirty="0" smtClean="0"/>
              <a:t> час </a:t>
            </a:r>
            <a:r>
              <a:rPr lang="ru-RU" dirty="0" err="1" smtClean="0"/>
              <a:t>більш</a:t>
            </a:r>
            <a:r>
              <a:rPr lang="ru-RU" dirty="0" smtClean="0"/>
              <a:t> </a:t>
            </a:r>
            <a:r>
              <a:rPr lang="ru-RU" dirty="0" err="1" smtClean="0"/>
              <a:t>повним</a:t>
            </a:r>
            <a:r>
              <a:rPr lang="ru-RU" dirty="0" smtClean="0"/>
              <a:t> є принцип оплати за </a:t>
            </a:r>
            <a:r>
              <a:rPr lang="ru-RU" dirty="0" err="1" smtClean="0"/>
              <a:t>витратами</a:t>
            </a:r>
            <a:r>
              <a:rPr lang="ru-RU" dirty="0" smtClean="0"/>
              <a:t> та результатами </a:t>
            </a:r>
            <a:r>
              <a:rPr lang="ru-RU" dirty="0" err="1" smtClean="0"/>
              <a:t>праці</a:t>
            </a:r>
            <a:r>
              <a:rPr lang="ru-RU" dirty="0" smtClean="0"/>
              <a:t>, а не </a:t>
            </a:r>
            <a:r>
              <a:rPr lang="ru-RU" dirty="0" err="1" smtClean="0"/>
              <a:t>лише</a:t>
            </a:r>
            <a:r>
              <a:rPr lang="ru-RU" dirty="0" smtClean="0"/>
              <a:t> за </a:t>
            </a:r>
            <a:r>
              <a:rPr lang="ru-RU" dirty="0" err="1" smtClean="0"/>
              <a:t>витратами</a:t>
            </a:r>
            <a:r>
              <a:rPr lang="ru-RU" dirty="0" smtClean="0"/>
              <a:t>.</a:t>
            </a:r>
          </a:p>
          <a:p>
            <a:r>
              <a:rPr lang="ru-RU" dirty="0" smtClean="0"/>
              <a:t>•	принцип </a:t>
            </a:r>
            <a:r>
              <a:rPr lang="ru-RU" dirty="0" err="1" smtClean="0"/>
              <a:t>простоти</a:t>
            </a:r>
            <a:r>
              <a:rPr lang="ru-RU" dirty="0" smtClean="0"/>
              <a:t>, </a:t>
            </a:r>
            <a:r>
              <a:rPr lang="ru-RU" dirty="0" err="1" smtClean="0"/>
              <a:t>логічності</a:t>
            </a:r>
            <a:r>
              <a:rPr lang="ru-RU" dirty="0" smtClean="0"/>
              <a:t> та </a:t>
            </a:r>
            <a:r>
              <a:rPr lang="ru-RU" dirty="0" err="1" smtClean="0"/>
              <a:t>доступності</a:t>
            </a:r>
            <a:r>
              <a:rPr lang="ru-RU" dirty="0" smtClean="0"/>
              <a:t> форм та систем оплати </a:t>
            </a:r>
            <a:r>
              <a:rPr lang="ru-RU" dirty="0" err="1" smtClean="0"/>
              <a:t>праці</a:t>
            </a:r>
            <a:r>
              <a:rPr lang="ru-RU" dirty="0" smtClean="0"/>
              <a:t>, </a:t>
            </a:r>
            <a:r>
              <a:rPr lang="ru-RU" dirty="0" err="1" smtClean="0"/>
              <a:t>що</a:t>
            </a:r>
            <a:r>
              <a:rPr lang="ru-RU" dirty="0" smtClean="0"/>
              <a:t> </a:t>
            </a:r>
            <a:r>
              <a:rPr lang="ru-RU" dirty="0" err="1" smtClean="0"/>
              <a:t>забезпечує</a:t>
            </a:r>
            <a:r>
              <a:rPr lang="ru-RU" dirty="0" smtClean="0"/>
              <a:t> </a:t>
            </a:r>
            <a:r>
              <a:rPr lang="ru-RU" dirty="0" err="1" smtClean="0"/>
              <a:t>широку</a:t>
            </a:r>
            <a:r>
              <a:rPr lang="ru-RU" dirty="0" smtClean="0"/>
              <a:t> </a:t>
            </a:r>
            <a:r>
              <a:rPr lang="ru-RU" dirty="0" err="1" smtClean="0"/>
              <a:t>інформованість</a:t>
            </a:r>
            <a:r>
              <a:rPr lang="ru-RU" dirty="0" smtClean="0"/>
              <a:t> про </a:t>
            </a:r>
            <a:r>
              <a:rPr lang="ru-RU" dirty="0" err="1" smtClean="0"/>
              <a:t>їх</a:t>
            </a:r>
            <a:r>
              <a:rPr lang="ru-RU" dirty="0" smtClean="0"/>
              <a:t> </a:t>
            </a:r>
            <a:r>
              <a:rPr lang="ru-RU" dirty="0" err="1" smtClean="0"/>
              <a:t>сутність</a:t>
            </a:r>
            <a:r>
              <a:rPr lang="ru-RU" dirty="0" smtClean="0"/>
              <a:t>. Стимул </a:t>
            </a:r>
            <a:r>
              <a:rPr lang="ru-RU" dirty="0" err="1" smtClean="0"/>
              <a:t>виникає</a:t>
            </a:r>
            <a:r>
              <a:rPr lang="ru-RU" dirty="0" smtClean="0"/>
              <a:t> </a:t>
            </a:r>
            <a:r>
              <a:rPr lang="ru-RU" dirty="0" err="1" smtClean="0"/>
              <a:t>лише</a:t>
            </a:r>
            <a:r>
              <a:rPr lang="ru-RU" dirty="0" smtClean="0"/>
              <a:t> в тому </a:t>
            </a:r>
            <a:r>
              <a:rPr lang="ru-RU" dirty="0" err="1" smtClean="0"/>
              <a:t>випадку</a:t>
            </a:r>
            <a:r>
              <a:rPr lang="ru-RU" dirty="0" smtClean="0"/>
              <a:t>, коли в </a:t>
            </a:r>
            <a:r>
              <a:rPr lang="ru-RU" dirty="0" err="1" smtClean="0"/>
              <a:t>працівника</a:t>
            </a:r>
            <a:r>
              <a:rPr lang="ru-RU" dirty="0" smtClean="0"/>
              <a:t> є </a:t>
            </a:r>
            <a:r>
              <a:rPr lang="ru-RU" dirty="0" err="1" smtClean="0"/>
              <a:t>зрозуміла</a:t>
            </a:r>
            <a:r>
              <a:rPr lang="ru-RU" dirty="0" smtClean="0"/>
              <a:t> </a:t>
            </a:r>
            <a:r>
              <a:rPr lang="ru-RU" dirty="0" err="1" smtClean="0"/>
              <a:t>інформація</a:t>
            </a:r>
            <a:r>
              <a:rPr lang="ru-RU" dirty="0" smtClean="0"/>
              <a:t> про </a:t>
            </a:r>
            <a:r>
              <a:rPr lang="ru-RU" dirty="0" err="1" smtClean="0"/>
              <a:t>нього</a:t>
            </a:r>
            <a:r>
              <a:rPr lang="ru-RU" dirty="0" smtClean="0"/>
              <a:t>. </a:t>
            </a:r>
            <a:r>
              <a:rPr lang="ru-RU" dirty="0" err="1" smtClean="0"/>
              <a:t>Виконавець</a:t>
            </a:r>
            <a:r>
              <a:rPr lang="ru-RU" dirty="0" smtClean="0"/>
              <a:t> повинен </a:t>
            </a:r>
            <a:r>
              <a:rPr lang="ru-RU" dirty="0" err="1" smtClean="0"/>
              <a:t>чітко</a:t>
            </a:r>
            <a:r>
              <a:rPr lang="ru-RU" dirty="0" smtClean="0"/>
              <a:t> </a:t>
            </a:r>
            <a:r>
              <a:rPr lang="ru-RU" dirty="0" err="1" smtClean="0"/>
              <a:t>уявляти</a:t>
            </a:r>
            <a:r>
              <a:rPr lang="ru-RU" dirty="0" smtClean="0"/>
              <a:t>, в </a:t>
            </a:r>
            <a:r>
              <a:rPr lang="ru-RU" dirty="0" err="1" smtClean="0"/>
              <a:t>якому</a:t>
            </a:r>
            <a:r>
              <a:rPr lang="ru-RU" dirty="0" smtClean="0"/>
              <a:t> </a:t>
            </a:r>
            <a:r>
              <a:rPr lang="ru-RU" dirty="0" err="1" smtClean="0"/>
              <a:t>випадку</a:t>
            </a:r>
            <a:r>
              <a:rPr lang="ru-RU" dirty="0" smtClean="0"/>
              <a:t> величина </a:t>
            </a:r>
            <a:r>
              <a:rPr lang="ru-RU" dirty="0" err="1" smtClean="0"/>
              <a:t>заробітної</a:t>
            </a:r>
            <a:r>
              <a:rPr lang="ru-RU" dirty="0" smtClean="0"/>
              <a:t> плати </a:t>
            </a:r>
            <a:r>
              <a:rPr lang="ru-RU" dirty="0" err="1" smtClean="0"/>
              <a:t>зросте</a:t>
            </a:r>
            <a:r>
              <a:rPr lang="ru-RU" dirty="0" smtClean="0"/>
              <a:t>.</a:t>
            </a:r>
          </a:p>
          <a:p>
            <a:endParaRPr lang="ru-RU" dirty="0"/>
          </a:p>
        </p:txBody>
      </p:sp>
    </p:spTree>
    <p:extLst>
      <p:ext uri="{BB962C8B-B14F-4D97-AF65-F5344CB8AC3E}">
        <p14:creationId xmlns:p14="http://schemas.microsoft.com/office/powerpoint/2010/main" val="114780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171" y="0"/>
            <a:ext cx="12017829" cy="5909310"/>
          </a:xfrm>
          <a:prstGeom prst="rect">
            <a:avLst/>
          </a:prstGeom>
        </p:spPr>
        <p:txBody>
          <a:bodyPr wrap="square">
            <a:spAutoFit/>
          </a:bodyPr>
          <a:lstStyle/>
          <a:p>
            <a:r>
              <a:rPr lang="ru-RU" dirty="0" smtClean="0"/>
              <a:t>•	принцип </a:t>
            </a:r>
            <a:r>
              <a:rPr lang="ru-RU" dirty="0" err="1" smtClean="0"/>
              <a:t>підвищення</a:t>
            </a:r>
            <a:r>
              <a:rPr lang="ru-RU" dirty="0" smtClean="0"/>
              <a:t> </a:t>
            </a:r>
            <a:r>
              <a:rPr lang="ru-RU" dirty="0" err="1" smtClean="0"/>
              <a:t>рівня</a:t>
            </a:r>
            <a:r>
              <a:rPr lang="ru-RU" dirty="0" smtClean="0"/>
              <a:t> оплати </a:t>
            </a:r>
            <a:r>
              <a:rPr lang="ru-RU" dirty="0" err="1" smtClean="0"/>
              <a:t>праці</a:t>
            </a:r>
            <a:r>
              <a:rPr lang="ru-RU" dirty="0" smtClean="0"/>
              <a:t> на </a:t>
            </a:r>
            <a:r>
              <a:rPr lang="ru-RU" dirty="0" err="1" smtClean="0"/>
              <a:t>основі</a:t>
            </a:r>
            <a:r>
              <a:rPr lang="ru-RU" dirty="0" smtClean="0"/>
              <a:t> </a:t>
            </a:r>
            <a:r>
              <a:rPr lang="ru-RU" dirty="0" err="1" smtClean="0"/>
              <a:t>зростання</a:t>
            </a:r>
            <a:r>
              <a:rPr lang="ru-RU" dirty="0" smtClean="0"/>
              <a:t> </a:t>
            </a:r>
            <a:r>
              <a:rPr lang="ru-RU" dirty="0" err="1" smtClean="0"/>
              <a:t>ефективності</a:t>
            </a:r>
            <a:r>
              <a:rPr lang="ru-RU" dirty="0" smtClean="0"/>
              <a:t> </a:t>
            </a:r>
            <a:r>
              <a:rPr lang="ru-RU" dirty="0" err="1" smtClean="0"/>
              <a:t>виробництва</a:t>
            </a:r>
            <a:r>
              <a:rPr lang="ru-RU" dirty="0" smtClean="0"/>
              <a:t>, яке </a:t>
            </a:r>
            <a:r>
              <a:rPr lang="ru-RU" dirty="0" err="1" smtClean="0"/>
              <a:t>зумовлене</a:t>
            </a:r>
            <a:r>
              <a:rPr lang="ru-RU" dirty="0" smtClean="0"/>
              <a:t>, в першу </a:t>
            </a:r>
            <a:r>
              <a:rPr lang="ru-RU" dirty="0" err="1" smtClean="0"/>
              <a:t>чергу</a:t>
            </a:r>
            <a:r>
              <a:rPr lang="ru-RU" dirty="0" smtClean="0"/>
              <a:t>, </a:t>
            </a:r>
            <a:r>
              <a:rPr lang="ru-RU" dirty="0" err="1" smtClean="0"/>
              <a:t>дією</a:t>
            </a:r>
            <a:r>
              <a:rPr lang="ru-RU" dirty="0" smtClean="0"/>
              <a:t> таких </a:t>
            </a:r>
            <a:r>
              <a:rPr lang="ru-RU" dirty="0" err="1" smtClean="0"/>
              <a:t>економічних</a:t>
            </a:r>
            <a:r>
              <a:rPr lang="ru-RU" dirty="0" smtClean="0"/>
              <a:t> </a:t>
            </a:r>
            <a:r>
              <a:rPr lang="ru-RU" dirty="0" err="1" smtClean="0"/>
              <a:t>законів</a:t>
            </a:r>
            <a:r>
              <a:rPr lang="ru-RU" dirty="0" smtClean="0"/>
              <a:t>, як закон </a:t>
            </a:r>
            <a:r>
              <a:rPr lang="ru-RU" dirty="0" err="1" smtClean="0"/>
              <a:t>продуктивності</a:t>
            </a:r>
            <a:r>
              <a:rPr lang="ru-RU" dirty="0" smtClean="0"/>
              <a:t> </a:t>
            </a:r>
            <a:r>
              <a:rPr lang="ru-RU" dirty="0" err="1" smtClean="0"/>
              <a:t>праці</a:t>
            </a:r>
            <a:r>
              <a:rPr lang="ru-RU" dirty="0" smtClean="0"/>
              <a:t>, </a:t>
            </a:r>
            <a:r>
              <a:rPr lang="ru-RU" dirty="0" err="1" smtClean="0"/>
              <a:t>що</a:t>
            </a:r>
            <a:r>
              <a:rPr lang="ru-RU" dirty="0" smtClean="0"/>
              <a:t> </a:t>
            </a:r>
            <a:r>
              <a:rPr lang="ru-RU" dirty="0" err="1" smtClean="0"/>
              <a:t>підвищується</a:t>
            </a:r>
            <a:r>
              <a:rPr lang="ru-RU" dirty="0" smtClean="0"/>
              <a:t>, закон </a:t>
            </a:r>
            <a:r>
              <a:rPr lang="ru-RU" dirty="0" err="1" smtClean="0"/>
              <a:t>піднесення</a:t>
            </a:r>
            <a:r>
              <a:rPr lang="ru-RU" dirty="0" smtClean="0"/>
              <a:t> потреб. З </a:t>
            </a:r>
            <a:r>
              <a:rPr lang="ru-RU" dirty="0" err="1" smtClean="0"/>
              <a:t>цих</a:t>
            </a:r>
            <a:r>
              <a:rPr lang="ru-RU" dirty="0" smtClean="0"/>
              <a:t> </a:t>
            </a:r>
            <a:r>
              <a:rPr lang="ru-RU" dirty="0" err="1" smtClean="0"/>
              <a:t>законів</a:t>
            </a:r>
            <a:r>
              <a:rPr lang="ru-RU" dirty="0" smtClean="0"/>
              <a:t> </a:t>
            </a:r>
            <a:r>
              <a:rPr lang="ru-RU" dirty="0" err="1" smtClean="0"/>
              <a:t>виходить</a:t>
            </a:r>
            <a:r>
              <a:rPr lang="ru-RU" dirty="0" smtClean="0"/>
              <a:t>, </a:t>
            </a:r>
            <a:r>
              <a:rPr lang="ru-RU" dirty="0" err="1" smtClean="0"/>
              <a:t>що</a:t>
            </a:r>
            <a:r>
              <a:rPr lang="ru-RU" dirty="0" smtClean="0"/>
              <a:t> </a:t>
            </a:r>
            <a:r>
              <a:rPr lang="ru-RU" dirty="0" err="1" smtClean="0"/>
              <a:t>зростання</a:t>
            </a:r>
            <a:r>
              <a:rPr lang="ru-RU" dirty="0" smtClean="0"/>
              <a:t> оплати </a:t>
            </a:r>
            <a:r>
              <a:rPr lang="ru-RU" dirty="0" err="1" smtClean="0"/>
              <a:t>праці</a:t>
            </a:r>
            <a:r>
              <a:rPr lang="ru-RU" dirty="0" smtClean="0"/>
              <a:t> </a:t>
            </a:r>
            <a:r>
              <a:rPr lang="ru-RU" dirty="0" err="1" smtClean="0"/>
              <a:t>працівника</a:t>
            </a:r>
            <a:r>
              <a:rPr lang="ru-RU" dirty="0" smtClean="0"/>
              <a:t> </a:t>
            </a:r>
            <a:r>
              <a:rPr lang="ru-RU" dirty="0" err="1" smtClean="0"/>
              <a:t>має</a:t>
            </a:r>
            <a:r>
              <a:rPr lang="ru-RU" dirty="0" smtClean="0"/>
              <a:t> </a:t>
            </a:r>
            <a:r>
              <a:rPr lang="ru-RU" dirty="0" err="1" smtClean="0"/>
              <a:t>здійснюватися</a:t>
            </a:r>
            <a:r>
              <a:rPr lang="ru-RU" dirty="0" smtClean="0"/>
              <a:t> </a:t>
            </a:r>
            <a:r>
              <a:rPr lang="ru-RU" dirty="0" err="1" smtClean="0"/>
              <a:t>лише</a:t>
            </a:r>
            <a:r>
              <a:rPr lang="ru-RU" dirty="0" smtClean="0"/>
              <a:t> на </a:t>
            </a:r>
            <a:r>
              <a:rPr lang="ru-RU" dirty="0" err="1" smtClean="0"/>
              <a:t>основі</a:t>
            </a:r>
            <a:r>
              <a:rPr lang="ru-RU" dirty="0" smtClean="0"/>
              <a:t> </a:t>
            </a:r>
            <a:r>
              <a:rPr lang="ru-RU" dirty="0" err="1" smtClean="0"/>
              <a:t>підвищення</a:t>
            </a:r>
            <a:r>
              <a:rPr lang="ru-RU" dirty="0" smtClean="0"/>
              <a:t> </a:t>
            </a:r>
            <a:r>
              <a:rPr lang="ru-RU" dirty="0" err="1" smtClean="0"/>
              <a:t>ефективності</a:t>
            </a:r>
            <a:r>
              <a:rPr lang="ru-RU" dirty="0" smtClean="0"/>
              <a:t> </a:t>
            </a:r>
            <a:r>
              <a:rPr lang="ru-RU" dirty="0" err="1" smtClean="0"/>
              <a:t>виробництва</a:t>
            </a:r>
            <a:r>
              <a:rPr lang="ru-RU" dirty="0" smtClean="0"/>
              <a:t>.</a:t>
            </a:r>
          </a:p>
          <a:p>
            <a:r>
              <a:rPr lang="ru-RU" dirty="0" smtClean="0"/>
              <a:t>•	принцип </a:t>
            </a:r>
            <a:r>
              <a:rPr lang="ru-RU" dirty="0" err="1" smtClean="0"/>
              <a:t>випередження</a:t>
            </a:r>
            <a:r>
              <a:rPr lang="ru-RU" dirty="0" smtClean="0"/>
              <a:t> </a:t>
            </a:r>
            <a:r>
              <a:rPr lang="ru-RU" dirty="0" err="1" smtClean="0"/>
              <a:t>зростання</a:t>
            </a:r>
            <a:r>
              <a:rPr lang="ru-RU" dirty="0" smtClean="0"/>
              <a:t> </a:t>
            </a:r>
            <a:r>
              <a:rPr lang="ru-RU" dirty="0" err="1" smtClean="0"/>
              <a:t>продуктивності</a:t>
            </a:r>
            <a:r>
              <a:rPr lang="ru-RU" dirty="0" smtClean="0"/>
              <a:t> </a:t>
            </a:r>
            <a:r>
              <a:rPr lang="ru-RU" dirty="0" err="1" smtClean="0"/>
              <a:t>суспільної</a:t>
            </a:r>
            <a:r>
              <a:rPr lang="ru-RU" dirty="0" smtClean="0"/>
              <a:t> </a:t>
            </a:r>
            <a:r>
              <a:rPr lang="ru-RU" dirty="0" err="1" smtClean="0"/>
              <a:t>праці</a:t>
            </a:r>
            <a:r>
              <a:rPr lang="ru-RU" dirty="0" smtClean="0"/>
              <a:t> </a:t>
            </a:r>
            <a:r>
              <a:rPr lang="ru-RU" dirty="0" err="1" smtClean="0"/>
              <a:t>порівнянно</a:t>
            </a:r>
            <a:r>
              <a:rPr lang="ru-RU" dirty="0" smtClean="0"/>
              <a:t> </a:t>
            </a:r>
            <a:r>
              <a:rPr lang="ru-RU" dirty="0" err="1" smtClean="0"/>
              <a:t>із</a:t>
            </a:r>
            <a:r>
              <a:rPr lang="ru-RU" dirty="0" smtClean="0"/>
              <a:t> </a:t>
            </a:r>
            <a:r>
              <a:rPr lang="ru-RU" dirty="0" err="1" smtClean="0"/>
              <a:t>зростанням</a:t>
            </a:r>
            <a:r>
              <a:rPr lang="ru-RU" dirty="0" smtClean="0"/>
              <a:t> </a:t>
            </a:r>
            <a:r>
              <a:rPr lang="ru-RU" dirty="0" err="1" smtClean="0"/>
              <a:t>заробітної</a:t>
            </a:r>
            <a:r>
              <a:rPr lang="ru-RU" dirty="0" smtClean="0"/>
              <a:t> плати, яке </a:t>
            </a:r>
            <a:r>
              <a:rPr lang="ru-RU" dirty="0" err="1" smtClean="0"/>
              <a:t>випливає</a:t>
            </a:r>
            <a:r>
              <a:rPr lang="ru-RU" dirty="0" smtClean="0"/>
              <a:t> </a:t>
            </a:r>
            <a:r>
              <a:rPr lang="ru-RU" dirty="0" err="1" smtClean="0"/>
              <a:t>із</a:t>
            </a:r>
            <a:r>
              <a:rPr lang="ru-RU" dirty="0" smtClean="0"/>
              <a:t> закону </a:t>
            </a:r>
            <a:r>
              <a:rPr lang="ru-RU" dirty="0" err="1" smtClean="0"/>
              <a:t>продуктивності</a:t>
            </a:r>
            <a:r>
              <a:rPr lang="ru-RU" dirty="0" smtClean="0"/>
              <a:t> </a:t>
            </a:r>
            <a:r>
              <a:rPr lang="ru-RU" dirty="0" err="1" smtClean="0"/>
              <a:t>праці</a:t>
            </a:r>
            <a:r>
              <a:rPr lang="ru-RU" dirty="0" smtClean="0"/>
              <a:t>, </a:t>
            </a:r>
            <a:r>
              <a:rPr lang="ru-RU" dirty="0" err="1" smtClean="0"/>
              <a:t>що</a:t>
            </a:r>
            <a:r>
              <a:rPr lang="ru-RU" dirty="0" smtClean="0"/>
              <a:t> </a:t>
            </a:r>
            <a:r>
              <a:rPr lang="ru-RU" dirty="0" err="1" smtClean="0"/>
              <a:t>підвищується</a:t>
            </a:r>
            <a:r>
              <a:rPr lang="ru-RU" dirty="0" smtClean="0"/>
              <a:t>. </a:t>
            </a:r>
            <a:r>
              <a:rPr lang="ru-RU" dirty="0" err="1" smtClean="0"/>
              <a:t>Він</a:t>
            </a:r>
            <a:r>
              <a:rPr lang="ru-RU" dirty="0" smtClean="0"/>
              <a:t> </a:t>
            </a:r>
            <a:r>
              <a:rPr lang="ru-RU" dirty="0" err="1" smtClean="0"/>
              <a:t>покликаний</a:t>
            </a:r>
            <a:r>
              <a:rPr lang="ru-RU" dirty="0" smtClean="0"/>
              <a:t> </a:t>
            </a:r>
            <a:r>
              <a:rPr lang="ru-RU" dirty="0" err="1" smtClean="0"/>
              <a:t>забезпечити</a:t>
            </a:r>
            <a:r>
              <a:rPr lang="ru-RU" dirty="0" smtClean="0"/>
              <a:t> </a:t>
            </a:r>
            <a:r>
              <a:rPr lang="ru-RU" dirty="0" err="1" smtClean="0"/>
              <a:t>необхідні</a:t>
            </a:r>
            <a:r>
              <a:rPr lang="ru-RU" dirty="0" smtClean="0"/>
              <a:t> </a:t>
            </a:r>
            <a:r>
              <a:rPr lang="ru-RU" dirty="0" err="1" smtClean="0"/>
              <a:t>накопичення</a:t>
            </a:r>
            <a:r>
              <a:rPr lang="ru-RU" dirty="0" smtClean="0"/>
              <a:t> та подальше </a:t>
            </a:r>
            <a:r>
              <a:rPr lang="ru-RU" dirty="0" err="1" smtClean="0"/>
              <a:t>розширення</a:t>
            </a:r>
            <a:r>
              <a:rPr lang="ru-RU" dirty="0" smtClean="0"/>
              <a:t> </a:t>
            </a:r>
            <a:r>
              <a:rPr lang="ru-RU" dirty="0" err="1" smtClean="0"/>
              <a:t>виробництва</a:t>
            </a:r>
            <a:r>
              <a:rPr lang="ru-RU" dirty="0" smtClean="0"/>
              <a:t>.</a:t>
            </a:r>
          </a:p>
          <a:p>
            <a:r>
              <a:rPr lang="ru-RU" dirty="0" smtClean="0"/>
              <a:t>•	принцип </a:t>
            </a:r>
            <a:r>
              <a:rPr lang="ru-RU" dirty="0" err="1" smtClean="0"/>
              <a:t>врахування</a:t>
            </a:r>
            <a:r>
              <a:rPr lang="ru-RU" dirty="0" smtClean="0"/>
              <a:t> </a:t>
            </a:r>
            <a:r>
              <a:rPr lang="ru-RU" dirty="0" err="1" smtClean="0"/>
              <a:t>впливу</a:t>
            </a:r>
            <a:r>
              <a:rPr lang="ru-RU" dirty="0" smtClean="0"/>
              <a:t> ринку </a:t>
            </a:r>
            <a:r>
              <a:rPr lang="ru-RU" dirty="0" err="1" smtClean="0"/>
              <a:t>праці</a:t>
            </a:r>
            <a:r>
              <a:rPr lang="ru-RU" dirty="0" smtClean="0"/>
              <a:t> </a:t>
            </a:r>
            <a:r>
              <a:rPr lang="ru-RU" dirty="0" err="1" smtClean="0"/>
              <a:t>забезпечує</a:t>
            </a:r>
            <a:r>
              <a:rPr lang="ru-RU" dirty="0" smtClean="0"/>
              <a:t> </a:t>
            </a:r>
            <a:r>
              <a:rPr lang="ru-RU" dirty="0" err="1" smtClean="0"/>
              <a:t>формування</a:t>
            </a:r>
            <a:r>
              <a:rPr lang="ru-RU" dirty="0" smtClean="0"/>
              <a:t> </a:t>
            </a:r>
            <a:r>
              <a:rPr lang="ru-RU" dirty="0" err="1" smtClean="0"/>
              <a:t>оцінки</a:t>
            </a:r>
            <a:r>
              <a:rPr lang="ru-RU" dirty="0" smtClean="0"/>
              <a:t> </a:t>
            </a:r>
            <a:r>
              <a:rPr lang="ru-RU" dirty="0" err="1" smtClean="0"/>
              <a:t>різних</a:t>
            </a:r>
            <a:r>
              <a:rPr lang="ru-RU" dirty="0" smtClean="0"/>
              <a:t> </a:t>
            </a:r>
            <a:r>
              <a:rPr lang="ru-RU" dirty="0" err="1" smtClean="0"/>
              <a:t>видів</a:t>
            </a:r>
            <a:r>
              <a:rPr lang="ru-RU" dirty="0" smtClean="0"/>
              <a:t> </a:t>
            </a:r>
            <a:r>
              <a:rPr lang="ru-RU" dirty="0" err="1" smtClean="0"/>
              <a:t>праці</a:t>
            </a:r>
            <a:r>
              <a:rPr lang="ru-RU" dirty="0" smtClean="0"/>
              <a:t> та </a:t>
            </a:r>
            <a:r>
              <a:rPr lang="ru-RU" dirty="0" err="1" smtClean="0"/>
              <a:t>показує</a:t>
            </a:r>
            <a:r>
              <a:rPr lang="ru-RU" dirty="0" smtClean="0"/>
              <a:t> </a:t>
            </a:r>
            <a:r>
              <a:rPr lang="ru-RU" dirty="0" err="1" smtClean="0"/>
              <a:t>зв’язок</a:t>
            </a:r>
            <a:r>
              <a:rPr lang="ru-RU" dirty="0" smtClean="0"/>
              <a:t> </a:t>
            </a:r>
            <a:r>
              <a:rPr lang="ru-RU" dirty="0" err="1" smtClean="0"/>
              <a:t>заробітної</a:t>
            </a:r>
            <a:r>
              <a:rPr lang="ru-RU" dirty="0" smtClean="0"/>
              <a:t> плати з </a:t>
            </a:r>
            <a:r>
              <a:rPr lang="ru-RU" dirty="0" err="1" smtClean="0"/>
              <a:t>місцем</a:t>
            </a:r>
            <a:r>
              <a:rPr lang="ru-RU" dirty="0" smtClean="0"/>
              <a:t> </a:t>
            </a:r>
            <a:r>
              <a:rPr lang="ru-RU" dirty="0" err="1" smtClean="0"/>
              <a:t>працівника</a:t>
            </a:r>
            <a:r>
              <a:rPr lang="ru-RU" dirty="0" smtClean="0"/>
              <a:t> на ринку</a:t>
            </a:r>
          </a:p>
          <a:p>
            <a:r>
              <a:rPr lang="ru-RU" dirty="0" smtClean="0"/>
              <a:t>•	принцип </a:t>
            </a:r>
            <a:r>
              <a:rPr lang="ru-RU" dirty="0" err="1" smtClean="0"/>
              <a:t>матеріальної</a:t>
            </a:r>
            <a:r>
              <a:rPr lang="ru-RU" dirty="0" smtClean="0"/>
              <a:t> </a:t>
            </a:r>
            <a:r>
              <a:rPr lang="ru-RU" dirty="0" err="1" smtClean="0"/>
              <a:t>зацікавленості</a:t>
            </a:r>
            <a:r>
              <a:rPr lang="ru-RU" dirty="0" smtClean="0"/>
              <a:t> в </a:t>
            </a:r>
            <a:r>
              <a:rPr lang="ru-RU" dirty="0" err="1" smtClean="0"/>
              <a:t>підвищенні</a:t>
            </a:r>
            <a:r>
              <a:rPr lang="ru-RU" dirty="0" smtClean="0"/>
              <a:t> </a:t>
            </a:r>
            <a:r>
              <a:rPr lang="ru-RU" dirty="0" err="1" smtClean="0"/>
              <a:t>ефективності</a:t>
            </a:r>
            <a:r>
              <a:rPr lang="ru-RU" dirty="0" smtClean="0"/>
              <a:t> </a:t>
            </a:r>
            <a:r>
              <a:rPr lang="ru-RU" dirty="0" err="1" smtClean="0"/>
              <a:t>праці</a:t>
            </a:r>
            <a:r>
              <a:rPr lang="ru-RU" dirty="0" smtClean="0"/>
              <a:t> </a:t>
            </a:r>
            <a:r>
              <a:rPr lang="ru-RU" dirty="0" err="1" smtClean="0"/>
              <a:t>виходить</a:t>
            </a:r>
            <a:r>
              <a:rPr lang="ru-RU" dirty="0" smtClean="0"/>
              <a:t> </a:t>
            </a:r>
            <a:r>
              <a:rPr lang="ru-RU" dirty="0" err="1" smtClean="0"/>
              <a:t>із</a:t>
            </a:r>
            <a:r>
              <a:rPr lang="ru-RU" dirty="0" smtClean="0"/>
              <a:t> закону </a:t>
            </a:r>
            <a:r>
              <a:rPr lang="ru-RU" dirty="0" err="1" smtClean="0"/>
              <a:t>продуктивності</a:t>
            </a:r>
            <a:r>
              <a:rPr lang="ru-RU" dirty="0" smtClean="0"/>
              <a:t> </a:t>
            </a:r>
            <a:r>
              <a:rPr lang="ru-RU" dirty="0" err="1" smtClean="0"/>
              <a:t>праці</a:t>
            </a:r>
            <a:r>
              <a:rPr lang="ru-RU" dirty="0" smtClean="0"/>
              <a:t> і закону </a:t>
            </a:r>
            <a:r>
              <a:rPr lang="ru-RU" dirty="0" err="1" smtClean="0"/>
              <a:t>вартості</a:t>
            </a:r>
            <a:r>
              <a:rPr lang="ru-RU" dirty="0" smtClean="0"/>
              <a:t>, </a:t>
            </a:r>
            <a:r>
              <a:rPr lang="ru-RU" dirty="0" err="1" smtClean="0"/>
              <a:t>що</a:t>
            </a:r>
            <a:r>
              <a:rPr lang="ru-RU" dirty="0" smtClean="0"/>
              <a:t> </a:t>
            </a:r>
            <a:r>
              <a:rPr lang="ru-RU" dirty="0" err="1" smtClean="0"/>
              <a:t>підвищується</a:t>
            </a:r>
            <a:r>
              <a:rPr lang="ru-RU" dirty="0" smtClean="0"/>
              <a:t>. </a:t>
            </a:r>
            <a:r>
              <a:rPr lang="ru-RU" dirty="0" err="1" smtClean="0"/>
              <a:t>Необхідно</a:t>
            </a:r>
            <a:r>
              <a:rPr lang="ru-RU" dirty="0" smtClean="0"/>
              <a:t> не просто </a:t>
            </a:r>
            <a:r>
              <a:rPr lang="ru-RU" dirty="0" err="1" smtClean="0"/>
              <a:t>забезпечити</a:t>
            </a:r>
            <a:r>
              <a:rPr lang="ru-RU" dirty="0" smtClean="0"/>
              <a:t> </a:t>
            </a:r>
            <a:r>
              <a:rPr lang="ru-RU" dirty="0" err="1" smtClean="0"/>
              <a:t>матеріальну</a:t>
            </a:r>
            <a:r>
              <a:rPr lang="ru-RU" dirty="0" smtClean="0"/>
              <a:t> </a:t>
            </a:r>
            <a:r>
              <a:rPr lang="ru-RU" dirty="0" err="1" smtClean="0"/>
              <a:t>зацікавленість</a:t>
            </a:r>
            <a:r>
              <a:rPr lang="ru-RU" dirty="0" smtClean="0"/>
              <a:t> у </a:t>
            </a:r>
            <a:r>
              <a:rPr lang="ru-RU" dirty="0" err="1" smtClean="0"/>
              <a:t>певних</a:t>
            </a:r>
            <a:r>
              <a:rPr lang="ru-RU" dirty="0" smtClean="0"/>
              <a:t> результатах </a:t>
            </a:r>
            <a:r>
              <a:rPr lang="ru-RU" dirty="0" err="1" smtClean="0"/>
              <a:t>праці</a:t>
            </a:r>
            <a:r>
              <a:rPr lang="ru-RU" dirty="0" smtClean="0"/>
              <a:t>, але і </a:t>
            </a:r>
            <a:r>
              <a:rPr lang="ru-RU" dirty="0" err="1" smtClean="0"/>
              <a:t>зацікавити</a:t>
            </a:r>
            <a:r>
              <a:rPr lang="ru-RU" dirty="0" smtClean="0"/>
              <a:t> </a:t>
            </a:r>
            <a:r>
              <a:rPr lang="ru-RU" dirty="0" err="1" smtClean="0"/>
              <a:t>працівника</a:t>
            </a:r>
            <a:r>
              <a:rPr lang="ru-RU" dirty="0" smtClean="0"/>
              <a:t> в </a:t>
            </a:r>
            <a:r>
              <a:rPr lang="ru-RU" dirty="0" err="1" smtClean="0"/>
              <a:t>підвищенні</a:t>
            </a:r>
            <a:r>
              <a:rPr lang="ru-RU" dirty="0" smtClean="0"/>
              <a:t> </a:t>
            </a:r>
            <a:r>
              <a:rPr lang="ru-RU" dirty="0" err="1" smtClean="0"/>
              <a:t>ефективності</a:t>
            </a:r>
            <a:r>
              <a:rPr lang="ru-RU" dirty="0" smtClean="0"/>
              <a:t> </a:t>
            </a:r>
            <a:r>
              <a:rPr lang="ru-RU" dirty="0" err="1" smtClean="0"/>
              <a:t>праці</a:t>
            </a:r>
            <a:r>
              <a:rPr lang="ru-RU" dirty="0" smtClean="0"/>
              <a:t>. </a:t>
            </a:r>
            <a:r>
              <a:rPr lang="ru-RU" dirty="0" err="1" smtClean="0"/>
              <a:t>Реалізація</a:t>
            </a:r>
            <a:r>
              <a:rPr lang="ru-RU" dirty="0" smtClean="0"/>
              <a:t> </a:t>
            </a:r>
            <a:r>
              <a:rPr lang="ru-RU" dirty="0" err="1" smtClean="0"/>
              <a:t>цього</a:t>
            </a:r>
            <a:r>
              <a:rPr lang="ru-RU" dirty="0" smtClean="0"/>
              <a:t> принципу в </a:t>
            </a:r>
            <a:r>
              <a:rPr lang="ru-RU" dirty="0" err="1" smtClean="0"/>
              <a:t>організації</a:t>
            </a:r>
            <a:r>
              <a:rPr lang="ru-RU" dirty="0" smtClean="0"/>
              <a:t> оплати </a:t>
            </a:r>
            <a:r>
              <a:rPr lang="ru-RU" dirty="0" err="1" smtClean="0"/>
              <a:t>праці</a:t>
            </a:r>
            <a:r>
              <a:rPr lang="ru-RU" dirty="0" smtClean="0"/>
              <a:t> </a:t>
            </a:r>
            <a:r>
              <a:rPr lang="ru-RU" dirty="0" err="1" smtClean="0"/>
              <a:t>сприятиме</a:t>
            </a:r>
            <a:r>
              <a:rPr lang="ru-RU" dirty="0" smtClean="0"/>
              <a:t> </a:t>
            </a:r>
            <a:r>
              <a:rPr lang="ru-RU" dirty="0" err="1" smtClean="0"/>
              <a:t>досягненню</a:t>
            </a:r>
            <a:r>
              <a:rPr lang="ru-RU" dirty="0" smtClean="0"/>
              <a:t> </a:t>
            </a:r>
            <a:r>
              <a:rPr lang="ru-RU" dirty="0" err="1" smtClean="0"/>
              <a:t>певних</a:t>
            </a:r>
            <a:r>
              <a:rPr lang="ru-RU" dirty="0" smtClean="0"/>
              <a:t> </a:t>
            </a:r>
            <a:r>
              <a:rPr lang="ru-RU" dirty="0" err="1" smtClean="0"/>
              <a:t>якісних</a:t>
            </a:r>
            <a:r>
              <a:rPr lang="ru-RU" dirty="0" smtClean="0"/>
              <a:t> </a:t>
            </a:r>
            <a:r>
              <a:rPr lang="ru-RU" dirty="0" err="1" smtClean="0"/>
              <a:t>змін</a:t>
            </a:r>
            <a:r>
              <a:rPr lang="ru-RU" dirty="0" smtClean="0"/>
              <a:t> в </a:t>
            </a:r>
            <a:r>
              <a:rPr lang="ru-RU" dirty="0" err="1" smtClean="0"/>
              <a:t>роботі</a:t>
            </a:r>
            <a:r>
              <a:rPr lang="ru-RU" dirty="0" smtClean="0"/>
              <a:t> </a:t>
            </a:r>
            <a:r>
              <a:rPr lang="ru-RU" dirty="0" err="1" smtClean="0"/>
              <a:t>всього</a:t>
            </a:r>
            <a:r>
              <a:rPr lang="ru-RU" dirty="0" smtClean="0"/>
              <a:t> </a:t>
            </a:r>
            <a:r>
              <a:rPr lang="ru-RU" dirty="0" err="1" smtClean="0"/>
              <a:t>господарського</a:t>
            </a:r>
            <a:r>
              <a:rPr lang="ru-RU" dirty="0" smtClean="0"/>
              <a:t> </a:t>
            </a:r>
            <a:r>
              <a:rPr lang="ru-RU" dirty="0" err="1" smtClean="0"/>
              <a:t>механізму</a:t>
            </a:r>
            <a:r>
              <a:rPr lang="ru-RU" dirty="0" smtClean="0"/>
              <a:t>.</a:t>
            </a:r>
          </a:p>
          <a:p>
            <a:r>
              <a:rPr lang="ru-RU" dirty="0" smtClean="0"/>
              <a:t>•	принцип </a:t>
            </a:r>
            <a:r>
              <a:rPr lang="ru-RU" dirty="0" err="1" smtClean="0"/>
              <a:t>диференціації</a:t>
            </a:r>
            <a:r>
              <a:rPr lang="ru-RU" dirty="0" smtClean="0"/>
              <a:t> </a:t>
            </a:r>
            <a:r>
              <a:rPr lang="ru-RU" dirty="0" err="1" smtClean="0"/>
              <a:t>заробітної</a:t>
            </a:r>
            <a:r>
              <a:rPr lang="ru-RU" dirty="0" smtClean="0"/>
              <a:t> плати </a:t>
            </a:r>
            <a:r>
              <a:rPr lang="ru-RU" dirty="0" err="1" smtClean="0"/>
              <a:t>залежно</a:t>
            </a:r>
            <a:r>
              <a:rPr lang="ru-RU" dirty="0" smtClean="0"/>
              <a:t> </a:t>
            </a:r>
            <a:r>
              <a:rPr lang="ru-RU" dirty="0" err="1" smtClean="0"/>
              <a:t>від</a:t>
            </a:r>
            <a:r>
              <a:rPr lang="ru-RU" dirty="0" smtClean="0"/>
              <a:t> трудового вкладу </a:t>
            </a:r>
            <a:r>
              <a:rPr lang="ru-RU" dirty="0" err="1" smtClean="0"/>
              <a:t>працівника</a:t>
            </a:r>
            <a:r>
              <a:rPr lang="ru-RU" dirty="0" smtClean="0"/>
              <a:t> в </a:t>
            </a:r>
            <a:r>
              <a:rPr lang="ru-RU" dirty="0" err="1" smtClean="0"/>
              <a:t>результати</a:t>
            </a:r>
            <a:r>
              <a:rPr lang="ru-RU" dirty="0" smtClean="0"/>
              <a:t> </a:t>
            </a:r>
            <a:r>
              <a:rPr lang="ru-RU" dirty="0" err="1" smtClean="0"/>
              <a:t>діяльності</a:t>
            </a:r>
            <a:r>
              <a:rPr lang="ru-RU" dirty="0" smtClean="0"/>
              <a:t> </a:t>
            </a:r>
            <a:r>
              <a:rPr lang="ru-RU" dirty="0" err="1" smtClean="0"/>
              <a:t>підприємства</a:t>
            </a:r>
            <a:r>
              <a:rPr lang="ru-RU" dirty="0" smtClean="0"/>
              <a:t>, </a:t>
            </a:r>
            <a:r>
              <a:rPr lang="ru-RU" dirty="0" err="1" smtClean="0"/>
              <a:t>утримання</a:t>
            </a:r>
            <a:r>
              <a:rPr lang="ru-RU" dirty="0" smtClean="0"/>
              <a:t> і умов </a:t>
            </a:r>
            <a:r>
              <a:rPr lang="ru-RU" dirty="0" err="1" smtClean="0"/>
              <a:t>праці</a:t>
            </a:r>
            <a:r>
              <a:rPr lang="ru-RU" dirty="0" smtClean="0"/>
              <a:t>, </a:t>
            </a:r>
            <a:r>
              <a:rPr lang="ru-RU" dirty="0" err="1" smtClean="0"/>
              <a:t>регіону</a:t>
            </a:r>
            <a:r>
              <a:rPr lang="ru-RU" dirty="0" smtClean="0"/>
              <a:t> </a:t>
            </a:r>
            <a:r>
              <a:rPr lang="ru-RU" dirty="0" err="1" smtClean="0"/>
              <a:t>розміщення</a:t>
            </a:r>
            <a:r>
              <a:rPr lang="ru-RU" dirty="0" smtClean="0"/>
              <a:t> </a:t>
            </a:r>
            <a:r>
              <a:rPr lang="ru-RU" dirty="0" err="1" smtClean="0"/>
              <a:t>підприємства</a:t>
            </a:r>
            <a:r>
              <a:rPr lang="ru-RU" dirty="0" smtClean="0"/>
              <a:t>, </a:t>
            </a:r>
            <a:r>
              <a:rPr lang="ru-RU" dirty="0" err="1" smtClean="0"/>
              <a:t>його</a:t>
            </a:r>
            <a:r>
              <a:rPr lang="ru-RU" dirty="0" smtClean="0"/>
              <a:t> </a:t>
            </a:r>
            <a:r>
              <a:rPr lang="ru-RU" dirty="0" err="1" smtClean="0"/>
              <a:t>галузевої</a:t>
            </a:r>
            <a:r>
              <a:rPr lang="ru-RU" dirty="0" smtClean="0"/>
              <a:t> </a:t>
            </a:r>
            <a:r>
              <a:rPr lang="ru-RU" dirty="0" err="1" smtClean="0"/>
              <a:t>належності</a:t>
            </a:r>
            <a:r>
              <a:rPr lang="ru-RU" dirty="0" smtClean="0"/>
              <a:t>. </a:t>
            </a:r>
            <a:r>
              <a:rPr lang="ru-RU" dirty="0" err="1" smtClean="0"/>
              <a:t>Він</a:t>
            </a:r>
            <a:r>
              <a:rPr lang="ru-RU" dirty="0" smtClean="0"/>
              <a:t> </a:t>
            </a:r>
            <a:r>
              <a:rPr lang="ru-RU" dirty="0" err="1" smtClean="0"/>
              <a:t>базується</a:t>
            </a:r>
            <a:r>
              <a:rPr lang="ru-RU" dirty="0" smtClean="0"/>
              <a:t> на </a:t>
            </a:r>
            <a:r>
              <a:rPr lang="ru-RU" dirty="0" err="1" smtClean="0"/>
              <a:t>необхідності</a:t>
            </a:r>
            <a:r>
              <a:rPr lang="ru-RU" dirty="0" smtClean="0"/>
              <a:t> </a:t>
            </a:r>
            <a:r>
              <a:rPr lang="ru-RU" dirty="0" err="1" smtClean="0"/>
              <a:t>посилення</a:t>
            </a:r>
            <a:r>
              <a:rPr lang="ru-RU" dirty="0" smtClean="0"/>
              <a:t> </a:t>
            </a:r>
            <a:r>
              <a:rPr lang="ru-RU" dirty="0" err="1" smtClean="0"/>
              <a:t>матеріальної</a:t>
            </a:r>
            <a:r>
              <a:rPr lang="ru-RU" dirty="0" smtClean="0"/>
              <a:t> </a:t>
            </a:r>
            <a:r>
              <a:rPr lang="ru-RU" dirty="0" err="1" smtClean="0"/>
              <a:t>зацікавленості</a:t>
            </a:r>
            <a:r>
              <a:rPr lang="ru-RU" dirty="0" smtClean="0"/>
              <a:t> </a:t>
            </a:r>
            <a:r>
              <a:rPr lang="ru-RU" dirty="0" err="1" smtClean="0"/>
              <a:t>працівників</a:t>
            </a:r>
            <a:r>
              <a:rPr lang="ru-RU" dirty="0" smtClean="0"/>
              <a:t> у </a:t>
            </a:r>
            <a:r>
              <a:rPr lang="ru-RU" dirty="0" err="1" smtClean="0"/>
              <a:t>підвищенні</a:t>
            </a:r>
            <a:r>
              <a:rPr lang="ru-RU" dirty="0" smtClean="0"/>
              <a:t> </a:t>
            </a:r>
            <a:r>
              <a:rPr lang="ru-RU" dirty="0" err="1" smtClean="0"/>
              <a:t>кваліфікації</a:t>
            </a:r>
            <a:r>
              <a:rPr lang="ru-RU" dirty="0" smtClean="0"/>
              <a:t> </a:t>
            </a:r>
            <a:r>
              <a:rPr lang="ru-RU" dirty="0" err="1" smtClean="0"/>
              <a:t>своєї</a:t>
            </a:r>
            <a:r>
              <a:rPr lang="ru-RU" dirty="0" smtClean="0"/>
              <a:t> </a:t>
            </a:r>
            <a:r>
              <a:rPr lang="ru-RU" dirty="0" err="1" smtClean="0"/>
              <a:t>праці</a:t>
            </a:r>
            <a:r>
              <a:rPr lang="ru-RU" dirty="0" smtClean="0"/>
              <a:t>, </a:t>
            </a:r>
            <a:r>
              <a:rPr lang="ru-RU" dirty="0" err="1" smtClean="0"/>
              <a:t>забезпеченні</a:t>
            </a:r>
            <a:r>
              <a:rPr lang="ru-RU" dirty="0" smtClean="0"/>
              <a:t> </a:t>
            </a:r>
            <a:r>
              <a:rPr lang="ru-RU" dirty="0" err="1" smtClean="0"/>
              <a:t>високої</a:t>
            </a:r>
            <a:r>
              <a:rPr lang="ru-RU" dirty="0" smtClean="0"/>
              <a:t> </a:t>
            </a:r>
            <a:r>
              <a:rPr lang="ru-RU" dirty="0" err="1" smtClean="0"/>
              <a:t>якості</a:t>
            </a:r>
            <a:r>
              <a:rPr lang="ru-RU" dirty="0" smtClean="0"/>
              <a:t> </a:t>
            </a:r>
            <a:r>
              <a:rPr lang="ru-RU" dirty="0" err="1" smtClean="0"/>
              <a:t>продукції</a:t>
            </a:r>
            <a:r>
              <a:rPr lang="ru-RU" dirty="0" smtClean="0"/>
              <a:t>.</a:t>
            </a:r>
          </a:p>
          <a:p>
            <a:r>
              <a:rPr lang="ru-RU" dirty="0" smtClean="0"/>
              <a:t>•	принцип державного </a:t>
            </a:r>
            <a:r>
              <a:rPr lang="ru-RU" dirty="0" err="1" smtClean="0"/>
              <a:t>регулювання</a:t>
            </a:r>
            <a:r>
              <a:rPr lang="ru-RU" dirty="0" smtClean="0"/>
              <a:t> оплати </a:t>
            </a:r>
            <a:r>
              <a:rPr lang="ru-RU" dirty="0" err="1" smtClean="0"/>
              <a:t>праці</a:t>
            </a:r>
            <a:r>
              <a:rPr lang="ru-RU" dirty="0" smtClean="0"/>
              <a:t> </a:t>
            </a:r>
            <a:r>
              <a:rPr lang="ru-RU" dirty="0" err="1" smtClean="0"/>
              <a:t>передбачає</a:t>
            </a:r>
            <a:r>
              <a:rPr lang="ru-RU" dirty="0" smtClean="0"/>
              <a:t> </a:t>
            </a:r>
            <a:r>
              <a:rPr lang="ru-RU" dirty="0" err="1" smtClean="0"/>
              <a:t>законодавче</a:t>
            </a:r>
            <a:r>
              <a:rPr lang="ru-RU" dirty="0" smtClean="0"/>
              <a:t>, </a:t>
            </a:r>
            <a:r>
              <a:rPr lang="ru-RU" dirty="0" err="1" smtClean="0"/>
              <a:t>податкове</a:t>
            </a:r>
            <a:r>
              <a:rPr lang="ru-RU" dirty="0" smtClean="0"/>
              <a:t> </a:t>
            </a:r>
            <a:r>
              <a:rPr lang="ru-RU" dirty="0" err="1" smtClean="0"/>
              <a:t>регулювання</a:t>
            </a:r>
            <a:r>
              <a:rPr lang="ru-RU" dirty="0" smtClean="0"/>
              <a:t>, </a:t>
            </a:r>
            <a:r>
              <a:rPr lang="ru-RU" dirty="0" err="1" smtClean="0"/>
              <a:t>встановлення</a:t>
            </a:r>
            <a:r>
              <a:rPr lang="ru-RU" dirty="0" smtClean="0"/>
              <a:t> </a:t>
            </a:r>
            <a:r>
              <a:rPr lang="ru-RU" dirty="0" err="1" smtClean="0"/>
              <a:t>державних</a:t>
            </a:r>
            <a:r>
              <a:rPr lang="ru-RU" dirty="0" smtClean="0"/>
              <a:t> </a:t>
            </a:r>
            <a:r>
              <a:rPr lang="ru-RU" dirty="0" err="1" smtClean="0"/>
              <a:t>гарантій</a:t>
            </a:r>
            <a:r>
              <a:rPr lang="ru-RU" dirty="0" smtClean="0"/>
              <a:t> з оплати </a:t>
            </a:r>
            <a:r>
              <a:rPr lang="ru-RU" dirty="0" err="1" smtClean="0"/>
              <a:t>праці</a:t>
            </a:r>
            <a:r>
              <a:rPr lang="ru-RU" dirty="0" smtClean="0"/>
              <a:t> </a:t>
            </a:r>
            <a:r>
              <a:rPr lang="ru-RU" dirty="0" err="1" smtClean="0"/>
              <a:t>тощо</a:t>
            </a:r>
            <a:r>
              <a:rPr lang="ru-RU" dirty="0" smtClean="0"/>
              <a:t>. </a:t>
            </a:r>
            <a:r>
              <a:rPr lang="ru-RU" dirty="0" err="1" smtClean="0"/>
              <a:t>Крім</a:t>
            </a:r>
            <a:r>
              <a:rPr lang="ru-RU" dirty="0" smtClean="0"/>
              <a:t> того, </a:t>
            </a:r>
            <a:r>
              <a:rPr lang="ru-RU" dirty="0" err="1" smtClean="0"/>
              <a:t>регулювання</a:t>
            </a:r>
            <a:r>
              <a:rPr lang="ru-RU" dirty="0" smtClean="0"/>
              <a:t> оплати </a:t>
            </a:r>
            <a:r>
              <a:rPr lang="ru-RU" dirty="0" err="1" smtClean="0"/>
              <a:t>праці</a:t>
            </a:r>
            <a:r>
              <a:rPr lang="ru-RU" dirty="0" smtClean="0"/>
              <a:t> </a:t>
            </a:r>
            <a:r>
              <a:rPr lang="ru-RU" dirty="0" err="1" smtClean="0"/>
              <a:t>здійснюється</a:t>
            </a:r>
            <a:r>
              <a:rPr lang="ru-RU" dirty="0" smtClean="0"/>
              <a:t> на </a:t>
            </a:r>
            <a:r>
              <a:rPr lang="ru-RU" dirty="0" err="1" smtClean="0"/>
              <a:t>основі</a:t>
            </a:r>
            <a:r>
              <a:rPr lang="ru-RU" dirty="0" smtClean="0"/>
              <a:t> </a:t>
            </a:r>
            <a:r>
              <a:rPr lang="ru-RU" dirty="0" err="1" smtClean="0"/>
              <a:t>генеральних</a:t>
            </a:r>
            <a:r>
              <a:rPr lang="ru-RU" dirty="0" smtClean="0"/>
              <a:t>, </a:t>
            </a:r>
            <a:r>
              <a:rPr lang="ru-RU" dirty="0" err="1" smtClean="0"/>
              <a:t>галузевих</a:t>
            </a:r>
            <a:r>
              <a:rPr lang="ru-RU" dirty="0" smtClean="0"/>
              <a:t>, </a:t>
            </a:r>
            <a:r>
              <a:rPr lang="ru-RU" dirty="0" err="1" smtClean="0"/>
              <a:t>територіальних</a:t>
            </a:r>
            <a:r>
              <a:rPr lang="ru-RU" dirty="0" smtClean="0"/>
              <a:t>, </a:t>
            </a:r>
            <a:r>
              <a:rPr lang="ru-RU" dirty="0" err="1" smtClean="0"/>
              <a:t>колективних</a:t>
            </a:r>
            <a:r>
              <a:rPr lang="ru-RU" dirty="0" smtClean="0"/>
              <a:t> та </a:t>
            </a:r>
            <a:r>
              <a:rPr lang="ru-RU" dirty="0" err="1" smtClean="0"/>
              <a:t>індивідуальних</a:t>
            </a:r>
            <a:r>
              <a:rPr lang="ru-RU" dirty="0" smtClean="0"/>
              <a:t> </a:t>
            </a:r>
            <a:r>
              <a:rPr lang="ru-RU" dirty="0" err="1" smtClean="0"/>
              <a:t>договорів</a:t>
            </a:r>
            <a:r>
              <a:rPr lang="ru-RU" dirty="0" smtClean="0"/>
              <a:t> та </a:t>
            </a:r>
            <a:r>
              <a:rPr lang="ru-RU" dirty="0" err="1" smtClean="0"/>
              <a:t>угод</a:t>
            </a:r>
            <a:r>
              <a:rPr lang="ru-RU" dirty="0" smtClean="0"/>
              <a:t>.</a:t>
            </a:r>
          </a:p>
          <a:p>
            <a:endParaRPr lang="ru-RU" dirty="0"/>
          </a:p>
        </p:txBody>
      </p:sp>
    </p:spTree>
    <p:extLst>
      <p:ext uri="{BB962C8B-B14F-4D97-AF65-F5344CB8AC3E}">
        <p14:creationId xmlns:p14="http://schemas.microsoft.com/office/powerpoint/2010/main" val="257665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7338"/>
            <a:ext cx="11939451" cy="6463308"/>
          </a:xfrm>
          <a:prstGeom prst="rect">
            <a:avLst/>
          </a:prstGeom>
        </p:spPr>
        <p:txBody>
          <a:bodyPr wrap="square">
            <a:spAutoFit/>
          </a:bodyPr>
          <a:lstStyle/>
          <a:p>
            <a:r>
              <a:rPr lang="ru-RU" dirty="0" err="1" smtClean="0"/>
              <a:t>Згідно</a:t>
            </a:r>
            <a:r>
              <a:rPr lang="ru-RU" dirty="0" smtClean="0"/>
              <a:t> </a:t>
            </a:r>
            <a:r>
              <a:rPr lang="ru-RU" dirty="0" err="1" smtClean="0"/>
              <a:t>із</a:t>
            </a:r>
            <a:r>
              <a:rPr lang="ru-RU" dirty="0" smtClean="0"/>
              <a:t> законом </a:t>
            </a:r>
            <a:r>
              <a:rPr lang="ru-RU" dirty="0" err="1" smtClean="0"/>
              <a:t>України</a:t>
            </a:r>
            <a:r>
              <a:rPr lang="ru-RU" dirty="0" smtClean="0"/>
              <a:t> “Про оплату </a:t>
            </a:r>
            <a:r>
              <a:rPr lang="ru-RU" dirty="0" err="1" smtClean="0"/>
              <a:t>праці</a:t>
            </a:r>
            <a:r>
              <a:rPr lang="ru-RU" dirty="0" smtClean="0"/>
              <a:t>” </a:t>
            </a:r>
            <a:r>
              <a:rPr lang="ru-RU" dirty="0" err="1" smtClean="0"/>
              <a:t>організація</a:t>
            </a:r>
            <a:r>
              <a:rPr lang="ru-RU" dirty="0" smtClean="0"/>
              <a:t> оплати </a:t>
            </a:r>
            <a:r>
              <a:rPr lang="ru-RU" dirty="0" err="1" smtClean="0"/>
              <a:t>праці</a:t>
            </a:r>
            <a:r>
              <a:rPr lang="ru-RU" dirty="0" smtClean="0"/>
              <a:t> </a:t>
            </a:r>
            <a:r>
              <a:rPr lang="ru-RU" dirty="0" err="1" smtClean="0"/>
              <a:t>здійснюється</a:t>
            </a:r>
            <a:r>
              <a:rPr lang="ru-RU" dirty="0" smtClean="0"/>
              <a:t> на </a:t>
            </a:r>
            <a:r>
              <a:rPr lang="ru-RU" dirty="0" err="1" smtClean="0"/>
              <a:t>підставі</a:t>
            </a:r>
            <a:r>
              <a:rPr lang="ru-RU" dirty="0" smtClean="0"/>
              <a:t>:</a:t>
            </a:r>
          </a:p>
          <a:p>
            <a:r>
              <a:rPr lang="ru-RU" dirty="0" smtClean="0"/>
              <a:t>•	</a:t>
            </a:r>
            <a:r>
              <a:rPr lang="ru-RU" dirty="0" err="1" smtClean="0"/>
              <a:t>законодавчих</a:t>
            </a:r>
            <a:r>
              <a:rPr lang="ru-RU" dirty="0" smtClean="0"/>
              <a:t> та </a:t>
            </a:r>
            <a:r>
              <a:rPr lang="ru-RU" dirty="0" err="1" smtClean="0"/>
              <a:t>інших</a:t>
            </a:r>
            <a:r>
              <a:rPr lang="ru-RU" dirty="0" smtClean="0"/>
              <a:t> </a:t>
            </a:r>
            <a:r>
              <a:rPr lang="ru-RU" dirty="0" err="1" smtClean="0"/>
              <a:t>нормативних</a:t>
            </a:r>
            <a:r>
              <a:rPr lang="ru-RU" dirty="0" smtClean="0"/>
              <a:t> </a:t>
            </a:r>
            <a:r>
              <a:rPr lang="ru-RU" dirty="0" err="1" smtClean="0"/>
              <a:t>актів</a:t>
            </a:r>
            <a:r>
              <a:rPr lang="ru-RU" dirty="0" smtClean="0"/>
              <a:t>;</a:t>
            </a:r>
          </a:p>
          <a:p>
            <a:r>
              <a:rPr lang="ru-RU" dirty="0" smtClean="0"/>
              <a:t>•	</a:t>
            </a:r>
            <a:r>
              <a:rPr lang="ru-RU" dirty="0" err="1" smtClean="0"/>
              <a:t>генеральної</a:t>
            </a:r>
            <a:r>
              <a:rPr lang="ru-RU" dirty="0" smtClean="0"/>
              <a:t> угоди на державному </a:t>
            </a:r>
            <a:r>
              <a:rPr lang="ru-RU" dirty="0" err="1" smtClean="0"/>
              <a:t>рівні</a:t>
            </a:r>
            <a:r>
              <a:rPr lang="ru-RU" dirty="0" smtClean="0"/>
              <a:t>;</a:t>
            </a:r>
          </a:p>
          <a:p>
            <a:r>
              <a:rPr lang="ru-RU" dirty="0" smtClean="0"/>
              <a:t>•	</a:t>
            </a:r>
            <a:r>
              <a:rPr lang="ru-RU" dirty="0" err="1" smtClean="0"/>
              <a:t>галузевих</a:t>
            </a:r>
            <a:r>
              <a:rPr lang="ru-RU" dirty="0" smtClean="0"/>
              <a:t>, </a:t>
            </a:r>
            <a:r>
              <a:rPr lang="ru-RU" dirty="0" err="1" smtClean="0"/>
              <a:t>реґіональних</a:t>
            </a:r>
            <a:r>
              <a:rPr lang="ru-RU" dirty="0" smtClean="0"/>
              <a:t> </a:t>
            </a:r>
            <a:r>
              <a:rPr lang="ru-RU" dirty="0" err="1" smtClean="0"/>
              <a:t>угод</a:t>
            </a:r>
            <a:r>
              <a:rPr lang="ru-RU" dirty="0" smtClean="0"/>
              <a:t>;</a:t>
            </a:r>
          </a:p>
          <a:p>
            <a:r>
              <a:rPr lang="ru-RU" dirty="0" smtClean="0"/>
              <a:t>•	</a:t>
            </a:r>
            <a:r>
              <a:rPr lang="ru-RU" dirty="0" err="1" smtClean="0"/>
              <a:t>колективних</a:t>
            </a:r>
            <a:r>
              <a:rPr lang="ru-RU" dirty="0" smtClean="0"/>
              <a:t> </a:t>
            </a:r>
            <a:r>
              <a:rPr lang="ru-RU" dirty="0" err="1" smtClean="0"/>
              <a:t>договорів</a:t>
            </a:r>
            <a:r>
              <a:rPr lang="ru-RU" dirty="0" smtClean="0"/>
              <a:t>;</a:t>
            </a:r>
          </a:p>
          <a:p>
            <a:r>
              <a:rPr lang="ru-RU" dirty="0" smtClean="0"/>
              <a:t>•	</a:t>
            </a:r>
            <a:r>
              <a:rPr lang="ru-RU" dirty="0" err="1" smtClean="0"/>
              <a:t>трудових</a:t>
            </a:r>
            <a:r>
              <a:rPr lang="ru-RU" dirty="0" smtClean="0"/>
              <a:t> </a:t>
            </a:r>
            <a:r>
              <a:rPr lang="ru-RU" dirty="0" err="1" smtClean="0"/>
              <a:t>договорів</a:t>
            </a:r>
            <a:r>
              <a:rPr lang="ru-RU" dirty="0" smtClean="0"/>
              <a:t>.</a:t>
            </a:r>
          </a:p>
          <a:p>
            <a:r>
              <a:rPr lang="ru-RU" dirty="0" err="1" smtClean="0"/>
              <a:t>Суб'єктами</a:t>
            </a:r>
            <a:r>
              <a:rPr lang="ru-RU" dirty="0" smtClean="0"/>
              <a:t> </a:t>
            </a:r>
            <a:r>
              <a:rPr lang="ru-RU" dirty="0" err="1" smtClean="0"/>
              <a:t>організації</a:t>
            </a:r>
            <a:r>
              <a:rPr lang="ru-RU" dirty="0" smtClean="0"/>
              <a:t> оплати </a:t>
            </a:r>
            <a:r>
              <a:rPr lang="ru-RU" dirty="0" err="1" smtClean="0"/>
              <a:t>праці</a:t>
            </a:r>
            <a:r>
              <a:rPr lang="ru-RU" dirty="0" smtClean="0"/>
              <a:t> є: </a:t>
            </a:r>
            <a:r>
              <a:rPr lang="ru-RU" dirty="0" err="1" smtClean="0"/>
              <a:t>органи</a:t>
            </a:r>
            <a:r>
              <a:rPr lang="ru-RU" dirty="0" smtClean="0"/>
              <a:t> </a:t>
            </a:r>
            <a:r>
              <a:rPr lang="ru-RU" dirty="0" err="1" smtClean="0"/>
              <a:t>державної</a:t>
            </a:r>
            <a:r>
              <a:rPr lang="ru-RU" dirty="0" smtClean="0"/>
              <a:t> </a:t>
            </a:r>
            <a:r>
              <a:rPr lang="ru-RU" dirty="0" err="1" smtClean="0"/>
              <a:t>влади</a:t>
            </a:r>
            <a:r>
              <a:rPr lang="ru-RU" dirty="0" smtClean="0"/>
              <a:t> та </a:t>
            </a:r>
            <a:r>
              <a:rPr lang="ru-RU" dirty="0" err="1" smtClean="0"/>
              <a:t>місцевого</a:t>
            </a:r>
            <a:r>
              <a:rPr lang="ru-RU" dirty="0" smtClean="0"/>
              <a:t> </a:t>
            </a:r>
            <a:r>
              <a:rPr lang="ru-RU" dirty="0" err="1" smtClean="0"/>
              <a:t>самоврядування</a:t>
            </a:r>
            <a:r>
              <a:rPr lang="ru-RU" dirty="0" smtClean="0"/>
              <a:t>; </a:t>
            </a:r>
            <a:r>
              <a:rPr lang="ru-RU" dirty="0" err="1" smtClean="0"/>
              <a:t>власники</a:t>
            </a:r>
            <a:r>
              <a:rPr lang="ru-RU" dirty="0" smtClean="0"/>
              <a:t>, </a:t>
            </a:r>
            <a:r>
              <a:rPr lang="ru-RU" dirty="0" err="1" smtClean="0"/>
              <a:t>об'єднання</a:t>
            </a:r>
            <a:r>
              <a:rPr lang="ru-RU" dirty="0" smtClean="0"/>
              <a:t> </a:t>
            </a:r>
            <a:r>
              <a:rPr lang="ru-RU" dirty="0" err="1" smtClean="0"/>
              <a:t>власників</a:t>
            </a:r>
            <a:r>
              <a:rPr lang="ru-RU" dirty="0" smtClean="0"/>
              <a:t> </a:t>
            </a:r>
            <a:r>
              <a:rPr lang="ru-RU" dirty="0" err="1" smtClean="0"/>
              <a:t>або</a:t>
            </a:r>
            <a:r>
              <a:rPr lang="ru-RU" dirty="0" smtClean="0"/>
              <a:t> </a:t>
            </a:r>
            <a:r>
              <a:rPr lang="ru-RU" dirty="0" err="1" smtClean="0"/>
              <a:t>їхні</a:t>
            </a:r>
            <a:r>
              <a:rPr lang="ru-RU" dirty="0" smtClean="0"/>
              <a:t> </a:t>
            </a:r>
            <a:r>
              <a:rPr lang="ru-RU" dirty="0" err="1" smtClean="0"/>
              <a:t>представницькі</a:t>
            </a:r>
            <a:r>
              <a:rPr lang="ru-RU" dirty="0" smtClean="0"/>
              <a:t> </a:t>
            </a:r>
            <a:r>
              <a:rPr lang="ru-RU" dirty="0" err="1" smtClean="0"/>
              <a:t>органи</a:t>
            </a:r>
            <a:r>
              <a:rPr lang="ru-RU" dirty="0" smtClean="0"/>
              <a:t>; </a:t>
            </a:r>
            <a:r>
              <a:rPr lang="ru-RU" dirty="0" err="1" smtClean="0"/>
              <a:t>професійні</a:t>
            </a:r>
            <a:r>
              <a:rPr lang="ru-RU" dirty="0" smtClean="0"/>
              <a:t> </a:t>
            </a:r>
            <a:r>
              <a:rPr lang="ru-RU" dirty="0" err="1" smtClean="0"/>
              <a:t>спілки</a:t>
            </a:r>
            <a:r>
              <a:rPr lang="ru-RU" dirty="0" smtClean="0"/>
              <a:t>, </a:t>
            </a:r>
            <a:r>
              <a:rPr lang="ru-RU" dirty="0" err="1" smtClean="0"/>
              <a:t>об'єднання</a:t>
            </a:r>
            <a:r>
              <a:rPr lang="ru-RU" dirty="0" smtClean="0"/>
              <a:t> </a:t>
            </a:r>
            <a:r>
              <a:rPr lang="ru-RU" dirty="0" err="1" smtClean="0"/>
              <a:t>професійних</a:t>
            </a:r>
            <a:r>
              <a:rPr lang="ru-RU" dirty="0" smtClean="0"/>
              <a:t> </a:t>
            </a:r>
            <a:r>
              <a:rPr lang="ru-RU" dirty="0" err="1" smtClean="0"/>
              <a:t>спілок</a:t>
            </a:r>
            <a:r>
              <a:rPr lang="ru-RU" dirty="0" smtClean="0"/>
              <a:t> </a:t>
            </a:r>
            <a:r>
              <a:rPr lang="ru-RU" dirty="0" err="1" smtClean="0"/>
              <a:t>або</a:t>
            </a:r>
            <a:r>
              <a:rPr lang="ru-RU" dirty="0" smtClean="0"/>
              <a:t> </a:t>
            </a:r>
            <a:r>
              <a:rPr lang="ru-RU" dirty="0" err="1" smtClean="0"/>
              <a:t>їхні</a:t>
            </a:r>
            <a:r>
              <a:rPr lang="ru-RU" dirty="0" smtClean="0"/>
              <a:t> </a:t>
            </a:r>
            <a:r>
              <a:rPr lang="ru-RU" dirty="0" err="1" smtClean="0"/>
              <a:t>представницькі</a:t>
            </a:r>
            <a:r>
              <a:rPr lang="ru-RU" dirty="0" smtClean="0"/>
              <a:t> </a:t>
            </a:r>
            <a:r>
              <a:rPr lang="ru-RU" dirty="0" err="1" smtClean="0"/>
              <a:t>органи</a:t>
            </a:r>
            <a:r>
              <a:rPr lang="ru-RU" dirty="0" smtClean="0"/>
              <a:t>; </a:t>
            </a:r>
            <a:r>
              <a:rPr lang="ru-RU" dirty="0" err="1" smtClean="0"/>
              <a:t>працівники</a:t>
            </a:r>
            <a:r>
              <a:rPr lang="ru-RU" dirty="0" smtClean="0"/>
              <a:t>.</a:t>
            </a:r>
          </a:p>
          <a:p>
            <a:r>
              <a:rPr lang="ru-RU" dirty="0" err="1" smtClean="0"/>
              <a:t>Основні</a:t>
            </a:r>
            <a:r>
              <a:rPr lang="ru-RU" dirty="0" smtClean="0"/>
              <a:t> </a:t>
            </a:r>
            <a:r>
              <a:rPr lang="ru-RU" dirty="0" err="1" smtClean="0"/>
              <a:t>принципи</a:t>
            </a:r>
            <a:r>
              <a:rPr lang="ru-RU" dirty="0" smtClean="0"/>
              <a:t> </a:t>
            </a:r>
            <a:r>
              <a:rPr lang="ru-RU" dirty="0" err="1" smtClean="0"/>
              <a:t>організації</a:t>
            </a:r>
            <a:r>
              <a:rPr lang="ru-RU" dirty="0" smtClean="0"/>
              <a:t> оплати </a:t>
            </a:r>
            <a:r>
              <a:rPr lang="ru-RU" dirty="0" err="1" smtClean="0"/>
              <a:t>праці</a:t>
            </a:r>
            <a:r>
              <a:rPr lang="ru-RU" dirty="0" smtClean="0"/>
              <a:t> </a:t>
            </a:r>
            <a:r>
              <a:rPr lang="ru-RU" dirty="0" err="1" smtClean="0"/>
              <a:t>здійснюються</a:t>
            </a:r>
            <a:r>
              <a:rPr lang="ru-RU" dirty="0" smtClean="0"/>
              <a:t> за </a:t>
            </a:r>
            <a:r>
              <a:rPr lang="ru-RU" dirty="0" err="1" smtClean="0"/>
              <a:t>допомогою</a:t>
            </a:r>
            <a:r>
              <a:rPr lang="ru-RU" dirty="0" smtClean="0"/>
              <a:t> таких </a:t>
            </a:r>
            <a:r>
              <a:rPr lang="ru-RU" dirty="0" err="1" smtClean="0"/>
              <a:t>її</a:t>
            </a:r>
            <a:r>
              <a:rPr lang="ru-RU" dirty="0" smtClean="0"/>
              <a:t> </a:t>
            </a:r>
            <a:r>
              <a:rPr lang="ru-RU" dirty="0" err="1" smtClean="0"/>
              <a:t>складових</a:t>
            </a:r>
            <a:r>
              <a:rPr lang="ru-RU" dirty="0" smtClean="0"/>
              <a:t> </a:t>
            </a:r>
            <a:r>
              <a:rPr lang="ru-RU" dirty="0" err="1" smtClean="0"/>
              <a:t>елементів</a:t>
            </a:r>
            <a:r>
              <a:rPr lang="ru-RU" dirty="0" smtClean="0"/>
              <a:t>, як система </a:t>
            </a:r>
            <a:r>
              <a:rPr lang="ru-RU" dirty="0" err="1" smtClean="0"/>
              <a:t>угод</a:t>
            </a:r>
            <a:r>
              <a:rPr lang="ru-RU" dirty="0" smtClean="0"/>
              <a:t> і </a:t>
            </a:r>
            <a:r>
              <a:rPr lang="ru-RU" dirty="0" err="1" smtClean="0"/>
              <a:t>договорів</a:t>
            </a:r>
            <a:r>
              <a:rPr lang="ru-RU" dirty="0" smtClean="0"/>
              <a:t> на </a:t>
            </a:r>
            <a:r>
              <a:rPr lang="ru-RU" dirty="0" err="1" smtClean="0"/>
              <a:t>різних</a:t>
            </a:r>
            <a:r>
              <a:rPr lang="ru-RU" dirty="0" smtClean="0"/>
              <a:t> </a:t>
            </a:r>
            <a:r>
              <a:rPr lang="ru-RU" dirty="0" err="1" smtClean="0"/>
              <a:t>рівнях</a:t>
            </a:r>
            <a:r>
              <a:rPr lang="ru-RU" dirty="0" smtClean="0"/>
              <a:t> </a:t>
            </a:r>
            <a:r>
              <a:rPr lang="ru-RU" dirty="0" err="1" smtClean="0"/>
              <a:t>економіки</a:t>
            </a:r>
            <a:r>
              <a:rPr lang="ru-RU" dirty="0" smtClean="0"/>
              <a:t>, а </a:t>
            </a:r>
            <a:r>
              <a:rPr lang="ru-RU" dirty="0" err="1" smtClean="0"/>
              <a:t>також</a:t>
            </a:r>
            <a:r>
              <a:rPr lang="ru-RU" dirty="0" smtClean="0"/>
              <a:t> через </a:t>
            </a:r>
            <a:r>
              <a:rPr lang="ru-RU" dirty="0" err="1" smtClean="0"/>
              <a:t>нормування</a:t>
            </a:r>
            <a:r>
              <a:rPr lang="ru-RU" dirty="0" smtClean="0"/>
              <a:t> </a:t>
            </a:r>
            <a:r>
              <a:rPr lang="ru-RU" dirty="0" err="1" smtClean="0"/>
              <a:t>праці</a:t>
            </a:r>
            <a:r>
              <a:rPr lang="ru-RU" dirty="0" smtClean="0"/>
              <a:t>, </a:t>
            </a:r>
            <a:r>
              <a:rPr lang="ru-RU" dirty="0" err="1" smtClean="0"/>
              <a:t>тарифну</a:t>
            </a:r>
            <a:r>
              <a:rPr lang="ru-RU" dirty="0" smtClean="0"/>
              <a:t> систему, </a:t>
            </a:r>
            <a:r>
              <a:rPr lang="ru-RU" dirty="0" err="1" smtClean="0"/>
              <a:t>форми</a:t>
            </a:r>
            <a:r>
              <a:rPr lang="ru-RU" dirty="0" smtClean="0"/>
              <a:t> й </a:t>
            </a:r>
            <a:r>
              <a:rPr lang="ru-RU" dirty="0" err="1" smtClean="0"/>
              <a:t>системи</a:t>
            </a:r>
            <a:r>
              <a:rPr lang="ru-RU" dirty="0" smtClean="0"/>
              <a:t> оплати </a:t>
            </a:r>
            <a:r>
              <a:rPr lang="ru-RU" dirty="0" err="1" smtClean="0"/>
              <a:t>праці</a:t>
            </a:r>
            <a:r>
              <a:rPr lang="ru-RU" dirty="0" smtClean="0"/>
              <a:t> на </a:t>
            </a:r>
            <a:r>
              <a:rPr lang="ru-RU" dirty="0" err="1" smtClean="0"/>
              <a:t>окремих</a:t>
            </a:r>
            <a:r>
              <a:rPr lang="ru-RU" dirty="0" smtClean="0"/>
              <a:t> </a:t>
            </a:r>
            <a:r>
              <a:rPr lang="ru-RU" dirty="0" err="1" smtClean="0"/>
              <a:t>підприємствах</a:t>
            </a:r>
            <a:r>
              <a:rPr lang="ru-RU" dirty="0" smtClean="0"/>
              <a:t> і </a:t>
            </a:r>
            <a:r>
              <a:rPr lang="ru-RU" dirty="0" err="1" smtClean="0"/>
              <a:t>його</a:t>
            </a:r>
            <a:r>
              <a:rPr lang="ru-RU" dirty="0" smtClean="0"/>
              <a:t> </a:t>
            </a:r>
            <a:r>
              <a:rPr lang="ru-RU" dirty="0" err="1" smtClean="0"/>
              <a:t>структурних</a:t>
            </a:r>
            <a:r>
              <a:rPr lang="ru-RU" dirty="0" smtClean="0"/>
              <a:t> </a:t>
            </a:r>
            <a:r>
              <a:rPr lang="ru-RU" dirty="0" err="1" smtClean="0"/>
              <a:t>підрозділах</a:t>
            </a:r>
            <a:r>
              <a:rPr lang="ru-RU" dirty="0" smtClean="0"/>
              <a:t>.</a:t>
            </a:r>
          </a:p>
          <a:p>
            <a:r>
              <a:rPr lang="ru-RU" dirty="0" err="1" smtClean="0"/>
              <a:t>Основними</a:t>
            </a:r>
            <a:r>
              <a:rPr lang="ru-RU" dirty="0" smtClean="0"/>
              <a:t> </a:t>
            </a:r>
            <a:r>
              <a:rPr lang="ru-RU" dirty="0" err="1" smtClean="0"/>
              <a:t>елементами</a:t>
            </a:r>
            <a:r>
              <a:rPr lang="ru-RU" dirty="0" smtClean="0"/>
              <a:t> </a:t>
            </a:r>
            <a:r>
              <a:rPr lang="ru-RU" dirty="0" err="1" smtClean="0"/>
              <a:t>організації</a:t>
            </a:r>
            <a:r>
              <a:rPr lang="ru-RU" dirty="0" smtClean="0"/>
              <a:t> </a:t>
            </a:r>
            <a:r>
              <a:rPr lang="ru-RU" dirty="0" err="1" smtClean="0"/>
              <a:t>праці</a:t>
            </a:r>
            <a:r>
              <a:rPr lang="ru-RU" dirty="0" smtClean="0"/>
              <a:t> на </a:t>
            </a:r>
            <a:r>
              <a:rPr lang="ru-RU" dirty="0" err="1" smtClean="0"/>
              <a:t>рівні</a:t>
            </a:r>
            <a:r>
              <a:rPr lang="ru-RU" dirty="0" smtClean="0"/>
              <a:t> </a:t>
            </a:r>
            <a:r>
              <a:rPr lang="ru-RU" dirty="0" err="1" smtClean="0"/>
              <a:t>підприємства</a:t>
            </a:r>
            <a:r>
              <a:rPr lang="ru-RU" dirty="0" smtClean="0"/>
              <a:t> є </a:t>
            </a:r>
            <a:r>
              <a:rPr lang="ru-RU" dirty="0" err="1" smtClean="0"/>
              <a:t>нормування</a:t>
            </a:r>
            <a:r>
              <a:rPr lang="ru-RU" dirty="0" smtClean="0"/>
              <a:t> </a:t>
            </a:r>
            <a:r>
              <a:rPr lang="ru-RU" dirty="0" err="1" smtClean="0"/>
              <a:t>праці</a:t>
            </a:r>
            <a:r>
              <a:rPr lang="ru-RU" dirty="0" smtClean="0"/>
              <a:t>, </a:t>
            </a:r>
            <a:r>
              <a:rPr lang="ru-RU" dirty="0" err="1" smtClean="0"/>
              <a:t>тарифна</a:t>
            </a:r>
            <a:r>
              <a:rPr lang="ru-RU" dirty="0" smtClean="0"/>
              <a:t> система, </a:t>
            </a:r>
            <a:r>
              <a:rPr lang="ru-RU" dirty="0" err="1" smtClean="0"/>
              <a:t>форми</a:t>
            </a:r>
            <a:r>
              <a:rPr lang="ru-RU" dirty="0" smtClean="0"/>
              <a:t> та </a:t>
            </a:r>
            <a:r>
              <a:rPr lang="ru-RU" dirty="0" err="1" smtClean="0"/>
              <a:t>системи</a:t>
            </a:r>
            <a:r>
              <a:rPr lang="ru-RU" dirty="0" smtClean="0"/>
              <a:t> </a:t>
            </a:r>
            <a:r>
              <a:rPr lang="ru-RU" dirty="0" err="1" smtClean="0"/>
              <a:t>заробітної</a:t>
            </a:r>
            <a:r>
              <a:rPr lang="ru-RU" dirty="0" smtClean="0"/>
              <a:t> плати і угоди та договори на </a:t>
            </a:r>
            <a:r>
              <a:rPr lang="ru-RU" dirty="0" err="1" smtClean="0"/>
              <a:t>різних</a:t>
            </a:r>
            <a:r>
              <a:rPr lang="ru-RU" dirty="0" smtClean="0"/>
              <a:t> </a:t>
            </a:r>
            <a:r>
              <a:rPr lang="ru-RU" dirty="0" err="1" smtClean="0"/>
              <a:t>рівнях</a:t>
            </a:r>
            <a:r>
              <a:rPr lang="ru-RU" dirty="0" smtClean="0"/>
              <a:t> </a:t>
            </a:r>
            <a:r>
              <a:rPr lang="ru-RU" dirty="0" err="1" smtClean="0"/>
              <a:t>економіки</a:t>
            </a:r>
            <a:r>
              <a:rPr lang="ru-RU" dirty="0" smtClean="0"/>
              <a:t>. </a:t>
            </a:r>
            <a:r>
              <a:rPr lang="ru-RU" dirty="0" err="1" smtClean="0"/>
              <a:t>Всі</a:t>
            </a:r>
            <a:r>
              <a:rPr lang="ru-RU" dirty="0" smtClean="0"/>
              <a:t> </a:t>
            </a:r>
            <a:r>
              <a:rPr lang="ru-RU" dirty="0" err="1" smtClean="0"/>
              <a:t>ці</a:t>
            </a:r>
            <a:r>
              <a:rPr lang="ru-RU" dirty="0" smtClean="0"/>
              <a:t> </a:t>
            </a:r>
            <a:r>
              <a:rPr lang="ru-RU" dirty="0" err="1" smtClean="0"/>
              <a:t>елементи</a:t>
            </a:r>
            <a:r>
              <a:rPr lang="ru-RU" dirty="0" smtClean="0"/>
              <a:t> </a:t>
            </a:r>
            <a:r>
              <a:rPr lang="ru-RU" dirty="0" err="1" smtClean="0"/>
              <a:t>мають</a:t>
            </a:r>
            <a:r>
              <a:rPr lang="ru-RU" dirty="0" smtClean="0"/>
              <a:t> </a:t>
            </a:r>
            <a:r>
              <a:rPr lang="ru-RU" dirty="0" err="1" smtClean="0"/>
              <a:t>своє</a:t>
            </a:r>
            <a:r>
              <a:rPr lang="ru-RU" dirty="0" smtClean="0"/>
              <a:t> </a:t>
            </a:r>
            <a:r>
              <a:rPr lang="ru-RU" dirty="0" err="1" smtClean="0"/>
              <a:t>призначення</a:t>
            </a:r>
            <a:r>
              <a:rPr lang="ru-RU" dirty="0" smtClean="0"/>
              <a:t> та </a:t>
            </a:r>
            <a:r>
              <a:rPr lang="ru-RU" dirty="0" err="1" smtClean="0"/>
              <a:t>тісно</a:t>
            </a:r>
            <a:r>
              <a:rPr lang="ru-RU" dirty="0" smtClean="0"/>
              <a:t> </a:t>
            </a:r>
            <a:r>
              <a:rPr lang="ru-RU" dirty="0" err="1" smtClean="0"/>
              <a:t>взаємопов’язані</a:t>
            </a:r>
            <a:r>
              <a:rPr lang="ru-RU" dirty="0" smtClean="0"/>
              <a:t> </a:t>
            </a:r>
            <a:r>
              <a:rPr lang="ru-RU" dirty="0" err="1" smtClean="0"/>
              <a:t>між</a:t>
            </a:r>
            <a:r>
              <a:rPr lang="ru-RU" dirty="0" smtClean="0"/>
              <a:t> собою.</a:t>
            </a:r>
          </a:p>
          <a:p>
            <a:r>
              <a:rPr lang="ru-RU" dirty="0" err="1" smtClean="0"/>
              <a:t>Нормування</a:t>
            </a:r>
            <a:r>
              <a:rPr lang="ru-RU" dirty="0" smtClean="0"/>
              <a:t> </a:t>
            </a:r>
            <a:r>
              <a:rPr lang="ru-RU" dirty="0" err="1" smtClean="0"/>
              <a:t>праці</a:t>
            </a:r>
            <a:r>
              <a:rPr lang="ru-RU" dirty="0" smtClean="0"/>
              <a:t> </a:t>
            </a:r>
            <a:r>
              <a:rPr lang="ru-RU" dirty="0" err="1" smtClean="0"/>
              <a:t>допомагає</a:t>
            </a:r>
            <a:r>
              <a:rPr lang="ru-RU" dirty="0" smtClean="0"/>
              <a:t> </a:t>
            </a:r>
            <a:r>
              <a:rPr lang="ru-RU" dirty="0" err="1" smtClean="0"/>
              <a:t>встановлювати</a:t>
            </a:r>
            <a:r>
              <a:rPr lang="ru-RU" dirty="0" smtClean="0"/>
              <a:t> </a:t>
            </a:r>
            <a:r>
              <a:rPr lang="ru-RU" dirty="0" err="1" smtClean="0"/>
              <a:t>науково</a:t>
            </a:r>
            <a:r>
              <a:rPr lang="ru-RU" dirty="0" smtClean="0"/>
              <a:t> </a:t>
            </a:r>
            <a:r>
              <a:rPr lang="ru-RU" dirty="0" err="1" smtClean="0"/>
              <a:t>обгрунтовані</a:t>
            </a:r>
            <a:r>
              <a:rPr lang="ru-RU" dirty="0" smtClean="0"/>
              <a:t> </a:t>
            </a:r>
            <a:r>
              <a:rPr lang="ru-RU" dirty="0" err="1" smtClean="0"/>
              <a:t>затрати</a:t>
            </a:r>
            <a:r>
              <a:rPr lang="ru-RU" dirty="0" smtClean="0"/>
              <a:t> </a:t>
            </a:r>
            <a:r>
              <a:rPr lang="ru-RU" dirty="0" err="1" smtClean="0"/>
              <a:t>праці</a:t>
            </a:r>
            <a:r>
              <a:rPr lang="ru-RU" dirty="0" smtClean="0"/>
              <a:t>, </a:t>
            </a:r>
            <a:r>
              <a:rPr lang="ru-RU" dirty="0" err="1" smtClean="0"/>
              <a:t>підвищувати</a:t>
            </a:r>
            <a:r>
              <a:rPr lang="ru-RU" dirty="0" smtClean="0"/>
              <a:t> </a:t>
            </a:r>
            <a:r>
              <a:rPr lang="ru-RU" dirty="0" err="1" smtClean="0"/>
              <a:t>продуктивність</a:t>
            </a:r>
            <a:r>
              <a:rPr lang="ru-RU" dirty="0" smtClean="0"/>
              <a:t> </a:t>
            </a:r>
            <a:r>
              <a:rPr lang="ru-RU" dirty="0" err="1" smtClean="0"/>
              <a:t>праці</a:t>
            </a:r>
            <a:r>
              <a:rPr lang="ru-RU" dirty="0" smtClean="0"/>
              <a:t> за </a:t>
            </a:r>
            <a:r>
              <a:rPr lang="ru-RU" dirty="0" err="1" smtClean="0"/>
              <a:t>допомогою</a:t>
            </a:r>
            <a:r>
              <a:rPr lang="ru-RU" dirty="0" smtClean="0"/>
              <a:t> </a:t>
            </a:r>
            <a:r>
              <a:rPr lang="ru-RU" dirty="0" err="1" smtClean="0"/>
              <a:t>використання</a:t>
            </a:r>
            <a:r>
              <a:rPr lang="ru-RU" dirty="0" smtClean="0"/>
              <a:t> </a:t>
            </a:r>
            <a:r>
              <a:rPr lang="ru-RU" dirty="0" err="1" smtClean="0"/>
              <a:t>нової</a:t>
            </a:r>
            <a:r>
              <a:rPr lang="ru-RU" dirty="0" smtClean="0"/>
              <a:t> </a:t>
            </a:r>
            <a:r>
              <a:rPr lang="ru-RU" dirty="0" err="1" smtClean="0"/>
              <a:t>техніки</a:t>
            </a:r>
            <a:r>
              <a:rPr lang="ru-RU" dirty="0" smtClean="0"/>
              <a:t>, </a:t>
            </a:r>
            <a:r>
              <a:rPr lang="ru-RU" dirty="0" err="1" smtClean="0"/>
              <a:t>удосконалення</a:t>
            </a:r>
            <a:r>
              <a:rPr lang="ru-RU" dirty="0" smtClean="0"/>
              <a:t> </a:t>
            </a:r>
            <a:r>
              <a:rPr lang="ru-RU" dirty="0" err="1" smtClean="0"/>
              <a:t>організації</a:t>
            </a:r>
            <a:r>
              <a:rPr lang="ru-RU" dirty="0" smtClean="0"/>
              <a:t> </a:t>
            </a:r>
            <a:r>
              <a:rPr lang="ru-RU" dirty="0" err="1" smtClean="0"/>
              <a:t>праці</a:t>
            </a:r>
            <a:r>
              <a:rPr lang="ru-RU" dirty="0" smtClean="0"/>
              <a:t>, </a:t>
            </a:r>
            <a:r>
              <a:rPr lang="ru-RU" dirty="0" err="1" smtClean="0"/>
              <a:t>зменшення</a:t>
            </a:r>
            <a:r>
              <a:rPr lang="ru-RU" dirty="0" smtClean="0"/>
              <a:t> </a:t>
            </a:r>
            <a:r>
              <a:rPr lang="ru-RU" dirty="0" err="1" smtClean="0"/>
              <a:t>витрат</a:t>
            </a:r>
            <a:r>
              <a:rPr lang="ru-RU" dirty="0" smtClean="0"/>
              <a:t> на </a:t>
            </a:r>
            <a:r>
              <a:rPr lang="ru-RU" dirty="0" err="1" smtClean="0"/>
              <a:t>випуск</a:t>
            </a:r>
            <a:r>
              <a:rPr lang="ru-RU" dirty="0" smtClean="0"/>
              <a:t> </a:t>
            </a:r>
            <a:r>
              <a:rPr lang="ru-RU" dirty="0" err="1" smtClean="0"/>
              <a:t>продукції</a:t>
            </a:r>
            <a:r>
              <a:rPr lang="ru-RU" dirty="0" smtClean="0"/>
              <a:t>. При </a:t>
            </a:r>
            <a:r>
              <a:rPr lang="ru-RU" dirty="0" err="1" smtClean="0"/>
              <a:t>використанні</a:t>
            </a:r>
            <a:r>
              <a:rPr lang="ru-RU" dirty="0" smtClean="0"/>
              <a:t> </a:t>
            </a:r>
            <a:r>
              <a:rPr lang="ru-RU" dirty="0" err="1" smtClean="0"/>
              <a:t>необґрунтованих</a:t>
            </a:r>
            <a:r>
              <a:rPr lang="ru-RU" dirty="0" smtClean="0"/>
              <a:t> норм </a:t>
            </a:r>
            <a:r>
              <a:rPr lang="ru-RU" dirty="0" err="1" smtClean="0"/>
              <a:t>відбувається</a:t>
            </a:r>
            <a:r>
              <a:rPr lang="ru-RU" dirty="0" smtClean="0"/>
              <a:t> </a:t>
            </a:r>
            <a:r>
              <a:rPr lang="ru-RU" dirty="0" err="1" smtClean="0"/>
              <a:t>підвищення</a:t>
            </a:r>
            <a:r>
              <a:rPr lang="ru-RU" dirty="0" smtClean="0"/>
              <a:t> </a:t>
            </a:r>
            <a:r>
              <a:rPr lang="ru-RU" dirty="0" err="1" smtClean="0"/>
              <a:t>собівартості</a:t>
            </a:r>
            <a:r>
              <a:rPr lang="ru-RU" dirty="0" smtClean="0"/>
              <a:t> </a:t>
            </a:r>
            <a:r>
              <a:rPr lang="ru-RU" dirty="0" err="1" smtClean="0"/>
              <a:t>продукції</a:t>
            </a:r>
            <a:r>
              <a:rPr lang="ru-RU" dirty="0" smtClean="0"/>
              <a:t>, </a:t>
            </a:r>
            <a:r>
              <a:rPr lang="ru-RU" dirty="0" err="1" smtClean="0"/>
              <a:t>зниження</a:t>
            </a:r>
            <a:r>
              <a:rPr lang="ru-RU" dirty="0" smtClean="0"/>
              <a:t> </a:t>
            </a:r>
            <a:r>
              <a:rPr lang="ru-RU" dirty="0" err="1" smtClean="0"/>
              <a:t>прибутку</a:t>
            </a:r>
            <a:r>
              <a:rPr lang="ru-RU" dirty="0" smtClean="0"/>
              <a:t> та </a:t>
            </a:r>
            <a:r>
              <a:rPr lang="ru-RU" dirty="0" err="1" smtClean="0"/>
              <a:t>призводить</a:t>
            </a:r>
            <a:r>
              <a:rPr lang="ru-RU" dirty="0" smtClean="0"/>
              <a:t> до </a:t>
            </a:r>
            <a:r>
              <a:rPr lang="ru-RU" dirty="0" err="1" smtClean="0"/>
              <a:t>порушення</a:t>
            </a:r>
            <a:r>
              <a:rPr lang="ru-RU" dirty="0" smtClean="0"/>
              <a:t> принципу оплати </a:t>
            </a:r>
            <a:r>
              <a:rPr lang="ru-RU" dirty="0" err="1" smtClean="0"/>
              <a:t>залежно</a:t>
            </a:r>
            <a:r>
              <a:rPr lang="ru-RU" dirty="0" smtClean="0"/>
              <a:t> </a:t>
            </a:r>
            <a:r>
              <a:rPr lang="ru-RU" dirty="0" err="1" smtClean="0"/>
              <a:t>від</a:t>
            </a:r>
            <a:r>
              <a:rPr lang="ru-RU" dirty="0" smtClean="0"/>
              <a:t> </a:t>
            </a:r>
            <a:r>
              <a:rPr lang="ru-RU" dirty="0" err="1" smtClean="0"/>
              <a:t>кількості</a:t>
            </a:r>
            <a:r>
              <a:rPr lang="ru-RU" dirty="0" smtClean="0"/>
              <a:t> </a:t>
            </a:r>
            <a:r>
              <a:rPr lang="ru-RU" dirty="0" err="1" smtClean="0"/>
              <a:t>затраченої</a:t>
            </a:r>
            <a:r>
              <a:rPr lang="ru-RU" dirty="0" smtClean="0"/>
              <a:t> </a:t>
            </a:r>
            <a:r>
              <a:rPr lang="ru-RU" dirty="0" err="1" smtClean="0"/>
              <a:t>праці</a:t>
            </a:r>
            <a:r>
              <a:rPr lang="ru-RU" dirty="0" smtClean="0"/>
              <a:t>.</a:t>
            </a:r>
          </a:p>
          <a:p>
            <a:r>
              <a:rPr lang="ru-RU" dirty="0" err="1" smtClean="0"/>
              <a:t>Рівень</a:t>
            </a:r>
            <a:r>
              <a:rPr lang="ru-RU" dirty="0" smtClean="0"/>
              <a:t> </a:t>
            </a:r>
            <a:r>
              <a:rPr lang="ru-RU" dirty="0" err="1" smtClean="0"/>
              <a:t>індивідуальної</a:t>
            </a:r>
            <a:r>
              <a:rPr lang="ru-RU" dirty="0" smtClean="0"/>
              <a:t> </a:t>
            </a:r>
            <a:r>
              <a:rPr lang="ru-RU" dirty="0" err="1" smtClean="0"/>
              <a:t>заробітної</a:t>
            </a:r>
            <a:r>
              <a:rPr lang="ru-RU" dirty="0" smtClean="0"/>
              <a:t> плати </a:t>
            </a:r>
            <a:r>
              <a:rPr lang="ru-RU" dirty="0" err="1" smtClean="0"/>
              <a:t>працівників</a:t>
            </a:r>
            <a:r>
              <a:rPr lang="ru-RU" dirty="0" smtClean="0"/>
              <a:t> </a:t>
            </a:r>
            <a:r>
              <a:rPr lang="ru-RU" dirty="0" err="1" smtClean="0"/>
              <a:t>залежно</a:t>
            </a:r>
            <a:r>
              <a:rPr lang="ru-RU" dirty="0" smtClean="0"/>
              <a:t> </a:t>
            </a:r>
            <a:r>
              <a:rPr lang="ru-RU" dirty="0" err="1" smtClean="0"/>
              <a:t>від</a:t>
            </a:r>
            <a:r>
              <a:rPr lang="ru-RU" dirty="0" smtClean="0"/>
              <a:t> </a:t>
            </a:r>
            <a:r>
              <a:rPr lang="ru-RU" dirty="0" err="1" smtClean="0"/>
              <a:t>їх</a:t>
            </a:r>
            <a:r>
              <a:rPr lang="ru-RU" dirty="0" smtClean="0"/>
              <a:t> </a:t>
            </a:r>
            <a:r>
              <a:rPr lang="ru-RU" dirty="0" err="1" smtClean="0"/>
              <a:t>кваліфікації</a:t>
            </a:r>
            <a:r>
              <a:rPr lang="ru-RU" dirty="0" smtClean="0"/>
              <a:t>, умов </a:t>
            </a:r>
            <a:r>
              <a:rPr lang="ru-RU" dirty="0" err="1" smtClean="0"/>
              <a:t>праці</a:t>
            </a:r>
            <a:r>
              <a:rPr lang="ru-RU" dirty="0" smtClean="0"/>
              <a:t>, </a:t>
            </a:r>
            <a:r>
              <a:rPr lang="ru-RU" dirty="0" err="1" smtClean="0"/>
              <a:t>галузевих</a:t>
            </a:r>
            <a:r>
              <a:rPr lang="ru-RU" dirty="0" smtClean="0"/>
              <a:t> </a:t>
            </a:r>
            <a:r>
              <a:rPr lang="ru-RU" dirty="0" err="1" smtClean="0"/>
              <a:t>особливостей</a:t>
            </a:r>
            <a:r>
              <a:rPr lang="ru-RU" dirty="0" smtClean="0"/>
              <a:t> </a:t>
            </a:r>
            <a:r>
              <a:rPr lang="ru-RU" dirty="0" err="1" smtClean="0"/>
              <a:t>встановлюється</a:t>
            </a:r>
            <a:r>
              <a:rPr lang="ru-RU" dirty="0" smtClean="0"/>
              <a:t> за </a:t>
            </a:r>
            <a:r>
              <a:rPr lang="ru-RU" dirty="0" err="1" smtClean="0"/>
              <a:t>допомогою</a:t>
            </a:r>
            <a:r>
              <a:rPr lang="ru-RU" dirty="0" smtClean="0"/>
              <a:t> </a:t>
            </a:r>
            <a:r>
              <a:rPr lang="ru-RU" dirty="0" err="1" smtClean="0"/>
              <a:t>тарифної</a:t>
            </a:r>
            <a:r>
              <a:rPr lang="ru-RU" dirty="0" smtClean="0"/>
              <a:t> </a:t>
            </a:r>
            <a:r>
              <a:rPr lang="ru-RU" dirty="0" err="1" smtClean="0"/>
              <a:t>системи</a:t>
            </a:r>
            <a:r>
              <a:rPr lang="ru-RU" dirty="0" smtClean="0"/>
              <a:t>. </a:t>
            </a:r>
            <a:r>
              <a:rPr lang="ru-RU" dirty="0" err="1" smtClean="0"/>
              <a:t>Це</a:t>
            </a:r>
            <a:r>
              <a:rPr lang="ru-RU" dirty="0" smtClean="0"/>
              <a:t> </a:t>
            </a:r>
            <a:r>
              <a:rPr lang="ru-RU" dirty="0" err="1" smtClean="0"/>
              <a:t>сукупність</a:t>
            </a:r>
            <a:r>
              <a:rPr lang="ru-RU" dirty="0" smtClean="0"/>
              <a:t> </a:t>
            </a:r>
            <a:r>
              <a:rPr lang="ru-RU" dirty="0" err="1" smtClean="0"/>
              <a:t>нормативних</a:t>
            </a:r>
            <a:r>
              <a:rPr lang="ru-RU" dirty="0" smtClean="0"/>
              <a:t> </a:t>
            </a:r>
            <a:r>
              <a:rPr lang="ru-RU" dirty="0" err="1" smtClean="0"/>
              <a:t>актів</a:t>
            </a:r>
            <a:r>
              <a:rPr lang="ru-RU" dirty="0" smtClean="0"/>
              <a:t>, за </a:t>
            </a:r>
            <a:r>
              <a:rPr lang="ru-RU" dirty="0" err="1" smtClean="0"/>
              <a:t>допомогою</a:t>
            </a:r>
            <a:r>
              <a:rPr lang="ru-RU" dirty="0" smtClean="0"/>
              <a:t> </a:t>
            </a:r>
            <a:r>
              <a:rPr lang="ru-RU" dirty="0" err="1" smtClean="0"/>
              <a:t>яких</a:t>
            </a:r>
            <a:r>
              <a:rPr lang="ru-RU" dirty="0" smtClean="0"/>
              <a:t> </a:t>
            </a:r>
            <a:r>
              <a:rPr lang="ru-RU" dirty="0" err="1" smtClean="0"/>
              <a:t>здійснюється</a:t>
            </a:r>
            <a:r>
              <a:rPr lang="ru-RU" dirty="0" smtClean="0"/>
              <a:t> </a:t>
            </a:r>
            <a:r>
              <a:rPr lang="ru-RU" dirty="0" err="1" smtClean="0"/>
              <a:t>розподіл</a:t>
            </a:r>
            <a:r>
              <a:rPr lang="ru-RU" dirty="0" smtClean="0"/>
              <a:t> та </a:t>
            </a:r>
            <a:r>
              <a:rPr lang="ru-RU" dirty="0" err="1" smtClean="0"/>
              <a:t>регулювання</a:t>
            </a:r>
            <a:r>
              <a:rPr lang="ru-RU" dirty="0" smtClean="0"/>
              <a:t> </a:t>
            </a:r>
            <a:r>
              <a:rPr lang="ru-RU" dirty="0" err="1" smtClean="0"/>
              <a:t>заробітної</a:t>
            </a:r>
            <a:r>
              <a:rPr lang="ru-RU" dirty="0" smtClean="0"/>
              <a:t> плати </a:t>
            </a:r>
            <a:r>
              <a:rPr lang="ru-RU" dirty="0" err="1" smtClean="0"/>
              <a:t>різних</a:t>
            </a:r>
            <a:r>
              <a:rPr lang="ru-RU" dirty="0" smtClean="0"/>
              <a:t> </a:t>
            </a:r>
            <a:r>
              <a:rPr lang="ru-RU" dirty="0" err="1" smtClean="0"/>
              <a:t>груп</a:t>
            </a:r>
            <a:r>
              <a:rPr lang="ru-RU" dirty="0" smtClean="0"/>
              <a:t> та </a:t>
            </a:r>
            <a:r>
              <a:rPr lang="ru-RU" dirty="0" err="1" smtClean="0"/>
              <a:t>категорій</a:t>
            </a:r>
            <a:r>
              <a:rPr lang="ru-RU" dirty="0" smtClean="0"/>
              <a:t> </a:t>
            </a:r>
            <a:r>
              <a:rPr lang="ru-RU" dirty="0" err="1" smtClean="0"/>
              <a:t>працівників</a:t>
            </a:r>
            <a:endParaRPr lang="ru-RU" dirty="0" smtClean="0"/>
          </a:p>
          <a:p>
            <a:endParaRPr lang="ru-RU" dirty="0"/>
          </a:p>
        </p:txBody>
      </p:sp>
    </p:spTree>
    <p:extLst>
      <p:ext uri="{BB962C8B-B14F-4D97-AF65-F5344CB8AC3E}">
        <p14:creationId xmlns:p14="http://schemas.microsoft.com/office/powerpoint/2010/main" val="3555194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006" y="0"/>
            <a:ext cx="11665132" cy="6740307"/>
          </a:xfrm>
          <a:prstGeom prst="rect">
            <a:avLst/>
          </a:prstGeom>
        </p:spPr>
        <p:txBody>
          <a:bodyPr wrap="square">
            <a:spAutoFit/>
          </a:bodyPr>
          <a:lstStyle/>
          <a:p>
            <a:r>
              <a:rPr lang="ru-RU" b="1" dirty="0" err="1" smtClean="0"/>
              <a:t>Тарифікація</a:t>
            </a:r>
            <a:r>
              <a:rPr lang="ru-RU" dirty="0" smtClean="0"/>
              <a:t> </a:t>
            </a:r>
            <a:r>
              <a:rPr lang="ru-RU" dirty="0" err="1" smtClean="0"/>
              <a:t>взагалі</a:t>
            </a:r>
            <a:r>
              <a:rPr lang="ru-RU" dirty="0" smtClean="0"/>
              <a:t> </a:t>
            </a:r>
            <a:r>
              <a:rPr lang="ru-RU" dirty="0" err="1" smtClean="0"/>
              <a:t>означає</a:t>
            </a:r>
            <a:r>
              <a:rPr lang="ru-RU" dirty="0" smtClean="0"/>
              <a:t> </a:t>
            </a:r>
            <a:r>
              <a:rPr lang="ru-RU" dirty="0" err="1" smtClean="0"/>
              <a:t>встановлення</a:t>
            </a:r>
            <a:r>
              <a:rPr lang="ru-RU" dirty="0" smtClean="0"/>
              <a:t> тарифу (ставки) на </a:t>
            </a:r>
            <a:r>
              <a:rPr lang="ru-RU" dirty="0" err="1" smtClean="0"/>
              <a:t>основі</a:t>
            </a:r>
            <a:r>
              <a:rPr lang="ru-RU" dirty="0" smtClean="0"/>
              <a:t> </a:t>
            </a:r>
            <a:r>
              <a:rPr lang="ru-RU" dirty="0" err="1" smtClean="0"/>
              <a:t>тієї</a:t>
            </a:r>
            <a:r>
              <a:rPr lang="ru-RU" dirty="0" smtClean="0"/>
              <a:t> </a:t>
            </a:r>
            <a:r>
              <a:rPr lang="ru-RU" dirty="0" err="1" smtClean="0"/>
              <a:t>чи</a:t>
            </a:r>
            <a:r>
              <a:rPr lang="ru-RU" dirty="0" smtClean="0"/>
              <a:t> </a:t>
            </a:r>
            <a:r>
              <a:rPr lang="ru-RU" dirty="0" err="1" smtClean="0"/>
              <a:t>іншої</a:t>
            </a:r>
            <a:r>
              <a:rPr lang="ru-RU" dirty="0" smtClean="0"/>
              <a:t> </a:t>
            </a:r>
            <a:r>
              <a:rPr lang="ru-RU" dirty="0" err="1" smtClean="0"/>
              <a:t>класифікації</a:t>
            </a:r>
            <a:r>
              <a:rPr lang="ru-RU" dirty="0" smtClean="0"/>
              <a:t> </a:t>
            </a:r>
            <a:r>
              <a:rPr lang="ru-RU" dirty="0" err="1" smtClean="0"/>
              <a:t>об'єктів</a:t>
            </a:r>
            <a:r>
              <a:rPr lang="ru-RU" dirty="0" smtClean="0"/>
              <a:t> </a:t>
            </a:r>
            <a:r>
              <a:rPr lang="ru-RU" dirty="0" err="1" smtClean="0"/>
              <a:t>обкладання</a:t>
            </a:r>
            <a:r>
              <a:rPr lang="ru-RU" dirty="0" smtClean="0"/>
              <a:t> </a:t>
            </a:r>
            <a:r>
              <a:rPr lang="ru-RU" dirty="0" err="1" smtClean="0"/>
              <a:t>або</a:t>
            </a:r>
            <a:r>
              <a:rPr lang="ru-RU" dirty="0" smtClean="0"/>
              <a:t> оплати. </a:t>
            </a:r>
            <a:r>
              <a:rPr lang="ru-RU" dirty="0" err="1" smtClean="0"/>
              <a:t>Тарифікація</a:t>
            </a:r>
            <a:r>
              <a:rPr lang="ru-RU" dirty="0" smtClean="0"/>
              <a:t> </a:t>
            </a:r>
            <a:r>
              <a:rPr lang="ru-RU" dirty="0" err="1" smtClean="0"/>
              <a:t>праці</a:t>
            </a:r>
            <a:r>
              <a:rPr lang="ru-RU" dirty="0" smtClean="0"/>
              <a:t> </a:t>
            </a:r>
            <a:r>
              <a:rPr lang="ru-RU" dirty="0" err="1" smtClean="0"/>
              <a:t>передбачає</a:t>
            </a:r>
            <a:r>
              <a:rPr lang="ru-RU" dirty="0" smtClean="0"/>
              <a:t> </a:t>
            </a:r>
            <a:r>
              <a:rPr lang="ru-RU" dirty="0" err="1" smtClean="0"/>
              <a:t>тарифікацію</a:t>
            </a:r>
            <a:r>
              <a:rPr lang="ru-RU" dirty="0" smtClean="0"/>
              <a:t> </a:t>
            </a:r>
            <a:r>
              <a:rPr lang="ru-RU" dirty="0" err="1" smtClean="0"/>
              <a:t>робіт</a:t>
            </a:r>
            <a:r>
              <a:rPr lang="ru-RU" dirty="0" smtClean="0"/>
              <a:t> та </a:t>
            </a:r>
            <a:r>
              <a:rPr lang="ru-RU" dirty="0" err="1" smtClean="0"/>
              <a:t>індивідуальну</a:t>
            </a:r>
            <a:r>
              <a:rPr lang="ru-RU" dirty="0" smtClean="0"/>
              <a:t> </a:t>
            </a:r>
            <a:r>
              <a:rPr lang="ru-RU" dirty="0" err="1" smtClean="0"/>
              <a:t>тарифікацію</a:t>
            </a:r>
            <a:r>
              <a:rPr lang="ru-RU" dirty="0" smtClean="0"/>
              <a:t> </a:t>
            </a:r>
            <a:r>
              <a:rPr lang="ru-RU" dirty="0" err="1" smtClean="0"/>
              <a:t>робітників</a:t>
            </a:r>
            <a:r>
              <a:rPr lang="ru-RU" dirty="0" smtClean="0"/>
              <a:t>. </a:t>
            </a:r>
            <a:r>
              <a:rPr lang="ru-RU" dirty="0" err="1" smtClean="0"/>
              <a:t>Під</a:t>
            </a:r>
            <a:r>
              <a:rPr lang="ru-RU" dirty="0" smtClean="0"/>
              <a:t> </a:t>
            </a:r>
            <a:r>
              <a:rPr lang="ru-RU" dirty="0" err="1" smtClean="0"/>
              <a:t>тарифікацією</a:t>
            </a:r>
            <a:r>
              <a:rPr lang="ru-RU" dirty="0" smtClean="0"/>
              <a:t> </a:t>
            </a:r>
            <a:r>
              <a:rPr lang="ru-RU" dirty="0" err="1" smtClean="0"/>
              <a:t>робіт</a:t>
            </a:r>
            <a:r>
              <a:rPr lang="ru-RU" dirty="0" smtClean="0"/>
              <a:t> </a:t>
            </a:r>
            <a:r>
              <a:rPr lang="ru-RU" dirty="0" err="1" smtClean="0"/>
              <a:t>розуміють</a:t>
            </a:r>
            <a:r>
              <a:rPr lang="ru-RU" dirty="0" smtClean="0"/>
              <a:t> </a:t>
            </a:r>
            <a:r>
              <a:rPr lang="ru-RU" dirty="0" err="1" smtClean="0"/>
              <a:t>визначення</a:t>
            </a:r>
            <a:r>
              <a:rPr lang="ru-RU" dirty="0" smtClean="0"/>
              <a:t> </a:t>
            </a:r>
            <a:r>
              <a:rPr lang="ru-RU" dirty="0" err="1" smtClean="0"/>
              <a:t>ступеню</a:t>
            </a:r>
            <a:r>
              <a:rPr lang="ru-RU" dirty="0" smtClean="0"/>
              <a:t> </a:t>
            </a:r>
            <a:r>
              <a:rPr lang="ru-RU" dirty="0" err="1" smtClean="0"/>
              <a:t>складності</a:t>
            </a:r>
            <a:r>
              <a:rPr lang="ru-RU" dirty="0" smtClean="0"/>
              <a:t> </a:t>
            </a:r>
            <a:r>
              <a:rPr lang="ru-RU" dirty="0" err="1" smtClean="0"/>
              <a:t>її</a:t>
            </a:r>
            <a:r>
              <a:rPr lang="ru-RU" dirty="0" smtClean="0"/>
              <a:t> </a:t>
            </a:r>
            <a:r>
              <a:rPr lang="ru-RU" dirty="0" err="1" smtClean="0"/>
              <a:t>виконання</a:t>
            </a:r>
            <a:r>
              <a:rPr lang="ru-RU" dirty="0" smtClean="0"/>
              <a:t> та </a:t>
            </a:r>
            <a:r>
              <a:rPr lang="ru-RU" dirty="0" err="1" smtClean="0"/>
              <a:t>віднесення</a:t>
            </a:r>
            <a:r>
              <a:rPr lang="ru-RU" dirty="0" smtClean="0"/>
              <a:t> </a:t>
            </a:r>
            <a:r>
              <a:rPr lang="ru-RU" dirty="0" err="1" smtClean="0"/>
              <a:t>її</a:t>
            </a:r>
            <a:r>
              <a:rPr lang="ru-RU" dirty="0" smtClean="0"/>
              <a:t> до того </a:t>
            </a:r>
            <a:r>
              <a:rPr lang="ru-RU" dirty="0" err="1" smtClean="0"/>
              <a:t>чи</a:t>
            </a:r>
            <a:r>
              <a:rPr lang="ru-RU" dirty="0" smtClean="0"/>
              <a:t> </a:t>
            </a:r>
            <a:r>
              <a:rPr lang="ru-RU" dirty="0" err="1" smtClean="0"/>
              <a:t>іншого</a:t>
            </a:r>
            <a:r>
              <a:rPr lang="ru-RU" dirty="0" smtClean="0"/>
              <a:t> </a:t>
            </a:r>
            <a:r>
              <a:rPr lang="ru-RU" dirty="0" err="1" smtClean="0"/>
              <a:t>розряду</a:t>
            </a:r>
            <a:r>
              <a:rPr lang="ru-RU" dirty="0" smtClean="0"/>
              <a:t> </a:t>
            </a:r>
            <a:r>
              <a:rPr lang="ru-RU" dirty="0" err="1" smtClean="0"/>
              <a:t>тарифної</a:t>
            </a:r>
            <a:r>
              <a:rPr lang="ru-RU" dirty="0" smtClean="0"/>
              <a:t> </a:t>
            </a:r>
            <a:r>
              <a:rPr lang="ru-RU" dirty="0" err="1" smtClean="0"/>
              <a:t>сітки</a:t>
            </a:r>
            <a:r>
              <a:rPr lang="ru-RU" dirty="0" smtClean="0"/>
              <a:t>. </a:t>
            </a:r>
            <a:r>
              <a:rPr lang="ru-RU" dirty="0" err="1" smtClean="0"/>
              <a:t>Індивідуальна</a:t>
            </a:r>
            <a:r>
              <a:rPr lang="ru-RU" dirty="0" smtClean="0"/>
              <a:t> </a:t>
            </a:r>
            <a:r>
              <a:rPr lang="ru-RU" dirty="0" err="1" smtClean="0"/>
              <a:t>тарифікація</a:t>
            </a:r>
            <a:r>
              <a:rPr lang="ru-RU" dirty="0" smtClean="0"/>
              <a:t> </a:t>
            </a:r>
            <a:r>
              <a:rPr lang="ru-RU" dirty="0" err="1" smtClean="0"/>
              <a:t>робітників</a:t>
            </a:r>
            <a:r>
              <a:rPr lang="ru-RU" dirty="0" smtClean="0"/>
              <a:t> </a:t>
            </a:r>
            <a:r>
              <a:rPr lang="ru-RU" dirty="0" err="1" smtClean="0"/>
              <a:t>полягає</a:t>
            </a:r>
            <a:r>
              <a:rPr lang="ru-RU" dirty="0" smtClean="0"/>
              <a:t> у </a:t>
            </a:r>
            <a:r>
              <a:rPr lang="ru-RU" dirty="0" err="1" smtClean="0"/>
              <a:t>присвоєнні</a:t>
            </a:r>
            <a:r>
              <a:rPr lang="ru-RU" dirty="0" smtClean="0"/>
              <a:t> </a:t>
            </a:r>
            <a:r>
              <a:rPr lang="ru-RU" dirty="0" err="1" smtClean="0"/>
              <a:t>робітнику</a:t>
            </a:r>
            <a:r>
              <a:rPr lang="ru-RU" dirty="0" smtClean="0"/>
              <a:t> того </a:t>
            </a:r>
            <a:r>
              <a:rPr lang="ru-RU" dirty="0" err="1" smtClean="0"/>
              <a:t>чи</a:t>
            </a:r>
            <a:r>
              <a:rPr lang="ru-RU" dirty="0" smtClean="0"/>
              <a:t> </a:t>
            </a:r>
            <a:r>
              <a:rPr lang="ru-RU" dirty="0" err="1" smtClean="0"/>
              <a:t>іншого</a:t>
            </a:r>
            <a:r>
              <a:rPr lang="ru-RU" dirty="0" smtClean="0"/>
              <a:t> </a:t>
            </a:r>
            <a:r>
              <a:rPr lang="ru-RU" dirty="0" err="1" smtClean="0"/>
              <a:t>розряду</a:t>
            </a:r>
            <a:r>
              <a:rPr lang="ru-RU" dirty="0" smtClean="0"/>
              <a:t> </a:t>
            </a:r>
            <a:r>
              <a:rPr lang="ru-RU" dirty="0" err="1" smtClean="0"/>
              <a:t>відповідно</a:t>
            </a:r>
            <a:r>
              <a:rPr lang="ru-RU" dirty="0" smtClean="0"/>
              <a:t> до </a:t>
            </a:r>
            <a:r>
              <a:rPr lang="ru-RU" dirty="0" err="1" smtClean="0"/>
              <a:t>вимог</a:t>
            </a:r>
            <a:r>
              <a:rPr lang="ru-RU" dirty="0" smtClean="0"/>
              <a:t> </a:t>
            </a:r>
            <a:r>
              <a:rPr lang="ru-RU" dirty="0" err="1" smtClean="0"/>
              <a:t>тарифно-квалі­фікаційного</a:t>
            </a:r>
            <a:r>
              <a:rPr lang="ru-RU" dirty="0" smtClean="0"/>
              <a:t> </a:t>
            </a:r>
            <a:r>
              <a:rPr lang="ru-RU" dirty="0" err="1" smtClean="0"/>
              <a:t>довідника</a:t>
            </a:r>
            <a:r>
              <a:rPr lang="ru-RU" dirty="0" smtClean="0"/>
              <a:t>. </a:t>
            </a:r>
            <a:r>
              <a:rPr lang="ru-RU" dirty="0" err="1" smtClean="0"/>
              <a:t>Тарифікація</a:t>
            </a:r>
            <a:r>
              <a:rPr lang="ru-RU" dirty="0" smtClean="0"/>
              <a:t> </a:t>
            </a:r>
            <a:r>
              <a:rPr lang="ru-RU" dirty="0" err="1" smtClean="0"/>
              <a:t>робіт</a:t>
            </a:r>
            <a:r>
              <a:rPr lang="ru-RU" dirty="0" smtClean="0"/>
              <a:t> і </a:t>
            </a:r>
            <a:r>
              <a:rPr lang="ru-RU" dirty="0" err="1" smtClean="0"/>
              <a:t>індивідуальна</a:t>
            </a:r>
            <a:r>
              <a:rPr lang="ru-RU" dirty="0" smtClean="0"/>
              <a:t> </a:t>
            </a:r>
            <a:r>
              <a:rPr lang="ru-RU" dirty="0" err="1" smtClean="0"/>
              <a:t>тарифікація</a:t>
            </a:r>
            <a:r>
              <a:rPr lang="ru-RU" dirty="0" smtClean="0"/>
              <a:t> є основою </a:t>
            </a:r>
            <a:r>
              <a:rPr lang="ru-RU" dirty="0" err="1" smtClean="0"/>
              <a:t>тарифної</a:t>
            </a:r>
            <a:r>
              <a:rPr lang="ru-RU" dirty="0" smtClean="0"/>
              <a:t> </a:t>
            </a:r>
            <a:r>
              <a:rPr lang="ru-RU" dirty="0" err="1" smtClean="0"/>
              <a:t>системи</a:t>
            </a:r>
            <a:r>
              <a:rPr lang="ru-RU" dirty="0" smtClean="0"/>
              <a:t>.</a:t>
            </a:r>
          </a:p>
          <a:p>
            <a:r>
              <a:rPr lang="ru-RU" b="1" dirty="0" err="1" smtClean="0"/>
              <a:t>Головним</a:t>
            </a:r>
            <a:r>
              <a:rPr lang="ru-RU" b="1" dirty="0" smtClean="0"/>
              <a:t> </a:t>
            </a:r>
            <a:r>
              <a:rPr lang="ru-RU" b="1" dirty="0" err="1" smtClean="0"/>
              <a:t>інструментом</a:t>
            </a:r>
            <a:r>
              <a:rPr lang="ru-RU" b="1" dirty="0" smtClean="0"/>
              <a:t> </a:t>
            </a:r>
            <a:r>
              <a:rPr lang="ru-RU" b="1" dirty="0" err="1" smtClean="0"/>
              <a:t>диференціації</a:t>
            </a:r>
            <a:r>
              <a:rPr lang="ru-RU" b="1" dirty="0" smtClean="0"/>
              <a:t> </a:t>
            </a:r>
            <a:r>
              <a:rPr lang="ru-RU" dirty="0" err="1" smtClean="0"/>
              <a:t>праці</a:t>
            </a:r>
            <a:r>
              <a:rPr lang="ru-RU" dirty="0" smtClean="0"/>
              <a:t> в </a:t>
            </a:r>
            <a:r>
              <a:rPr lang="ru-RU" dirty="0" err="1" smtClean="0"/>
              <a:t>залежності</a:t>
            </a:r>
            <a:r>
              <a:rPr lang="ru-RU" dirty="0" smtClean="0"/>
              <a:t> </a:t>
            </a:r>
            <a:r>
              <a:rPr lang="ru-RU" dirty="0" err="1" smtClean="0"/>
              <a:t>від</a:t>
            </a:r>
            <a:r>
              <a:rPr lang="ru-RU" dirty="0" smtClean="0"/>
              <a:t> </a:t>
            </a:r>
            <a:r>
              <a:rPr lang="ru-RU" dirty="0" err="1" smtClean="0"/>
              <a:t>її</a:t>
            </a:r>
            <a:r>
              <a:rPr lang="ru-RU" dirty="0" smtClean="0"/>
              <a:t> </a:t>
            </a:r>
            <a:r>
              <a:rPr lang="ru-RU" dirty="0" err="1" smtClean="0"/>
              <a:t>складності</a:t>
            </a:r>
            <a:r>
              <a:rPr lang="ru-RU" dirty="0" smtClean="0"/>
              <a:t> (</a:t>
            </a:r>
            <a:r>
              <a:rPr lang="ru-RU" dirty="0" err="1" smtClean="0"/>
              <a:t>кваліфікації</a:t>
            </a:r>
            <a:r>
              <a:rPr lang="ru-RU" dirty="0" smtClean="0"/>
              <a:t>) є </a:t>
            </a:r>
            <a:r>
              <a:rPr lang="ru-RU" dirty="0" err="1" smtClean="0"/>
              <a:t>тарифна</a:t>
            </a:r>
            <a:r>
              <a:rPr lang="ru-RU" dirty="0" smtClean="0"/>
              <a:t> </a:t>
            </a:r>
            <a:r>
              <a:rPr lang="ru-RU" dirty="0" err="1" smtClean="0"/>
              <a:t>сітка</a:t>
            </a:r>
            <a:r>
              <a:rPr lang="ru-RU" dirty="0" smtClean="0"/>
              <a:t> з оплати </a:t>
            </a:r>
            <a:r>
              <a:rPr lang="ru-RU" dirty="0" err="1" smtClean="0"/>
              <a:t>праці</a:t>
            </a:r>
            <a:r>
              <a:rPr lang="ru-RU" dirty="0" smtClean="0"/>
              <a:t>. Вона </a:t>
            </a:r>
            <a:r>
              <a:rPr lang="ru-RU" dirty="0" err="1" smtClean="0"/>
              <a:t>являє</a:t>
            </a:r>
            <a:r>
              <a:rPr lang="ru-RU" dirty="0" smtClean="0"/>
              <a:t> собою шкалу </a:t>
            </a:r>
            <a:r>
              <a:rPr lang="ru-RU" dirty="0" err="1" smtClean="0"/>
              <a:t>співвідношень</a:t>
            </a:r>
            <a:r>
              <a:rPr lang="ru-RU" dirty="0" smtClean="0"/>
              <a:t> у </a:t>
            </a:r>
            <a:r>
              <a:rPr lang="ru-RU" dirty="0" err="1" smtClean="0"/>
              <a:t>оплаті</a:t>
            </a:r>
            <a:r>
              <a:rPr lang="ru-RU" dirty="0" smtClean="0"/>
              <a:t> </a:t>
            </a:r>
            <a:r>
              <a:rPr lang="ru-RU" dirty="0" err="1" smtClean="0"/>
              <a:t>праці</a:t>
            </a:r>
            <a:r>
              <a:rPr lang="ru-RU" dirty="0" smtClean="0"/>
              <a:t> </a:t>
            </a:r>
            <a:r>
              <a:rPr lang="ru-RU" dirty="0" err="1" smtClean="0"/>
              <a:t>різних</a:t>
            </a:r>
            <a:r>
              <a:rPr lang="ru-RU" dirty="0" smtClean="0"/>
              <a:t> </a:t>
            </a:r>
            <a:r>
              <a:rPr lang="ru-RU" dirty="0" err="1" smtClean="0"/>
              <a:t>груп</a:t>
            </a:r>
            <a:r>
              <a:rPr lang="ru-RU" dirty="0" smtClean="0"/>
              <a:t> </a:t>
            </a:r>
            <a:r>
              <a:rPr lang="ru-RU" dirty="0" err="1" smtClean="0"/>
              <a:t>працівників</a:t>
            </a:r>
            <a:r>
              <a:rPr lang="ru-RU" dirty="0" smtClean="0"/>
              <a:t>, </a:t>
            </a:r>
            <a:r>
              <a:rPr lang="ru-RU" dirty="0" err="1" smtClean="0"/>
              <a:t>включає</a:t>
            </a:r>
            <a:r>
              <a:rPr lang="ru-RU" dirty="0" smtClean="0"/>
              <a:t> </a:t>
            </a:r>
            <a:r>
              <a:rPr lang="ru-RU" dirty="0" err="1" smtClean="0"/>
              <a:t>певну</a:t>
            </a:r>
            <a:r>
              <a:rPr lang="ru-RU" dirty="0" smtClean="0"/>
              <a:t> </a:t>
            </a:r>
            <a:r>
              <a:rPr lang="ru-RU" dirty="0" err="1" smtClean="0"/>
              <a:t>кількість</a:t>
            </a:r>
            <a:r>
              <a:rPr lang="ru-RU" dirty="0" smtClean="0"/>
              <a:t> </a:t>
            </a:r>
            <a:r>
              <a:rPr lang="ru-RU" dirty="0" err="1" smtClean="0"/>
              <a:t>розрядів</a:t>
            </a:r>
            <a:r>
              <a:rPr lang="ru-RU" dirty="0" smtClean="0"/>
              <a:t> та </a:t>
            </a:r>
            <a:r>
              <a:rPr lang="ru-RU" dirty="0" err="1" smtClean="0"/>
              <a:t>відповідних</a:t>
            </a:r>
            <a:r>
              <a:rPr lang="ru-RU" dirty="0" smtClean="0"/>
              <a:t> </a:t>
            </a:r>
            <a:r>
              <a:rPr lang="ru-RU" dirty="0" err="1" smtClean="0"/>
              <a:t>їм</a:t>
            </a:r>
            <a:r>
              <a:rPr lang="ru-RU" dirty="0" smtClean="0"/>
              <a:t> </a:t>
            </a:r>
            <a:r>
              <a:rPr lang="ru-RU" dirty="0" err="1" smtClean="0"/>
              <a:t>тарифних</a:t>
            </a:r>
            <a:r>
              <a:rPr lang="ru-RU" dirty="0" smtClean="0"/>
              <a:t> </a:t>
            </a:r>
            <a:r>
              <a:rPr lang="ru-RU" dirty="0" err="1" smtClean="0"/>
              <a:t>коефіцієнтів</a:t>
            </a:r>
            <a:r>
              <a:rPr lang="ru-RU" dirty="0" smtClean="0"/>
              <a:t>, за </a:t>
            </a:r>
            <a:r>
              <a:rPr lang="ru-RU" dirty="0" err="1" smtClean="0"/>
              <a:t>допомогою</a:t>
            </a:r>
            <a:r>
              <a:rPr lang="ru-RU" dirty="0" smtClean="0"/>
              <a:t> </a:t>
            </a:r>
            <a:r>
              <a:rPr lang="ru-RU" dirty="0" err="1" smtClean="0"/>
              <a:t>яких</a:t>
            </a:r>
            <a:r>
              <a:rPr lang="ru-RU" dirty="0" smtClean="0"/>
              <a:t> </a:t>
            </a:r>
            <a:r>
              <a:rPr lang="ru-RU" dirty="0" err="1" smtClean="0"/>
              <a:t>установлюється</a:t>
            </a:r>
            <a:r>
              <a:rPr lang="ru-RU" dirty="0" smtClean="0"/>
              <a:t> </a:t>
            </a:r>
            <a:r>
              <a:rPr lang="ru-RU" dirty="0" err="1" smtClean="0"/>
              <a:t>безпосередня</a:t>
            </a:r>
            <a:r>
              <a:rPr lang="ru-RU" dirty="0" smtClean="0"/>
              <a:t> </a:t>
            </a:r>
            <a:r>
              <a:rPr lang="ru-RU" dirty="0" err="1" smtClean="0"/>
              <a:t>залежність</a:t>
            </a:r>
            <a:r>
              <a:rPr lang="ru-RU" dirty="0" smtClean="0"/>
              <a:t> </a:t>
            </a:r>
            <a:r>
              <a:rPr lang="ru-RU" dirty="0" err="1" smtClean="0"/>
              <a:t>заробітної</a:t>
            </a:r>
            <a:r>
              <a:rPr lang="ru-RU" dirty="0" smtClean="0"/>
              <a:t> плати </a:t>
            </a:r>
            <a:r>
              <a:rPr lang="ru-RU" dirty="0" err="1" smtClean="0"/>
              <a:t>працівників</a:t>
            </a:r>
            <a:r>
              <a:rPr lang="ru-RU" dirty="0" smtClean="0"/>
              <a:t> </a:t>
            </a:r>
            <a:r>
              <a:rPr lang="ru-RU" dirty="0" err="1" smtClean="0"/>
              <a:t>від</a:t>
            </a:r>
            <a:r>
              <a:rPr lang="ru-RU" dirty="0" smtClean="0"/>
              <a:t> </a:t>
            </a:r>
            <a:r>
              <a:rPr lang="ru-RU" dirty="0" err="1" smtClean="0"/>
              <a:t>їхньої</a:t>
            </a:r>
            <a:r>
              <a:rPr lang="ru-RU" dirty="0" smtClean="0"/>
              <a:t> </a:t>
            </a:r>
            <a:r>
              <a:rPr lang="ru-RU" dirty="0" err="1" smtClean="0"/>
              <a:t>кваліфікації</a:t>
            </a:r>
            <a:r>
              <a:rPr lang="ru-RU" dirty="0" smtClean="0"/>
              <a:t>.</a:t>
            </a:r>
          </a:p>
          <a:p>
            <a:r>
              <a:rPr lang="ru-RU" b="1" dirty="0" err="1" smtClean="0"/>
              <a:t>Тарифний</a:t>
            </a:r>
            <a:r>
              <a:rPr lang="ru-RU" b="1" dirty="0" smtClean="0"/>
              <a:t> </a:t>
            </a:r>
            <a:r>
              <a:rPr lang="ru-RU" b="1" dirty="0" err="1" smtClean="0"/>
              <a:t>розряд</a:t>
            </a:r>
            <a:r>
              <a:rPr lang="ru-RU" b="1" dirty="0" smtClean="0"/>
              <a:t> </a:t>
            </a:r>
            <a:r>
              <a:rPr lang="ru-RU" dirty="0" smtClean="0"/>
              <a:t>є </a:t>
            </a:r>
            <a:r>
              <a:rPr lang="ru-RU" dirty="0" err="1" smtClean="0"/>
              <a:t>показником</a:t>
            </a:r>
            <a:r>
              <a:rPr lang="ru-RU" dirty="0" smtClean="0"/>
              <a:t> </a:t>
            </a:r>
            <a:r>
              <a:rPr lang="ru-RU" dirty="0" err="1" smtClean="0"/>
              <a:t>складності</a:t>
            </a:r>
            <a:r>
              <a:rPr lang="ru-RU" dirty="0" smtClean="0"/>
              <a:t> </a:t>
            </a:r>
            <a:r>
              <a:rPr lang="ru-RU" dirty="0" err="1" smtClean="0"/>
              <a:t>роботи</a:t>
            </a:r>
            <a:r>
              <a:rPr lang="ru-RU" dirty="0" smtClean="0"/>
              <a:t>, </a:t>
            </a:r>
            <a:r>
              <a:rPr lang="ru-RU" dirty="0" err="1" smtClean="0"/>
              <a:t>що</a:t>
            </a:r>
            <a:r>
              <a:rPr lang="ru-RU" dirty="0" smtClean="0"/>
              <a:t> </a:t>
            </a:r>
            <a:r>
              <a:rPr lang="ru-RU" dirty="0" err="1" smtClean="0"/>
              <a:t>виконується</a:t>
            </a:r>
            <a:r>
              <a:rPr lang="ru-RU" dirty="0" smtClean="0"/>
              <a:t> </a:t>
            </a:r>
            <a:r>
              <a:rPr lang="ru-RU" dirty="0" err="1" smtClean="0"/>
              <a:t>працівником</a:t>
            </a:r>
            <a:r>
              <a:rPr lang="ru-RU" dirty="0" smtClean="0"/>
              <a:t>, </a:t>
            </a:r>
            <a:r>
              <a:rPr lang="ru-RU" dirty="0" err="1" smtClean="0"/>
              <a:t>рівня</a:t>
            </a:r>
            <a:r>
              <a:rPr lang="ru-RU" dirty="0" smtClean="0"/>
              <a:t> </a:t>
            </a:r>
            <a:r>
              <a:rPr lang="ru-RU" dirty="0" err="1" smtClean="0"/>
              <a:t>його</a:t>
            </a:r>
            <a:r>
              <a:rPr lang="ru-RU" dirty="0" smtClean="0"/>
              <a:t> </a:t>
            </a:r>
            <a:r>
              <a:rPr lang="ru-RU" dirty="0" err="1" smtClean="0"/>
              <a:t>кваліфікації</a:t>
            </a:r>
            <a:r>
              <a:rPr lang="ru-RU" dirty="0" smtClean="0"/>
              <a:t>. </a:t>
            </a:r>
            <a:r>
              <a:rPr lang="ru-RU" dirty="0" err="1" smtClean="0"/>
              <a:t>Він</a:t>
            </a:r>
            <a:r>
              <a:rPr lang="ru-RU" dirty="0" smtClean="0"/>
              <a:t> </a:t>
            </a:r>
            <a:r>
              <a:rPr lang="ru-RU" dirty="0" err="1" smtClean="0"/>
              <a:t>призначений</a:t>
            </a:r>
            <a:r>
              <a:rPr lang="ru-RU" dirty="0" smtClean="0"/>
              <a:t> для </a:t>
            </a:r>
            <a:r>
              <a:rPr lang="ru-RU" dirty="0" err="1" smtClean="0"/>
              <a:t>диференціації</a:t>
            </a:r>
            <a:r>
              <a:rPr lang="ru-RU" dirty="0" smtClean="0"/>
              <a:t> оплати </a:t>
            </a:r>
            <a:r>
              <a:rPr lang="ru-RU" dirty="0" err="1" smtClean="0"/>
              <a:t>праці</a:t>
            </a:r>
            <a:r>
              <a:rPr lang="ru-RU" dirty="0" smtClean="0"/>
              <a:t> у </a:t>
            </a:r>
            <a:r>
              <a:rPr lang="ru-RU" dirty="0" err="1" smtClean="0"/>
              <a:t>відповідності</a:t>
            </a:r>
            <a:r>
              <a:rPr lang="ru-RU" dirty="0" smtClean="0"/>
              <a:t> з </a:t>
            </a:r>
            <a:r>
              <a:rPr lang="ru-RU" dirty="0" err="1" smtClean="0"/>
              <a:t>її</a:t>
            </a:r>
            <a:r>
              <a:rPr lang="ru-RU" dirty="0" smtClean="0"/>
              <a:t> </a:t>
            </a:r>
            <a:r>
              <a:rPr lang="ru-RU" dirty="0" err="1" smtClean="0"/>
              <a:t>складністю</a:t>
            </a:r>
            <a:r>
              <a:rPr lang="ru-RU" dirty="0" smtClean="0"/>
              <a:t> і </a:t>
            </a:r>
            <a:r>
              <a:rPr lang="ru-RU" dirty="0" err="1" smtClean="0"/>
              <a:t>використовується</a:t>
            </a:r>
            <a:r>
              <a:rPr lang="ru-RU" dirty="0" smtClean="0"/>
              <a:t> при </a:t>
            </a:r>
            <a:r>
              <a:rPr lang="ru-RU" dirty="0" err="1" smtClean="0"/>
              <a:t>встановленні</a:t>
            </a:r>
            <a:r>
              <a:rPr lang="ru-RU" dirty="0" smtClean="0"/>
              <a:t> </a:t>
            </a:r>
            <a:r>
              <a:rPr lang="ru-RU" dirty="0" err="1" smtClean="0"/>
              <a:t>шкали</a:t>
            </a:r>
            <a:r>
              <a:rPr lang="ru-RU" dirty="0" smtClean="0"/>
              <a:t> </a:t>
            </a:r>
            <a:r>
              <a:rPr lang="ru-RU" dirty="0" err="1" smtClean="0"/>
              <a:t>тарифних</a:t>
            </a:r>
            <a:r>
              <a:rPr lang="ru-RU" dirty="0" smtClean="0"/>
              <a:t> ставок за </a:t>
            </a:r>
            <a:r>
              <a:rPr lang="ru-RU" dirty="0" err="1" smtClean="0"/>
              <a:t>розрядами</a:t>
            </a:r>
            <a:r>
              <a:rPr lang="ru-RU" dirty="0" smtClean="0"/>
              <a:t>. </a:t>
            </a:r>
            <a:r>
              <a:rPr lang="ru-RU" dirty="0" err="1" smtClean="0"/>
              <a:t>Мінімальною</a:t>
            </a:r>
            <a:r>
              <a:rPr lang="ru-RU" dirty="0" smtClean="0"/>
              <a:t> є </a:t>
            </a:r>
            <a:r>
              <a:rPr lang="ru-RU" dirty="0" err="1" smtClean="0"/>
              <a:t>тарифна</a:t>
            </a:r>
            <a:r>
              <a:rPr lang="ru-RU" dirty="0" smtClean="0"/>
              <a:t> ставка </a:t>
            </a:r>
            <a:r>
              <a:rPr lang="ru-RU" dirty="0" err="1" smtClean="0"/>
              <a:t>першого</a:t>
            </a:r>
            <a:r>
              <a:rPr lang="ru-RU" dirty="0" smtClean="0"/>
              <a:t> </a:t>
            </a:r>
            <a:r>
              <a:rPr lang="ru-RU" dirty="0" err="1" smtClean="0"/>
              <a:t>розряду</a:t>
            </a:r>
            <a:r>
              <a:rPr lang="ru-RU" dirty="0" smtClean="0"/>
              <a:t>. </a:t>
            </a:r>
          </a:p>
          <a:p>
            <a:r>
              <a:rPr lang="ru-RU" b="1" dirty="0" err="1" smtClean="0"/>
              <a:t>Тарифна</a:t>
            </a:r>
            <a:r>
              <a:rPr lang="ru-RU" b="1" dirty="0" smtClean="0"/>
              <a:t> ставка </a:t>
            </a:r>
            <a:r>
              <a:rPr lang="ru-RU" dirty="0" smtClean="0"/>
              <a:t>- </a:t>
            </a:r>
            <a:r>
              <a:rPr lang="ru-RU" dirty="0" err="1" smtClean="0"/>
              <a:t>це</a:t>
            </a:r>
            <a:r>
              <a:rPr lang="ru-RU" dirty="0" smtClean="0"/>
              <a:t> </a:t>
            </a:r>
            <a:r>
              <a:rPr lang="ru-RU" dirty="0" err="1" smtClean="0"/>
              <a:t>виражений</a:t>
            </a:r>
            <a:r>
              <a:rPr lang="ru-RU" dirty="0" smtClean="0"/>
              <a:t> у </a:t>
            </a:r>
            <a:r>
              <a:rPr lang="ru-RU" dirty="0" err="1" smtClean="0"/>
              <a:t>грошовій</a:t>
            </a:r>
            <a:r>
              <a:rPr lang="ru-RU" dirty="0" smtClean="0"/>
              <a:t> </a:t>
            </a:r>
            <a:r>
              <a:rPr lang="ru-RU" dirty="0" err="1" smtClean="0"/>
              <a:t>формі</a:t>
            </a:r>
            <a:r>
              <a:rPr lang="ru-RU" dirty="0" smtClean="0"/>
              <a:t> </a:t>
            </a:r>
            <a:r>
              <a:rPr lang="ru-RU" dirty="0" err="1" smtClean="0"/>
              <a:t>абсолютний</a:t>
            </a:r>
            <a:r>
              <a:rPr lang="ru-RU" dirty="0" smtClean="0"/>
              <a:t> </a:t>
            </a:r>
            <a:r>
              <a:rPr lang="ru-RU" dirty="0" err="1" smtClean="0"/>
              <a:t>розмір</a:t>
            </a:r>
            <a:r>
              <a:rPr lang="ru-RU" dirty="0" smtClean="0"/>
              <a:t> оплати </a:t>
            </a:r>
            <a:r>
              <a:rPr lang="ru-RU" dirty="0" err="1" smtClean="0"/>
              <a:t>праці</a:t>
            </a:r>
            <a:r>
              <a:rPr lang="ru-RU" dirty="0" smtClean="0"/>
              <a:t> за </a:t>
            </a:r>
            <a:r>
              <a:rPr lang="ru-RU" dirty="0" err="1" smtClean="0"/>
              <a:t>одиницю</a:t>
            </a:r>
            <a:r>
              <a:rPr lang="ru-RU" dirty="0" smtClean="0"/>
              <a:t> </a:t>
            </a:r>
            <a:r>
              <a:rPr lang="ru-RU" dirty="0" err="1" smtClean="0"/>
              <a:t>робочого</a:t>
            </a:r>
            <a:r>
              <a:rPr lang="ru-RU" dirty="0" smtClean="0"/>
              <a:t> часу. </a:t>
            </a:r>
            <a:r>
              <a:rPr lang="ru-RU" dirty="0" err="1" smtClean="0"/>
              <a:t>Тарифна</a:t>
            </a:r>
            <a:r>
              <a:rPr lang="ru-RU" dirty="0" smtClean="0"/>
              <a:t> ставка </a:t>
            </a:r>
            <a:r>
              <a:rPr lang="ru-RU" dirty="0" err="1" smtClean="0"/>
              <a:t>робітника</a:t>
            </a:r>
            <a:r>
              <a:rPr lang="ru-RU" dirty="0" smtClean="0"/>
              <a:t> </a:t>
            </a:r>
            <a:r>
              <a:rPr lang="ru-RU" dirty="0" err="1" smtClean="0"/>
              <a:t>першого</a:t>
            </a:r>
            <a:r>
              <a:rPr lang="ru-RU" dirty="0" smtClean="0"/>
              <a:t> </a:t>
            </a:r>
            <a:r>
              <a:rPr lang="ru-RU" dirty="0" err="1" smtClean="0"/>
              <a:t>розряду</a:t>
            </a:r>
            <a:r>
              <a:rPr lang="ru-RU" dirty="0" smtClean="0"/>
              <a:t> </a:t>
            </a:r>
            <a:r>
              <a:rPr lang="ru-RU" dirty="0" err="1" smtClean="0"/>
              <a:t>обумовлюється</a:t>
            </a:r>
            <a:r>
              <a:rPr lang="ru-RU" dirty="0" smtClean="0"/>
              <a:t> у </a:t>
            </a:r>
            <a:r>
              <a:rPr lang="ru-RU" dirty="0" err="1" smtClean="0"/>
              <a:t>колективному</a:t>
            </a:r>
            <a:r>
              <a:rPr lang="ru-RU" dirty="0" smtClean="0"/>
              <a:t> </a:t>
            </a:r>
            <a:r>
              <a:rPr lang="ru-RU" dirty="0" err="1" smtClean="0"/>
              <a:t>договорі</a:t>
            </a:r>
            <a:r>
              <a:rPr lang="ru-RU" dirty="0" smtClean="0"/>
              <a:t> й </a:t>
            </a:r>
            <a:r>
              <a:rPr lang="ru-RU" dirty="0" err="1" smtClean="0"/>
              <a:t>залежить</a:t>
            </a:r>
            <a:r>
              <a:rPr lang="ru-RU" dirty="0" smtClean="0"/>
              <a:t> </a:t>
            </a:r>
            <a:r>
              <a:rPr lang="ru-RU" dirty="0" err="1" smtClean="0"/>
              <a:t>від</a:t>
            </a:r>
            <a:r>
              <a:rPr lang="ru-RU" dirty="0" smtClean="0"/>
              <a:t> </a:t>
            </a:r>
            <a:r>
              <a:rPr lang="ru-RU" dirty="0" err="1" smtClean="0"/>
              <a:t>фінансових</a:t>
            </a:r>
            <a:r>
              <a:rPr lang="ru-RU" dirty="0" smtClean="0"/>
              <a:t> </a:t>
            </a:r>
            <a:r>
              <a:rPr lang="ru-RU" dirty="0" err="1" smtClean="0"/>
              <a:t>можливостей</a:t>
            </a:r>
            <a:r>
              <a:rPr lang="ru-RU" dirty="0" smtClean="0"/>
              <a:t> </a:t>
            </a:r>
            <a:r>
              <a:rPr lang="ru-RU" dirty="0" err="1" smtClean="0"/>
              <a:t>підприємства</a:t>
            </a:r>
            <a:r>
              <a:rPr lang="ru-RU" dirty="0" smtClean="0"/>
              <a:t> і </a:t>
            </a:r>
            <a:r>
              <a:rPr lang="ru-RU" dirty="0" err="1" smtClean="0"/>
              <a:t>від</a:t>
            </a:r>
            <a:r>
              <a:rPr lang="ru-RU" dirty="0" smtClean="0"/>
              <a:t> умов оплати, </a:t>
            </a:r>
            <a:r>
              <a:rPr lang="ru-RU" dirty="0" err="1" smtClean="0"/>
              <a:t>встановлених</a:t>
            </a:r>
            <a:r>
              <a:rPr lang="ru-RU" dirty="0" smtClean="0"/>
              <a:t> </a:t>
            </a:r>
            <a:r>
              <a:rPr lang="ru-RU" dirty="0" err="1" smtClean="0"/>
              <a:t>галузевою</a:t>
            </a:r>
            <a:r>
              <a:rPr lang="ru-RU" dirty="0" smtClean="0"/>
              <a:t> та генеральною </a:t>
            </a:r>
            <a:r>
              <a:rPr lang="ru-RU" dirty="0" err="1" smtClean="0"/>
              <a:t>тарифними</a:t>
            </a:r>
            <a:r>
              <a:rPr lang="ru-RU" dirty="0" smtClean="0"/>
              <a:t> </a:t>
            </a:r>
            <a:r>
              <a:rPr lang="ru-RU" dirty="0" err="1" smtClean="0"/>
              <a:t>угодами</a:t>
            </a:r>
            <a:r>
              <a:rPr lang="ru-RU" dirty="0" smtClean="0"/>
              <a:t>. В будь-</a:t>
            </a:r>
            <a:r>
              <a:rPr lang="ru-RU" dirty="0" err="1" smtClean="0"/>
              <a:t>якому</a:t>
            </a:r>
            <a:r>
              <a:rPr lang="ru-RU" dirty="0" smtClean="0"/>
              <a:t> </a:t>
            </a:r>
            <a:r>
              <a:rPr lang="ru-RU" dirty="0" err="1" smtClean="0"/>
              <a:t>випадку</a:t>
            </a:r>
            <a:r>
              <a:rPr lang="ru-RU" dirty="0" smtClean="0"/>
              <a:t> вона не </a:t>
            </a:r>
            <a:r>
              <a:rPr lang="ru-RU" dirty="0" err="1" smtClean="0"/>
              <a:t>може</a:t>
            </a:r>
            <a:r>
              <a:rPr lang="ru-RU" dirty="0" smtClean="0"/>
              <a:t> бути </a:t>
            </a:r>
            <a:r>
              <a:rPr lang="ru-RU" dirty="0" err="1" smtClean="0"/>
              <a:t>меншою</a:t>
            </a:r>
            <a:r>
              <a:rPr lang="ru-RU" dirty="0" smtClean="0"/>
              <a:t> за </a:t>
            </a:r>
            <a:r>
              <a:rPr lang="ru-RU" dirty="0" err="1" smtClean="0"/>
              <a:t>розмір</a:t>
            </a:r>
            <a:r>
              <a:rPr lang="ru-RU" dirty="0" smtClean="0"/>
              <a:t> </a:t>
            </a:r>
            <a:r>
              <a:rPr lang="ru-RU" dirty="0" err="1" smtClean="0"/>
              <a:t>мінімальної</a:t>
            </a:r>
            <a:r>
              <a:rPr lang="ru-RU" dirty="0" smtClean="0"/>
              <a:t> </a:t>
            </a:r>
            <a:r>
              <a:rPr lang="ru-RU" dirty="0" err="1" smtClean="0"/>
              <a:t>заробітної</a:t>
            </a:r>
            <a:r>
              <a:rPr lang="ru-RU" dirty="0" smtClean="0"/>
              <a:t> плати, </a:t>
            </a:r>
            <a:r>
              <a:rPr lang="ru-RU" dirty="0" err="1" smtClean="0"/>
              <a:t>що</a:t>
            </a:r>
            <a:r>
              <a:rPr lang="ru-RU" dirty="0" smtClean="0"/>
              <a:t> </a:t>
            </a:r>
            <a:r>
              <a:rPr lang="ru-RU" dirty="0" err="1" smtClean="0"/>
              <a:t>законодавчо</a:t>
            </a:r>
            <a:r>
              <a:rPr lang="ru-RU" dirty="0" smtClean="0"/>
              <a:t> </a:t>
            </a:r>
            <a:r>
              <a:rPr lang="ru-RU" dirty="0" err="1" smtClean="0"/>
              <a:t>встановлена</a:t>
            </a:r>
            <a:r>
              <a:rPr lang="ru-RU" dirty="0" smtClean="0"/>
              <a:t> на </a:t>
            </a:r>
            <a:r>
              <a:rPr lang="ru-RU" dirty="0" err="1" smtClean="0"/>
              <a:t>даний</a:t>
            </a:r>
            <a:r>
              <a:rPr lang="ru-RU" dirty="0" smtClean="0"/>
              <a:t> </a:t>
            </a:r>
            <a:r>
              <a:rPr lang="ru-RU" dirty="0" err="1" smtClean="0"/>
              <a:t>термін</a:t>
            </a:r>
            <a:r>
              <a:rPr lang="ru-RU" dirty="0" smtClean="0"/>
              <a:t> часу. </a:t>
            </a:r>
          </a:p>
          <a:p>
            <a:r>
              <a:rPr lang="ru-RU" dirty="0" err="1" smtClean="0"/>
              <a:t>Тарифні</a:t>
            </a:r>
            <a:r>
              <a:rPr lang="ru-RU" dirty="0" smtClean="0"/>
              <a:t> ставки </a:t>
            </a:r>
            <a:r>
              <a:rPr lang="ru-RU" dirty="0" err="1" smtClean="0"/>
              <a:t>бувають</a:t>
            </a:r>
            <a:r>
              <a:rPr lang="ru-RU" dirty="0" smtClean="0"/>
              <a:t> </a:t>
            </a:r>
            <a:r>
              <a:rPr lang="ru-RU" dirty="0" err="1" smtClean="0"/>
              <a:t>годинні</a:t>
            </a:r>
            <a:r>
              <a:rPr lang="ru-RU" dirty="0" smtClean="0"/>
              <a:t>, </a:t>
            </a:r>
            <a:r>
              <a:rPr lang="ru-RU" dirty="0" err="1" smtClean="0"/>
              <a:t>денні</a:t>
            </a:r>
            <a:r>
              <a:rPr lang="ru-RU" dirty="0" smtClean="0"/>
              <a:t> та </a:t>
            </a:r>
            <a:r>
              <a:rPr lang="ru-RU" dirty="0" err="1" smtClean="0"/>
              <a:t>місячні</a:t>
            </a:r>
            <a:r>
              <a:rPr lang="ru-RU" dirty="0" smtClean="0"/>
              <a:t> (</a:t>
            </a:r>
            <a:r>
              <a:rPr lang="ru-RU" dirty="0" err="1" smtClean="0"/>
              <a:t>оклади</a:t>
            </a:r>
            <a:r>
              <a:rPr lang="ru-RU" dirty="0" smtClean="0"/>
              <a:t>). На </a:t>
            </a:r>
            <a:r>
              <a:rPr lang="ru-RU" dirty="0" err="1" smtClean="0"/>
              <a:t>основі</a:t>
            </a:r>
            <a:r>
              <a:rPr lang="ru-RU" dirty="0" smtClean="0"/>
              <a:t> </a:t>
            </a:r>
            <a:r>
              <a:rPr lang="ru-RU" dirty="0" err="1" smtClean="0"/>
              <a:t>годинних</a:t>
            </a:r>
            <a:r>
              <a:rPr lang="ru-RU" dirty="0" smtClean="0"/>
              <a:t> </a:t>
            </a:r>
            <a:r>
              <a:rPr lang="ru-RU" dirty="0" err="1" smtClean="0"/>
              <a:t>тарифних</a:t>
            </a:r>
            <a:r>
              <a:rPr lang="ru-RU" dirty="0" smtClean="0"/>
              <a:t> ставок </a:t>
            </a:r>
            <a:r>
              <a:rPr lang="ru-RU" dirty="0" err="1" smtClean="0"/>
              <a:t>розраховуються</a:t>
            </a:r>
            <a:r>
              <a:rPr lang="ru-RU" dirty="0" smtClean="0"/>
              <a:t> </a:t>
            </a:r>
            <a:r>
              <a:rPr lang="ru-RU" dirty="0" err="1" smtClean="0"/>
              <a:t>різноманітні</a:t>
            </a:r>
            <a:r>
              <a:rPr lang="ru-RU" dirty="0" smtClean="0"/>
              <a:t> доплати. </a:t>
            </a:r>
            <a:r>
              <a:rPr lang="ru-RU" dirty="0" err="1" smtClean="0"/>
              <a:t>Денна</a:t>
            </a:r>
            <a:r>
              <a:rPr lang="ru-RU" dirty="0" smtClean="0"/>
              <a:t> й </a:t>
            </a:r>
            <a:r>
              <a:rPr lang="ru-RU" dirty="0" err="1" smtClean="0"/>
              <a:t>місячна</a:t>
            </a:r>
            <a:r>
              <a:rPr lang="ru-RU" dirty="0" smtClean="0"/>
              <a:t> </a:t>
            </a:r>
            <a:r>
              <a:rPr lang="ru-RU" dirty="0" err="1" smtClean="0"/>
              <a:t>тарифні</a:t>
            </a:r>
            <a:r>
              <a:rPr lang="ru-RU" dirty="0" smtClean="0"/>
              <a:t> ставки </a:t>
            </a:r>
            <a:r>
              <a:rPr lang="ru-RU" dirty="0" err="1" smtClean="0"/>
              <a:t>розраховуються</a:t>
            </a:r>
            <a:r>
              <a:rPr lang="ru-RU" dirty="0" smtClean="0"/>
              <a:t> </a:t>
            </a:r>
            <a:r>
              <a:rPr lang="ru-RU" dirty="0" err="1" smtClean="0"/>
              <a:t>множенням</a:t>
            </a:r>
            <a:r>
              <a:rPr lang="ru-RU" dirty="0" smtClean="0"/>
              <a:t> </a:t>
            </a:r>
            <a:r>
              <a:rPr lang="ru-RU" dirty="0" err="1" smtClean="0"/>
              <a:t>годинної</a:t>
            </a:r>
            <a:r>
              <a:rPr lang="ru-RU" dirty="0" smtClean="0"/>
              <a:t> ставки на </a:t>
            </a:r>
            <a:r>
              <a:rPr lang="ru-RU" dirty="0" err="1" smtClean="0"/>
              <a:t>кількість</a:t>
            </a:r>
            <a:r>
              <a:rPr lang="ru-RU" dirty="0" smtClean="0"/>
              <a:t> годин у </a:t>
            </a:r>
            <a:r>
              <a:rPr lang="ru-RU" dirty="0" err="1" smtClean="0"/>
              <a:t>зміні</a:t>
            </a:r>
            <a:r>
              <a:rPr lang="ru-RU" dirty="0" smtClean="0"/>
              <a:t> </a:t>
            </a:r>
            <a:r>
              <a:rPr lang="ru-RU" dirty="0" err="1" smtClean="0"/>
              <a:t>або</a:t>
            </a:r>
            <a:r>
              <a:rPr lang="ru-RU" dirty="0" smtClean="0"/>
              <a:t> на </a:t>
            </a:r>
            <a:r>
              <a:rPr lang="ru-RU" dirty="0" err="1" smtClean="0"/>
              <a:t>середньомісячну</a:t>
            </a:r>
            <a:r>
              <a:rPr lang="ru-RU" dirty="0" smtClean="0"/>
              <a:t> </a:t>
            </a:r>
            <a:r>
              <a:rPr lang="ru-RU" dirty="0" err="1" smtClean="0"/>
              <a:t>кількість</a:t>
            </a:r>
            <a:r>
              <a:rPr lang="ru-RU" dirty="0" smtClean="0"/>
              <a:t> </a:t>
            </a:r>
            <a:r>
              <a:rPr lang="ru-RU" dirty="0" err="1" smtClean="0"/>
              <a:t>робочих</a:t>
            </a:r>
            <a:r>
              <a:rPr lang="ru-RU" dirty="0" smtClean="0"/>
              <a:t> годин.</a:t>
            </a:r>
          </a:p>
          <a:p>
            <a:r>
              <a:rPr lang="ru-RU" dirty="0" smtClean="0"/>
              <a:t> Для </a:t>
            </a:r>
            <a:r>
              <a:rPr lang="ru-RU" dirty="0" err="1" smtClean="0"/>
              <a:t>тарифікації</a:t>
            </a:r>
            <a:r>
              <a:rPr lang="ru-RU" dirty="0" smtClean="0"/>
              <a:t> </a:t>
            </a:r>
            <a:r>
              <a:rPr lang="ru-RU" dirty="0" err="1" smtClean="0"/>
              <a:t>робіт</a:t>
            </a:r>
            <a:r>
              <a:rPr lang="ru-RU" dirty="0" smtClean="0"/>
              <a:t> (</a:t>
            </a:r>
            <a:r>
              <a:rPr lang="ru-RU" dirty="0" err="1" smtClean="0"/>
              <a:t>установлення</a:t>
            </a:r>
            <a:r>
              <a:rPr lang="ru-RU" dirty="0" smtClean="0"/>
              <a:t> </a:t>
            </a:r>
            <a:r>
              <a:rPr lang="ru-RU" dirty="0" err="1" smtClean="0"/>
              <a:t>розряду</a:t>
            </a:r>
            <a:r>
              <a:rPr lang="ru-RU" dirty="0" smtClean="0"/>
              <a:t> </a:t>
            </a:r>
            <a:r>
              <a:rPr lang="ru-RU" dirty="0" err="1" smtClean="0"/>
              <a:t>роботи</a:t>
            </a:r>
            <a:r>
              <a:rPr lang="ru-RU" dirty="0" smtClean="0"/>
              <a:t>), </a:t>
            </a:r>
            <a:r>
              <a:rPr lang="ru-RU" dirty="0" err="1" smtClean="0"/>
              <a:t>присвоєння</a:t>
            </a:r>
            <a:r>
              <a:rPr lang="ru-RU" dirty="0" smtClean="0"/>
              <a:t> </a:t>
            </a:r>
            <a:r>
              <a:rPr lang="ru-RU" dirty="0" err="1" smtClean="0"/>
              <a:t>кваліфікаційних</a:t>
            </a:r>
            <a:r>
              <a:rPr lang="ru-RU" dirty="0" smtClean="0"/>
              <a:t> </a:t>
            </a:r>
            <a:r>
              <a:rPr lang="ru-RU" dirty="0" err="1" smtClean="0"/>
              <a:t>розрядів</a:t>
            </a:r>
            <a:r>
              <a:rPr lang="ru-RU" dirty="0" smtClean="0"/>
              <a:t> </a:t>
            </a:r>
            <a:r>
              <a:rPr lang="ru-RU" dirty="0" err="1" smtClean="0"/>
              <a:t>робітникам</a:t>
            </a:r>
            <a:r>
              <a:rPr lang="ru-RU" dirty="0" smtClean="0"/>
              <a:t> </a:t>
            </a:r>
            <a:r>
              <a:rPr lang="ru-RU" dirty="0" err="1" smtClean="0"/>
              <a:t>використовуються</a:t>
            </a:r>
            <a:r>
              <a:rPr lang="ru-RU" dirty="0" smtClean="0"/>
              <a:t> </a:t>
            </a:r>
            <a:r>
              <a:rPr lang="ru-RU" dirty="0" err="1" smtClean="0"/>
              <a:t>єдині</a:t>
            </a:r>
            <a:r>
              <a:rPr lang="ru-RU" dirty="0" smtClean="0"/>
              <a:t> </a:t>
            </a:r>
            <a:r>
              <a:rPr lang="ru-RU" dirty="0" err="1" smtClean="0"/>
              <a:t>тарифи-кваліфікаційиі</a:t>
            </a:r>
            <a:r>
              <a:rPr lang="ru-RU" dirty="0" smtClean="0"/>
              <a:t> </a:t>
            </a:r>
            <a:r>
              <a:rPr lang="ru-RU" dirty="0" err="1" smtClean="0"/>
              <a:t>довідники</a:t>
            </a:r>
            <a:r>
              <a:rPr lang="ru-RU" dirty="0" smtClean="0"/>
              <a:t> </a:t>
            </a:r>
            <a:r>
              <a:rPr lang="ru-RU" dirty="0" err="1" smtClean="0"/>
              <a:t>робіт</a:t>
            </a:r>
            <a:r>
              <a:rPr lang="ru-RU" dirty="0" smtClean="0"/>
              <a:t> і </a:t>
            </a:r>
            <a:r>
              <a:rPr lang="ru-RU" dirty="0" err="1" smtClean="0"/>
              <a:t>професій</a:t>
            </a:r>
            <a:r>
              <a:rPr lang="ru-RU" dirty="0" smtClean="0"/>
              <a:t> </a:t>
            </a:r>
            <a:r>
              <a:rPr lang="ru-RU" dirty="0" err="1" smtClean="0"/>
              <a:t>робітників</a:t>
            </a:r>
            <a:r>
              <a:rPr lang="ru-RU" dirty="0" smtClean="0"/>
              <a:t> (ЄТКД). </a:t>
            </a:r>
            <a:r>
              <a:rPr lang="ru-RU" dirty="0" err="1" smtClean="0"/>
              <a:t>Це</a:t>
            </a:r>
            <a:r>
              <a:rPr lang="ru-RU" dirty="0" smtClean="0"/>
              <a:t> </a:t>
            </a:r>
            <a:r>
              <a:rPr lang="ru-RU" dirty="0" err="1" smtClean="0"/>
              <a:t>збірники</a:t>
            </a:r>
            <a:r>
              <a:rPr lang="ru-RU" dirty="0" smtClean="0"/>
              <a:t> </a:t>
            </a:r>
            <a:r>
              <a:rPr lang="ru-RU" dirty="0" err="1" smtClean="0"/>
              <a:t>нормативних</a:t>
            </a:r>
            <a:r>
              <a:rPr lang="ru-RU" dirty="0" smtClean="0"/>
              <a:t> </a:t>
            </a:r>
            <a:r>
              <a:rPr lang="ru-RU" dirty="0" err="1" smtClean="0"/>
              <a:t>документів</a:t>
            </a:r>
            <a:r>
              <a:rPr lang="ru-RU" dirty="0" smtClean="0"/>
              <a:t>, </a:t>
            </a:r>
            <a:r>
              <a:rPr lang="ru-RU" dirty="0" err="1" smtClean="0"/>
              <a:t>які</a:t>
            </a:r>
            <a:r>
              <a:rPr lang="ru-RU" dirty="0" smtClean="0"/>
              <a:t> </a:t>
            </a:r>
            <a:r>
              <a:rPr lang="ru-RU" dirty="0" err="1" smtClean="0"/>
              <a:t>вміщують</a:t>
            </a:r>
            <a:r>
              <a:rPr lang="ru-RU" dirty="0" smtClean="0"/>
              <a:t> </a:t>
            </a:r>
            <a:r>
              <a:rPr lang="ru-RU" dirty="0" err="1" smtClean="0"/>
              <a:t>кваліфікаційні</a:t>
            </a:r>
            <a:r>
              <a:rPr lang="ru-RU" dirty="0" smtClean="0"/>
              <a:t>' характеристики </a:t>
            </a:r>
            <a:r>
              <a:rPr lang="ru-RU" dirty="0" err="1" smtClean="0"/>
              <a:t>робіт</a:t>
            </a:r>
            <a:r>
              <a:rPr lang="ru-RU" dirty="0" smtClean="0"/>
              <a:t> і </a:t>
            </a:r>
            <a:r>
              <a:rPr lang="ru-RU" dirty="0" err="1" smtClean="0"/>
              <a:t>професій</a:t>
            </a:r>
            <a:r>
              <a:rPr lang="ru-RU" dirty="0" smtClean="0"/>
              <a:t>. </a:t>
            </a:r>
            <a:endParaRPr lang="en-US" dirty="0"/>
          </a:p>
        </p:txBody>
      </p:sp>
    </p:spTree>
    <p:extLst>
      <p:ext uri="{BB962C8B-B14F-4D97-AF65-F5344CB8AC3E}">
        <p14:creationId xmlns:p14="http://schemas.microsoft.com/office/powerpoint/2010/main" val="2686290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740307"/>
          </a:xfrm>
          <a:prstGeom prst="rect">
            <a:avLst/>
          </a:prstGeom>
        </p:spPr>
        <p:txBody>
          <a:bodyPr wrap="square">
            <a:spAutoFit/>
          </a:bodyPr>
          <a:lstStyle/>
          <a:p>
            <a:r>
              <a:rPr lang="ru-RU" dirty="0" smtClean="0"/>
              <a:t> Система надбавок і доплат до </a:t>
            </a:r>
            <a:r>
              <a:rPr lang="ru-RU" dirty="0" err="1" smtClean="0"/>
              <a:t>тарифних</a:t>
            </a:r>
            <a:r>
              <a:rPr lang="ru-RU" dirty="0" smtClean="0"/>
              <a:t> ставок </a:t>
            </a:r>
            <a:r>
              <a:rPr lang="ru-RU" dirty="0" err="1" smtClean="0"/>
              <a:t>також</a:t>
            </a:r>
            <a:r>
              <a:rPr lang="ru-RU" dirty="0" smtClean="0"/>
              <a:t> є </a:t>
            </a:r>
            <a:r>
              <a:rPr lang="ru-RU" dirty="0" err="1" smtClean="0"/>
              <a:t>нормативним</a:t>
            </a:r>
            <a:r>
              <a:rPr lang="ru-RU" dirty="0" smtClean="0"/>
              <a:t> документом. </a:t>
            </a:r>
            <a:r>
              <a:rPr lang="ru-RU" dirty="0" err="1" smtClean="0"/>
              <a:t>Більшість</a:t>
            </a:r>
            <a:r>
              <a:rPr lang="ru-RU" dirty="0" smtClean="0"/>
              <a:t> </a:t>
            </a:r>
            <a:r>
              <a:rPr lang="ru-RU" dirty="0" err="1" smtClean="0"/>
              <a:t>із</a:t>
            </a:r>
            <a:r>
              <a:rPr lang="ru-RU" dirty="0" smtClean="0"/>
              <a:t> них </a:t>
            </a:r>
            <a:r>
              <a:rPr lang="ru-RU" dirty="0" err="1" smtClean="0"/>
              <a:t>регламентується</a:t>
            </a:r>
            <a:r>
              <a:rPr lang="ru-RU" dirty="0" smtClean="0"/>
              <a:t> </a:t>
            </a:r>
            <a:r>
              <a:rPr lang="ru-RU" dirty="0" err="1" smtClean="0"/>
              <a:t>трудовим</a:t>
            </a:r>
            <a:r>
              <a:rPr lang="ru-RU" dirty="0" smtClean="0"/>
              <a:t> </a:t>
            </a:r>
            <a:r>
              <a:rPr lang="ru-RU" dirty="0" err="1" smtClean="0"/>
              <a:t>законо­давством</a:t>
            </a:r>
            <a:r>
              <a:rPr lang="ru-RU" dirty="0" smtClean="0"/>
              <a:t>, </a:t>
            </a:r>
            <a:r>
              <a:rPr lang="ru-RU" dirty="0" err="1" smtClean="0"/>
              <a:t>деякі</a:t>
            </a:r>
            <a:r>
              <a:rPr lang="ru-RU" dirty="0" smtClean="0"/>
              <a:t> </a:t>
            </a:r>
            <a:r>
              <a:rPr lang="ru-RU" dirty="0" err="1" smtClean="0"/>
              <a:t>встановлюються</a:t>
            </a:r>
            <a:r>
              <a:rPr lang="ru-RU" dirty="0" smtClean="0"/>
              <a:t> </a:t>
            </a:r>
            <a:r>
              <a:rPr lang="ru-RU" dirty="0" err="1" smtClean="0"/>
              <a:t>безпосередньо</a:t>
            </a:r>
            <a:r>
              <a:rPr lang="ru-RU" dirty="0" smtClean="0"/>
              <a:t> на </a:t>
            </a:r>
            <a:r>
              <a:rPr lang="ru-RU" dirty="0" err="1" smtClean="0"/>
              <a:t>підприємстві</a:t>
            </a:r>
            <a:r>
              <a:rPr lang="ru-RU" dirty="0" smtClean="0"/>
              <a:t>. Надбавки </a:t>
            </a:r>
            <a:r>
              <a:rPr lang="ru-RU" dirty="0" err="1" smtClean="0"/>
              <a:t>пов'язані</a:t>
            </a:r>
            <a:r>
              <a:rPr lang="ru-RU" dirty="0" smtClean="0"/>
              <a:t> з </a:t>
            </a:r>
            <a:r>
              <a:rPr lang="ru-RU" dirty="0" err="1" smtClean="0"/>
              <a:t>якісними</a:t>
            </a:r>
            <a:r>
              <a:rPr lang="ru-RU" dirty="0" smtClean="0"/>
              <a:t> характеристиками конкретного </a:t>
            </a:r>
            <a:r>
              <a:rPr lang="ru-RU" dirty="0" err="1" smtClean="0"/>
              <a:t>працівника</a:t>
            </a:r>
            <a:r>
              <a:rPr lang="ru-RU" dirty="0" smtClean="0"/>
              <a:t> і </a:t>
            </a:r>
            <a:r>
              <a:rPr lang="ru-RU" dirty="0" err="1" smtClean="0"/>
              <a:t>мають</a:t>
            </a:r>
            <a:r>
              <a:rPr lang="ru-RU" dirty="0" smtClean="0"/>
              <a:t> </a:t>
            </a:r>
            <a:r>
              <a:rPr lang="ru-RU" dirty="0" err="1" smtClean="0"/>
              <a:t>стимулювати</a:t>
            </a:r>
            <a:r>
              <a:rPr lang="ru-RU" dirty="0" smtClean="0"/>
              <a:t> </a:t>
            </a:r>
            <a:r>
              <a:rPr lang="ru-RU" dirty="0" err="1" smtClean="0"/>
              <a:t>працівника</a:t>
            </a:r>
            <a:r>
              <a:rPr lang="ru-RU" dirty="0" smtClean="0"/>
              <a:t> до </a:t>
            </a:r>
            <a:r>
              <a:rPr lang="ru-RU" dirty="0" err="1" smtClean="0"/>
              <a:t>підвищення</a:t>
            </a:r>
            <a:r>
              <a:rPr lang="ru-RU" dirty="0" smtClean="0"/>
              <a:t> </a:t>
            </a:r>
            <a:r>
              <a:rPr lang="ru-RU" dirty="0" err="1" smtClean="0"/>
              <a:t>своєї</a:t>
            </a:r>
            <a:r>
              <a:rPr lang="ru-RU" dirty="0" smtClean="0"/>
              <a:t> </a:t>
            </a:r>
            <a:r>
              <a:rPr lang="ru-RU" dirty="0" err="1" smtClean="0"/>
              <a:t>професійної</a:t>
            </a:r>
            <a:r>
              <a:rPr lang="ru-RU" dirty="0" smtClean="0"/>
              <a:t> </a:t>
            </a:r>
            <a:r>
              <a:rPr lang="ru-RU" dirty="0" err="1" smtClean="0"/>
              <a:t>майстерності</a:t>
            </a:r>
            <a:r>
              <a:rPr lang="ru-RU" dirty="0" smtClean="0"/>
              <a:t>, </a:t>
            </a:r>
            <a:r>
              <a:rPr lang="ru-RU" dirty="0" err="1" smtClean="0"/>
              <a:t>високих</a:t>
            </a:r>
            <a:r>
              <a:rPr lang="ru-RU" dirty="0" smtClean="0"/>
              <a:t> </a:t>
            </a:r>
            <a:r>
              <a:rPr lang="ru-RU" dirty="0" err="1" smtClean="0"/>
              <a:t>досягнень</a:t>
            </a:r>
            <a:r>
              <a:rPr lang="ru-RU" dirty="0" smtClean="0"/>
              <a:t> у </a:t>
            </a:r>
            <a:r>
              <a:rPr lang="ru-RU" dirty="0" err="1" smtClean="0"/>
              <a:t>праці</a:t>
            </a:r>
            <a:r>
              <a:rPr lang="ru-RU" dirty="0" smtClean="0"/>
              <a:t> </a:t>
            </a:r>
            <a:r>
              <a:rPr lang="ru-RU" dirty="0" err="1" smtClean="0"/>
              <a:t>тощо</a:t>
            </a:r>
            <a:r>
              <a:rPr lang="ru-RU" dirty="0" smtClean="0"/>
              <a:t>. Доплати </a:t>
            </a:r>
            <a:r>
              <a:rPr lang="ru-RU" dirty="0" err="1" smtClean="0"/>
              <a:t>мають</a:t>
            </a:r>
            <a:r>
              <a:rPr lang="ru-RU" dirty="0" smtClean="0"/>
              <a:t> </a:t>
            </a:r>
            <a:r>
              <a:rPr lang="ru-RU" dirty="0" err="1" smtClean="0"/>
              <a:t>компенсувати</a:t>
            </a:r>
            <a:r>
              <a:rPr lang="ru-RU" dirty="0" smtClean="0"/>
              <a:t> </a:t>
            </a:r>
            <a:r>
              <a:rPr lang="ru-RU" dirty="0" err="1" smtClean="0"/>
              <a:t>витрати</a:t>
            </a:r>
            <a:r>
              <a:rPr lang="ru-RU" dirty="0" smtClean="0"/>
              <a:t> </a:t>
            </a:r>
            <a:r>
              <a:rPr lang="ru-RU" dirty="0" err="1" smtClean="0"/>
              <a:t>праці</a:t>
            </a:r>
            <a:r>
              <a:rPr lang="ru-RU" dirty="0" smtClean="0"/>
              <a:t>, </a:t>
            </a:r>
            <a:r>
              <a:rPr lang="ru-RU" dirty="0" err="1" smtClean="0"/>
              <a:t>що</a:t>
            </a:r>
            <a:r>
              <a:rPr lang="ru-RU" dirty="0" smtClean="0"/>
              <a:t> </a:t>
            </a:r>
            <a:r>
              <a:rPr lang="ru-RU" dirty="0" err="1" smtClean="0"/>
              <a:t>пов'язані</a:t>
            </a:r>
            <a:r>
              <a:rPr lang="ru-RU" dirty="0" smtClean="0"/>
              <a:t> з характеристикою </a:t>
            </a:r>
            <a:r>
              <a:rPr lang="ru-RU" dirty="0" err="1" smtClean="0"/>
              <a:t>сфери</a:t>
            </a:r>
            <a:r>
              <a:rPr lang="ru-RU" dirty="0" smtClean="0"/>
              <a:t> </a:t>
            </a:r>
            <a:r>
              <a:rPr lang="ru-RU" dirty="0" err="1" smtClean="0"/>
              <a:t>трудової</a:t>
            </a:r>
            <a:r>
              <a:rPr lang="ru-RU" dirty="0" smtClean="0"/>
              <a:t> </a:t>
            </a:r>
            <a:r>
              <a:rPr lang="ru-RU" dirty="0" err="1" smtClean="0"/>
              <a:t>діяльності</a:t>
            </a:r>
            <a:r>
              <a:rPr lang="ru-RU" dirty="0" smtClean="0"/>
              <a:t> (</a:t>
            </a:r>
            <a:r>
              <a:rPr lang="ru-RU" dirty="0" err="1" smtClean="0"/>
              <a:t>інтенсивність</a:t>
            </a:r>
            <a:r>
              <a:rPr lang="ru-RU" dirty="0" smtClean="0"/>
              <a:t> </a:t>
            </a:r>
            <a:r>
              <a:rPr lang="ru-RU" dirty="0" err="1" smtClean="0"/>
              <a:t>праці</a:t>
            </a:r>
            <a:r>
              <a:rPr lang="ru-RU" dirty="0" smtClean="0"/>
              <a:t>, робота у </a:t>
            </a:r>
            <a:r>
              <a:rPr lang="ru-RU" dirty="0" err="1" smtClean="0"/>
              <a:t>ненормований</a:t>
            </a:r>
            <a:r>
              <a:rPr lang="ru-RU" dirty="0" smtClean="0"/>
              <a:t> час, </a:t>
            </a:r>
            <a:r>
              <a:rPr lang="ru-RU" dirty="0" err="1" smtClean="0"/>
              <a:t>суміщення</a:t>
            </a:r>
            <a:r>
              <a:rPr lang="ru-RU" dirty="0" smtClean="0"/>
              <a:t> </a:t>
            </a:r>
            <a:r>
              <a:rPr lang="ru-RU" dirty="0" err="1" smtClean="0"/>
              <a:t>професій</a:t>
            </a:r>
            <a:r>
              <a:rPr lang="ru-RU" dirty="0" smtClean="0"/>
              <a:t>, </a:t>
            </a:r>
            <a:r>
              <a:rPr lang="ru-RU" dirty="0" err="1" smtClean="0"/>
              <a:t>керівництво</a:t>
            </a:r>
            <a:r>
              <a:rPr lang="ru-RU" dirty="0" smtClean="0"/>
              <a:t> бригадою </a:t>
            </a:r>
            <a:r>
              <a:rPr lang="ru-RU" dirty="0" err="1" smtClean="0"/>
              <a:t>тощо</a:t>
            </a:r>
            <a:r>
              <a:rPr lang="ru-RU" dirty="0" smtClean="0"/>
              <a:t>).</a:t>
            </a:r>
          </a:p>
          <a:p>
            <a:r>
              <a:rPr lang="ru-RU" dirty="0" err="1" smtClean="0"/>
              <a:t>Відомі</a:t>
            </a:r>
            <a:r>
              <a:rPr lang="ru-RU" dirty="0" smtClean="0"/>
              <a:t> й широко </a:t>
            </a:r>
            <a:r>
              <a:rPr lang="ru-RU" dirty="0" err="1" smtClean="0"/>
              <a:t>випробувані</a:t>
            </a:r>
            <a:r>
              <a:rPr lang="ru-RU" dirty="0" smtClean="0"/>
              <a:t> </a:t>
            </a:r>
            <a:r>
              <a:rPr lang="ru-RU" dirty="0" err="1" smtClean="0"/>
              <a:t>світовою</a:t>
            </a:r>
            <a:r>
              <a:rPr lang="ru-RU" dirty="0" smtClean="0"/>
              <a:t> практикою </a:t>
            </a:r>
            <a:r>
              <a:rPr lang="ru-RU" dirty="0" err="1" smtClean="0"/>
              <a:t>дві</a:t>
            </a:r>
            <a:r>
              <a:rPr lang="ru-RU" dirty="0" smtClean="0"/>
              <a:t> </a:t>
            </a:r>
            <a:r>
              <a:rPr lang="ru-RU" dirty="0" err="1" smtClean="0"/>
              <a:t>форми</a:t>
            </a:r>
            <a:r>
              <a:rPr lang="ru-RU" dirty="0" smtClean="0"/>
              <a:t> </a:t>
            </a:r>
            <a:r>
              <a:rPr lang="ru-RU" dirty="0" err="1" smtClean="0"/>
              <a:t>заробітної</a:t>
            </a:r>
            <a:r>
              <a:rPr lang="ru-RU" dirty="0" smtClean="0"/>
              <a:t> плати: </a:t>
            </a:r>
            <a:r>
              <a:rPr lang="ru-RU" dirty="0" err="1" smtClean="0"/>
              <a:t>погодинна</a:t>
            </a:r>
            <a:r>
              <a:rPr lang="ru-RU" dirty="0" smtClean="0"/>
              <a:t> й </a:t>
            </a:r>
            <a:r>
              <a:rPr lang="ru-RU" dirty="0" err="1" smtClean="0"/>
              <a:t>відрядна</a:t>
            </a:r>
            <a:r>
              <a:rPr lang="ru-RU" dirty="0" smtClean="0"/>
              <a:t>. У </a:t>
            </a:r>
            <a:r>
              <a:rPr lang="ru-RU" dirty="0" err="1" smtClean="0"/>
              <a:t>погодинній</a:t>
            </a:r>
            <a:r>
              <a:rPr lang="ru-RU" dirty="0" smtClean="0"/>
              <a:t> </a:t>
            </a:r>
            <a:r>
              <a:rPr lang="ru-RU" dirty="0" err="1" smtClean="0"/>
              <a:t>формі</a:t>
            </a:r>
            <a:r>
              <a:rPr lang="ru-RU" dirty="0" smtClean="0"/>
              <a:t> оплати </a:t>
            </a:r>
            <a:r>
              <a:rPr lang="ru-RU" dirty="0" err="1" smtClean="0"/>
              <a:t>праці</a:t>
            </a:r>
            <a:r>
              <a:rPr lang="ru-RU" dirty="0" smtClean="0"/>
              <a:t> </a:t>
            </a:r>
            <a:r>
              <a:rPr lang="ru-RU" dirty="0" err="1" smtClean="0"/>
              <a:t>мірою</a:t>
            </a:r>
            <a:r>
              <a:rPr lang="ru-RU" dirty="0" smtClean="0"/>
              <a:t> </a:t>
            </a:r>
            <a:r>
              <a:rPr lang="ru-RU" dirty="0" err="1" smtClean="0"/>
              <a:t>праці</a:t>
            </a:r>
            <a:r>
              <a:rPr lang="ru-RU" dirty="0" smtClean="0"/>
              <a:t> </a:t>
            </a:r>
            <a:r>
              <a:rPr lang="ru-RU" dirty="0" err="1" smtClean="0"/>
              <a:t>виступає</a:t>
            </a:r>
            <a:r>
              <a:rPr lang="ru-RU" dirty="0" smtClean="0"/>
              <a:t> </a:t>
            </a:r>
            <a:r>
              <a:rPr lang="ru-RU" dirty="0" err="1" smtClean="0"/>
              <a:t>відпрацьований</a:t>
            </a:r>
            <a:r>
              <a:rPr lang="ru-RU" dirty="0" smtClean="0"/>
              <a:t> час, а </a:t>
            </a:r>
            <a:r>
              <a:rPr lang="ru-RU" dirty="0" err="1" smtClean="0"/>
              <a:t>заробіток</a:t>
            </a:r>
            <a:r>
              <a:rPr lang="ru-RU" dirty="0" smtClean="0"/>
              <a:t> </a:t>
            </a:r>
            <a:r>
              <a:rPr lang="ru-RU" dirty="0" err="1" smtClean="0"/>
              <a:t>працівнику</a:t>
            </a:r>
            <a:r>
              <a:rPr lang="ru-RU" dirty="0" smtClean="0"/>
              <a:t> </a:t>
            </a:r>
            <a:r>
              <a:rPr lang="ru-RU" dirty="0" err="1" smtClean="0"/>
              <a:t>нараховується</a:t>
            </a:r>
            <a:r>
              <a:rPr lang="ru-RU" dirty="0" smtClean="0"/>
              <a:t> </a:t>
            </a:r>
            <a:r>
              <a:rPr lang="ru-RU" dirty="0" err="1" smtClean="0"/>
              <a:t>згідно</a:t>
            </a:r>
            <a:r>
              <a:rPr lang="ru-RU" dirty="0" smtClean="0"/>
              <a:t> з </a:t>
            </a:r>
            <a:r>
              <a:rPr lang="ru-RU" dirty="0" err="1" smtClean="0"/>
              <a:t>його</a:t>
            </a:r>
            <a:r>
              <a:rPr lang="ru-RU" dirty="0" smtClean="0"/>
              <a:t> тарифною </a:t>
            </a:r>
            <a:r>
              <a:rPr lang="ru-RU" dirty="0" err="1" smtClean="0"/>
              <a:t>ставкою</a:t>
            </a:r>
            <a:r>
              <a:rPr lang="ru-RU" dirty="0" smtClean="0"/>
              <a:t>, </a:t>
            </a:r>
            <a:r>
              <a:rPr lang="ru-RU" dirty="0" err="1" smtClean="0"/>
              <a:t>посадовим</a:t>
            </a:r>
            <a:r>
              <a:rPr lang="ru-RU" dirty="0" smtClean="0"/>
              <a:t> окладом за </a:t>
            </a:r>
            <a:r>
              <a:rPr lang="ru-RU" dirty="0" err="1" smtClean="0"/>
              <a:t>фактично</a:t>
            </a:r>
            <a:r>
              <a:rPr lang="ru-RU" dirty="0" smtClean="0"/>
              <a:t> </a:t>
            </a:r>
            <a:r>
              <a:rPr lang="ru-RU" dirty="0" err="1" smtClean="0"/>
              <a:t>відпрацьований</a:t>
            </a:r>
            <a:r>
              <a:rPr lang="ru-RU" dirty="0" smtClean="0"/>
              <a:t> час. За </a:t>
            </a:r>
            <a:r>
              <a:rPr lang="ru-RU" dirty="0" err="1" smtClean="0"/>
              <a:t>відрядної</a:t>
            </a:r>
            <a:r>
              <a:rPr lang="ru-RU" dirty="0" smtClean="0"/>
              <a:t> </a:t>
            </a:r>
            <a:r>
              <a:rPr lang="ru-RU" dirty="0" err="1" smtClean="0"/>
              <a:t>форми</a:t>
            </a:r>
            <a:r>
              <a:rPr lang="ru-RU" dirty="0" smtClean="0"/>
              <a:t> оплати </a:t>
            </a:r>
            <a:r>
              <a:rPr lang="ru-RU" dirty="0" err="1" smtClean="0"/>
              <a:t>праці</a:t>
            </a:r>
            <a:r>
              <a:rPr lang="ru-RU" dirty="0" smtClean="0"/>
              <a:t> </a:t>
            </a:r>
            <a:r>
              <a:rPr lang="ru-RU" dirty="0" err="1" smtClean="0"/>
              <a:t>мірою</a:t>
            </a:r>
            <a:r>
              <a:rPr lang="ru-RU" dirty="0" smtClean="0"/>
              <a:t> </a:t>
            </a:r>
            <a:r>
              <a:rPr lang="ru-RU" dirty="0" err="1" smtClean="0"/>
              <a:t>праці</a:t>
            </a:r>
            <a:r>
              <a:rPr lang="ru-RU" dirty="0" smtClean="0"/>
              <a:t> є </a:t>
            </a:r>
            <a:r>
              <a:rPr lang="ru-RU" dirty="0" err="1" smtClean="0"/>
              <a:t>вироблена</a:t>
            </a:r>
            <a:r>
              <a:rPr lang="ru-RU" dirty="0" smtClean="0"/>
              <a:t> </a:t>
            </a:r>
            <a:r>
              <a:rPr lang="ru-RU" dirty="0" err="1" smtClean="0"/>
              <a:t>робітником</a:t>
            </a:r>
            <a:r>
              <a:rPr lang="ru-RU" dirty="0" smtClean="0"/>
              <a:t> </a:t>
            </a:r>
            <a:r>
              <a:rPr lang="ru-RU" dirty="0" err="1" smtClean="0"/>
              <a:t>продукція</a:t>
            </a:r>
            <a:r>
              <a:rPr lang="ru-RU" dirty="0" smtClean="0"/>
              <a:t> (</a:t>
            </a:r>
            <a:r>
              <a:rPr lang="ru-RU" dirty="0" err="1" smtClean="0"/>
              <a:t>виконаний</a:t>
            </a:r>
            <a:r>
              <a:rPr lang="ru-RU" dirty="0" smtClean="0"/>
              <a:t> </a:t>
            </a:r>
            <a:r>
              <a:rPr lang="ru-RU" dirty="0" err="1" smtClean="0"/>
              <a:t>обсяг</a:t>
            </a:r>
            <a:r>
              <a:rPr lang="ru-RU" dirty="0" smtClean="0"/>
              <a:t> </a:t>
            </a:r>
            <a:r>
              <a:rPr lang="ru-RU" dirty="0" err="1" smtClean="0"/>
              <a:t>робіт</a:t>
            </a:r>
            <a:r>
              <a:rPr lang="ru-RU" dirty="0" smtClean="0"/>
              <a:t>), тому </a:t>
            </a:r>
            <a:r>
              <a:rPr lang="ru-RU" dirty="0" err="1" smtClean="0"/>
              <a:t>його</a:t>
            </a:r>
            <a:r>
              <a:rPr lang="ru-RU" dirty="0" smtClean="0"/>
              <a:t> </a:t>
            </a:r>
            <a:r>
              <a:rPr lang="ru-RU" dirty="0" err="1" smtClean="0"/>
              <a:t>заробіток</a:t>
            </a:r>
            <a:r>
              <a:rPr lang="ru-RU" dirty="0" smtClean="0"/>
              <a:t> прямо </a:t>
            </a:r>
            <a:r>
              <a:rPr lang="ru-RU" dirty="0" err="1" smtClean="0"/>
              <a:t>залежить</a:t>
            </a:r>
            <a:r>
              <a:rPr lang="ru-RU" dirty="0" smtClean="0"/>
              <a:t> </a:t>
            </a:r>
            <a:r>
              <a:rPr lang="ru-RU" dirty="0" err="1" smtClean="0"/>
              <a:t>від</a:t>
            </a:r>
            <a:r>
              <a:rPr lang="ru-RU" dirty="0" smtClean="0"/>
              <a:t> </a:t>
            </a:r>
            <a:r>
              <a:rPr lang="ru-RU" dirty="0" err="1" smtClean="0"/>
              <a:t>кількості</a:t>
            </a:r>
            <a:r>
              <a:rPr lang="ru-RU" dirty="0" smtClean="0"/>
              <a:t> і </a:t>
            </a:r>
            <a:r>
              <a:rPr lang="ru-RU" dirty="0" err="1" smtClean="0"/>
              <a:t>якості</a:t>
            </a:r>
            <a:r>
              <a:rPr lang="ru-RU" dirty="0" smtClean="0"/>
              <a:t> </a:t>
            </a:r>
            <a:r>
              <a:rPr lang="ru-RU" dirty="0" err="1" smtClean="0"/>
              <a:t>виробленої</a:t>
            </a:r>
            <a:r>
              <a:rPr lang="ru-RU" dirty="0" smtClean="0"/>
              <a:t> </a:t>
            </a:r>
            <a:r>
              <a:rPr lang="ru-RU" dirty="0" err="1" smtClean="0"/>
              <a:t>продукції</a:t>
            </a:r>
            <a:r>
              <a:rPr lang="ru-RU" dirty="0" smtClean="0"/>
              <a:t> й </a:t>
            </a:r>
            <a:r>
              <a:rPr lang="ru-RU" dirty="0" err="1" smtClean="0"/>
              <a:t>нараховується</a:t>
            </a:r>
            <a:r>
              <a:rPr lang="ru-RU" dirty="0" smtClean="0"/>
              <a:t> за </a:t>
            </a:r>
            <a:r>
              <a:rPr lang="ru-RU" dirty="0" err="1" smtClean="0"/>
              <a:t>кожну</a:t>
            </a:r>
            <a:r>
              <a:rPr lang="ru-RU" dirty="0" smtClean="0"/>
              <a:t> </a:t>
            </a:r>
            <a:r>
              <a:rPr lang="ru-RU" dirty="0" err="1" smtClean="0"/>
              <a:t>одиницю</a:t>
            </a:r>
            <a:r>
              <a:rPr lang="ru-RU" dirty="0" smtClean="0"/>
              <a:t> </a:t>
            </a:r>
            <a:r>
              <a:rPr lang="ru-RU" dirty="0" err="1" smtClean="0"/>
              <a:t>продукції</a:t>
            </a:r>
            <a:r>
              <a:rPr lang="ru-RU" dirty="0" smtClean="0"/>
              <a:t>, </a:t>
            </a:r>
            <a:r>
              <a:rPr lang="ru-RU" dirty="0" err="1" smtClean="0"/>
              <a:t>виходячи</a:t>
            </a:r>
            <a:r>
              <a:rPr lang="ru-RU" dirty="0" smtClean="0"/>
              <a:t> з </a:t>
            </a:r>
            <a:r>
              <a:rPr lang="ru-RU" dirty="0" err="1" smtClean="0"/>
              <a:t>встановленої</a:t>
            </a:r>
            <a:r>
              <a:rPr lang="ru-RU" dirty="0" smtClean="0"/>
              <a:t> </a:t>
            </a:r>
            <a:r>
              <a:rPr lang="ru-RU" dirty="0" err="1" smtClean="0"/>
              <a:t>відрядної</a:t>
            </a:r>
            <a:r>
              <a:rPr lang="ru-RU" dirty="0" smtClean="0"/>
              <a:t> </a:t>
            </a:r>
            <a:r>
              <a:rPr lang="ru-RU" dirty="0" err="1" smtClean="0"/>
              <a:t>розцінки</a:t>
            </a:r>
            <a:r>
              <a:rPr lang="ru-RU" dirty="0" smtClean="0"/>
              <a:t>.</a:t>
            </a:r>
          </a:p>
          <a:p>
            <a:r>
              <a:rPr lang="ru-RU" dirty="0" smtClean="0"/>
              <a:t> На </a:t>
            </a:r>
            <a:r>
              <a:rPr lang="ru-RU" dirty="0" err="1" smtClean="0"/>
              <a:t>основі</a:t>
            </a:r>
            <a:r>
              <a:rPr lang="ru-RU" dirty="0" smtClean="0"/>
              <a:t> як </a:t>
            </a:r>
            <a:r>
              <a:rPr lang="ru-RU" dirty="0" err="1" smtClean="0"/>
              <a:t>погодинної</a:t>
            </a:r>
            <a:r>
              <a:rPr lang="ru-RU" dirty="0" smtClean="0"/>
              <a:t>, так і </a:t>
            </a:r>
            <a:r>
              <a:rPr lang="ru-RU" dirty="0" err="1" smtClean="0"/>
              <a:t>відрядної</a:t>
            </a:r>
            <a:r>
              <a:rPr lang="ru-RU" dirty="0" smtClean="0"/>
              <a:t> форм </a:t>
            </a:r>
            <a:r>
              <a:rPr lang="ru-RU" dirty="0" err="1" smtClean="0"/>
              <a:t>заробітної</a:t>
            </a:r>
            <a:r>
              <a:rPr lang="ru-RU" dirty="0" smtClean="0"/>
              <a:t> плати </a:t>
            </a:r>
            <a:r>
              <a:rPr lang="ru-RU" dirty="0" err="1" smtClean="0"/>
              <a:t>побудовані</a:t>
            </a:r>
            <a:r>
              <a:rPr lang="ru-RU" dirty="0" smtClean="0"/>
              <a:t> </a:t>
            </a:r>
            <a:r>
              <a:rPr lang="ru-RU" dirty="0" err="1" smtClean="0"/>
              <a:t>різні</a:t>
            </a:r>
            <a:r>
              <a:rPr lang="ru-RU" dirty="0" smtClean="0"/>
              <a:t> </a:t>
            </a:r>
            <a:r>
              <a:rPr lang="ru-RU" dirty="0" err="1" smtClean="0"/>
              <a:t>способи</a:t>
            </a:r>
            <a:r>
              <a:rPr lang="ru-RU" dirty="0" smtClean="0"/>
              <a:t> </a:t>
            </a:r>
            <a:r>
              <a:rPr lang="ru-RU" dirty="0" err="1" smtClean="0"/>
              <a:t>зв'язку</a:t>
            </a:r>
            <a:r>
              <a:rPr lang="ru-RU" dirty="0" smtClean="0"/>
              <a:t> трудового </a:t>
            </a:r>
            <a:r>
              <a:rPr lang="ru-RU" dirty="0" err="1" smtClean="0"/>
              <a:t>внеску</a:t>
            </a:r>
            <a:r>
              <a:rPr lang="ru-RU" dirty="0" smtClean="0"/>
              <a:t> </a:t>
            </a:r>
            <a:r>
              <a:rPr lang="ru-RU" dirty="0" err="1" smtClean="0"/>
              <a:t>робітника</a:t>
            </a:r>
            <a:r>
              <a:rPr lang="ru-RU" dirty="0" smtClean="0"/>
              <a:t> з </a:t>
            </a:r>
            <a:r>
              <a:rPr lang="ru-RU" dirty="0" err="1" smtClean="0"/>
              <a:t>його</a:t>
            </a:r>
            <a:r>
              <a:rPr lang="ru-RU" dirty="0" smtClean="0"/>
              <a:t> </a:t>
            </a:r>
            <a:r>
              <a:rPr lang="ru-RU" dirty="0" err="1" smtClean="0"/>
              <a:t>заробітком</a:t>
            </a:r>
            <a:r>
              <a:rPr lang="ru-RU" dirty="0" smtClean="0"/>
              <a:t>, </a:t>
            </a:r>
            <a:r>
              <a:rPr lang="ru-RU" dirty="0" err="1" smtClean="0"/>
              <a:t>які</a:t>
            </a:r>
            <a:r>
              <a:rPr lang="ru-RU" dirty="0" smtClean="0"/>
              <a:t> </a:t>
            </a:r>
            <a:r>
              <a:rPr lang="ru-RU" dirty="0" err="1" smtClean="0"/>
              <a:t>називаються</a:t>
            </a:r>
            <a:r>
              <a:rPr lang="ru-RU" dirty="0" smtClean="0"/>
              <a:t> системами оплати </a:t>
            </a:r>
            <a:r>
              <a:rPr lang="ru-RU" dirty="0" err="1" smtClean="0"/>
              <a:t>праці</a:t>
            </a:r>
            <a:r>
              <a:rPr lang="ru-RU" dirty="0" smtClean="0"/>
              <a:t>. У </a:t>
            </a:r>
            <a:r>
              <a:rPr lang="ru-RU" dirty="0" err="1" smtClean="0"/>
              <a:t>господарській</a:t>
            </a:r>
            <a:r>
              <a:rPr lang="ru-RU" dirty="0" smtClean="0"/>
              <a:t> </a:t>
            </a:r>
            <a:r>
              <a:rPr lang="ru-RU" dirty="0" err="1" smtClean="0"/>
              <a:t>практиці</a:t>
            </a:r>
            <a:r>
              <a:rPr lang="ru-RU" dirty="0" smtClean="0"/>
              <a:t> </a:t>
            </a:r>
            <a:r>
              <a:rPr lang="ru-RU" dirty="0" err="1" smtClean="0"/>
              <a:t>застосовуються</a:t>
            </a:r>
            <a:r>
              <a:rPr lang="ru-RU" dirty="0" smtClean="0"/>
              <a:t> </a:t>
            </a:r>
            <a:r>
              <a:rPr lang="ru-RU" dirty="0" err="1" smtClean="0"/>
              <a:t>прості</a:t>
            </a:r>
            <a:r>
              <a:rPr lang="ru-RU" dirty="0" smtClean="0"/>
              <a:t> і </a:t>
            </a:r>
            <a:r>
              <a:rPr lang="ru-RU" dirty="0" err="1" smtClean="0"/>
              <a:t>преміальні</a:t>
            </a:r>
            <a:r>
              <a:rPr lang="ru-RU" dirty="0" smtClean="0"/>
              <a:t>, </a:t>
            </a:r>
            <a:r>
              <a:rPr lang="ru-RU" dirty="0" err="1" smtClean="0"/>
              <a:t>прямі</a:t>
            </a:r>
            <a:r>
              <a:rPr lang="ru-RU" dirty="0" smtClean="0"/>
              <a:t> й </a:t>
            </a:r>
            <a:r>
              <a:rPr lang="ru-RU" dirty="0" err="1" smtClean="0"/>
              <a:t>посередні</a:t>
            </a:r>
            <a:r>
              <a:rPr lang="ru-RU" dirty="0" smtClean="0"/>
              <a:t> (</a:t>
            </a:r>
            <a:r>
              <a:rPr lang="ru-RU" dirty="0" err="1" smtClean="0"/>
              <a:t>непрямі</a:t>
            </a:r>
            <a:r>
              <a:rPr lang="ru-RU" dirty="0" smtClean="0"/>
              <a:t>), </a:t>
            </a:r>
            <a:r>
              <a:rPr lang="ru-RU" dirty="0" err="1" smtClean="0"/>
              <a:t>акордні</a:t>
            </a:r>
            <a:r>
              <a:rPr lang="ru-RU" dirty="0" smtClean="0"/>
              <a:t> і </a:t>
            </a:r>
            <a:r>
              <a:rPr lang="ru-RU" dirty="0" err="1" smtClean="0"/>
              <a:t>прогресивні</a:t>
            </a:r>
            <a:r>
              <a:rPr lang="ru-RU" dirty="0" smtClean="0"/>
              <a:t> </a:t>
            </a:r>
            <a:r>
              <a:rPr lang="ru-RU" dirty="0" err="1" smtClean="0"/>
              <a:t>системи</a:t>
            </a:r>
            <a:r>
              <a:rPr lang="ru-RU" dirty="0" smtClean="0"/>
              <a:t> оплати </a:t>
            </a:r>
            <a:r>
              <a:rPr lang="ru-RU" dirty="0" err="1" smtClean="0"/>
              <a:t>праці</a:t>
            </a:r>
            <a:r>
              <a:rPr lang="ru-RU" dirty="0" smtClean="0"/>
              <a:t>; </a:t>
            </a:r>
            <a:r>
              <a:rPr lang="ru-RU" dirty="0" err="1" smtClean="0"/>
              <a:t>із</a:t>
            </a:r>
            <a:r>
              <a:rPr lang="ru-RU" dirty="0" smtClean="0"/>
              <a:t> </a:t>
            </a:r>
            <a:r>
              <a:rPr lang="ru-RU" dirty="0" err="1" smtClean="0"/>
              <a:t>преміюванням</a:t>
            </a:r>
            <a:r>
              <a:rPr lang="ru-RU" dirty="0" smtClean="0"/>
              <a:t> за </a:t>
            </a:r>
            <a:r>
              <a:rPr lang="ru-RU" dirty="0" err="1" smtClean="0"/>
              <a:t>індивідуальні</a:t>
            </a:r>
            <a:r>
              <a:rPr lang="ru-RU" dirty="0" smtClean="0"/>
              <a:t> та </a:t>
            </a:r>
            <a:r>
              <a:rPr lang="ru-RU" dirty="0" err="1" smtClean="0"/>
              <a:t>колективні</a:t>
            </a:r>
            <a:r>
              <a:rPr lang="ru-RU" dirty="0" smtClean="0"/>
              <a:t> </a:t>
            </a:r>
            <a:r>
              <a:rPr lang="ru-RU" dirty="0" err="1" smtClean="0"/>
              <a:t>досягнення</a:t>
            </a:r>
            <a:r>
              <a:rPr lang="ru-RU" dirty="0" smtClean="0"/>
              <a:t> в </a:t>
            </a:r>
            <a:r>
              <a:rPr lang="ru-RU" dirty="0" err="1" smtClean="0"/>
              <a:t>праці</a:t>
            </a:r>
            <a:r>
              <a:rPr lang="ru-RU" dirty="0" smtClean="0"/>
              <a:t> - </a:t>
            </a:r>
            <a:r>
              <a:rPr lang="ru-RU" dirty="0" err="1" smtClean="0"/>
              <a:t>системи</a:t>
            </a:r>
            <a:r>
              <a:rPr lang="ru-RU" dirty="0" smtClean="0"/>
              <a:t>, </a:t>
            </a:r>
            <a:r>
              <a:rPr lang="ru-RU" dirty="0" err="1" smtClean="0"/>
              <a:t>що</a:t>
            </a:r>
            <a:r>
              <a:rPr lang="ru-RU" dirty="0" smtClean="0"/>
              <a:t> </a:t>
            </a:r>
            <a:r>
              <a:rPr lang="ru-RU" dirty="0" err="1" smtClean="0"/>
              <a:t>побудовані</a:t>
            </a:r>
            <a:r>
              <a:rPr lang="ru-RU" dirty="0" smtClean="0"/>
              <a:t> на </a:t>
            </a:r>
            <a:r>
              <a:rPr lang="ru-RU" dirty="0" err="1" smtClean="0"/>
              <a:t>тарифній</a:t>
            </a:r>
            <a:r>
              <a:rPr lang="ru-RU" dirty="0" smtClean="0"/>
              <a:t> і </a:t>
            </a:r>
            <a:r>
              <a:rPr lang="ru-RU" dirty="0" err="1" smtClean="0"/>
              <a:t>безтарифній</a:t>
            </a:r>
            <a:r>
              <a:rPr lang="ru-RU" dirty="0" smtClean="0"/>
              <a:t> </a:t>
            </a:r>
            <a:r>
              <a:rPr lang="ru-RU" dirty="0" err="1" smtClean="0"/>
              <a:t>основі</a:t>
            </a:r>
            <a:r>
              <a:rPr lang="ru-RU" dirty="0" smtClean="0"/>
              <a:t>.</a:t>
            </a:r>
          </a:p>
          <a:p>
            <a:r>
              <a:rPr lang="ru-RU" dirty="0" smtClean="0"/>
              <a:t>  </a:t>
            </a:r>
            <a:r>
              <a:rPr lang="ru-RU" dirty="0" err="1" smtClean="0"/>
              <a:t>Забезпечення</a:t>
            </a:r>
            <a:r>
              <a:rPr lang="ru-RU" dirty="0" smtClean="0"/>
              <a:t> </a:t>
            </a:r>
            <a:r>
              <a:rPr lang="ru-RU" dirty="0" err="1" smtClean="0"/>
              <a:t>впливу</a:t>
            </a:r>
            <a:r>
              <a:rPr lang="ru-RU" dirty="0" smtClean="0"/>
              <a:t> на </a:t>
            </a:r>
            <a:r>
              <a:rPr lang="ru-RU" dirty="0" err="1" smtClean="0"/>
              <a:t>поведінку</a:t>
            </a:r>
            <a:r>
              <a:rPr lang="ru-RU" dirty="0" smtClean="0"/>
              <a:t> персоналу через </a:t>
            </a:r>
            <a:r>
              <a:rPr lang="ru-RU" dirty="0" err="1" smtClean="0"/>
              <a:t>матеріальні</a:t>
            </a:r>
            <a:r>
              <a:rPr lang="ru-RU" dirty="0" smtClean="0"/>
              <a:t> </a:t>
            </a:r>
            <a:r>
              <a:rPr lang="ru-RU" dirty="0" err="1" smtClean="0"/>
              <a:t>стимули</a:t>
            </a:r>
            <a:r>
              <a:rPr lang="ru-RU" dirty="0" smtClean="0"/>
              <a:t> </a:t>
            </a:r>
            <a:r>
              <a:rPr lang="ru-RU" dirty="0" err="1" smtClean="0"/>
              <a:t>можливо</a:t>
            </a:r>
            <a:r>
              <a:rPr lang="ru-RU" dirty="0" smtClean="0"/>
              <a:t> за умов </a:t>
            </a:r>
            <a:r>
              <a:rPr lang="ru-RU" dirty="0" err="1" smtClean="0"/>
              <a:t>дотримання</a:t>
            </a:r>
            <a:r>
              <a:rPr lang="ru-RU" dirty="0" smtClean="0"/>
              <a:t> </a:t>
            </a:r>
            <a:r>
              <a:rPr lang="ru-RU" dirty="0" err="1" smtClean="0"/>
              <a:t>певних</a:t>
            </a:r>
            <a:r>
              <a:rPr lang="ru-RU" dirty="0" smtClean="0"/>
              <a:t> </a:t>
            </a:r>
            <a:r>
              <a:rPr lang="ru-RU" dirty="0" err="1" smtClean="0"/>
              <a:t>вимог</a:t>
            </a:r>
            <a:r>
              <a:rPr lang="ru-RU" dirty="0" smtClean="0"/>
              <a:t> до </a:t>
            </a:r>
            <a:r>
              <a:rPr lang="ru-RU" dirty="0" err="1" smtClean="0"/>
              <a:t>розробки</a:t>
            </a:r>
            <a:r>
              <a:rPr lang="ru-RU" dirty="0" smtClean="0"/>
              <a:t> </a:t>
            </a:r>
            <a:r>
              <a:rPr lang="ru-RU" dirty="0" err="1" smtClean="0"/>
              <a:t>системи</a:t>
            </a:r>
            <a:r>
              <a:rPr lang="ru-RU" dirty="0" smtClean="0"/>
              <a:t> </a:t>
            </a:r>
            <a:r>
              <a:rPr lang="ru-RU" dirty="0" err="1" smtClean="0"/>
              <a:t>преміювання</a:t>
            </a:r>
            <a:r>
              <a:rPr lang="ru-RU" dirty="0" smtClean="0"/>
              <a:t>. Центральною </a:t>
            </a:r>
            <a:r>
              <a:rPr lang="ru-RU" dirty="0" err="1" smtClean="0"/>
              <a:t>ланкою</a:t>
            </a:r>
            <a:r>
              <a:rPr lang="ru-RU" dirty="0" smtClean="0"/>
              <a:t> будь-</a:t>
            </a:r>
            <a:r>
              <a:rPr lang="ru-RU" dirty="0" err="1" smtClean="0"/>
              <a:t>якої</a:t>
            </a:r>
            <a:r>
              <a:rPr lang="ru-RU" dirty="0" smtClean="0"/>
              <a:t> </a:t>
            </a:r>
            <a:r>
              <a:rPr lang="ru-RU" dirty="0" err="1" smtClean="0"/>
              <a:t>системи</a:t>
            </a:r>
            <a:r>
              <a:rPr lang="ru-RU" dirty="0" smtClean="0"/>
              <a:t> є </a:t>
            </a:r>
            <a:r>
              <a:rPr lang="ru-RU" dirty="0" err="1" smtClean="0"/>
              <a:t>показники</a:t>
            </a:r>
            <a:r>
              <a:rPr lang="ru-RU" dirty="0" smtClean="0"/>
              <a:t>, </a:t>
            </a:r>
            <a:r>
              <a:rPr lang="ru-RU" dirty="0" err="1" smtClean="0"/>
              <a:t>умови</a:t>
            </a:r>
            <a:r>
              <a:rPr lang="ru-RU" dirty="0" smtClean="0"/>
              <a:t> й </a:t>
            </a:r>
            <a:r>
              <a:rPr lang="ru-RU" dirty="0" err="1" smtClean="0"/>
              <a:t>розміри</a:t>
            </a:r>
            <a:r>
              <a:rPr lang="ru-RU" dirty="0" smtClean="0"/>
              <a:t> </a:t>
            </a:r>
            <a:r>
              <a:rPr lang="ru-RU" dirty="0" err="1" smtClean="0"/>
              <a:t>преміювання</a:t>
            </a:r>
            <a:r>
              <a:rPr lang="ru-RU" dirty="0" smtClean="0"/>
              <a:t>. </a:t>
            </a:r>
            <a:r>
              <a:rPr lang="ru-RU" dirty="0" err="1" smtClean="0"/>
              <a:t>Формуючи</a:t>
            </a:r>
            <a:r>
              <a:rPr lang="ru-RU" dirty="0" smtClean="0"/>
              <a:t> </a:t>
            </a:r>
            <a:r>
              <a:rPr lang="ru-RU" dirty="0" err="1" smtClean="0"/>
              <a:t>преміальну</a:t>
            </a:r>
            <a:r>
              <a:rPr lang="ru-RU" dirty="0" smtClean="0"/>
              <a:t> систему, </a:t>
            </a:r>
            <a:r>
              <a:rPr lang="ru-RU" dirty="0" err="1" smtClean="0"/>
              <a:t>необхідно</a:t>
            </a:r>
            <a:r>
              <a:rPr lang="ru-RU" dirty="0" smtClean="0"/>
              <a:t> </a:t>
            </a:r>
            <a:r>
              <a:rPr lang="ru-RU" dirty="0" err="1" smtClean="0"/>
              <a:t>визначитися</a:t>
            </a:r>
            <a:r>
              <a:rPr lang="ru-RU" dirty="0" smtClean="0"/>
              <a:t> у таких </a:t>
            </a:r>
            <a:r>
              <a:rPr lang="ru-RU" dirty="0" err="1" smtClean="0"/>
              <a:t>питаннях</a:t>
            </a:r>
            <a:r>
              <a:rPr lang="ru-RU" dirty="0" smtClean="0"/>
              <a:t>, як </a:t>
            </a:r>
            <a:r>
              <a:rPr lang="ru-RU" dirty="0" err="1" smtClean="0"/>
              <a:t>джерела</a:t>
            </a:r>
            <a:r>
              <a:rPr lang="ru-RU" dirty="0" smtClean="0"/>
              <a:t> </a:t>
            </a:r>
            <a:r>
              <a:rPr lang="ru-RU" dirty="0" err="1" smtClean="0"/>
              <a:t>виплати</a:t>
            </a:r>
            <a:r>
              <a:rPr lang="ru-RU" dirty="0" smtClean="0"/>
              <a:t> </a:t>
            </a:r>
            <a:r>
              <a:rPr lang="ru-RU" dirty="0" err="1" smtClean="0"/>
              <a:t>премій</a:t>
            </a:r>
            <a:r>
              <a:rPr lang="ru-RU" dirty="0" smtClean="0"/>
              <a:t>, </a:t>
            </a:r>
            <a:r>
              <a:rPr lang="ru-RU" dirty="0" err="1" smtClean="0"/>
              <a:t>періодичність</a:t>
            </a:r>
            <a:r>
              <a:rPr lang="ru-RU" dirty="0" smtClean="0"/>
              <a:t> </a:t>
            </a:r>
            <a:r>
              <a:rPr lang="ru-RU" dirty="0" err="1" smtClean="0"/>
              <a:t>преміювання</a:t>
            </a:r>
            <a:r>
              <a:rPr lang="ru-RU" dirty="0" smtClean="0"/>
              <a:t>, </a:t>
            </a:r>
            <a:r>
              <a:rPr lang="ru-RU" dirty="0" err="1" smtClean="0"/>
              <a:t>категорії</a:t>
            </a:r>
            <a:r>
              <a:rPr lang="ru-RU" dirty="0" smtClean="0"/>
              <a:t> персоналу, </a:t>
            </a:r>
            <a:r>
              <a:rPr lang="ru-RU" dirty="0" err="1" smtClean="0"/>
              <a:t>що</a:t>
            </a:r>
            <a:r>
              <a:rPr lang="ru-RU" dirty="0" smtClean="0"/>
              <a:t> </a:t>
            </a:r>
            <a:r>
              <a:rPr lang="ru-RU" dirty="0" err="1" smtClean="0"/>
              <a:t>підлягають</a:t>
            </a:r>
            <a:r>
              <a:rPr lang="ru-RU" dirty="0" smtClean="0"/>
              <a:t> </a:t>
            </a:r>
            <a:r>
              <a:rPr lang="ru-RU" dirty="0" err="1" smtClean="0"/>
              <a:t>преміюванню</a:t>
            </a:r>
            <a:r>
              <a:rPr lang="ru-RU" dirty="0" smtClean="0"/>
              <a:t>, порядок </a:t>
            </a:r>
            <a:r>
              <a:rPr lang="ru-RU" dirty="0" err="1" smtClean="0"/>
              <a:t>виплати</a:t>
            </a:r>
            <a:r>
              <a:rPr lang="ru-RU" dirty="0" smtClean="0"/>
              <a:t> </a:t>
            </a:r>
            <a:r>
              <a:rPr lang="ru-RU" dirty="0" err="1" smtClean="0"/>
              <a:t>премій</a:t>
            </a:r>
            <a:r>
              <a:rPr lang="ru-RU" dirty="0" smtClean="0"/>
              <a:t>.</a:t>
            </a:r>
          </a:p>
          <a:p>
            <a:r>
              <a:rPr lang="ru-RU" dirty="0" smtClean="0"/>
              <a:t> </a:t>
            </a:r>
            <a:r>
              <a:rPr lang="ru-RU" dirty="0" err="1" smtClean="0"/>
              <a:t>Під</a:t>
            </a:r>
            <a:r>
              <a:rPr lang="ru-RU" dirty="0" smtClean="0"/>
              <a:t> час </a:t>
            </a:r>
            <a:r>
              <a:rPr lang="ru-RU" dirty="0" err="1" smtClean="0"/>
              <a:t>формування</a:t>
            </a:r>
            <a:r>
              <a:rPr lang="ru-RU" dirty="0" smtClean="0"/>
              <a:t> </a:t>
            </a:r>
            <a:r>
              <a:rPr lang="ru-RU" dirty="0" err="1" smtClean="0"/>
              <a:t>преміальної</a:t>
            </a:r>
            <a:r>
              <a:rPr lang="ru-RU" dirty="0" smtClean="0"/>
              <a:t> </a:t>
            </a:r>
            <a:r>
              <a:rPr lang="ru-RU" dirty="0" err="1" smtClean="0"/>
              <a:t>системи</a:t>
            </a:r>
            <a:r>
              <a:rPr lang="ru-RU" dirty="0" smtClean="0"/>
              <a:t> </a:t>
            </a:r>
            <a:r>
              <a:rPr lang="ru-RU" dirty="0" err="1" smtClean="0"/>
              <a:t>пропонується</a:t>
            </a:r>
            <a:r>
              <a:rPr lang="ru-RU" dirty="0" smtClean="0"/>
              <a:t> </a:t>
            </a:r>
            <a:r>
              <a:rPr lang="ru-RU" dirty="0" err="1" smtClean="0"/>
              <a:t>дотри­мування</a:t>
            </a:r>
            <a:r>
              <a:rPr lang="ru-RU" dirty="0" smtClean="0"/>
              <a:t> таких </a:t>
            </a:r>
            <a:r>
              <a:rPr lang="ru-RU" dirty="0" err="1" smtClean="0"/>
              <a:t>положень</a:t>
            </a:r>
            <a:r>
              <a:rPr lang="ru-RU" dirty="0" smtClean="0"/>
              <a:t>: </a:t>
            </a:r>
            <a:r>
              <a:rPr lang="ru-RU" dirty="0" err="1" smtClean="0"/>
              <a:t>премія</a:t>
            </a:r>
            <a:r>
              <a:rPr lang="ru-RU" dirty="0" smtClean="0"/>
              <a:t> не повинна </a:t>
            </a:r>
            <a:r>
              <a:rPr lang="ru-RU" dirty="0" err="1" smtClean="0"/>
              <a:t>нараховуватися</a:t>
            </a:r>
            <a:r>
              <a:rPr lang="ru-RU" dirty="0" smtClean="0"/>
              <a:t> за </a:t>
            </a:r>
            <a:r>
              <a:rPr lang="ru-RU" dirty="0" err="1" smtClean="0"/>
              <a:t>результати</a:t>
            </a:r>
            <a:r>
              <a:rPr lang="ru-RU" dirty="0" smtClean="0"/>
              <a:t> та </a:t>
            </a:r>
            <a:r>
              <a:rPr lang="ru-RU" dirty="0" err="1" smtClean="0"/>
              <a:t>діяльність</a:t>
            </a:r>
            <a:r>
              <a:rPr lang="ru-RU" dirty="0" smtClean="0"/>
              <a:t> </a:t>
            </a:r>
            <a:r>
              <a:rPr lang="ru-RU" dirty="0" err="1" smtClean="0"/>
              <a:t>праців­ника</a:t>
            </a:r>
            <a:r>
              <a:rPr lang="ru-RU" dirty="0" smtClean="0"/>
              <a:t>, </a:t>
            </a:r>
            <a:r>
              <a:rPr lang="ru-RU" dirty="0" err="1" smtClean="0"/>
              <a:t>що</a:t>
            </a:r>
            <a:r>
              <a:rPr lang="ru-RU" dirty="0" smtClean="0"/>
              <a:t> є </a:t>
            </a:r>
            <a:r>
              <a:rPr lang="ru-RU" dirty="0" err="1" smtClean="0"/>
              <a:t>обовязковими</a:t>
            </a:r>
            <a:r>
              <a:rPr lang="ru-RU" dirty="0" smtClean="0"/>
              <a:t> й </a:t>
            </a:r>
            <a:r>
              <a:rPr lang="ru-RU" dirty="0" err="1" smtClean="0"/>
              <a:t>оплачуються</a:t>
            </a:r>
            <a:r>
              <a:rPr lang="ru-RU" dirty="0" smtClean="0"/>
              <a:t> в межах </a:t>
            </a:r>
            <a:r>
              <a:rPr lang="ru-RU" dirty="0" err="1" smtClean="0"/>
              <a:t>постійної</a:t>
            </a:r>
            <a:r>
              <a:rPr lang="ru-RU" dirty="0" smtClean="0"/>
              <a:t> (</a:t>
            </a:r>
            <a:r>
              <a:rPr lang="ru-RU" dirty="0" err="1" smtClean="0"/>
              <a:t>тарифної</a:t>
            </a:r>
            <a:r>
              <a:rPr lang="ru-RU" dirty="0" smtClean="0"/>
              <a:t>) </a:t>
            </a:r>
            <a:r>
              <a:rPr lang="ru-RU" dirty="0" err="1" smtClean="0"/>
              <a:t>частини</a:t>
            </a:r>
            <a:r>
              <a:rPr lang="ru-RU" dirty="0" smtClean="0"/>
              <a:t> </a:t>
            </a:r>
            <a:r>
              <a:rPr lang="ru-RU" dirty="0" err="1" smtClean="0"/>
              <a:t>заробітної</a:t>
            </a:r>
            <a:r>
              <a:rPr lang="ru-RU" dirty="0" smtClean="0"/>
              <a:t> плати; не </a:t>
            </a:r>
            <a:r>
              <a:rPr lang="ru-RU" dirty="0" err="1" smtClean="0"/>
              <a:t>можна</a:t>
            </a:r>
            <a:r>
              <a:rPr lang="ru-RU" dirty="0" smtClean="0"/>
              <a:t> </a:t>
            </a:r>
            <a:r>
              <a:rPr lang="ru-RU" dirty="0" err="1" smtClean="0"/>
              <a:t>визнати</a:t>
            </a:r>
            <a:r>
              <a:rPr lang="ru-RU" dirty="0" smtClean="0"/>
              <a:t> </a:t>
            </a:r>
            <a:r>
              <a:rPr lang="ru-RU" dirty="0" err="1" smtClean="0"/>
              <a:t>доцільною</a:t>
            </a:r>
            <a:r>
              <a:rPr lang="ru-RU" dirty="0" smtClean="0"/>
              <a:t> </a:t>
            </a:r>
            <a:r>
              <a:rPr lang="ru-RU" dirty="0" err="1" smtClean="0"/>
              <a:t>виплату</a:t>
            </a:r>
            <a:r>
              <a:rPr lang="ru-RU" dirty="0" smtClean="0"/>
              <a:t> </a:t>
            </a:r>
            <a:r>
              <a:rPr lang="ru-RU" dirty="0" err="1" smtClean="0"/>
              <a:t>премії</a:t>
            </a:r>
            <a:r>
              <a:rPr lang="ru-RU" dirty="0" smtClean="0"/>
              <a:t> за мотивами, не </a:t>
            </a:r>
            <a:r>
              <a:rPr lang="ru-RU" dirty="0" err="1" smtClean="0"/>
              <a:t>зв</a:t>
            </a:r>
            <a:r>
              <a:rPr lang="ru-RU" dirty="0" smtClean="0"/>
              <a:t> '</a:t>
            </a:r>
            <a:r>
              <a:rPr lang="ru-RU" dirty="0" err="1" smtClean="0"/>
              <a:t>язаними</a:t>
            </a:r>
            <a:r>
              <a:rPr lang="ru-RU" dirty="0" smtClean="0"/>
              <a:t> з </a:t>
            </a:r>
            <a:r>
              <a:rPr lang="ru-RU" dirty="0" err="1" smtClean="0"/>
              <a:t>роботою</a:t>
            </a:r>
            <a:r>
              <a:rPr lang="ru-RU" dirty="0" smtClean="0"/>
              <a:t>, а, </a:t>
            </a:r>
            <a:r>
              <a:rPr lang="ru-RU" dirty="0" err="1" smtClean="0"/>
              <a:t>скажемо</a:t>
            </a:r>
            <a:r>
              <a:rPr lang="ru-RU" dirty="0" smtClean="0"/>
              <a:t>, через </a:t>
            </a:r>
            <a:r>
              <a:rPr lang="ru-RU" dirty="0" err="1" smtClean="0"/>
              <a:t>вихід</a:t>
            </a:r>
            <a:r>
              <a:rPr lang="ru-RU" dirty="0" smtClean="0"/>
              <a:t> на </a:t>
            </a:r>
            <a:r>
              <a:rPr lang="ru-RU" dirty="0" err="1" smtClean="0"/>
              <a:t>пенсію</a:t>
            </a:r>
            <a:r>
              <a:rPr lang="ru-RU" dirty="0" smtClean="0"/>
              <a:t>, </a:t>
            </a:r>
            <a:r>
              <a:rPr lang="ru-RU" dirty="0" err="1" smtClean="0"/>
              <a:t>незадовільне</a:t>
            </a:r>
            <a:r>
              <a:rPr lang="ru-RU" dirty="0" smtClean="0"/>
              <a:t> </a:t>
            </a:r>
            <a:r>
              <a:rPr lang="ru-RU" dirty="0" err="1" smtClean="0"/>
              <a:t>матеріальне</a:t>
            </a:r>
            <a:r>
              <a:rPr lang="ru-RU" dirty="0" smtClean="0"/>
              <a:t> становище </a:t>
            </a:r>
            <a:r>
              <a:rPr lang="ru-RU" dirty="0" err="1" smtClean="0"/>
              <a:t>тощо</a:t>
            </a:r>
            <a:r>
              <a:rPr lang="ru-RU" dirty="0" smtClean="0"/>
              <a:t>; </a:t>
            </a:r>
            <a:r>
              <a:rPr lang="ru-RU" dirty="0" err="1" smtClean="0"/>
              <a:t>незначне</a:t>
            </a:r>
            <a:r>
              <a:rPr lang="ru-RU" dirty="0" smtClean="0"/>
              <a:t> за </a:t>
            </a:r>
            <a:r>
              <a:rPr lang="ru-RU" dirty="0" err="1" smtClean="0"/>
              <a:t>розмірами</a:t>
            </a:r>
            <a:r>
              <a:rPr lang="ru-RU" dirty="0" smtClean="0"/>
              <a:t>, але </a:t>
            </a:r>
            <a:r>
              <a:rPr lang="ru-RU" dirty="0" err="1" smtClean="0"/>
              <a:t>широке</a:t>
            </a:r>
            <a:r>
              <a:rPr lang="ru-RU" dirty="0" smtClean="0"/>
              <a:t> за </a:t>
            </a:r>
            <a:r>
              <a:rPr lang="ru-RU" dirty="0" err="1" smtClean="0"/>
              <a:t>охопленням</a:t>
            </a:r>
            <a:r>
              <a:rPr lang="ru-RU" dirty="0" smtClean="0"/>
              <a:t> </a:t>
            </a:r>
            <a:r>
              <a:rPr lang="ru-RU" dirty="0" err="1" smtClean="0"/>
              <a:t>працівників</a:t>
            </a:r>
            <a:r>
              <a:rPr lang="ru-RU" dirty="0" smtClean="0"/>
              <a:t> і </a:t>
            </a:r>
            <a:r>
              <a:rPr lang="ru-RU" dirty="0" err="1" smtClean="0"/>
              <a:t>часте</a:t>
            </a:r>
            <a:r>
              <a:rPr lang="ru-RU" dirty="0" smtClean="0"/>
              <a:t> </a:t>
            </a:r>
            <a:r>
              <a:rPr lang="ru-RU" dirty="0" err="1" smtClean="0"/>
              <a:t>преміювання</a:t>
            </a:r>
            <a:r>
              <a:rPr lang="ru-RU" dirty="0" smtClean="0"/>
              <a:t> </a:t>
            </a:r>
            <a:r>
              <a:rPr lang="ru-RU" dirty="0" err="1" smtClean="0"/>
              <a:t>перетворюється</a:t>
            </a:r>
            <a:r>
              <a:rPr lang="ru-RU" dirty="0" smtClean="0"/>
              <a:t> в </a:t>
            </a:r>
            <a:r>
              <a:rPr lang="ru-RU" dirty="0" err="1" smtClean="0"/>
              <a:t>стабільну</a:t>
            </a:r>
            <a:r>
              <a:rPr lang="ru-RU" dirty="0" smtClean="0"/>
              <a:t> форму </a:t>
            </a:r>
            <a:r>
              <a:rPr lang="ru-RU" dirty="0" err="1" smtClean="0"/>
              <a:t>виплат</a:t>
            </a:r>
            <a:r>
              <a:rPr lang="ru-RU" dirty="0" smtClean="0"/>
              <a:t> і не є </a:t>
            </a:r>
            <a:r>
              <a:rPr lang="ru-RU" dirty="0" err="1" smtClean="0"/>
              <a:t>чинником</a:t>
            </a:r>
            <a:r>
              <a:rPr lang="ru-RU" dirty="0" smtClean="0"/>
              <a:t>- </a:t>
            </a:r>
            <a:r>
              <a:rPr lang="ru-RU" dirty="0" err="1" smtClean="0"/>
              <a:t>мотиватором</a:t>
            </a:r>
            <a:r>
              <a:rPr lang="ru-RU" dirty="0" smtClean="0"/>
              <a:t>. </a:t>
            </a:r>
            <a:endParaRPr lang="en-US" dirty="0"/>
          </a:p>
        </p:txBody>
      </p:sp>
    </p:spTree>
    <p:extLst>
      <p:ext uri="{BB962C8B-B14F-4D97-AF65-F5344CB8AC3E}">
        <p14:creationId xmlns:p14="http://schemas.microsoft.com/office/powerpoint/2010/main" val="3900106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816" y="106044"/>
            <a:ext cx="11787447" cy="7571303"/>
          </a:xfrm>
          <a:prstGeom prst="rect">
            <a:avLst/>
          </a:prstGeom>
        </p:spPr>
        <p:txBody>
          <a:bodyPr wrap="square">
            <a:spAutoFit/>
          </a:bodyPr>
          <a:lstStyle/>
          <a:p>
            <a:r>
              <a:rPr lang="uk-UA" dirty="0"/>
              <a:t>Ефективність застосування форм і систем оплати праці залежить від якості визначених розцінок, які повинні сприяти зміцненню матеріальної зацікавленості працівників у поліпшенні результатів праці.</a:t>
            </a:r>
          </a:p>
          <a:p>
            <a:r>
              <a:rPr lang="uk-UA" b="1" dirty="0" smtClean="0"/>
              <a:t>Розцінка </a:t>
            </a:r>
            <a:r>
              <a:rPr lang="uk-UA" b="1" dirty="0"/>
              <a:t>–</a:t>
            </a:r>
            <a:r>
              <a:rPr lang="uk-UA" dirty="0"/>
              <a:t> це розмір оплати праці працівника за одиницю виконаної роботи.</a:t>
            </a:r>
          </a:p>
          <a:p>
            <a:r>
              <a:rPr lang="uk-UA" b="1" dirty="0" smtClean="0"/>
              <a:t>Почасова </a:t>
            </a:r>
            <a:r>
              <a:rPr lang="uk-UA" b="1" dirty="0"/>
              <a:t>розцінка </a:t>
            </a:r>
            <a:r>
              <a:rPr lang="uk-UA" dirty="0"/>
              <a:t>визначає розмір оплати праці за одиницю відпрацьованого часу – годину, день, місяць.</a:t>
            </a:r>
          </a:p>
          <a:p>
            <a:r>
              <a:rPr lang="uk-UA" b="1" dirty="0" smtClean="0"/>
              <a:t>Відрядна </a:t>
            </a:r>
            <a:r>
              <a:rPr lang="uk-UA" b="1" dirty="0"/>
              <a:t>розцінка </a:t>
            </a:r>
            <a:r>
              <a:rPr lang="uk-UA" dirty="0"/>
              <a:t>– це розмір оплати праці за виготовлення одиниці продукції (виробу чи його частини) або за виконання певної операції.</a:t>
            </a:r>
          </a:p>
          <a:p>
            <a:r>
              <a:rPr lang="uk-UA" dirty="0" smtClean="0"/>
              <a:t>Розцінка </a:t>
            </a:r>
            <a:r>
              <a:rPr lang="uk-UA" dirty="0"/>
              <a:t>визначається шляхом ділення тарифної ставки (окладу), яка відповідає виконуваним роботам, на норму виробітку (норму часу). </a:t>
            </a:r>
            <a:endParaRPr lang="uk-UA" dirty="0" smtClean="0"/>
          </a:p>
          <a:p>
            <a:r>
              <a:rPr lang="uk-UA" dirty="0" smtClean="0"/>
              <a:t>Почасова </a:t>
            </a:r>
            <a:r>
              <a:rPr lang="uk-UA" dirty="0"/>
              <a:t>розцінка визначається за формулою: </a:t>
            </a:r>
            <a:endParaRPr lang="uk-UA" dirty="0" smtClean="0"/>
          </a:p>
          <a:p>
            <a:r>
              <a:rPr lang="uk-UA" dirty="0" smtClean="0"/>
              <a:t>Р </a:t>
            </a:r>
            <a:r>
              <a:rPr lang="uk-UA" dirty="0"/>
              <a:t>= Т : </a:t>
            </a:r>
            <a:r>
              <a:rPr lang="uk-UA" dirty="0" err="1"/>
              <a:t>Нч</a:t>
            </a:r>
            <a:r>
              <a:rPr lang="uk-UA" dirty="0"/>
              <a:t>, а </a:t>
            </a:r>
            <a:endParaRPr lang="uk-UA" dirty="0" smtClean="0"/>
          </a:p>
          <a:p>
            <a:r>
              <a:rPr lang="uk-UA" dirty="0" smtClean="0"/>
              <a:t>відрядна :</a:t>
            </a:r>
          </a:p>
          <a:p>
            <a:r>
              <a:rPr lang="uk-UA" dirty="0" smtClean="0"/>
              <a:t> </a:t>
            </a:r>
            <a:r>
              <a:rPr lang="uk-UA" dirty="0"/>
              <a:t>Р = Т : </a:t>
            </a:r>
            <a:r>
              <a:rPr lang="uk-UA" dirty="0" err="1"/>
              <a:t>Нв</a:t>
            </a:r>
            <a:r>
              <a:rPr lang="uk-UA" dirty="0"/>
              <a:t>. </a:t>
            </a:r>
            <a:endParaRPr lang="uk-UA" dirty="0" smtClean="0"/>
          </a:p>
          <a:p>
            <a:r>
              <a:rPr lang="uk-UA" dirty="0" smtClean="0"/>
              <a:t>У </a:t>
            </a:r>
            <a:r>
              <a:rPr lang="uk-UA" dirty="0"/>
              <a:t>наведених формулах Р – це розцінка (почасова, відрядна); Т – тарифна ставка (годинна, денна), оклад працівника на виконуваній роботі або фонд оплати праці; </a:t>
            </a:r>
            <a:r>
              <a:rPr lang="uk-UA" dirty="0" err="1"/>
              <a:t>Нч</a:t>
            </a:r>
            <a:r>
              <a:rPr lang="uk-UA" dirty="0"/>
              <a:t> – норма часу; </a:t>
            </a:r>
            <a:r>
              <a:rPr lang="uk-UA" dirty="0" err="1"/>
              <a:t>Нв</a:t>
            </a:r>
            <a:r>
              <a:rPr lang="uk-UA" dirty="0"/>
              <a:t> – норма виробітку продукції, робіт, послуг (годинна, денна).</a:t>
            </a:r>
          </a:p>
          <a:p>
            <a:r>
              <a:rPr lang="uk-UA" dirty="0" smtClean="0"/>
              <a:t>Оплата </a:t>
            </a:r>
            <a:r>
              <a:rPr lang="uk-UA" dirty="0"/>
              <a:t>праці на підприємстві гарантується фондом споживання</a:t>
            </a:r>
            <a:r>
              <a:rPr lang="uk-UA" dirty="0" smtClean="0"/>
              <a:t>:</a:t>
            </a:r>
          </a:p>
          <a:p>
            <a:r>
              <a:rPr lang="uk-UA" dirty="0" smtClean="0"/>
              <a:t>ФС= В- ПДВ- А- МЗ-З-П-Ф</a:t>
            </a:r>
          </a:p>
          <a:p>
            <a:r>
              <a:rPr lang="uk-UA" dirty="0"/>
              <a:t>де ФС – фонд споживання; В – виручка; ПДВ – податок на додану вартість; А – акцизний збір; МЗ – матеріальні затрати при здійсненні господарської діяльності; З – знос основних засобів і нематеріальних активів; П– податки з господарської діяльності суб’єкта підприємництва; Ф – спеціальні цільові фонди суб’єкта господарювання</a:t>
            </a:r>
            <a:r>
              <a:rPr lang="uk-UA" dirty="0" smtClean="0"/>
              <a:t>.</a:t>
            </a:r>
          </a:p>
          <a:p>
            <a:r>
              <a:rPr lang="ru-RU" dirty="0" err="1"/>
              <a:t>Створений</a:t>
            </a:r>
            <a:r>
              <a:rPr lang="ru-RU" dirty="0"/>
              <a:t> фонд </a:t>
            </a:r>
            <a:r>
              <a:rPr lang="ru-RU" dirty="0" err="1"/>
              <a:t>споживання</a:t>
            </a:r>
            <a:r>
              <a:rPr lang="ru-RU" dirty="0"/>
              <a:t> </a:t>
            </a:r>
            <a:r>
              <a:rPr lang="ru-RU" dirty="0" err="1"/>
              <a:t>складається</a:t>
            </a:r>
            <a:r>
              <a:rPr lang="ru-RU" dirty="0"/>
              <a:t> з фонду оплати </a:t>
            </a:r>
            <a:r>
              <a:rPr lang="ru-RU" dirty="0" err="1"/>
              <a:t>праці</a:t>
            </a:r>
            <a:r>
              <a:rPr lang="ru-RU" dirty="0"/>
              <a:t> та </a:t>
            </a:r>
            <a:r>
              <a:rPr lang="ru-RU" dirty="0" err="1"/>
              <a:t>обов’язкових</a:t>
            </a:r>
            <a:r>
              <a:rPr lang="ru-RU" dirty="0"/>
              <a:t> </a:t>
            </a:r>
            <a:r>
              <a:rPr lang="ru-RU" dirty="0" err="1"/>
              <a:t>платежів</a:t>
            </a:r>
            <a:r>
              <a:rPr lang="ru-RU" dirty="0"/>
              <a:t>, </a:t>
            </a:r>
            <a:r>
              <a:rPr lang="ru-RU" dirty="0" err="1"/>
              <a:t>пов’язаних</a:t>
            </a:r>
            <a:r>
              <a:rPr lang="ru-RU" dirty="0"/>
              <a:t> з оплатою </a:t>
            </a:r>
            <a:r>
              <a:rPr lang="ru-RU" dirty="0" err="1"/>
              <a:t>праці</a:t>
            </a:r>
            <a:r>
              <a:rPr lang="ru-RU" dirty="0" smtClean="0"/>
              <a:t>:</a:t>
            </a:r>
          </a:p>
          <a:p>
            <a:r>
              <a:rPr lang="ru-RU" dirty="0" smtClean="0"/>
              <a:t>ФС= ФОП+ОПП</a:t>
            </a:r>
          </a:p>
          <a:p>
            <a:r>
              <a:rPr lang="uk-UA" dirty="0"/>
              <a:t>де ФОП – фонд оплати праці; ОПП – обов’язкові платежі підприємства на соціальні заходи</a:t>
            </a:r>
            <a:r>
              <a:rPr lang="uk-UA" dirty="0" smtClean="0"/>
              <a:t>. Фонд </a:t>
            </a:r>
            <a:r>
              <a:rPr lang="uk-UA" dirty="0"/>
              <a:t>оплати праці розподіляється між працівниками підприємства у відповідності до розцінок за виготовлену продукцію, виконані роботи, надані послуги, відпрацьований час, згідно посадових окладів, умов контрактів і безтарифної системи оплати праці.</a:t>
            </a:r>
            <a:endParaRPr lang="ru-UA" dirty="0"/>
          </a:p>
        </p:txBody>
      </p:sp>
    </p:spTree>
    <p:extLst>
      <p:ext uri="{BB962C8B-B14F-4D97-AF65-F5344CB8AC3E}">
        <p14:creationId xmlns:p14="http://schemas.microsoft.com/office/powerpoint/2010/main" val="2156437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891" y="748145"/>
            <a:ext cx="7015942" cy="537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61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691" y="164014"/>
            <a:ext cx="11900263" cy="3416320"/>
          </a:xfrm>
          <a:prstGeom prst="rect">
            <a:avLst/>
          </a:prstGeom>
        </p:spPr>
        <p:txBody>
          <a:bodyPr wrap="square">
            <a:spAutoFit/>
          </a:bodyPr>
          <a:lstStyle/>
          <a:p>
            <a:r>
              <a:rPr lang="ru-RU" dirty="0" err="1" smtClean="0"/>
              <a:t>Номінальні</a:t>
            </a:r>
            <a:r>
              <a:rPr lang="ru-RU" dirty="0" smtClean="0"/>
              <a:t> і </a:t>
            </a:r>
            <a:r>
              <a:rPr lang="ru-RU" dirty="0" err="1" smtClean="0"/>
              <a:t>реальні</a:t>
            </a:r>
            <a:r>
              <a:rPr lang="ru-RU" dirty="0" smtClean="0"/>
              <a:t> доходи, а </a:t>
            </a:r>
            <a:r>
              <a:rPr lang="ru-RU" dirty="0" err="1" smtClean="0"/>
              <a:t>також</a:t>
            </a:r>
            <a:r>
              <a:rPr lang="ru-RU" dirty="0" smtClean="0"/>
              <a:t> </a:t>
            </a:r>
            <a:r>
              <a:rPr lang="ru-RU" dirty="0" err="1" smtClean="0"/>
              <a:t>розміри</a:t>
            </a:r>
            <a:r>
              <a:rPr lang="ru-RU" dirty="0" smtClean="0"/>
              <a:t> і </a:t>
            </a:r>
            <a:r>
              <a:rPr lang="ru-RU" dirty="0" err="1" smtClean="0"/>
              <a:t>динаміка</a:t>
            </a:r>
            <a:r>
              <a:rPr lang="ru-RU" dirty="0" smtClean="0"/>
              <a:t> </a:t>
            </a:r>
            <a:r>
              <a:rPr lang="ru-RU" dirty="0" err="1" smtClean="0"/>
              <a:t>основних</a:t>
            </a:r>
            <a:r>
              <a:rPr lang="ru-RU" dirty="0" smtClean="0"/>
              <a:t> </a:t>
            </a:r>
            <a:r>
              <a:rPr lang="ru-RU" dirty="0" err="1" smtClean="0"/>
              <a:t>доходів</a:t>
            </a:r>
            <a:r>
              <a:rPr lang="ru-RU" dirty="0" smtClean="0"/>
              <a:t> </a:t>
            </a:r>
            <a:r>
              <a:rPr lang="ru-RU" dirty="0" err="1" smtClean="0"/>
              <a:t>окремих</a:t>
            </a:r>
            <a:r>
              <a:rPr lang="ru-RU" dirty="0" smtClean="0"/>
              <a:t> </a:t>
            </a:r>
            <a:r>
              <a:rPr lang="ru-RU" dirty="0" err="1" smtClean="0"/>
              <a:t>груп</a:t>
            </a:r>
            <a:r>
              <a:rPr lang="ru-RU" dirty="0" smtClean="0"/>
              <a:t> </a:t>
            </a:r>
            <a:r>
              <a:rPr lang="ru-RU" dirty="0" err="1" smtClean="0"/>
              <a:t>населення</a:t>
            </a:r>
            <a:r>
              <a:rPr lang="ru-RU" dirty="0" smtClean="0"/>
              <a:t>, таких як </a:t>
            </a:r>
            <a:r>
              <a:rPr lang="ru-RU" dirty="0" err="1" smtClean="0"/>
              <a:t>заробітна</a:t>
            </a:r>
            <a:r>
              <a:rPr lang="ru-RU" dirty="0" smtClean="0"/>
              <a:t> плата, </a:t>
            </a:r>
            <a:r>
              <a:rPr lang="ru-RU" dirty="0" err="1" smtClean="0"/>
              <a:t>пенсії</a:t>
            </a:r>
            <a:r>
              <a:rPr lang="ru-RU" dirty="0" smtClean="0"/>
              <a:t> </a:t>
            </a:r>
            <a:r>
              <a:rPr lang="ru-RU" dirty="0" err="1" smtClean="0"/>
              <a:t>або</a:t>
            </a:r>
            <a:r>
              <a:rPr lang="ru-RU" dirty="0" smtClean="0"/>
              <a:t> </a:t>
            </a:r>
            <a:r>
              <a:rPr lang="ru-RU" dirty="0" err="1" smtClean="0"/>
              <a:t>стипендії</a:t>
            </a:r>
            <a:r>
              <a:rPr lang="ru-RU" dirty="0" smtClean="0"/>
              <a:t>, </a:t>
            </a:r>
            <a:r>
              <a:rPr lang="ru-RU" dirty="0" err="1" smtClean="0"/>
              <a:t>дають</a:t>
            </a:r>
            <a:r>
              <a:rPr lang="ru-RU" dirty="0" smtClean="0"/>
              <a:t> перше </a:t>
            </a:r>
            <a:r>
              <a:rPr lang="ru-RU" dirty="0" err="1" smtClean="0"/>
              <a:t>уявлення</a:t>
            </a:r>
            <a:r>
              <a:rPr lang="ru-RU" dirty="0" smtClean="0"/>
              <a:t> </a:t>
            </a:r>
            <a:r>
              <a:rPr lang="ru-RU" dirty="0" err="1" smtClean="0"/>
              <a:t>щодо</a:t>
            </a:r>
            <a:r>
              <a:rPr lang="ru-RU" dirty="0" smtClean="0"/>
              <a:t> </a:t>
            </a:r>
            <a:r>
              <a:rPr lang="ru-RU" dirty="0" err="1" smtClean="0"/>
              <a:t>рівня</a:t>
            </a:r>
            <a:r>
              <a:rPr lang="ru-RU" dirty="0" smtClean="0"/>
              <a:t> </a:t>
            </a:r>
            <a:r>
              <a:rPr lang="ru-RU" dirty="0" err="1" smtClean="0"/>
              <a:t>життя</a:t>
            </a:r>
            <a:endParaRPr lang="ru-RU" dirty="0" smtClean="0"/>
          </a:p>
          <a:p>
            <a:r>
              <a:rPr lang="ru-RU" dirty="0" err="1" smtClean="0"/>
              <a:t>Рівень</a:t>
            </a:r>
            <a:r>
              <a:rPr lang="ru-RU" dirty="0" smtClean="0"/>
              <a:t> </a:t>
            </a:r>
            <a:r>
              <a:rPr lang="ru-RU" dirty="0" err="1" smtClean="0"/>
              <a:t>життя</a:t>
            </a:r>
            <a:r>
              <a:rPr lang="ru-RU" dirty="0" smtClean="0"/>
              <a:t> — </a:t>
            </a:r>
            <a:r>
              <a:rPr lang="ru-RU" dirty="0" err="1" smtClean="0"/>
              <a:t>це</a:t>
            </a:r>
            <a:r>
              <a:rPr lang="ru-RU" dirty="0" smtClean="0"/>
              <a:t> </a:t>
            </a:r>
            <a:r>
              <a:rPr lang="ru-RU" dirty="0" err="1" smtClean="0"/>
              <a:t>соціально-економічна</a:t>
            </a:r>
            <a:r>
              <a:rPr lang="ru-RU" dirty="0" smtClean="0"/>
              <a:t> </a:t>
            </a:r>
            <a:r>
              <a:rPr lang="ru-RU" dirty="0" err="1" smtClean="0"/>
              <a:t>категорія</a:t>
            </a:r>
            <a:r>
              <a:rPr lang="ru-RU" dirty="0" smtClean="0"/>
              <a:t>, яка </a:t>
            </a:r>
            <a:r>
              <a:rPr lang="ru-RU" dirty="0" err="1" smtClean="0"/>
              <a:t>відображає</a:t>
            </a:r>
            <a:r>
              <a:rPr lang="ru-RU" dirty="0" smtClean="0"/>
              <a:t> </a:t>
            </a:r>
            <a:r>
              <a:rPr lang="ru-RU" dirty="0" err="1" smtClean="0"/>
              <a:t>ступінь</a:t>
            </a:r>
            <a:r>
              <a:rPr lang="ru-RU" dirty="0" smtClean="0"/>
              <a:t> </a:t>
            </a:r>
            <a:r>
              <a:rPr lang="ru-RU" dirty="0" err="1" smtClean="0"/>
              <a:t>розвитку</a:t>
            </a:r>
            <a:r>
              <a:rPr lang="ru-RU" dirty="0" smtClean="0"/>
              <a:t> і </a:t>
            </a:r>
            <a:r>
              <a:rPr lang="ru-RU" dirty="0" err="1" smtClean="0"/>
              <a:t>задоволення</a:t>
            </a:r>
            <a:r>
              <a:rPr lang="ru-RU" dirty="0" smtClean="0"/>
              <a:t> </a:t>
            </a:r>
            <a:r>
              <a:rPr lang="ru-RU" dirty="0" err="1" smtClean="0"/>
              <a:t>фізичних</a:t>
            </a:r>
            <a:r>
              <a:rPr lang="ru-RU" dirty="0" smtClean="0"/>
              <a:t>, </a:t>
            </a:r>
            <a:r>
              <a:rPr lang="ru-RU" dirty="0" err="1" smtClean="0"/>
              <a:t>духовних</a:t>
            </a:r>
            <a:r>
              <a:rPr lang="ru-RU" dirty="0" smtClean="0"/>
              <a:t> і </a:t>
            </a:r>
            <a:r>
              <a:rPr lang="ru-RU" dirty="0" err="1" smtClean="0"/>
              <a:t>соціальних</a:t>
            </a:r>
            <a:r>
              <a:rPr lang="ru-RU" dirty="0" smtClean="0"/>
              <a:t> потреб </a:t>
            </a:r>
            <a:r>
              <a:rPr lang="ru-RU" dirty="0" err="1" smtClean="0"/>
              <a:t>населення</a:t>
            </a:r>
            <a:r>
              <a:rPr lang="ru-RU" dirty="0" smtClean="0"/>
              <a:t>, а </a:t>
            </a:r>
            <a:r>
              <a:rPr lang="ru-RU" dirty="0" err="1" smtClean="0"/>
              <a:t>також</a:t>
            </a:r>
            <a:r>
              <a:rPr lang="ru-RU" dirty="0" smtClean="0"/>
              <a:t> </a:t>
            </a:r>
            <a:r>
              <a:rPr lang="ru-RU" dirty="0" err="1" smtClean="0"/>
              <a:t>умови</a:t>
            </a:r>
            <a:r>
              <a:rPr lang="ru-RU" dirty="0" smtClean="0"/>
              <a:t> в </a:t>
            </a:r>
            <a:r>
              <a:rPr lang="ru-RU" dirty="0" err="1" smtClean="0"/>
              <a:t>суспільстві</a:t>
            </a:r>
            <a:r>
              <a:rPr lang="ru-RU" dirty="0" smtClean="0"/>
              <a:t> для </a:t>
            </a:r>
            <a:r>
              <a:rPr lang="ru-RU" dirty="0" err="1" smtClean="0"/>
              <a:t>розвитку</a:t>
            </a:r>
            <a:r>
              <a:rPr lang="ru-RU" dirty="0" smtClean="0"/>
              <a:t> і </a:t>
            </a:r>
            <a:r>
              <a:rPr lang="ru-RU" dirty="0" err="1" smtClean="0"/>
              <a:t>задоволення</a:t>
            </a:r>
            <a:r>
              <a:rPr lang="ru-RU" dirty="0" smtClean="0"/>
              <a:t> </a:t>
            </a:r>
            <a:r>
              <a:rPr lang="ru-RU" dirty="0" err="1" smtClean="0"/>
              <a:t>цих</a:t>
            </a:r>
            <a:r>
              <a:rPr lang="ru-RU" dirty="0" smtClean="0"/>
              <a:t> потреб.</a:t>
            </a:r>
          </a:p>
          <a:p>
            <a:r>
              <a:rPr lang="ru-RU" dirty="0" err="1" smtClean="0"/>
              <a:t>Згідно</a:t>
            </a:r>
            <a:r>
              <a:rPr lang="ru-RU" dirty="0" smtClean="0"/>
              <a:t> з </a:t>
            </a:r>
            <a:r>
              <a:rPr lang="ru-RU" dirty="0" err="1" smtClean="0"/>
              <a:t>рекомендаціями</a:t>
            </a:r>
            <a:r>
              <a:rPr lang="ru-RU" dirty="0" smtClean="0"/>
              <a:t> МОП </a:t>
            </a:r>
            <a:r>
              <a:rPr lang="ru-RU" dirty="0" err="1" smtClean="0"/>
              <a:t>рівень</a:t>
            </a:r>
            <a:r>
              <a:rPr lang="ru-RU" dirty="0" smtClean="0"/>
              <a:t> </a:t>
            </a:r>
            <a:r>
              <a:rPr lang="ru-RU" dirty="0" err="1" smtClean="0"/>
              <a:t>життя</a:t>
            </a:r>
            <a:r>
              <a:rPr lang="ru-RU" dirty="0" smtClean="0"/>
              <a:t> </a:t>
            </a:r>
            <a:r>
              <a:rPr lang="ru-RU" dirty="0" err="1" smtClean="0"/>
              <a:t>відображають</a:t>
            </a:r>
            <a:r>
              <a:rPr lang="ru-RU" dirty="0" smtClean="0"/>
              <a:t> </a:t>
            </a:r>
            <a:r>
              <a:rPr lang="ru-RU" dirty="0" err="1" smtClean="0"/>
              <a:t>такі</a:t>
            </a:r>
            <a:r>
              <a:rPr lang="ru-RU" dirty="0" smtClean="0"/>
              <a:t> </a:t>
            </a:r>
            <a:r>
              <a:rPr lang="ru-RU" dirty="0" err="1" smtClean="0"/>
              <a:t>показники</a:t>
            </a:r>
            <a:r>
              <a:rPr lang="ru-RU" dirty="0" smtClean="0"/>
              <a:t>: </a:t>
            </a:r>
            <a:r>
              <a:rPr lang="ru-RU" dirty="0" err="1" smtClean="0"/>
              <a:t>обсяг</a:t>
            </a:r>
            <a:r>
              <a:rPr lang="ru-RU" dirty="0" smtClean="0"/>
              <a:t> фонду </a:t>
            </a:r>
            <a:r>
              <a:rPr lang="ru-RU" dirty="0" err="1" smtClean="0"/>
              <a:t>споживання</a:t>
            </a:r>
            <a:r>
              <a:rPr lang="ru-RU" dirty="0" smtClean="0"/>
              <a:t> на душу </a:t>
            </a:r>
            <a:r>
              <a:rPr lang="ru-RU" dirty="0" err="1" smtClean="0"/>
              <a:t>населення</a:t>
            </a:r>
            <a:r>
              <a:rPr lang="ru-RU" dirty="0" smtClean="0"/>
              <a:t>, </a:t>
            </a:r>
            <a:r>
              <a:rPr lang="ru-RU" dirty="0" err="1" smtClean="0"/>
              <a:t>реальні</a:t>
            </a:r>
            <a:r>
              <a:rPr lang="ru-RU" dirty="0" smtClean="0"/>
              <a:t> доходи, </a:t>
            </a:r>
            <a:r>
              <a:rPr lang="ru-RU" dirty="0" err="1" smtClean="0"/>
              <a:t>тривалість</a:t>
            </a:r>
            <a:r>
              <a:rPr lang="ru-RU" dirty="0" smtClean="0"/>
              <a:t> </a:t>
            </a:r>
            <a:r>
              <a:rPr lang="ru-RU" dirty="0" err="1" smtClean="0"/>
              <a:t>життя</a:t>
            </a:r>
            <a:r>
              <a:rPr lang="ru-RU" dirty="0" smtClean="0"/>
              <a:t>, </a:t>
            </a:r>
            <a:r>
              <a:rPr lang="ru-RU" dirty="0" err="1" smtClean="0"/>
              <a:t>освіта</a:t>
            </a:r>
            <a:r>
              <a:rPr lang="ru-RU" dirty="0" smtClean="0"/>
              <a:t>; </a:t>
            </a:r>
            <a:r>
              <a:rPr lang="ru-RU" dirty="0" err="1" smtClean="0"/>
              <a:t>обсяг</a:t>
            </a:r>
            <a:r>
              <a:rPr lang="ru-RU" dirty="0" smtClean="0"/>
              <a:t> </a:t>
            </a:r>
            <a:r>
              <a:rPr lang="ru-RU" dirty="0" err="1" smtClean="0"/>
              <a:t>споживання</a:t>
            </a:r>
            <a:r>
              <a:rPr lang="ru-RU" dirty="0" smtClean="0"/>
              <a:t> </a:t>
            </a:r>
            <a:r>
              <a:rPr lang="ru-RU" dirty="0" err="1" smtClean="0"/>
              <a:t>важливих</a:t>
            </a:r>
            <a:r>
              <a:rPr lang="ru-RU" dirty="0" smtClean="0"/>
              <a:t> </a:t>
            </a:r>
            <a:r>
              <a:rPr lang="ru-RU" dirty="0" err="1" smtClean="0"/>
              <a:t>продуктів</a:t>
            </a:r>
            <a:r>
              <a:rPr lang="ru-RU" dirty="0" smtClean="0"/>
              <a:t> у натуральному </a:t>
            </a:r>
            <a:r>
              <a:rPr lang="ru-RU" dirty="0" err="1" smtClean="0"/>
              <a:t>виразі</a:t>
            </a:r>
            <a:r>
              <a:rPr lang="ru-RU" dirty="0" smtClean="0"/>
              <a:t>, </a:t>
            </a:r>
            <a:r>
              <a:rPr lang="ru-RU" dirty="0" err="1" smtClean="0"/>
              <a:t>забезпеченість</a:t>
            </a:r>
            <a:r>
              <a:rPr lang="ru-RU" dirty="0" smtClean="0"/>
              <a:t> </a:t>
            </a:r>
            <a:r>
              <a:rPr lang="ru-RU" dirty="0" err="1" smtClean="0"/>
              <a:t>житлом</a:t>
            </a:r>
            <a:r>
              <a:rPr lang="ru-RU" dirty="0" smtClean="0"/>
              <a:t>, </a:t>
            </a:r>
            <a:r>
              <a:rPr lang="ru-RU" dirty="0" err="1" smtClean="0"/>
              <a:t>комунальними</a:t>
            </a:r>
            <a:r>
              <a:rPr lang="ru-RU" dirty="0" smtClean="0"/>
              <a:t> і </a:t>
            </a:r>
            <a:r>
              <a:rPr lang="ru-RU" dirty="0" err="1" smtClean="0"/>
              <a:t>соціальними</a:t>
            </a:r>
            <a:r>
              <a:rPr lang="ru-RU" dirty="0" smtClean="0"/>
              <a:t> </a:t>
            </a:r>
            <a:r>
              <a:rPr lang="ru-RU" dirty="0" err="1" smtClean="0"/>
              <a:t>послугами</a:t>
            </a:r>
            <a:r>
              <a:rPr lang="ru-RU" dirty="0" smtClean="0"/>
              <a:t>, транспортом і </a:t>
            </a:r>
            <a:r>
              <a:rPr lang="ru-RU" dirty="0" err="1" smtClean="0"/>
              <a:t>зв'язком</a:t>
            </a:r>
            <a:r>
              <a:rPr lang="ru-RU" dirty="0" smtClean="0"/>
              <a:t>; </a:t>
            </a:r>
            <a:r>
              <a:rPr lang="ru-RU" dirty="0" err="1" smtClean="0"/>
              <a:t>охорона</a:t>
            </a:r>
            <a:r>
              <a:rPr lang="ru-RU" dirty="0" smtClean="0"/>
              <a:t> </a:t>
            </a:r>
            <a:r>
              <a:rPr lang="ru-RU" dirty="0" err="1" smtClean="0"/>
              <a:t>здоров'я</a:t>
            </a:r>
            <a:r>
              <a:rPr lang="ru-RU" dirty="0" smtClean="0"/>
              <a:t>, </a:t>
            </a:r>
            <a:r>
              <a:rPr lang="ru-RU" dirty="0" err="1" smtClean="0"/>
              <a:t>соціальне</a:t>
            </a:r>
            <a:r>
              <a:rPr lang="ru-RU" dirty="0" smtClean="0"/>
              <a:t> </a:t>
            </a:r>
            <a:r>
              <a:rPr lang="ru-RU" dirty="0" err="1" smtClean="0"/>
              <a:t>забезпечення</a:t>
            </a:r>
            <a:r>
              <a:rPr lang="ru-RU" dirty="0" smtClean="0"/>
              <a:t>. </a:t>
            </a:r>
            <a:r>
              <a:rPr lang="ru-RU" dirty="0" err="1" smtClean="0"/>
              <a:t>Виходячи</a:t>
            </a:r>
            <a:r>
              <a:rPr lang="ru-RU" dirty="0" smtClean="0"/>
              <a:t> з </a:t>
            </a:r>
            <a:r>
              <a:rPr lang="ru-RU" dirty="0" err="1" smtClean="0"/>
              <a:t>міжнародних</a:t>
            </a:r>
            <a:r>
              <a:rPr lang="ru-RU" dirty="0" smtClean="0"/>
              <a:t> норм, </a:t>
            </a:r>
            <a:r>
              <a:rPr lang="ru-RU" dirty="0" err="1" smtClean="0"/>
              <a:t>необхідно</a:t>
            </a:r>
            <a:r>
              <a:rPr lang="ru-RU" dirty="0" smtClean="0"/>
              <a:t> </a:t>
            </a:r>
            <a:r>
              <a:rPr lang="ru-RU" dirty="0" err="1" smtClean="0"/>
              <a:t>також</a:t>
            </a:r>
            <a:r>
              <a:rPr lang="ru-RU" dirty="0" smtClean="0"/>
              <a:t> </a:t>
            </a:r>
            <a:r>
              <a:rPr lang="ru-RU" dirty="0" err="1" smtClean="0"/>
              <a:t>враховувати</a:t>
            </a:r>
            <a:r>
              <a:rPr lang="ru-RU" dirty="0" smtClean="0"/>
              <a:t>: </a:t>
            </a:r>
            <a:r>
              <a:rPr lang="ru-RU" dirty="0" err="1" smtClean="0"/>
              <a:t>зайнятість</a:t>
            </a:r>
            <a:r>
              <a:rPr lang="ru-RU" dirty="0" smtClean="0"/>
              <a:t> і </a:t>
            </a:r>
            <a:r>
              <a:rPr lang="ru-RU" dirty="0" err="1" smtClean="0"/>
              <a:t>умови</a:t>
            </a:r>
            <a:r>
              <a:rPr lang="ru-RU" dirty="0" smtClean="0"/>
              <a:t> </a:t>
            </a:r>
            <a:r>
              <a:rPr lang="ru-RU" dirty="0" err="1" smtClean="0"/>
              <a:t>праці</a:t>
            </a:r>
            <a:r>
              <a:rPr lang="ru-RU" dirty="0" smtClean="0"/>
              <a:t>, </a:t>
            </a:r>
            <a:r>
              <a:rPr lang="ru-RU" dirty="0" err="1" smtClean="0"/>
              <a:t>чинні</a:t>
            </a:r>
            <a:r>
              <a:rPr lang="ru-RU" dirty="0" smtClean="0"/>
              <a:t> </a:t>
            </a:r>
            <a:r>
              <a:rPr lang="ru-RU" dirty="0" err="1" smtClean="0"/>
              <a:t>соціальні</a:t>
            </a:r>
            <a:r>
              <a:rPr lang="ru-RU" dirty="0" smtClean="0"/>
              <a:t> </a:t>
            </a:r>
            <a:r>
              <a:rPr lang="ru-RU" dirty="0" err="1" smtClean="0"/>
              <a:t>гарантії</a:t>
            </a:r>
            <a:r>
              <a:rPr lang="ru-RU" dirty="0" smtClean="0"/>
              <a:t>, </a:t>
            </a:r>
            <a:r>
              <a:rPr lang="ru-RU" dirty="0" err="1" smtClean="0"/>
              <a:t>демографічні</a:t>
            </a:r>
            <a:r>
              <a:rPr lang="ru-RU" dirty="0" smtClean="0"/>
              <a:t>, </a:t>
            </a:r>
            <a:r>
              <a:rPr lang="ru-RU" dirty="0" err="1" smtClean="0"/>
              <a:t>екологічні</a:t>
            </a:r>
            <a:r>
              <a:rPr lang="ru-RU" dirty="0" smtClean="0"/>
              <a:t> </a:t>
            </a:r>
            <a:r>
              <a:rPr lang="ru-RU" dirty="0" err="1" smtClean="0"/>
              <a:t>умови</a:t>
            </a:r>
            <a:r>
              <a:rPr lang="ru-RU" dirty="0" smtClean="0"/>
              <a:t>, </a:t>
            </a:r>
            <a:r>
              <a:rPr lang="ru-RU" dirty="0" err="1" smtClean="0"/>
              <a:t>домашнє</a:t>
            </a:r>
            <a:r>
              <a:rPr lang="ru-RU" dirty="0" smtClean="0"/>
              <a:t> </a:t>
            </a:r>
            <a:r>
              <a:rPr lang="ru-RU" dirty="0" err="1" smtClean="0"/>
              <a:t>майно</a:t>
            </a:r>
            <a:r>
              <a:rPr lang="ru-RU" dirty="0" smtClean="0"/>
              <a:t> </a:t>
            </a:r>
            <a:r>
              <a:rPr lang="ru-RU" dirty="0" err="1" smtClean="0"/>
              <a:t>тощо</a:t>
            </a:r>
            <a:r>
              <a:rPr lang="ru-RU" dirty="0" smtClean="0"/>
              <a:t>. </a:t>
            </a:r>
            <a:r>
              <a:rPr lang="ru-RU" dirty="0" err="1" smtClean="0"/>
              <a:t>Окрім</a:t>
            </a:r>
            <a:r>
              <a:rPr lang="ru-RU" dirty="0" smtClean="0"/>
              <a:t> </a:t>
            </a:r>
            <a:r>
              <a:rPr lang="ru-RU" dirty="0" err="1" smtClean="0"/>
              <a:t>цього</a:t>
            </a:r>
            <a:r>
              <a:rPr lang="ru-RU" dirty="0" smtClean="0"/>
              <a:t>, </a:t>
            </a:r>
            <a:r>
              <a:rPr lang="ru-RU" dirty="0" err="1" smtClean="0"/>
              <a:t>необхідно</a:t>
            </a:r>
            <a:r>
              <a:rPr lang="ru-RU" dirty="0" smtClean="0"/>
              <a:t> </a:t>
            </a:r>
            <a:r>
              <a:rPr lang="ru-RU" dirty="0" err="1" smtClean="0"/>
              <a:t>брати</a:t>
            </a:r>
            <a:r>
              <a:rPr lang="ru-RU" dirty="0" smtClean="0"/>
              <a:t> до </a:t>
            </a:r>
            <a:r>
              <a:rPr lang="ru-RU" dirty="0" err="1" smtClean="0"/>
              <a:t>уваги</a:t>
            </a:r>
            <a:r>
              <a:rPr lang="ru-RU" dirty="0" smtClean="0"/>
              <a:t> </a:t>
            </a:r>
            <a:r>
              <a:rPr lang="ru-RU" dirty="0" err="1" smtClean="0"/>
              <a:t>поширення</a:t>
            </a:r>
            <a:r>
              <a:rPr lang="ru-RU" dirty="0" smtClean="0"/>
              <a:t> </a:t>
            </a:r>
            <a:r>
              <a:rPr lang="ru-RU" dirty="0" err="1" smtClean="0"/>
              <a:t>негативних</a:t>
            </a:r>
            <a:r>
              <a:rPr lang="ru-RU" dirty="0" smtClean="0"/>
              <a:t> </a:t>
            </a:r>
            <a:r>
              <a:rPr lang="ru-RU" dirty="0" err="1" smtClean="0"/>
              <a:t>соціально-економічних</a:t>
            </a:r>
            <a:r>
              <a:rPr lang="ru-RU" dirty="0" smtClean="0"/>
              <a:t> </a:t>
            </a:r>
            <a:r>
              <a:rPr lang="ru-RU" dirty="0" err="1" smtClean="0"/>
              <a:t>явищ</a:t>
            </a:r>
            <a:r>
              <a:rPr lang="ru-RU" dirty="0" smtClean="0"/>
              <a:t>, таких як </a:t>
            </a:r>
            <a:r>
              <a:rPr lang="ru-RU" dirty="0" err="1" smtClean="0"/>
              <a:t>інфляція</a:t>
            </a:r>
            <a:r>
              <a:rPr lang="ru-RU" dirty="0" smtClean="0"/>
              <a:t>, </a:t>
            </a:r>
            <a:r>
              <a:rPr lang="ru-RU" dirty="0" err="1" smtClean="0"/>
              <a:t>безробіття</a:t>
            </a:r>
            <a:r>
              <a:rPr lang="ru-RU" dirty="0" smtClean="0"/>
              <a:t>, </a:t>
            </a:r>
            <a:r>
              <a:rPr lang="ru-RU" dirty="0" err="1" smtClean="0"/>
              <a:t>бідність</a:t>
            </a:r>
            <a:r>
              <a:rPr lang="ru-RU" dirty="0" smtClean="0"/>
              <a:t>, </a:t>
            </a:r>
            <a:r>
              <a:rPr lang="ru-RU" dirty="0" err="1" smtClean="0"/>
              <a:t>злочинність</a:t>
            </a:r>
            <a:r>
              <a:rPr lang="ru-RU" dirty="0" smtClean="0"/>
              <a:t>, </a:t>
            </a:r>
            <a:r>
              <a:rPr lang="ru-RU" dirty="0" err="1" smtClean="0"/>
              <a:t>дискримінація</a:t>
            </a:r>
            <a:r>
              <a:rPr lang="ru-RU" dirty="0" smtClean="0"/>
              <a:t> в </a:t>
            </a:r>
            <a:r>
              <a:rPr lang="ru-RU" dirty="0" err="1" smtClean="0"/>
              <a:t>різних</a:t>
            </a:r>
            <a:r>
              <a:rPr lang="ru-RU" dirty="0" smtClean="0"/>
              <a:t> </a:t>
            </a:r>
            <a:r>
              <a:rPr lang="ru-RU" dirty="0" err="1" smtClean="0"/>
              <a:t>її</a:t>
            </a:r>
            <a:r>
              <a:rPr lang="ru-RU" dirty="0" smtClean="0"/>
              <a:t> </a:t>
            </a:r>
            <a:r>
              <a:rPr lang="ru-RU" dirty="0" err="1" smtClean="0"/>
              <a:t>проявах</a:t>
            </a:r>
            <a:r>
              <a:rPr lang="ru-RU" dirty="0" smtClean="0"/>
              <a:t>.</a:t>
            </a:r>
          </a:p>
          <a:p>
            <a:endParaRPr lang="en-US" dirty="0"/>
          </a:p>
        </p:txBody>
      </p:sp>
    </p:spTree>
    <p:extLst>
      <p:ext uri="{BB962C8B-B14F-4D97-AF65-F5344CB8AC3E}">
        <p14:creationId xmlns:p14="http://schemas.microsoft.com/office/powerpoint/2010/main" val="242397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581025"/>
            <a:ext cx="72199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199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316" y="133386"/>
            <a:ext cx="11887200" cy="2308324"/>
          </a:xfrm>
          <a:prstGeom prst="rect">
            <a:avLst/>
          </a:prstGeom>
        </p:spPr>
        <p:txBody>
          <a:bodyPr wrap="square">
            <a:spAutoFit/>
          </a:bodyPr>
          <a:lstStyle/>
          <a:p>
            <a:r>
              <a:rPr lang="uk-UA" dirty="0"/>
              <a:t>При визначенні </a:t>
            </a:r>
            <a:r>
              <a:rPr lang="uk-UA" dirty="0" err="1"/>
              <a:t>міжрозрядних</a:t>
            </a:r>
            <a:r>
              <a:rPr lang="uk-UA" dirty="0"/>
              <a:t> тарифних коефіцієнтів слід додержуватися деяких вимог:</a:t>
            </a:r>
          </a:p>
          <a:p>
            <a:r>
              <a:rPr lang="uk-UA" dirty="0" err="1" smtClean="0"/>
              <a:t>міжрозрядна</a:t>
            </a:r>
            <a:r>
              <a:rPr lang="uk-UA" dirty="0" smtClean="0"/>
              <a:t> </a:t>
            </a:r>
            <a:r>
              <a:rPr lang="uk-UA" dirty="0"/>
              <a:t>різниця повинна становити не менше як 10 відсотків;</a:t>
            </a:r>
          </a:p>
          <a:p>
            <a:r>
              <a:rPr lang="uk-UA" dirty="0" smtClean="0"/>
              <a:t>шкала </a:t>
            </a:r>
            <a:r>
              <a:rPr lang="uk-UA" dirty="0"/>
              <a:t>тарифних коефіцієнтів будується рівномірною або прогресивною, коли тарифний коефіцієнт кожного наступного розряду підвищується більше як на 10 відсотків;</a:t>
            </a:r>
          </a:p>
          <a:p>
            <a:r>
              <a:rPr lang="uk-UA" dirty="0" smtClean="0"/>
              <a:t>шкала </a:t>
            </a:r>
            <a:r>
              <a:rPr lang="uk-UA" dirty="0"/>
              <a:t>тарифних коефіцієнтів будується прогресивно-регресивною (де вихідні діапазони більші за 1:2,0), коли до </a:t>
            </a:r>
            <a:r>
              <a:rPr lang="en-US" dirty="0"/>
              <a:t>IV–V </a:t>
            </a:r>
            <a:r>
              <a:rPr lang="uk-UA" dirty="0"/>
              <a:t>розрядів йде прогресивне зростання тарифних коефіцієнтів, а далі зростання зменшується.</a:t>
            </a:r>
          </a:p>
          <a:p>
            <a:r>
              <a:rPr lang="uk-UA" dirty="0" smtClean="0"/>
              <a:t>Виходячи </a:t>
            </a:r>
            <a:r>
              <a:rPr lang="uk-UA" dirty="0"/>
              <a:t>з цих вимог, на підприємствах можуть застосовуватися декілька варіантів тарифних сіток з оплати праці </a:t>
            </a:r>
            <a:r>
              <a:rPr lang="uk-UA" dirty="0" smtClean="0"/>
              <a:t>робітників</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9" y="2202873"/>
            <a:ext cx="10806546"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918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53" y="109138"/>
            <a:ext cx="11779134" cy="5632311"/>
          </a:xfrm>
          <a:prstGeom prst="rect">
            <a:avLst/>
          </a:prstGeom>
        </p:spPr>
        <p:txBody>
          <a:bodyPr wrap="square">
            <a:spAutoFit/>
          </a:bodyPr>
          <a:lstStyle/>
          <a:p>
            <a:r>
              <a:rPr lang="uk-UA" dirty="0"/>
              <a:t>Ці тарифні сітки розроблено виходячи з того, що:</a:t>
            </a:r>
          </a:p>
          <a:p>
            <a:r>
              <a:rPr lang="uk-UA" dirty="0" smtClean="0"/>
              <a:t>у </a:t>
            </a:r>
            <a:r>
              <a:rPr lang="uk-UA" dirty="0"/>
              <a:t>першому випадку (варіант І) вихідні кваліфікаційні вимоги до робітників різняться незначно, оскільки незначною є різниця у складності виконуваних ними робіт і обслуговуванні устаткування. Просування робітників за розрядами тарифної сітки здійснюється в залежності від результатів їх праці внаслідок зростання </a:t>
            </a:r>
            <a:r>
              <a:rPr lang="uk-UA" dirty="0" err="1"/>
              <a:t>професійно</a:t>
            </a:r>
            <a:r>
              <a:rPr lang="uk-UA" dirty="0"/>
              <a:t>-кваліфікаційного досвіду. Така тарифна сітка стимулює підвищення ефективності праці за рахунок особистих здібностей робітника;</a:t>
            </a:r>
          </a:p>
          <a:p>
            <a:r>
              <a:rPr lang="uk-UA" dirty="0" smtClean="0"/>
              <a:t>у </a:t>
            </a:r>
            <a:r>
              <a:rPr lang="uk-UA" dirty="0"/>
              <a:t>другому випадку (варіант ІІ) передбачається, що вихідні кваліфікаційні вимоги враховують складність виконуваних робіт та обслуговуваного устаткування. Просування робітників за розрядами тарифної сітки, починаючи з ІІІ–</a:t>
            </a:r>
            <a:r>
              <a:rPr lang="en-US" dirty="0"/>
              <a:t>IV </a:t>
            </a:r>
            <a:r>
              <a:rPr lang="uk-UA" dirty="0"/>
              <a:t>розряду, вимагає вже не тільки виробничого досвіду, а й певного підвищення теоретичних знань, тобто рівня спеціальної кваліфікації;</a:t>
            </a:r>
          </a:p>
          <a:p>
            <a:r>
              <a:rPr lang="uk-UA" dirty="0" smtClean="0"/>
              <a:t>у </a:t>
            </a:r>
            <a:r>
              <a:rPr lang="uk-UA" dirty="0"/>
              <a:t>третьому випадку тарифна сітка (на певному її відрізку – </a:t>
            </a:r>
            <a:r>
              <a:rPr lang="en-US" dirty="0"/>
              <a:t>VI–VI</a:t>
            </a:r>
            <a:r>
              <a:rPr lang="uk-UA" dirty="0"/>
              <a:t>ІІ розряди) вимагає вже спеціальної освіти для обслуговування високотехнологічних процесів та особливо складного устаткування, виконання особливо складних та особливо точних робіт.</a:t>
            </a:r>
          </a:p>
          <a:p>
            <a:r>
              <a:rPr lang="uk-UA" dirty="0" smtClean="0"/>
              <a:t>Тобто</a:t>
            </a:r>
            <a:r>
              <a:rPr lang="uk-UA" dirty="0"/>
              <a:t>, у другому та третьому випадках стимулюється не тільки набуття виробничого досвіду, але й підвищення кваліфікації робітників. Тому й тарифні ставки за розрядами дещо підвищуються. Якщо взяти п’ятий розряд, то тарифні коефіцієнти за кожним варіантом зростають і становлять відповідно: І варіант – 1,60; ІІ варіант – 1,68; ІІІ варіант – 1,72. </a:t>
            </a:r>
            <a:endParaRPr lang="uk-UA" dirty="0" smtClean="0"/>
          </a:p>
          <a:p>
            <a:r>
              <a:rPr lang="uk-UA" dirty="0"/>
              <a:t>В кожній групі та категорії робітників встановлюється свій розмір тарифної ставки першого розряду, виходячи з якої розраховуються групові тарифні ставки за розрядами єдиної тарифної сітки. Ці тарифні сітки дозволяють зберегти встановлені співвідношення в оплаті праці всіх робітників в умовах зміни мінімальної тарифної ставки першого розряду.</a:t>
            </a:r>
            <a:endParaRPr lang="ru-UA" dirty="0"/>
          </a:p>
        </p:txBody>
      </p:sp>
    </p:spTree>
    <p:extLst>
      <p:ext uri="{BB962C8B-B14F-4D97-AF65-F5344CB8AC3E}">
        <p14:creationId xmlns:p14="http://schemas.microsoft.com/office/powerpoint/2010/main" val="2390380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9971"/>
            <a:ext cx="11820698" cy="7017306"/>
          </a:xfrm>
          <a:prstGeom prst="rect">
            <a:avLst/>
          </a:prstGeom>
        </p:spPr>
        <p:txBody>
          <a:bodyPr wrap="square">
            <a:spAutoFit/>
          </a:bodyPr>
          <a:lstStyle/>
          <a:p>
            <a:r>
              <a:rPr lang="uk-UA" dirty="0"/>
              <a:t>Якщо певний колектив працівників спільно виконує всі види робіт по виготовленню продукції чи обслуговуванню агрегату визначається колективна відрядна розцінка. Отже, у випадку, коли колектив із чотирьох працівників має в своєму складі по одному працівнику ІІ, ІІІ, </a:t>
            </a:r>
            <a:r>
              <a:rPr lang="en-US" dirty="0"/>
              <a:t>V </a:t>
            </a:r>
            <a:r>
              <a:rPr lang="uk-UA" dirty="0"/>
              <a:t>і </a:t>
            </a:r>
            <a:r>
              <a:rPr lang="en-US" dirty="0"/>
              <a:t>VI </a:t>
            </a:r>
            <a:r>
              <a:rPr lang="uk-UA" dirty="0"/>
              <a:t>розрядів з годинними тарифними ставками відповідно 56 </a:t>
            </a:r>
            <a:r>
              <a:rPr lang="uk-UA" dirty="0" smtClean="0"/>
              <a:t>грн., </a:t>
            </a:r>
            <a:r>
              <a:rPr lang="uk-UA" dirty="0"/>
              <a:t>69 </a:t>
            </a:r>
            <a:r>
              <a:rPr lang="uk-UA" dirty="0" smtClean="0"/>
              <a:t>грн., </a:t>
            </a:r>
            <a:r>
              <a:rPr lang="uk-UA" dirty="0"/>
              <a:t>87 </a:t>
            </a:r>
            <a:r>
              <a:rPr lang="uk-UA" dirty="0" smtClean="0"/>
              <a:t>грн. </a:t>
            </a:r>
            <a:r>
              <a:rPr lang="uk-UA" dirty="0"/>
              <a:t>та </a:t>
            </a:r>
            <a:r>
              <a:rPr lang="uk-UA" dirty="0" smtClean="0"/>
              <a:t>102 </a:t>
            </a:r>
            <a:r>
              <a:rPr lang="uk-UA" dirty="0"/>
              <a:t>грн., загальна сума яких дорівнює </a:t>
            </a:r>
            <a:r>
              <a:rPr lang="uk-UA" dirty="0" smtClean="0"/>
              <a:t>314 </a:t>
            </a:r>
            <a:r>
              <a:rPr lang="uk-UA" dirty="0"/>
              <a:t>грн., а норма виробітку складає 5 одиниць продукції за годину, колективна відрядна розцінка становитиме: </a:t>
            </a:r>
            <a:r>
              <a:rPr lang="uk-UA" dirty="0" smtClean="0"/>
              <a:t>314 </a:t>
            </a:r>
            <a:r>
              <a:rPr lang="uk-UA" dirty="0"/>
              <a:t>: 5 = 62,8 </a:t>
            </a:r>
            <a:r>
              <a:rPr lang="uk-UA" dirty="0" smtClean="0"/>
              <a:t>грн.</a:t>
            </a:r>
            <a:endParaRPr lang="uk-UA" dirty="0"/>
          </a:p>
          <a:p>
            <a:r>
              <a:rPr lang="uk-UA" dirty="0" smtClean="0"/>
              <a:t>Форми </a:t>
            </a:r>
            <a:r>
              <a:rPr lang="uk-UA" dirty="0"/>
              <a:t>та системи оплати праці, що спрямовуються на стимулювання індивідуальних та колективних результатів праці (продуктивності, якості, раціонального використання устаткування та ресурсів), доповнюються іншими показниками, за виконання яких підвищуються розміри індивідуальної заробітної плати. В ринкових умовах широко застосовується стимулювання робітників за кінцеві результати роботи підприємства на основі оцінки їх особистого внеску у ці результати.</a:t>
            </a:r>
          </a:p>
          <a:p>
            <a:r>
              <a:rPr lang="uk-UA" dirty="0" smtClean="0"/>
              <a:t>Можливість </a:t>
            </a:r>
            <a:r>
              <a:rPr lang="uk-UA" dirty="0"/>
              <a:t>підвищення індивідуальної продуктивності праці обмежена:</a:t>
            </a:r>
          </a:p>
          <a:p>
            <a:r>
              <a:rPr lang="uk-UA" dirty="0" smtClean="0"/>
              <a:t>на </a:t>
            </a:r>
            <a:r>
              <a:rPr lang="uk-UA" dirty="0" err="1"/>
              <a:t>конвеєрно</a:t>
            </a:r>
            <a:r>
              <a:rPr lang="uk-UA" dirty="0"/>
              <a:t>-складальних виробництвах;</a:t>
            </a:r>
          </a:p>
          <a:p>
            <a:r>
              <a:rPr lang="uk-UA" dirty="0" smtClean="0"/>
              <a:t>на </a:t>
            </a:r>
            <a:r>
              <a:rPr lang="uk-UA" dirty="0"/>
              <a:t>хімічних та металургійних виробництвах з жорстко встановленою технологією та устаткуванням із заданим обсягом виходу готового продукту;</a:t>
            </a:r>
          </a:p>
          <a:p>
            <a:r>
              <a:rPr lang="uk-UA" dirty="0" smtClean="0"/>
              <a:t>на </a:t>
            </a:r>
            <a:r>
              <a:rPr lang="uk-UA" dirty="0"/>
              <a:t>автоматизованих та </a:t>
            </a:r>
            <a:r>
              <a:rPr lang="uk-UA" dirty="0" err="1"/>
              <a:t>напівавтоматизованих</a:t>
            </a:r>
            <a:r>
              <a:rPr lang="uk-UA" dirty="0"/>
              <a:t> верстатних, складальних виробництвах;</a:t>
            </a:r>
          </a:p>
          <a:p>
            <a:r>
              <a:rPr lang="uk-UA" dirty="0" smtClean="0"/>
              <a:t>на </a:t>
            </a:r>
            <a:r>
              <a:rPr lang="uk-UA" dirty="0"/>
              <a:t>інших виробництвах, в яких встановлюються високі вимоги до точності виконання робіт (операцій);</a:t>
            </a:r>
          </a:p>
          <a:p>
            <a:r>
              <a:rPr lang="uk-UA" dirty="0" smtClean="0"/>
              <a:t>на </a:t>
            </a:r>
            <a:r>
              <a:rPr lang="uk-UA" dirty="0"/>
              <a:t>виробництвах, яким притаманні колективні форми організації праці з постійними видами робіт. </a:t>
            </a:r>
            <a:endParaRPr lang="uk-UA" dirty="0" smtClean="0"/>
          </a:p>
          <a:p>
            <a:r>
              <a:rPr lang="uk-UA" dirty="0"/>
              <a:t>З метою посилення трудової мотивації робітників до праці пропонується застосовувати додаткові показники підвищення їх заробітної плати.</a:t>
            </a:r>
          </a:p>
          <a:p>
            <a:r>
              <a:rPr lang="uk-UA" dirty="0" smtClean="0"/>
              <a:t>Такими </a:t>
            </a:r>
            <a:r>
              <a:rPr lang="uk-UA" dirty="0"/>
              <a:t>показниками можуть бути:</a:t>
            </a:r>
          </a:p>
          <a:p>
            <a:r>
              <a:rPr lang="uk-UA" dirty="0" smtClean="0"/>
              <a:t>стаж </a:t>
            </a:r>
            <a:r>
              <a:rPr lang="uk-UA" dirty="0"/>
              <a:t>роботи, який дозволяє робітнику за певний час підвищувати свій професійний досвід;</a:t>
            </a:r>
          </a:p>
          <a:p>
            <a:r>
              <a:rPr lang="uk-UA" dirty="0" smtClean="0"/>
              <a:t>освоєння </a:t>
            </a:r>
            <a:r>
              <a:rPr lang="uk-UA" dirty="0"/>
              <a:t>робітником додаткових виробничих операцій, які виконуються на конвеєрі, на дільниці або у бригаді;</a:t>
            </a:r>
          </a:p>
          <a:p>
            <a:r>
              <a:rPr lang="uk-UA" dirty="0" smtClean="0"/>
              <a:t>набуття </a:t>
            </a:r>
            <a:r>
              <a:rPr lang="uk-UA" dirty="0"/>
              <a:t>додаткових професій, що дозволяє йому збільшувати обсяги робіт (зайнятості) та розширення зони обслуговування.</a:t>
            </a:r>
          </a:p>
          <a:p>
            <a:endParaRPr lang="uk-UA" dirty="0"/>
          </a:p>
        </p:txBody>
      </p:sp>
    </p:spTree>
    <p:extLst>
      <p:ext uri="{BB962C8B-B14F-4D97-AF65-F5344CB8AC3E}">
        <p14:creationId xmlns:p14="http://schemas.microsoft.com/office/powerpoint/2010/main" val="4276408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195" y="103365"/>
            <a:ext cx="11413375" cy="5355312"/>
          </a:xfrm>
          <a:prstGeom prst="rect">
            <a:avLst/>
          </a:prstGeom>
        </p:spPr>
        <p:txBody>
          <a:bodyPr wrap="square">
            <a:spAutoFit/>
          </a:bodyPr>
          <a:lstStyle/>
          <a:p>
            <a:r>
              <a:rPr lang="uk-UA" dirty="0"/>
              <a:t>При колективній організації праці та її оплаті ці показники можуть бути використані для підвищення коефіцієнта трудової участі (внеску) (КТУ, КТВ), при розподілі колективного заробітку.</a:t>
            </a:r>
          </a:p>
          <a:p>
            <a:r>
              <a:rPr lang="uk-UA" dirty="0" smtClean="0"/>
              <a:t>При </a:t>
            </a:r>
            <a:r>
              <a:rPr lang="uk-UA" dirty="0"/>
              <a:t>індивідуальній погодинній оплаті для стимулювання праці робітників, виходячи з цих показників, може передбачатися:</a:t>
            </a:r>
          </a:p>
          <a:p>
            <a:r>
              <a:rPr lang="uk-UA" dirty="0" smtClean="0"/>
              <a:t>підвищення </a:t>
            </a:r>
            <a:r>
              <a:rPr lang="uk-UA" dirty="0"/>
              <a:t>тарифної ставки у відсотках;</a:t>
            </a:r>
          </a:p>
          <a:p>
            <a:r>
              <a:rPr lang="uk-UA" dirty="0" smtClean="0"/>
              <a:t>доплата </a:t>
            </a:r>
            <a:r>
              <a:rPr lang="uk-UA" dirty="0"/>
              <a:t>до тарифної ставки у відсотках або в певному розмірі у гривнях;</a:t>
            </a:r>
          </a:p>
          <a:p>
            <a:r>
              <a:rPr lang="uk-UA" dirty="0" smtClean="0"/>
              <a:t>підвищення </a:t>
            </a:r>
            <a:r>
              <a:rPr lang="uk-UA" dirty="0"/>
              <a:t>робітнику його тарифного розряду при виконанні більш складної роботи.</a:t>
            </a:r>
          </a:p>
          <a:p>
            <a:r>
              <a:rPr lang="uk-UA" dirty="0" smtClean="0"/>
              <a:t>Складовими </a:t>
            </a:r>
            <a:r>
              <a:rPr lang="uk-UA" dirty="0"/>
              <a:t>елементами системи оплати праці працівників на посадових окладах є схеми посадових окладів, які містять перелік посад і розміри місячних окладів на кожній посаді.</a:t>
            </a:r>
          </a:p>
          <a:p>
            <a:r>
              <a:rPr lang="uk-UA" dirty="0" smtClean="0"/>
              <a:t>Перелік </a:t>
            </a:r>
            <a:r>
              <a:rPr lang="uk-UA" dirty="0"/>
              <a:t>необхідних посад на підприємстві визначаються штатним розписом, за яким при призначенні працівника на певну посаду встановлюється йому оклад.</a:t>
            </a:r>
          </a:p>
          <a:p>
            <a:r>
              <a:rPr lang="uk-UA" dirty="0" smtClean="0"/>
              <a:t>Для </a:t>
            </a:r>
            <a:r>
              <a:rPr lang="uk-UA" dirty="0"/>
              <a:t>оплати праці цих категорій працівників застосовуються схеми посадових окладів, що будуються на різних засадах</a:t>
            </a:r>
            <a:r>
              <a:rPr lang="uk-UA" dirty="0" smtClean="0"/>
              <a:t>.</a:t>
            </a:r>
          </a:p>
          <a:p>
            <a:r>
              <a:rPr lang="uk-UA" dirty="0"/>
              <a:t>Для оплати праці працівників непромислового персоналу може застосовуватися єдина тарифна сітка, яка побудована на тих же засадах, що і для промислово-виробничого </a:t>
            </a:r>
            <a:r>
              <a:rPr lang="uk-UA" dirty="0" err="1" smtClean="0"/>
              <a:t>персоналуТаким</a:t>
            </a:r>
            <a:r>
              <a:rPr lang="uk-UA" dirty="0" smtClean="0"/>
              <a:t> </a:t>
            </a:r>
            <a:r>
              <a:rPr lang="uk-UA" dirty="0"/>
              <a:t>чином, схема посадових окладів керівників, професіоналів, фахівців та технічних службовців може будуватися за різними методами, з урахуванням:</a:t>
            </a:r>
          </a:p>
          <a:p>
            <a:r>
              <a:rPr lang="uk-UA" dirty="0" smtClean="0"/>
              <a:t>мінімальних </a:t>
            </a:r>
            <a:r>
              <a:rPr lang="uk-UA" dirty="0"/>
              <a:t>гарантій, що передбачені галузевою угодою;</a:t>
            </a:r>
          </a:p>
          <a:p>
            <a:r>
              <a:rPr lang="uk-UA" dirty="0" smtClean="0"/>
              <a:t>диференціації </a:t>
            </a:r>
            <a:r>
              <a:rPr lang="uk-UA" dirty="0"/>
              <a:t>посадових окладів з різницями в рівнях не менше, ніж на 10 відсотків. </a:t>
            </a:r>
          </a:p>
        </p:txBody>
      </p:sp>
    </p:spTree>
    <p:extLst>
      <p:ext uri="{BB962C8B-B14F-4D97-AF65-F5344CB8AC3E}">
        <p14:creationId xmlns:p14="http://schemas.microsoft.com/office/powerpoint/2010/main" val="1876689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1520" y="488015"/>
            <a:ext cx="10814858" cy="3416320"/>
          </a:xfrm>
          <a:prstGeom prst="rect">
            <a:avLst/>
          </a:prstGeom>
        </p:spPr>
        <p:txBody>
          <a:bodyPr wrap="square">
            <a:spAutoFit/>
          </a:bodyPr>
          <a:lstStyle/>
          <a:p>
            <a:r>
              <a:rPr lang="uk-UA" dirty="0"/>
              <a:t>Посадовий оклад працівника І тарифного розряду ЄТС складатиме:</a:t>
            </a:r>
          </a:p>
          <a:p>
            <a:endParaRPr lang="uk-UA" dirty="0"/>
          </a:p>
          <a:p>
            <a:r>
              <a:rPr lang="uk-UA" dirty="0"/>
              <a:t>     з 1 січня 2024 року — 3195 грн;</a:t>
            </a:r>
          </a:p>
          <a:p>
            <a:r>
              <a:rPr lang="uk-UA" dirty="0"/>
              <a:t>    з 1 липня 2024 року — 3600 грн;</a:t>
            </a:r>
          </a:p>
          <a:p>
            <a:r>
              <a:rPr lang="uk-UA" dirty="0"/>
              <a:t>    з 1 січня 2025 року — 3766 грн;</a:t>
            </a:r>
          </a:p>
          <a:p>
            <a:r>
              <a:rPr lang="uk-UA" dirty="0"/>
              <a:t>    з 1 січня 2026 року — 4030 грн.</a:t>
            </a:r>
          </a:p>
          <a:p>
            <a:endParaRPr lang="uk-UA" dirty="0"/>
          </a:p>
          <a:p>
            <a:r>
              <a:rPr lang="uk-UA" dirty="0"/>
              <a:t>Важливо: єдина тарифна сітка налічує 25 розрядів. Кожен працівник бюджетної сфери має встановлений для нього тарифний розряд, якому відповідає певний тарифний коефіцієнт та певний посадовий оклад. </a:t>
            </a:r>
          </a:p>
          <a:p>
            <a:endParaRPr lang="uk-UA" dirty="0"/>
          </a:p>
          <a:p>
            <a:r>
              <a:rPr lang="uk-UA" smtClean="0"/>
              <a:t>.</a:t>
            </a:r>
            <a:endParaRPr lang="uk-UA" dirty="0"/>
          </a:p>
          <a:p>
            <a:endParaRPr lang="uk-UA" dirty="0"/>
          </a:p>
        </p:txBody>
      </p:sp>
    </p:spTree>
    <p:extLst>
      <p:ext uri="{BB962C8B-B14F-4D97-AF65-F5344CB8AC3E}">
        <p14:creationId xmlns:p14="http://schemas.microsoft.com/office/powerpoint/2010/main" val="2896627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8271"/>
            <a:ext cx="12292149" cy="6740307"/>
          </a:xfrm>
          <a:prstGeom prst="rect">
            <a:avLst/>
          </a:prstGeom>
        </p:spPr>
        <p:txBody>
          <a:bodyPr wrap="square">
            <a:spAutoFit/>
          </a:bodyPr>
          <a:lstStyle/>
          <a:p>
            <a:r>
              <a:rPr lang="ru-RU" dirty="0" smtClean="0"/>
              <a:t>До </a:t>
            </a:r>
            <a:r>
              <a:rPr lang="ru-RU" dirty="0" err="1" smtClean="0"/>
              <a:t>основних</a:t>
            </a:r>
            <a:r>
              <a:rPr lang="ru-RU" dirty="0" smtClean="0"/>
              <a:t> </a:t>
            </a:r>
            <a:r>
              <a:rPr lang="ru-RU" dirty="0" err="1" smtClean="0"/>
              <a:t>суб'єктів</a:t>
            </a:r>
            <a:r>
              <a:rPr lang="ru-RU" dirty="0" smtClean="0"/>
              <a:t> </a:t>
            </a:r>
            <a:r>
              <a:rPr lang="ru-RU" dirty="0" err="1" smtClean="0"/>
              <a:t>організації</a:t>
            </a:r>
            <a:r>
              <a:rPr lang="ru-RU" dirty="0" smtClean="0"/>
              <a:t> оплати </a:t>
            </a:r>
            <a:r>
              <a:rPr lang="ru-RU" dirty="0" err="1" smtClean="0"/>
              <a:t>праці</a:t>
            </a:r>
            <a:r>
              <a:rPr lang="ru-RU" dirty="0" smtClean="0"/>
              <a:t> належать </a:t>
            </a:r>
            <a:r>
              <a:rPr lang="ru-RU" dirty="0" err="1" smtClean="0"/>
              <a:t>органи</a:t>
            </a:r>
            <a:r>
              <a:rPr lang="ru-RU" dirty="0" smtClean="0"/>
              <a:t> </a:t>
            </a:r>
            <a:r>
              <a:rPr lang="ru-RU" dirty="0" err="1" smtClean="0"/>
              <a:t>державної</a:t>
            </a:r>
            <a:r>
              <a:rPr lang="ru-RU" dirty="0" smtClean="0"/>
              <a:t> </a:t>
            </a:r>
            <a:r>
              <a:rPr lang="ru-RU" dirty="0" err="1" smtClean="0"/>
              <a:t>влади</a:t>
            </a:r>
            <a:r>
              <a:rPr lang="ru-RU" dirty="0" smtClean="0"/>
              <a:t> та </a:t>
            </a:r>
            <a:r>
              <a:rPr lang="ru-RU" dirty="0" err="1" smtClean="0"/>
              <a:t>місцевого</a:t>
            </a:r>
            <a:r>
              <a:rPr lang="ru-RU" dirty="0" smtClean="0"/>
              <a:t> </a:t>
            </a:r>
            <a:r>
              <a:rPr lang="ru-RU" dirty="0" err="1" smtClean="0"/>
              <a:t>самоврядування</a:t>
            </a:r>
            <a:r>
              <a:rPr lang="ru-RU" dirty="0" smtClean="0"/>
              <a:t> (ст. 5 Закону “Про оплату </a:t>
            </a:r>
            <a:r>
              <a:rPr lang="ru-RU" dirty="0" err="1" smtClean="0"/>
              <a:t>праці</a:t>
            </a:r>
            <a:r>
              <a:rPr lang="ru-RU" dirty="0" smtClean="0"/>
              <a:t>”). Сферою державного </a:t>
            </a:r>
            <a:r>
              <a:rPr lang="ru-RU" dirty="0" err="1" smtClean="0"/>
              <a:t>регулювання</a:t>
            </a:r>
            <a:r>
              <a:rPr lang="ru-RU" dirty="0" smtClean="0"/>
              <a:t> оплати </a:t>
            </a:r>
            <a:r>
              <a:rPr lang="ru-RU" dirty="0" err="1" smtClean="0"/>
              <a:t>праці</a:t>
            </a:r>
            <a:r>
              <a:rPr lang="ru-RU" dirty="0" smtClean="0"/>
              <a:t> </a:t>
            </a:r>
            <a:r>
              <a:rPr lang="ru-RU" dirty="0" err="1" smtClean="0"/>
              <a:t>відповідно</a:t>
            </a:r>
            <a:r>
              <a:rPr lang="ru-RU" dirty="0" smtClean="0"/>
              <a:t> до закону (ст. 8) є:</a:t>
            </a:r>
          </a:p>
          <a:p>
            <a:r>
              <a:rPr lang="ru-RU" dirty="0" smtClean="0"/>
              <a:t>•	</a:t>
            </a:r>
            <a:r>
              <a:rPr lang="ru-RU" dirty="0" err="1" smtClean="0"/>
              <a:t>установлення</a:t>
            </a:r>
            <a:r>
              <a:rPr lang="ru-RU" dirty="0" smtClean="0"/>
              <a:t> </a:t>
            </a:r>
            <a:r>
              <a:rPr lang="ru-RU" dirty="0" err="1" smtClean="0"/>
              <a:t>розміру</a:t>
            </a:r>
            <a:r>
              <a:rPr lang="ru-RU" dirty="0" smtClean="0"/>
              <a:t> </a:t>
            </a:r>
            <a:r>
              <a:rPr lang="ru-RU" dirty="0" err="1" smtClean="0"/>
              <a:t>мінімальної</a:t>
            </a:r>
            <a:r>
              <a:rPr lang="ru-RU" dirty="0" smtClean="0"/>
              <a:t> </a:t>
            </a:r>
            <a:r>
              <a:rPr lang="ru-RU" dirty="0" err="1" smtClean="0"/>
              <a:t>заробітної</a:t>
            </a:r>
            <a:r>
              <a:rPr lang="ru-RU" dirty="0" smtClean="0"/>
              <a:t> плати та </a:t>
            </a:r>
            <a:r>
              <a:rPr lang="ru-RU" dirty="0" err="1" smtClean="0"/>
              <a:t>інших</a:t>
            </a:r>
            <a:r>
              <a:rPr lang="ru-RU" dirty="0" smtClean="0"/>
              <a:t> </a:t>
            </a:r>
            <a:r>
              <a:rPr lang="ru-RU" dirty="0" err="1" smtClean="0"/>
              <a:t>державних</a:t>
            </a:r>
            <a:r>
              <a:rPr lang="ru-RU" dirty="0" smtClean="0"/>
              <a:t> норм та </a:t>
            </a:r>
            <a:r>
              <a:rPr lang="ru-RU" dirty="0" err="1" smtClean="0"/>
              <a:t>гарантій</a:t>
            </a:r>
            <a:r>
              <a:rPr lang="ru-RU" dirty="0" smtClean="0"/>
              <a:t>;</a:t>
            </a:r>
          </a:p>
          <a:p>
            <a:r>
              <a:rPr lang="ru-RU" dirty="0" smtClean="0"/>
              <a:t>•	</a:t>
            </a:r>
            <a:r>
              <a:rPr lang="ru-RU" dirty="0" err="1" smtClean="0"/>
              <a:t>установлення</a:t>
            </a:r>
            <a:r>
              <a:rPr lang="ru-RU" dirty="0" smtClean="0"/>
              <a:t> умов та </a:t>
            </a:r>
            <a:r>
              <a:rPr lang="ru-RU" dirty="0" err="1" smtClean="0"/>
              <a:t>розміру</a:t>
            </a:r>
            <a:r>
              <a:rPr lang="ru-RU" dirty="0" smtClean="0"/>
              <a:t> оплати </a:t>
            </a:r>
            <a:r>
              <a:rPr lang="ru-RU" dirty="0" err="1" smtClean="0"/>
              <a:t>праці</a:t>
            </a:r>
            <a:r>
              <a:rPr lang="ru-RU" dirty="0" smtClean="0"/>
              <a:t> </a:t>
            </a:r>
            <a:r>
              <a:rPr lang="ru-RU" dirty="0" err="1" smtClean="0"/>
              <a:t>керівників</a:t>
            </a:r>
            <a:r>
              <a:rPr lang="ru-RU" dirty="0" smtClean="0"/>
              <a:t> </a:t>
            </a:r>
            <a:r>
              <a:rPr lang="ru-RU" dirty="0" err="1" smtClean="0"/>
              <a:t>підприємств</a:t>
            </a:r>
            <a:r>
              <a:rPr lang="ru-RU" dirty="0" smtClean="0"/>
              <a:t>, </a:t>
            </a:r>
            <a:r>
              <a:rPr lang="ru-RU" dirty="0" err="1" smtClean="0"/>
              <a:t>які</a:t>
            </a:r>
            <a:r>
              <a:rPr lang="ru-RU" dirty="0" smtClean="0"/>
              <a:t> </a:t>
            </a:r>
            <a:r>
              <a:rPr lang="ru-RU" dirty="0" err="1" smtClean="0"/>
              <a:t>засновані</a:t>
            </a:r>
            <a:r>
              <a:rPr lang="ru-RU" dirty="0" smtClean="0"/>
              <a:t> на </a:t>
            </a:r>
            <a:r>
              <a:rPr lang="ru-RU" dirty="0" err="1" smtClean="0"/>
              <a:t>державній</a:t>
            </a:r>
            <a:r>
              <a:rPr lang="ru-RU" dirty="0" smtClean="0"/>
              <a:t>, </a:t>
            </a:r>
            <a:r>
              <a:rPr lang="ru-RU" dirty="0" err="1" smtClean="0"/>
              <a:t>комунальній</a:t>
            </a:r>
            <a:r>
              <a:rPr lang="ru-RU" dirty="0" smtClean="0"/>
              <a:t> </a:t>
            </a:r>
            <a:r>
              <a:rPr lang="ru-RU" dirty="0" err="1" smtClean="0"/>
              <a:t>власності</a:t>
            </a:r>
            <a:r>
              <a:rPr lang="ru-RU" dirty="0" smtClean="0"/>
              <a:t>, а </a:t>
            </a:r>
            <a:r>
              <a:rPr lang="ru-RU" dirty="0" err="1" smtClean="0"/>
              <a:t>також</a:t>
            </a:r>
            <a:r>
              <a:rPr lang="ru-RU" dirty="0" smtClean="0"/>
              <a:t> </a:t>
            </a:r>
            <a:r>
              <a:rPr lang="ru-RU" dirty="0" err="1" smtClean="0"/>
              <a:t>працівників</a:t>
            </a:r>
            <a:r>
              <a:rPr lang="ru-RU" dirty="0" smtClean="0"/>
              <a:t> </a:t>
            </a:r>
            <a:r>
              <a:rPr lang="ru-RU" dirty="0" err="1" smtClean="0"/>
              <a:t>підприємств</a:t>
            </a:r>
            <a:r>
              <a:rPr lang="ru-RU" dirty="0" smtClean="0"/>
              <a:t>, </a:t>
            </a:r>
            <a:r>
              <a:rPr lang="ru-RU" dirty="0" err="1" smtClean="0"/>
              <a:t>установ</a:t>
            </a:r>
            <a:r>
              <a:rPr lang="ru-RU" dirty="0" smtClean="0"/>
              <a:t>, </a:t>
            </a:r>
            <a:r>
              <a:rPr lang="ru-RU" dirty="0" err="1" smtClean="0"/>
              <a:t>організацій</a:t>
            </a:r>
            <a:r>
              <a:rPr lang="ru-RU" dirty="0" smtClean="0"/>
              <a:t>, </a:t>
            </a:r>
            <a:r>
              <a:rPr lang="ru-RU" dirty="0" err="1" smtClean="0"/>
              <a:t>що</a:t>
            </a:r>
            <a:r>
              <a:rPr lang="ru-RU" dirty="0" smtClean="0"/>
              <a:t> </a:t>
            </a:r>
            <a:r>
              <a:rPr lang="ru-RU" dirty="0" err="1" smtClean="0"/>
              <a:t>фінансуються</a:t>
            </a:r>
            <a:r>
              <a:rPr lang="ru-RU" dirty="0" smtClean="0"/>
              <a:t> </a:t>
            </a:r>
            <a:r>
              <a:rPr lang="ru-RU" dirty="0" err="1" smtClean="0"/>
              <a:t>із</a:t>
            </a:r>
            <a:r>
              <a:rPr lang="ru-RU" dirty="0" smtClean="0"/>
              <a:t> бюджету;</a:t>
            </a:r>
          </a:p>
          <a:p>
            <a:r>
              <a:rPr lang="ru-RU" dirty="0" smtClean="0"/>
              <a:t>•	</a:t>
            </a:r>
            <a:r>
              <a:rPr lang="ru-RU" dirty="0" err="1" smtClean="0"/>
              <a:t>регулювання</a:t>
            </a:r>
            <a:r>
              <a:rPr lang="ru-RU" dirty="0" smtClean="0"/>
              <a:t> </a:t>
            </a:r>
            <a:r>
              <a:rPr lang="ru-RU" dirty="0" err="1" smtClean="0"/>
              <a:t>фондів</a:t>
            </a:r>
            <a:r>
              <a:rPr lang="ru-RU" dirty="0" smtClean="0"/>
              <a:t> оплати </a:t>
            </a:r>
            <a:r>
              <a:rPr lang="ru-RU" dirty="0" err="1" smtClean="0"/>
              <a:t>праці</a:t>
            </a:r>
            <a:r>
              <a:rPr lang="ru-RU" dirty="0" smtClean="0"/>
              <a:t> </a:t>
            </a:r>
            <a:r>
              <a:rPr lang="ru-RU" dirty="0" err="1" smtClean="0"/>
              <a:t>працівників</a:t>
            </a:r>
            <a:r>
              <a:rPr lang="ru-RU" dirty="0" smtClean="0"/>
              <a:t> </a:t>
            </a:r>
            <a:r>
              <a:rPr lang="ru-RU" dirty="0" err="1" smtClean="0"/>
              <a:t>підприємств</a:t>
            </a:r>
            <a:r>
              <a:rPr lang="ru-RU" dirty="0" smtClean="0"/>
              <a:t>- </a:t>
            </a:r>
            <a:r>
              <a:rPr lang="ru-RU" dirty="0" err="1" smtClean="0"/>
              <a:t>монополістів</a:t>
            </a:r>
            <a:r>
              <a:rPr lang="ru-RU" dirty="0" smtClean="0"/>
              <a:t>, </a:t>
            </a:r>
            <a:r>
              <a:rPr lang="ru-RU" dirty="0" err="1" smtClean="0"/>
              <a:t>згідно</a:t>
            </a:r>
            <a:r>
              <a:rPr lang="ru-RU" dirty="0" smtClean="0"/>
              <a:t> з </a:t>
            </a:r>
            <a:r>
              <a:rPr lang="ru-RU" dirty="0" err="1" smtClean="0"/>
              <a:t>переліком</a:t>
            </a:r>
            <a:r>
              <a:rPr lang="ru-RU" dirty="0" smtClean="0"/>
              <a:t>, </a:t>
            </a:r>
            <a:r>
              <a:rPr lang="ru-RU" dirty="0" err="1" smtClean="0"/>
              <a:t>який</a:t>
            </a:r>
            <a:r>
              <a:rPr lang="ru-RU" dirty="0" smtClean="0"/>
              <a:t> </a:t>
            </a:r>
            <a:r>
              <a:rPr lang="ru-RU" dirty="0" err="1" smtClean="0"/>
              <a:t>визначає</a:t>
            </a:r>
            <a:r>
              <a:rPr lang="ru-RU" dirty="0" smtClean="0"/>
              <a:t> </a:t>
            </a:r>
            <a:r>
              <a:rPr lang="ru-RU" dirty="0" err="1" smtClean="0"/>
              <a:t>Кабінет</a:t>
            </a:r>
            <a:r>
              <a:rPr lang="ru-RU" dirty="0" smtClean="0"/>
              <a:t> </a:t>
            </a:r>
            <a:r>
              <a:rPr lang="ru-RU" dirty="0" err="1" smtClean="0"/>
              <a:t>Міністрів</a:t>
            </a:r>
            <a:r>
              <a:rPr lang="ru-RU" dirty="0" smtClean="0"/>
              <a:t>;</a:t>
            </a:r>
          </a:p>
          <a:p>
            <a:r>
              <a:rPr lang="ru-RU" dirty="0" smtClean="0"/>
              <a:t>•	</a:t>
            </a:r>
            <a:r>
              <a:rPr lang="ru-RU" dirty="0" err="1" smtClean="0"/>
              <a:t>оподаткування</a:t>
            </a:r>
            <a:r>
              <a:rPr lang="ru-RU" dirty="0" smtClean="0"/>
              <a:t> </a:t>
            </a:r>
            <a:r>
              <a:rPr lang="ru-RU" dirty="0" err="1" smtClean="0"/>
              <a:t>доходів</a:t>
            </a:r>
            <a:r>
              <a:rPr lang="ru-RU" dirty="0" smtClean="0"/>
              <a:t> </a:t>
            </a:r>
            <a:r>
              <a:rPr lang="ru-RU" dirty="0" err="1" smtClean="0"/>
              <a:t>працівників</a:t>
            </a:r>
            <a:r>
              <a:rPr lang="ru-RU" dirty="0" smtClean="0"/>
              <a:t>.</a:t>
            </a:r>
          </a:p>
          <a:p>
            <a:r>
              <a:rPr lang="ru-RU" dirty="0" smtClean="0"/>
              <a:t>В </a:t>
            </a:r>
            <a:r>
              <a:rPr lang="ru-RU" dirty="0" err="1" smtClean="0"/>
              <a:t>Законі</a:t>
            </a:r>
            <a:r>
              <a:rPr lang="ru-RU" dirty="0" smtClean="0"/>
              <a:t> “Про оплату </a:t>
            </a:r>
            <a:r>
              <a:rPr lang="ru-RU" dirty="0" err="1" smtClean="0"/>
              <a:t>працівизначено</a:t>
            </a:r>
            <a:r>
              <a:rPr lang="ru-RU" dirty="0" smtClean="0"/>
              <a:t> </a:t>
            </a:r>
            <a:r>
              <a:rPr lang="ru-RU" dirty="0" err="1" smtClean="0"/>
              <a:t>поняття</a:t>
            </a:r>
            <a:r>
              <a:rPr lang="ru-RU" dirty="0" smtClean="0"/>
              <a:t> </a:t>
            </a:r>
            <a:r>
              <a:rPr lang="ru-RU" dirty="0" err="1" smtClean="0"/>
              <a:t>мінімальної</a:t>
            </a:r>
            <a:r>
              <a:rPr lang="ru-RU" dirty="0" smtClean="0"/>
              <a:t> </a:t>
            </a:r>
            <a:r>
              <a:rPr lang="ru-RU" dirty="0" err="1" smtClean="0"/>
              <a:t>заробітної</a:t>
            </a:r>
            <a:r>
              <a:rPr lang="ru-RU" dirty="0" smtClean="0"/>
              <a:t> плати: “</a:t>
            </a:r>
            <a:r>
              <a:rPr lang="ru-RU" dirty="0" err="1" smtClean="0"/>
              <a:t>Мінімальна</a:t>
            </a:r>
            <a:r>
              <a:rPr lang="ru-RU" dirty="0" smtClean="0"/>
              <a:t> </a:t>
            </a:r>
            <a:r>
              <a:rPr lang="ru-RU" dirty="0" err="1" smtClean="0"/>
              <a:t>заробітна</a:t>
            </a:r>
            <a:r>
              <a:rPr lang="ru-RU" dirty="0" smtClean="0"/>
              <a:t> плата – </a:t>
            </a:r>
            <a:r>
              <a:rPr lang="ru-RU" dirty="0" err="1" smtClean="0"/>
              <a:t>це</a:t>
            </a:r>
            <a:r>
              <a:rPr lang="ru-RU" dirty="0" smtClean="0"/>
              <a:t> </a:t>
            </a:r>
            <a:r>
              <a:rPr lang="ru-RU" dirty="0" err="1" smtClean="0"/>
              <a:t>законодавчо</a:t>
            </a:r>
            <a:r>
              <a:rPr lang="ru-RU" dirty="0" smtClean="0"/>
              <a:t> </a:t>
            </a:r>
            <a:r>
              <a:rPr lang="ru-RU" dirty="0" err="1" smtClean="0"/>
              <a:t>встановлений</a:t>
            </a:r>
            <a:r>
              <a:rPr lang="ru-RU" dirty="0" smtClean="0"/>
              <a:t> </a:t>
            </a:r>
            <a:r>
              <a:rPr lang="ru-RU" dirty="0" err="1" smtClean="0"/>
              <a:t>розмір</a:t>
            </a:r>
            <a:r>
              <a:rPr lang="ru-RU" dirty="0" smtClean="0"/>
              <a:t> </a:t>
            </a:r>
            <a:r>
              <a:rPr lang="ru-RU" dirty="0" err="1" smtClean="0"/>
              <a:t>заробітної</a:t>
            </a:r>
            <a:r>
              <a:rPr lang="ru-RU" dirty="0" smtClean="0"/>
              <a:t> плати за </a:t>
            </a:r>
            <a:r>
              <a:rPr lang="ru-RU" dirty="0" err="1" smtClean="0"/>
              <a:t>просту</a:t>
            </a:r>
            <a:r>
              <a:rPr lang="ru-RU" dirty="0" smtClean="0"/>
              <a:t>, </a:t>
            </a:r>
            <a:r>
              <a:rPr lang="ru-RU" dirty="0" err="1" smtClean="0"/>
              <a:t>некваліфіковану</a:t>
            </a:r>
            <a:r>
              <a:rPr lang="ru-RU" dirty="0" smtClean="0"/>
              <a:t> </a:t>
            </a:r>
            <a:r>
              <a:rPr lang="ru-RU" dirty="0" err="1" smtClean="0"/>
              <a:t>працю</a:t>
            </a:r>
            <a:r>
              <a:rPr lang="ru-RU" dirty="0" smtClean="0"/>
              <a:t>, </a:t>
            </a:r>
            <a:r>
              <a:rPr lang="ru-RU" dirty="0" err="1" smtClean="0"/>
              <a:t>нижче</a:t>
            </a:r>
            <a:r>
              <a:rPr lang="ru-RU" dirty="0" smtClean="0"/>
              <a:t> </a:t>
            </a:r>
            <a:r>
              <a:rPr lang="ru-RU" dirty="0" err="1" smtClean="0"/>
              <a:t>якого</a:t>
            </a:r>
            <a:r>
              <a:rPr lang="ru-RU" dirty="0" smtClean="0"/>
              <a:t> не </a:t>
            </a:r>
            <a:r>
              <a:rPr lang="ru-RU" dirty="0" err="1" smtClean="0"/>
              <a:t>може</a:t>
            </a:r>
            <a:r>
              <a:rPr lang="ru-RU" dirty="0" smtClean="0"/>
              <a:t> </a:t>
            </a:r>
            <a:r>
              <a:rPr lang="ru-RU" dirty="0" err="1" smtClean="0"/>
              <a:t>провадитися</a:t>
            </a:r>
            <a:r>
              <a:rPr lang="ru-RU" dirty="0" smtClean="0"/>
              <a:t> оплата за </a:t>
            </a:r>
            <a:r>
              <a:rPr lang="ru-RU" dirty="0" err="1" smtClean="0"/>
              <a:t>виконану</a:t>
            </a:r>
            <a:r>
              <a:rPr lang="ru-RU" dirty="0" smtClean="0"/>
              <a:t> </a:t>
            </a:r>
            <a:r>
              <a:rPr lang="ru-RU" dirty="0" err="1" smtClean="0"/>
              <a:t>працівником</a:t>
            </a:r>
            <a:r>
              <a:rPr lang="ru-RU" dirty="0" smtClean="0"/>
              <a:t> </a:t>
            </a:r>
            <a:r>
              <a:rPr lang="ru-RU" dirty="0" err="1" smtClean="0"/>
              <a:t>місячну</a:t>
            </a:r>
            <a:r>
              <a:rPr lang="ru-RU" dirty="0" smtClean="0"/>
              <a:t>, </a:t>
            </a:r>
            <a:r>
              <a:rPr lang="ru-RU" dirty="0" err="1" smtClean="0"/>
              <a:t>погодинну</a:t>
            </a:r>
            <a:r>
              <a:rPr lang="ru-RU" dirty="0" smtClean="0"/>
              <a:t> норму </a:t>
            </a:r>
            <a:r>
              <a:rPr lang="ru-RU" dirty="0" err="1" smtClean="0"/>
              <a:t>праці</a:t>
            </a:r>
            <a:r>
              <a:rPr lang="ru-RU" dirty="0" smtClean="0"/>
              <a:t> (</a:t>
            </a:r>
            <a:r>
              <a:rPr lang="ru-RU" dirty="0" err="1" smtClean="0"/>
              <a:t>обсяг</a:t>
            </a:r>
            <a:r>
              <a:rPr lang="ru-RU" dirty="0" smtClean="0"/>
              <a:t> </a:t>
            </a:r>
            <a:r>
              <a:rPr lang="ru-RU" dirty="0" err="1" smtClean="0"/>
              <a:t>робіт</a:t>
            </a:r>
            <a:r>
              <a:rPr lang="ru-RU" dirty="0" smtClean="0"/>
              <a:t>).”</a:t>
            </a:r>
          </a:p>
          <a:p>
            <a:r>
              <a:rPr lang="ru-RU" dirty="0" smtClean="0"/>
              <a:t>З 2000 року </a:t>
            </a:r>
            <a:r>
              <a:rPr lang="ru-RU" dirty="0" err="1" smtClean="0"/>
              <a:t>зазнала</a:t>
            </a:r>
            <a:r>
              <a:rPr lang="ru-RU" dirty="0" smtClean="0"/>
              <a:t> </a:t>
            </a:r>
            <a:r>
              <a:rPr lang="ru-RU" dirty="0" err="1" smtClean="0"/>
              <a:t>змін</a:t>
            </a:r>
            <a:r>
              <a:rPr lang="ru-RU" dirty="0" smtClean="0"/>
              <a:t> структура </a:t>
            </a:r>
            <a:r>
              <a:rPr lang="ru-RU" dirty="0" err="1" smtClean="0"/>
              <a:t>мінімальної</a:t>
            </a:r>
            <a:r>
              <a:rPr lang="ru-RU" dirty="0" smtClean="0"/>
              <a:t> </a:t>
            </a:r>
            <a:r>
              <a:rPr lang="ru-RU" dirty="0" err="1" smtClean="0"/>
              <a:t>заробітної</a:t>
            </a:r>
            <a:r>
              <a:rPr lang="ru-RU" dirty="0" smtClean="0"/>
              <a:t> плати. На </a:t>
            </a:r>
            <a:r>
              <a:rPr lang="ru-RU" dirty="0" err="1" smtClean="0"/>
              <a:t>відміну</a:t>
            </a:r>
            <a:r>
              <a:rPr lang="ru-RU" dirty="0" smtClean="0"/>
              <a:t> </a:t>
            </a:r>
            <a:r>
              <a:rPr lang="ru-RU" dirty="0" err="1" smtClean="0"/>
              <a:t>від</a:t>
            </a:r>
            <a:r>
              <a:rPr lang="ru-RU" dirty="0" smtClean="0"/>
              <a:t> </a:t>
            </a:r>
            <a:r>
              <a:rPr lang="ru-RU" dirty="0" err="1" smtClean="0"/>
              <a:t>раніше</a:t>
            </a:r>
            <a:r>
              <a:rPr lang="ru-RU" dirty="0" smtClean="0"/>
              <a:t> </a:t>
            </a:r>
            <a:r>
              <a:rPr lang="ru-RU" dirty="0" err="1" smtClean="0"/>
              <a:t>чинної</a:t>
            </a:r>
            <a:r>
              <a:rPr lang="ru-RU" dirty="0" smtClean="0"/>
              <a:t> </a:t>
            </a:r>
            <a:r>
              <a:rPr lang="ru-RU" dirty="0" err="1" smtClean="0"/>
              <a:t>норми</a:t>
            </a:r>
            <a:r>
              <a:rPr lang="ru-RU" dirty="0" smtClean="0"/>
              <a:t>, коли до </a:t>
            </a:r>
            <a:r>
              <a:rPr lang="ru-RU" dirty="0" err="1" smtClean="0"/>
              <a:t>мінімальної</a:t>
            </a:r>
            <a:r>
              <a:rPr lang="ru-RU" dirty="0" smtClean="0"/>
              <a:t> </a:t>
            </a:r>
            <a:r>
              <a:rPr lang="ru-RU" dirty="0" err="1" smtClean="0"/>
              <a:t>заробітної</a:t>
            </a:r>
            <a:r>
              <a:rPr lang="ru-RU" dirty="0" smtClean="0"/>
              <a:t> плати не </a:t>
            </a:r>
            <a:r>
              <a:rPr lang="ru-RU" dirty="0" err="1" smtClean="0"/>
              <a:t>включалися</a:t>
            </a:r>
            <a:r>
              <a:rPr lang="ru-RU" dirty="0" smtClean="0"/>
              <a:t> доплати, надбавки, </a:t>
            </a:r>
            <a:r>
              <a:rPr lang="ru-RU" dirty="0" err="1" smtClean="0"/>
              <a:t>заохочувальні</a:t>
            </a:r>
            <a:r>
              <a:rPr lang="ru-RU" dirty="0" smtClean="0"/>
              <a:t> та </a:t>
            </a:r>
            <a:r>
              <a:rPr lang="ru-RU" dirty="0" err="1" smtClean="0"/>
              <a:t>компенсаційні</a:t>
            </a:r>
            <a:r>
              <a:rPr lang="ru-RU" dirty="0" smtClean="0"/>
              <a:t> </a:t>
            </a:r>
            <a:r>
              <a:rPr lang="ru-RU" dirty="0" err="1" smtClean="0"/>
              <a:t>виплати</a:t>
            </a:r>
            <a:r>
              <a:rPr lang="ru-RU" dirty="0" smtClean="0"/>
              <a:t>, і </a:t>
            </a:r>
            <a:r>
              <a:rPr lang="ru-RU" dirty="0" err="1" smtClean="0"/>
              <a:t>розмір</a:t>
            </a:r>
            <a:r>
              <a:rPr lang="ru-RU" dirty="0" smtClean="0"/>
              <a:t> </a:t>
            </a:r>
            <a:r>
              <a:rPr lang="ru-RU" dirty="0" err="1" smtClean="0"/>
              <a:t>тарифної</a:t>
            </a:r>
            <a:r>
              <a:rPr lang="ru-RU" dirty="0" smtClean="0"/>
              <a:t> ставки </a:t>
            </a:r>
            <a:r>
              <a:rPr lang="ru-RU" dirty="0" err="1" smtClean="0"/>
              <a:t>робітника</a:t>
            </a:r>
            <a:r>
              <a:rPr lang="ru-RU" dirty="0" smtClean="0"/>
              <a:t> </a:t>
            </a:r>
            <a:r>
              <a:rPr lang="ru-RU" dirty="0" err="1" smtClean="0"/>
              <a:t>першого</a:t>
            </a:r>
            <a:r>
              <a:rPr lang="ru-RU" dirty="0" smtClean="0"/>
              <a:t> </a:t>
            </a:r>
            <a:r>
              <a:rPr lang="ru-RU" dirty="0" err="1" smtClean="0"/>
              <a:t>розряду</a:t>
            </a:r>
            <a:r>
              <a:rPr lang="ru-RU" dirty="0" smtClean="0"/>
              <a:t> </a:t>
            </a:r>
            <a:r>
              <a:rPr lang="ru-RU" dirty="0" err="1" smtClean="0"/>
              <a:t>мав</a:t>
            </a:r>
            <a:r>
              <a:rPr lang="ru-RU" dirty="0" smtClean="0"/>
              <a:t> бути </a:t>
            </a:r>
            <a:r>
              <a:rPr lang="ru-RU" dirty="0" err="1" smtClean="0"/>
              <a:t>вищим</a:t>
            </a:r>
            <a:r>
              <a:rPr lang="ru-RU" dirty="0" smtClean="0"/>
              <a:t> за </a:t>
            </a:r>
            <a:r>
              <a:rPr lang="ru-RU" dirty="0" err="1" smtClean="0"/>
              <a:t>законодавчо</a:t>
            </a:r>
            <a:r>
              <a:rPr lang="ru-RU" dirty="0" smtClean="0"/>
              <a:t> </a:t>
            </a:r>
            <a:r>
              <a:rPr lang="ru-RU" dirty="0" err="1" smtClean="0"/>
              <a:t>встановлений</a:t>
            </a:r>
            <a:r>
              <a:rPr lang="ru-RU" dirty="0" smtClean="0"/>
              <a:t> </a:t>
            </a:r>
            <a:r>
              <a:rPr lang="ru-RU" dirty="0" err="1" smtClean="0"/>
              <a:t>розмір</a:t>
            </a:r>
            <a:r>
              <a:rPr lang="ru-RU" dirty="0" smtClean="0"/>
              <a:t> </a:t>
            </a:r>
            <a:r>
              <a:rPr lang="ru-RU" dirty="0" err="1" smtClean="0"/>
              <a:t>мінімальної</a:t>
            </a:r>
            <a:r>
              <a:rPr lang="ru-RU" dirty="0" smtClean="0"/>
              <a:t> </a:t>
            </a:r>
            <a:r>
              <a:rPr lang="ru-RU" dirty="0" err="1" smtClean="0"/>
              <a:t>заробітної</a:t>
            </a:r>
            <a:r>
              <a:rPr lang="ru-RU" dirty="0" smtClean="0"/>
              <a:t> плати, на </a:t>
            </a:r>
            <a:r>
              <a:rPr lang="ru-RU" dirty="0" err="1" smtClean="0"/>
              <a:t>сьогодні</a:t>
            </a:r>
            <a:r>
              <a:rPr lang="ru-RU" dirty="0" smtClean="0"/>
              <a:t> </a:t>
            </a:r>
            <a:r>
              <a:rPr lang="ru-RU" dirty="0" err="1" smtClean="0"/>
              <a:t>передбачено</a:t>
            </a:r>
            <a:r>
              <a:rPr lang="ru-RU" dirty="0" smtClean="0"/>
              <a:t>:</a:t>
            </a:r>
          </a:p>
          <a:p>
            <a:r>
              <a:rPr lang="ru-RU" dirty="0" smtClean="0"/>
              <a:t>•	</a:t>
            </a:r>
            <a:r>
              <a:rPr lang="ru-RU" dirty="0" err="1" smtClean="0"/>
              <a:t>підставою</a:t>
            </a:r>
            <a:r>
              <a:rPr lang="ru-RU" dirty="0" smtClean="0"/>
              <a:t> для перегляду </a:t>
            </a:r>
            <a:r>
              <a:rPr lang="ru-RU" dirty="0" err="1" smtClean="0"/>
              <a:t>тарифної</a:t>
            </a:r>
            <a:r>
              <a:rPr lang="ru-RU" dirty="0" smtClean="0"/>
              <a:t> </a:t>
            </a:r>
            <a:r>
              <a:rPr lang="ru-RU" dirty="0" err="1" smtClean="0"/>
              <a:t>сітки</a:t>
            </a:r>
            <a:r>
              <a:rPr lang="ru-RU" dirty="0" smtClean="0"/>
              <a:t> є </a:t>
            </a:r>
            <a:r>
              <a:rPr lang="ru-RU" dirty="0" err="1" smtClean="0"/>
              <a:t>лише</a:t>
            </a:r>
            <a:r>
              <a:rPr lang="ru-RU" dirty="0" smtClean="0"/>
              <a:t> </a:t>
            </a:r>
            <a:r>
              <a:rPr lang="ru-RU" dirty="0" err="1" smtClean="0"/>
              <a:t>тарифна</a:t>
            </a:r>
            <a:r>
              <a:rPr lang="ru-RU" dirty="0" smtClean="0"/>
              <a:t> ставка </a:t>
            </a:r>
            <a:r>
              <a:rPr lang="ru-RU" dirty="0" err="1" smtClean="0"/>
              <a:t>робітника</a:t>
            </a:r>
            <a:r>
              <a:rPr lang="ru-RU" dirty="0" smtClean="0"/>
              <a:t> </a:t>
            </a:r>
            <a:r>
              <a:rPr lang="ru-RU" dirty="0" err="1" smtClean="0"/>
              <a:t>першого</a:t>
            </a:r>
            <a:r>
              <a:rPr lang="ru-RU" dirty="0" smtClean="0"/>
              <a:t> </a:t>
            </a:r>
            <a:r>
              <a:rPr lang="ru-RU" dirty="0" err="1" smtClean="0"/>
              <a:t>розряду</a:t>
            </a:r>
            <a:r>
              <a:rPr lang="ru-RU" dirty="0" smtClean="0"/>
              <a:t>, </a:t>
            </a:r>
            <a:r>
              <a:rPr lang="ru-RU" dirty="0" err="1" smtClean="0"/>
              <a:t>що</a:t>
            </a:r>
            <a:r>
              <a:rPr lang="ru-RU" dirty="0" smtClean="0"/>
              <a:t> </a:t>
            </a:r>
            <a:r>
              <a:rPr lang="ru-RU" dirty="0" err="1" smtClean="0"/>
              <a:t>встановлюється</a:t>
            </a:r>
            <a:r>
              <a:rPr lang="ru-RU" dirty="0" smtClean="0"/>
              <a:t> в </a:t>
            </a:r>
            <a:r>
              <a:rPr lang="ru-RU" dirty="0" err="1" smtClean="0"/>
              <a:t>розмірі</a:t>
            </a:r>
            <a:r>
              <a:rPr lang="ru-RU" dirty="0" smtClean="0"/>
              <a:t>, не </a:t>
            </a:r>
            <a:r>
              <a:rPr lang="ru-RU" dirty="0" err="1" smtClean="0"/>
              <a:t>нижчому</a:t>
            </a:r>
            <a:r>
              <a:rPr lang="ru-RU" dirty="0" smtClean="0"/>
              <a:t> </a:t>
            </a:r>
            <a:r>
              <a:rPr lang="ru-RU" dirty="0" err="1" smtClean="0"/>
              <a:t>від</a:t>
            </a:r>
            <a:r>
              <a:rPr lang="ru-RU" dirty="0" smtClean="0"/>
              <a:t> </a:t>
            </a:r>
            <a:r>
              <a:rPr lang="ru-RU" dirty="0" err="1" smtClean="0"/>
              <a:t>визначеного</a:t>
            </a:r>
            <a:r>
              <a:rPr lang="ru-RU" dirty="0" smtClean="0"/>
              <a:t> генеральною (</a:t>
            </a:r>
            <a:r>
              <a:rPr lang="ru-RU" dirty="0" err="1" smtClean="0"/>
              <a:t>галузевою</a:t>
            </a:r>
            <a:r>
              <a:rPr lang="ru-RU" dirty="0" smtClean="0"/>
              <a:t>) </a:t>
            </a:r>
            <a:r>
              <a:rPr lang="ru-RU" dirty="0" err="1" smtClean="0"/>
              <a:t>угодою</a:t>
            </a:r>
            <a:r>
              <a:rPr lang="ru-RU" dirty="0" smtClean="0"/>
              <a:t>;</a:t>
            </a:r>
          </a:p>
          <a:p>
            <a:r>
              <a:rPr lang="ru-RU" dirty="0" smtClean="0"/>
              <a:t>•	</a:t>
            </a:r>
            <a:r>
              <a:rPr lang="ru-RU" dirty="0" err="1" smtClean="0"/>
              <a:t>якщо</a:t>
            </a:r>
            <a:r>
              <a:rPr lang="ru-RU" dirty="0" smtClean="0"/>
              <a:t> </a:t>
            </a:r>
            <a:r>
              <a:rPr lang="ru-RU" dirty="0" err="1" smtClean="0"/>
              <a:t>працівникові</a:t>
            </a:r>
            <a:r>
              <a:rPr lang="ru-RU" dirty="0" smtClean="0"/>
              <a:t>, </a:t>
            </a:r>
            <a:r>
              <a:rPr lang="ru-RU" dirty="0" err="1" smtClean="0"/>
              <a:t>який</a:t>
            </a:r>
            <a:r>
              <a:rPr lang="ru-RU" dirty="0" smtClean="0"/>
              <a:t> </a:t>
            </a:r>
            <a:r>
              <a:rPr lang="ru-RU" dirty="0" err="1" smtClean="0"/>
              <a:t>виконав</a:t>
            </a:r>
            <a:r>
              <a:rPr lang="ru-RU" dirty="0" smtClean="0"/>
              <a:t> </a:t>
            </a:r>
            <a:r>
              <a:rPr lang="ru-RU" dirty="0" err="1" smtClean="0"/>
              <a:t>місячну</a:t>
            </a:r>
            <a:r>
              <a:rPr lang="ru-RU" dirty="0" smtClean="0"/>
              <a:t> (</a:t>
            </a:r>
            <a:r>
              <a:rPr lang="ru-RU" dirty="0" err="1" smtClean="0"/>
              <a:t>годинну</a:t>
            </a:r>
            <a:r>
              <a:rPr lang="ru-RU" dirty="0" smtClean="0"/>
              <a:t>) норму </a:t>
            </a:r>
            <a:r>
              <a:rPr lang="ru-RU" dirty="0" err="1" smtClean="0"/>
              <a:t>праці</a:t>
            </a:r>
            <a:r>
              <a:rPr lang="ru-RU" dirty="0" smtClean="0"/>
              <a:t>, </a:t>
            </a:r>
            <a:r>
              <a:rPr lang="ru-RU" dirty="0" err="1" smtClean="0"/>
              <a:t>нарахована</a:t>
            </a:r>
            <a:r>
              <a:rPr lang="ru-RU" dirty="0" smtClean="0"/>
              <a:t> </a:t>
            </a:r>
            <a:r>
              <a:rPr lang="ru-RU" dirty="0" err="1" smtClean="0"/>
              <a:t>заробітна</a:t>
            </a:r>
            <a:r>
              <a:rPr lang="ru-RU" dirty="0" smtClean="0"/>
              <a:t> плата </a:t>
            </a:r>
            <a:r>
              <a:rPr lang="ru-RU" dirty="0" err="1" smtClean="0"/>
              <a:t>нижча</a:t>
            </a:r>
            <a:r>
              <a:rPr lang="ru-RU" dirty="0" smtClean="0"/>
              <a:t> </a:t>
            </a:r>
            <a:r>
              <a:rPr lang="ru-RU" dirty="0" err="1" smtClean="0"/>
              <a:t>від</a:t>
            </a:r>
            <a:r>
              <a:rPr lang="ru-RU" dirty="0" smtClean="0"/>
              <a:t> </a:t>
            </a:r>
            <a:r>
              <a:rPr lang="ru-RU" dirty="0" err="1" smtClean="0"/>
              <a:t>законодавчо</a:t>
            </a:r>
            <a:r>
              <a:rPr lang="ru-RU" dirty="0" smtClean="0"/>
              <a:t> </a:t>
            </a:r>
            <a:r>
              <a:rPr lang="ru-RU" dirty="0" err="1" smtClean="0"/>
              <a:t>встановленого</a:t>
            </a:r>
            <a:r>
              <a:rPr lang="ru-RU" dirty="0" smtClean="0"/>
              <a:t> </a:t>
            </a:r>
            <a:r>
              <a:rPr lang="ru-RU" dirty="0" err="1" smtClean="0"/>
              <a:t>розміру</a:t>
            </a:r>
            <a:r>
              <a:rPr lang="ru-RU" dirty="0" smtClean="0"/>
              <a:t> </a:t>
            </a:r>
            <a:r>
              <a:rPr lang="ru-RU" dirty="0" err="1" smtClean="0"/>
              <a:t>мінімальної</a:t>
            </a:r>
            <a:r>
              <a:rPr lang="ru-RU" dirty="0" smtClean="0"/>
              <a:t> </a:t>
            </a:r>
            <a:r>
              <a:rPr lang="ru-RU" dirty="0" err="1" smtClean="0"/>
              <a:t>заробітної</a:t>
            </a:r>
            <a:r>
              <a:rPr lang="ru-RU" dirty="0" smtClean="0"/>
              <a:t> плати, </a:t>
            </a:r>
            <a:r>
              <a:rPr lang="ru-RU" dirty="0" err="1" smtClean="0"/>
              <a:t>підприємство</a:t>
            </a:r>
            <a:r>
              <a:rPr lang="ru-RU" dirty="0" smtClean="0"/>
              <a:t> </a:t>
            </a:r>
            <a:r>
              <a:rPr lang="ru-RU" dirty="0" err="1" smtClean="0"/>
              <a:t>доплачує</a:t>
            </a:r>
            <a:r>
              <a:rPr lang="ru-RU" dirty="0" smtClean="0"/>
              <a:t> до </a:t>
            </a:r>
            <a:r>
              <a:rPr lang="ru-RU" dirty="0" err="1" smtClean="0"/>
              <a:t>її</a:t>
            </a:r>
            <a:r>
              <a:rPr lang="ru-RU" dirty="0" smtClean="0"/>
              <a:t> </a:t>
            </a:r>
            <a:r>
              <a:rPr lang="ru-RU" dirty="0" err="1" smtClean="0"/>
              <a:t>рівня</a:t>
            </a:r>
            <a:r>
              <a:rPr lang="ru-RU" dirty="0" smtClean="0"/>
              <a:t>;</a:t>
            </a:r>
          </a:p>
          <a:p>
            <a:r>
              <a:rPr lang="ru-RU" dirty="0" smtClean="0"/>
              <a:t>•	до </a:t>
            </a:r>
            <a:r>
              <a:rPr lang="ru-RU" dirty="0" err="1" smtClean="0"/>
              <a:t>мінімальної</a:t>
            </a:r>
            <a:r>
              <a:rPr lang="ru-RU" dirty="0" smtClean="0"/>
              <a:t> </a:t>
            </a:r>
            <a:r>
              <a:rPr lang="ru-RU" dirty="0" err="1" smtClean="0"/>
              <a:t>заробітної</a:t>
            </a:r>
            <a:r>
              <a:rPr lang="ru-RU" dirty="0" smtClean="0"/>
              <a:t> плати не </a:t>
            </a:r>
            <a:r>
              <a:rPr lang="ru-RU" dirty="0" err="1" smtClean="0"/>
              <a:t>включаються</a:t>
            </a:r>
            <a:r>
              <a:rPr lang="ru-RU" dirty="0" smtClean="0"/>
              <a:t> доплати за роботу в </a:t>
            </a:r>
            <a:r>
              <a:rPr lang="ru-RU" dirty="0" err="1" smtClean="0"/>
              <a:t>надурочний</a:t>
            </a:r>
            <a:r>
              <a:rPr lang="ru-RU" dirty="0" smtClean="0"/>
              <a:t> час; у </a:t>
            </a:r>
            <a:r>
              <a:rPr lang="ru-RU" dirty="0" err="1" smtClean="0"/>
              <a:t>важких</a:t>
            </a:r>
            <a:r>
              <a:rPr lang="ru-RU" dirty="0" smtClean="0"/>
              <a:t>, </a:t>
            </a:r>
            <a:r>
              <a:rPr lang="ru-RU" dirty="0" err="1" smtClean="0"/>
              <a:t>шкідливих</a:t>
            </a:r>
            <a:r>
              <a:rPr lang="ru-RU" dirty="0" smtClean="0"/>
              <a:t>, особливо </a:t>
            </a:r>
            <a:r>
              <a:rPr lang="ru-RU" dirty="0" err="1" smtClean="0"/>
              <a:t>шкідливих</a:t>
            </a:r>
            <a:r>
              <a:rPr lang="ru-RU" dirty="0" smtClean="0"/>
              <a:t> </a:t>
            </a:r>
            <a:r>
              <a:rPr lang="ru-RU" dirty="0" err="1" smtClean="0"/>
              <a:t>умовах</a:t>
            </a:r>
            <a:r>
              <a:rPr lang="ru-RU" dirty="0" smtClean="0"/>
              <a:t> </a:t>
            </a:r>
            <a:r>
              <a:rPr lang="ru-RU" dirty="0" err="1" smtClean="0"/>
              <a:t>праці</a:t>
            </a:r>
            <a:r>
              <a:rPr lang="ru-RU" dirty="0" smtClean="0"/>
              <a:t>; на роботах з </a:t>
            </a:r>
            <a:r>
              <a:rPr lang="ru-RU" dirty="0" err="1" smtClean="0"/>
              <a:t>особливими</a:t>
            </a:r>
            <a:r>
              <a:rPr lang="ru-RU" dirty="0" smtClean="0"/>
              <a:t> </a:t>
            </a:r>
            <a:r>
              <a:rPr lang="ru-RU" dirty="0" err="1" smtClean="0"/>
              <a:t>природними</a:t>
            </a:r>
            <a:r>
              <a:rPr lang="ru-RU" dirty="0" smtClean="0"/>
              <a:t> </a:t>
            </a:r>
            <a:r>
              <a:rPr lang="ru-RU" dirty="0" err="1" smtClean="0"/>
              <a:t>географічними</a:t>
            </a:r>
            <a:r>
              <a:rPr lang="ru-RU" dirty="0" smtClean="0"/>
              <a:t> та </a:t>
            </a:r>
            <a:r>
              <a:rPr lang="ru-RU" dirty="0" err="1" smtClean="0"/>
              <a:t>геологічними</a:t>
            </a:r>
            <a:r>
              <a:rPr lang="ru-RU" dirty="0" smtClean="0"/>
              <a:t> </a:t>
            </a:r>
            <a:r>
              <a:rPr lang="ru-RU" dirty="0" err="1" smtClean="0"/>
              <a:t>умовами</a:t>
            </a:r>
            <a:r>
              <a:rPr lang="ru-RU" dirty="0" smtClean="0"/>
              <a:t> та </a:t>
            </a:r>
            <a:r>
              <a:rPr lang="ru-RU" dirty="0" err="1" smtClean="0"/>
              <a:t>умовами</a:t>
            </a:r>
            <a:r>
              <a:rPr lang="ru-RU" dirty="0" smtClean="0"/>
              <a:t> </a:t>
            </a:r>
            <a:r>
              <a:rPr lang="ru-RU" dirty="0" err="1" smtClean="0"/>
              <a:t>підвищенного</a:t>
            </a:r>
            <a:r>
              <a:rPr lang="ru-RU" dirty="0" smtClean="0"/>
              <a:t> </a:t>
            </a:r>
            <a:r>
              <a:rPr lang="ru-RU" dirty="0" err="1" smtClean="0"/>
              <a:t>ризику</a:t>
            </a:r>
            <a:r>
              <a:rPr lang="ru-RU" dirty="0" smtClean="0"/>
              <a:t> для </a:t>
            </a:r>
            <a:r>
              <a:rPr lang="ru-RU" dirty="0" err="1" smtClean="0"/>
              <a:t>здоров’я</a:t>
            </a:r>
            <a:r>
              <a:rPr lang="ru-RU" dirty="0" smtClean="0"/>
              <a:t>; а </a:t>
            </a:r>
            <a:r>
              <a:rPr lang="ru-RU" dirty="0" err="1" smtClean="0"/>
              <a:t>також</a:t>
            </a:r>
            <a:r>
              <a:rPr lang="ru-RU" dirty="0" smtClean="0"/>
              <a:t> </a:t>
            </a:r>
            <a:r>
              <a:rPr lang="ru-RU" dirty="0" err="1" smtClean="0"/>
              <a:t>премії</a:t>
            </a:r>
            <a:r>
              <a:rPr lang="ru-RU" dirty="0" smtClean="0"/>
              <a:t> до </a:t>
            </a:r>
            <a:r>
              <a:rPr lang="ru-RU" dirty="0" err="1" smtClean="0"/>
              <a:t>ювілейних</a:t>
            </a:r>
            <a:r>
              <a:rPr lang="ru-RU" dirty="0" smtClean="0"/>
              <a:t> дат, за </a:t>
            </a:r>
            <a:r>
              <a:rPr lang="ru-RU" dirty="0" err="1" smtClean="0"/>
              <a:t>винаходи</a:t>
            </a:r>
            <a:r>
              <a:rPr lang="ru-RU" dirty="0" smtClean="0"/>
              <a:t> та </a:t>
            </a:r>
            <a:r>
              <a:rPr lang="ru-RU" dirty="0" err="1" smtClean="0"/>
              <a:t>раціоналізаторські</a:t>
            </a:r>
            <a:r>
              <a:rPr lang="ru-RU" dirty="0" smtClean="0"/>
              <a:t> </a:t>
            </a:r>
            <a:r>
              <a:rPr lang="ru-RU" dirty="0" err="1" smtClean="0"/>
              <a:t>пропозиції</a:t>
            </a:r>
            <a:r>
              <a:rPr lang="ru-RU" dirty="0" smtClean="0"/>
              <a:t>, </a:t>
            </a:r>
            <a:r>
              <a:rPr lang="ru-RU" dirty="0" err="1" smtClean="0"/>
              <a:t>матеріальна</a:t>
            </a:r>
            <a:r>
              <a:rPr lang="ru-RU" dirty="0" smtClean="0"/>
              <a:t> </a:t>
            </a:r>
            <a:r>
              <a:rPr lang="ru-RU" dirty="0" err="1" smtClean="0"/>
              <a:t>допомога</a:t>
            </a:r>
            <a:r>
              <a:rPr lang="ru-RU" dirty="0" smtClean="0"/>
              <a:t>.</a:t>
            </a:r>
          </a:p>
          <a:p>
            <a:endParaRPr lang="ru-RU" dirty="0"/>
          </a:p>
        </p:txBody>
      </p:sp>
    </p:spTree>
    <p:extLst>
      <p:ext uri="{BB962C8B-B14F-4D97-AF65-F5344CB8AC3E}">
        <p14:creationId xmlns:p14="http://schemas.microsoft.com/office/powerpoint/2010/main" val="868064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057017" cy="2031325"/>
          </a:xfrm>
          <a:prstGeom prst="rect">
            <a:avLst/>
          </a:prstGeom>
        </p:spPr>
        <p:txBody>
          <a:bodyPr wrap="square">
            <a:spAutoFit/>
          </a:bodyPr>
          <a:lstStyle/>
          <a:p>
            <a:r>
              <a:rPr lang="ru-RU" dirty="0" err="1" smtClean="0"/>
              <a:t>Розмір</a:t>
            </a:r>
            <a:r>
              <a:rPr lang="ru-RU" dirty="0" smtClean="0"/>
              <a:t> </a:t>
            </a:r>
            <a:r>
              <a:rPr lang="ru-RU" dirty="0" err="1" smtClean="0"/>
              <a:t>мінімальної</a:t>
            </a:r>
            <a:r>
              <a:rPr lang="ru-RU" dirty="0" smtClean="0"/>
              <a:t> </a:t>
            </a:r>
            <a:r>
              <a:rPr lang="ru-RU" dirty="0" err="1" smtClean="0"/>
              <a:t>заробітної</a:t>
            </a:r>
            <a:r>
              <a:rPr lang="ru-RU" dirty="0" smtClean="0"/>
              <a:t> плати </a:t>
            </a:r>
            <a:r>
              <a:rPr lang="ru-RU" dirty="0" err="1" smtClean="0"/>
              <a:t>встановлюється</a:t>
            </a:r>
            <a:r>
              <a:rPr lang="ru-RU" dirty="0" smtClean="0"/>
              <a:t> Верховною Радою </a:t>
            </a:r>
            <a:r>
              <a:rPr lang="ru-RU" dirty="0" err="1" smtClean="0"/>
              <a:t>України</a:t>
            </a:r>
            <a:r>
              <a:rPr lang="ru-RU" dirty="0" smtClean="0"/>
              <a:t> за </a:t>
            </a:r>
            <a:r>
              <a:rPr lang="ru-RU" dirty="0" err="1" smtClean="0"/>
              <a:t>поданням</a:t>
            </a:r>
            <a:r>
              <a:rPr lang="ru-RU" dirty="0" smtClean="0"/>
              <a:t> </a:t>
            </a:r>
            <a:r>
              <a:rPr lang="ru-RU" dirty="0" err="1" smtClean="0"/>
              <a:t>Кабінету</a:t>
            </a:r>
            <a:r>
              <a:rPr lang="ru-RU" dirty="0" smtClean="0"/>
              <a:t> </a:t>
            </a:r>
            <a:r>
              <a:rPr lang="ru-RU" dirty="0" err="1" smtClean="0"/>
              <a:t>Міністрів</a:t>
            </a:r>
            <a:r>
              <a:rPr lang="ru-RU" dirty="0" smtClean="0"/>
              <a:t> </a:t>
            </a:r>
            <a:r>
              <a:rPr lang="ru-RU" dirty="0" err="1" smtClean="0"/>
              <a:t>України</a:t>
            </a:r>
            <a:r>
              <a:rPr lang="ru-RU" dirty="0" smtClean="0"/>
              <a:t>, як правило, один раз на </a:t>
            </a:r>
            <a:r>
              <a:rPr lang="ru-RU" dirty="0" err="1" smtClean="0"/>
              <a:t>рік</a:t>
            </a:r>
            <a:r>
              <a:rPr lang="ru-RU" dirty="0" smtClean="0"/>
              <a:t> </a:t>
            </a:r>
            <a:r>
              <a:rPr lang="ru-RU" dirty="0" err="1" smtClean="0"/>
              <a:t>під</a:t>
            </a:r>
            <a:r>
              <a:rPr lang="ru-RU" dirty="0" smtClean="0"/>
              <a:t> час </a:t>
            </a:r>
            <a:r>
              <a:rPr lang="ru-RU" dirty="0" err="1" smtClean="0"/>
              <a:t>затвердження</a:t>
            </a:r>
            <a:r>
              <a:rPr lang="ru-RU" dirty="0" smtClean="0"/>
              <a:t> Державного бюджету </a:t>
            </a:r>
            <a:r>
              <a:rPr lang="ru-RU" dirty="0" err="1" smtClean="0"/>
              <a:t>України</a:t>
            </a:r>
            <a:r>
              <a:rPr lang="ru-RU" dirty="0" smtClean="0"/>
              <a:t> з </a:t>
            </a:r>
            <a:r>
              <a:rPr lang="ru-RU" dirty="0" err="1" smtClean="0"/>
              <a:t>урахуванням</a:t>
            </a:r>
            <a:r>
              <a:rPr lang="ru-RU" dirty="0" smtClean="0"/>
              <a:t> </a:t>
            </a:r>
            <a:r>
              <a:rPr lang="ru-RU" dirty="0" err="1" smtClean="0"/>
              <a:t>пропозицій</a:t>
            </a:r>
            <a:r>
              <a:rPr lang="ru-RU" dirty="0" smtClean="0"/>
              <a:t>, </a:t>
            </a:r>
            <a:r>
              <a:rPr lang="ru-RU" dirty="0" err="1" smtClean="0"/>
              <a:t>вироблених</a:t>
            </a:r>
            <a:r>
              <a:rPr lang="ru-RU" dirty="0" smtClean="0"/>
              <a:t> шляхом </a:t>
            </a:r>
            <a:r>
              <a:rPr lang="ru-RU" dirty="0" err="1" smtClean="0"/>
              <a:t>переговорів</a:t>
            </a:r>
            <a:r>
              <a:rPr lang="ru-RU" dirty="0" smtClean="0"/>
              <a:t> </a:t>
            </a:r>
            <a:r>
              <a:rPr lang="ru-RU" dirty="0" err="1" smtClean="0"/>
              <a:t>представників</a:t>
            </a:r>
            <a:r>
              <a:rPr lang="ru-RU" dirty="0" smtClean="0"/>
              <a:t> </a:t>
            </a:r>
            <a:r>
              <a:rPr lang="ru-RU" dirty="0" err="1" smtClean="0"/>
              <a:t>професійних</a:t>
            </a:r>
            <a:r>
              <a:rPr lang="ru-RU" dirty="0" smtClean="0"/>
              <a:t> </a:t>
            </a:r>
            <a:r>
              <a:rPr lang="ru-RU" dirty="0" err="1" smtClean="0"/>
              <a:t>спілок</a:t>
            </a:r>
            <a:r>
              <a:rPr lang="ru-RU" dirty="0" smtClean="0"/>
              <a:t>, </a:t>
            </a:r>
            <a:r>
              <a:rPr lang="ru-RU" dirty="0" err="1" smtClean="0"/>
              <a:t>власників</a:t>
            </a:r>
            <a:r>
              <a:rPr lang="ru-RU" dirty="0" smtClean="0"/>
              <a:t> </a:t>
            </a:r>
            <a:r>
              <a:rPr lang="ru-RU" dirty="0" err="1" smtClean="0"/>
              <a:t>або</a:t>
            </a:r>
            <a:r>
              <a:rPr lang="ru-RU" dirty="0" smtClean="0"/>
              <a:t> </a:t>
            </a:r>
            <a:r>
              <a:rPr lang="ru-RU" dirty="0" err="1" smtClean="0"/>
              <a:t>уповноважених</a:t>
            </a:r>
            <a:r>
              <a:rPr lang="ru-RU" dirty="0" smtClean="0"/>
              <a:t> ними </a:t>
            </a:r>
            <a:r>
              <a:rPr lang="ru-RU" dirty="0" err="1" smtClean="0"/>
              <a:t>органів</a:t>
            </a:r>
            <a:r>
              <a:rPr lang="ru-RU" dirty="0" smtClean="0"/>
              <a:t>, </a:t>
            </a:r>
            <a:r>
              <a:rPr lang="ru-RU" dirty="0" err="1" smtClean="0"/>
              <a:t>які</a:t>
            </a:r>
            <a:r>
              <a:rPr lang="ru-RU" dirty="0" smtClean="0"/>
              <a:t> </a:t>
            </a:r>
            <a:r>
              <a:rPr lang="ru-RU" dirty="0" err="1" smtClean="0"/>
              <a:t>об'єдналися</a:t>
            </a:r>
            <a:r>
              <a:rPr lang="ru-RU" dirty="0" smtClean="0"/>
              <a:t> для </a:t>
            </a:r>
            <a:r>
              <a:rPr lang="ru-RU" dirty="0" err="1" smtClean="0"/>
              <a:t>ведення</a:t>
            </a:r>
            <a:r>
              <a:rPr lang="ru-RU" dirty="0" smtClean="0"/>
              <a:t> </a:t>
            </a:r>
            <a:r>
              <a:rPr lang="ru-RU" dirty="0" err="1" smtClean="0"/>
              <a:t>колективних</a:t>
            </a:r>
            <a:r>
              <a:rPr lang="ru-RU" dirty="0" smtClean="0"/>
              <a:t> </a:t>
            </a:r>
            <a:r>
              <a:rPr lang="ru-RU" dirty="0" err="1" smtClean="0"/>
              <a:t>переговорів</a:t>
            </a:r>
            <a:r>
              <a:rPr lang="ru-RU" dirty="0" smtClean="0"/>
              <a:t> і </a:t>
            </a:r>
            <a:r>
              <a:rPr lang="ru-RU" dirty="0" err="1" smtClean="0"/>
              <a:t>укладення</a:t>
            </a:r>
            <a:r>
              <a:rPr lang="ru-RU" dirty="0" smtClean="0"/>
              <a:t> </a:t>
            </a:r>
            <a:r>
              <a:rPr lang="ru-RU" dirty="0" err="1" smtClean="0"/>
              <a:t>генеральної</a:t>
            </a:r>
            <a:r>
              <a:rPr lang="ru-RU" dirty="0" smtClean="0"/>
              <a:t> угоди. </a:t>
            </a:r>
            <a:r>
              <a:rPr lang="ru-RU" dirty="0" err="1" smtClean="0"/>
              <a:t>Розмір</a:t>
            </a:r>
            <a:r>
              <a:rPr lang="ru-RU" dirty="0" smtClean="0"/>
              <a:t> </a:t>
            </a:r>
            <a:r>
              <a:rPr lang="ru-RU" dirty="0" err="1" smtClean="0"/>
              <a:t>мінімальної</a:t>
            </a:r>
            <a:r>
              <a:rPr lang="ru-RU" dirty="0" smtClean="0"/>
              <a:t> </a:t>
            </a:r>
            <a:r>
              <a:rPr lang="ru-RU" dirty="0" err="1" smtClean="0"/>
              <a:t>заробітної</a:t>
            </a:r>
            <a:r>
              <a:rPr lang="ru-RU" dirty="0" smtClean="0"/>
              <a:t> плати </a:t>
            </a:r>
            <a:r>
              <a:rPr lang="ru-RU" dirty="0" err="1" smtClean="0"/>
              <a:t>переглядається</a:t>
            </a:r>
            <a:r>
              <a:rPr lang="ru-RU" dirty="0" smtClean="0"/>
              <a:t> </a:t>
            </a:r>
            <a:r>
              <a:rPr lang="ru-RU" dirty="0" err="1" smtClean="0"/>
              <a:t>залежно</a:t>
            </a:r>
            <a:r>
              <a:rPr lang="ru-RU" dirty="0" smtClean="0"/>
              <a:t> </a:t>
            </a:r>
            <a:r>
              <a:rPr lang="ru-RU" dirty="0" err="1" smtClean="0"/>
              <a:t>від</a:t>
            </a:r>
            <a:r>
              <a:rPr lang="ru-RU" dirty="0" smtClean="0"/>
              <a:t> </a:t>
            </a:r>
            <a:r>
              <a:rPr lang="ru-RU" dirty="0" err="1" smtClean="0"/>
              <a:t>зростання</a:t>
            </a:r>
            <a:r>
              <a:rPr lang="ru-RU" dirty="0" smtClean="0"/>
              <a:t> </a:t>
            </a:r>
            <a:r>
              <a:rPr lang="ru-RU" dirty="0" err="1" smtClean="0"/>
              <a:t>індексів</a:t>
            </a:r>
            <a:r>
              <a:rPr lang="ru-RU" dirty="0" smtClean="0"/>
              <a:t> </a:t>
            </a:r>
            <a:r>
              <a:rPr lang="ru-RU" dirty="0" err="1" smtClean="0"/>
              <a:t>цін</a:t>
            </a:r>
            <a:r>
              <a:rPr lang="ru-RU" dirty="0" smtClean="0"/>
              <a:t> на </a:t>
            </a:r>
            <a:r>
              <a:rPr lang="ru-RU" dirty="0" err="1" smtClean="0"/>
              <a:t>споживчі</a:t>
            </a:r>
            <a:r>
              <a:rPr lang="ru-RU" dirty="0" smtClean="0"/>
              <a:t> </a:t>
            </a:r>
            <a:r>
              <a:rPr lang="ru-RU" dirty="0" err="1" smtClean="0"/>
              <a:t>товари</a:t>
            </a:r>
            <a:r>
              <a:rPr lang="ru-RU" dirty="0" smtClean="0"/>
              <a:t> і </a:t>
            </a:r>
            <a:r>
              <a:rPr lang="ru-RU" dirty="0" err="1" smtClean="0"/>
              <a:t>тарифів</a:t>
            </a:r>
            <a:r>
              <a:rPr lang="ru-RU" dirty="0" smtClean="0"/>
              <a:t> на </a:t>
            </a:r>
            <a:r>
              <a:rPr lang="ru-RU" dirty="0" err="1" smtClean="0"/>
              <a:t>послуги</a:t>
            </a:r>
            <a:r>
              <a:rPr lang="ru-RU" dirty="0" smtClean="0"/>
              <a:t> за </a:t>
            </a:r>
            <a:r>
              <a:rPr lang="ru-RU" dirty="0" err="1" smtClean="0"/>
              <a:t>угодою</a:t>
            </a:r>
            <a:r>
              <a:rPr lang="ru-RU" dirty="0" smtClean="0"/>
              <a:t> </a:t>
            </a:r>
            <a:r>
              <a:rPr lang="ru-RU" dirty="0" err="1" smtClean="0"/>
              <a:t>сторін</a:t>
            </a:r>
            <a:r>
              <a:rPr lang="ru-RU" dirty="0" smtClean="0"/>
              <a:t> </a:t>
            </a:r>
            <a:r>
              <a:rPr lang="ru-RU" dirty="0" err="1" smtClean="0"/>
              <a:t>колективних</a:t>
            </a:r>
            <a:r>
              <a:rPr lang="ru-RU" dirty="0" smtClean="0"/>
              <a:t> </a:t>
            </a:r>
            <a:r>
              <a:rPr lang="ru-RU" dirty="0" err="1" smtClean="0"/>
              <a:t>переговорів</a:t>
            </a:r>
            <a:r>
              <a:rPr lang="ru-RU" dirty="0" smtClean="0"/>
              <a:t>.</a:t>
            </a:r>
          </a:p>
          <a:p>
            <a:r>
              <a:rPr lang="ru-RU" dirty="0" err="1" smtClean="0"/>
              <a:t>Визначена</a:t>
            </a:r>
            <a:r>
              <a:rPr lang="ru-RU" dirty="0" smtClean="0"/>
              <a:t> на </a:t>
            </a:r>
            <a:r>
              <a:rPr lang="ru-RU" dirty="0" err="1" smtClean="0"/>
              <a:t>рівні</a:t>
            </a:r>
            <a:r>
              <a:rPr lang="ru-RU" dirty="0" smtClean="0"/>
              <a:t> </a:t>
            </a:r>
            <a:r>
              <a:rPr lang="ru-RU" dirty="0" err="1" smtClean="0"/>
              <a:t>держави</a:t>
            </a:r>
            <a:r>
              <a:rPr lang="ru-RU" dirty="0" smtClean="0"/>
              <a:t> </a:t>
            </a:r>
            <a:r>
              <a:rPr lang="ru-RU" dirty="0" err="1" smtClean="0"/>
              <a:t>мінімальна</a:t>
            </a:r>
            <a:r>
              <a:rPr lang="ru-RU" dirty="0" smtClean="0"/>
              <a:t> </a:t>
            </a:r>
            <a:r>
              <a:rPr lang="ru-RU" dirty="0" err="1" smtClean="0"/>
              <a:t>заробітна</a:t>
            </a:r>
            <a:r>
              <a:rPr lang="ru-RU" dirty="0" smtClean="0"/>
              <a:t> плата є державною </a:t>
            </a:r>
            <a:r>
              <a:rPr lang="ru-RU" dirty="0" err="1" smtClean="0"/>
              <a:t>гарантією</a:t>
            </a:r>
            <a:r>
              <a:rPr lang="ru-RU" dirty="0" smtClean="0"/>
              <a:t> для </a:t>
            </a:r>
            <a:r>
              <a:rPr lang="ru-RU" dirty="0" err="1" smtClean="0"/>
              <a:t>всіх</a:t>
            </a:r>
            <a:r>
              <a:rPr lang="ru-RU" dirty="0" smtClean="0"/>
              <a:t> </a:t>
            </a:r>
            <a:r>
              <a:rPr lang="ru-RU" dirty="0" err="1" smtClean="0"/>
              <a:t>категорій</a:t>
            </a:r>
            <a:r>
              <a:rPr lang="ru-RU" dirty="0" smtClean="0"/>
              <a:t> </a:t>
            </a:r>
            <a:r>
              <a:rPr lang="ru-RU" dirty="0" err="1" smtClean="0"/>
              <a:t>найманих</a:t>
            </a:r>
            <a:r>
              <a:rPr lang="ru-RU" dirty="0" smtClean="0"/>
              <a:t> </a:t>
            </a:r>
            <a:r>
              <a:rPr lang="ru-RU" dirty="0" err="1" smtClean="0"/>
              <a:t>працівників</a:t>
            </a:r>
            <a:r>
              <a:rPr lang="ru-RU" dirty="0" smtClean="0"/>
              <a:t> і не </a:t>
            </a:r>
            <a:r>
              <a:rPr lang="ru-RU" dirty="0" err="1" smtClean="0"/>
              <a:t>підлягає</a:t>
            </a:r>
            <a:r>
              <a:rPr lang="ru-RU" dirty="0" smtClean="0"/>
              <a:t> </a:t>
            </a:r>
            <a:r>
              <a:rPr lang="ru-RU" dirty="0" err="1" smtClean="0"/>
              <a:t>зниженню</a:t>
            </a:r>
            <a:r>
              <a:rPr lang="ru-RU" dirty="0" smtClean="0"/>
              <a:t> на </a:t>
            </a:r>
            <a:r>
              <a:rPr lang="ru-RU" dirty="0" err="1" smtClean="0"/>
              <a:t>рівні</a:t>
            </a:r>
            <a:r>
              <a:rPr lang="ru-RU" dirty="0" smtClean="0"/>
              <a:t> </a:t>
            </a:r>
            <a:r>
              <a:rPr lang="ru-RU" dirty="0" err="1" smtClean="0"/>
              <a:t>галузі</a:t>
            </a:r>
            <a:r>
              <a:rPr lang="ru-RU" dirty="0" smtClean="0"/>
              <a:t> та </a:t>
            </a:r>
            <a:r>
              <a:rPr lang="ru-RU" dirty="0" err="1" smtClean="0"/>
              <a:t>підприємства</a:t>
            </a:r>
            <a:endParaRPr lang="ru-RU" dirty="0"/>
          </a:p>
        </p:txBody>
      </p:sp>
      <p:pic>
        <p:nvPicPr>
          <p:cNvPr id="3" name="Рисунок 2"/>
          <p:cNvPicPr>
            <a:picLocks noChangeAspect="1"/>
          </p:cNvPicPr>
          <p:nvPr/>
        </p:nvPicPr>
        <p:blipFill>
          <a:blip r:embed="rId2"/>
          <a:stretch>
            <a:fillRect/>
          </a:stretch>
        </p:blipFill>
        <p:spPr>
          <a:xfrm>
            <a:off x="1907177" y="2168434"/>
            <a:ext cx="7641772" cy="4402183"/>
          </a:xfrm>
          <a:prstGeom prst="rect">
            <a:avLst/>
          </a:prstGeom>
        </p:spPr>
      </p:pic>
    </p:spTree>
    <p:extLst>
      <p:ext uri="{BB962C8B-B14F-4D97-AF65-F5344CB8AC3E}">
        <p14:creationId xmlns:p14="http://schemas.microsoft.com/office/powerpoint/2010/main" val="3070675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756" y="142113"/>
            <a:ext cx="11862262" cy="5909310"/>
          </a:xfrm>
          <a:prstGeom prst="rect">
            <a:avLst/>
          </a:prstGeom>
        </p:spPr>
        <p:txBody>
          <a:bodyPr wrap="square">
            <a:spAutoFit/>
          </a:bodyPr>
          <a:lstStyle/>
          <a:p>
            <a:r>
              <a:rPr lang="uk-UA" dirty="0" smtClean="0"/>
              <a:t>Правильна </a:t>
            </a:r>
            <a:r>
              <a:rPr lang="uk-UA" dirty="0"/>
              <a:t>організація заробітної плати безпосередньо впливає на темпи зростання продуктивності праці, стимулює підвищення кваліфікації трудящих.</a:t>
            </a:r>
          </a:p>
          <a:p>
            <a:r>
              <a:rPr lang="uk-UA" dirty="0"/>
              <a:t>Заробітна плата може діяти як чинник, що не стимулює, а, навпаки, гальмує розвиток продуктивності праці. Повільна робота часто винагороджується оплатою наднормових. Сам факт більших   витрат часу не є автоматичним індикатором виконання більшого об'єму робіт, хоча схеми оплати праці часто виходять саме з цих припущень. В діяльності щодо організації оплати праці підприємцю </a:t>
            </a:r>
            <a:r>
              <a:rPr lang="uk-UA" dirty="0" err="1"/>
              <a:t>рідко</a:t>
            </a:r>
            <a:r>
              <a:rPr lang="uk-UA" dirty="0"/>
              <a:t> надається повна самостійність. Звичайно оплата праці регулюється і контролюється компетентними державними органами.</a:t>
            </a:r>
          </a:p>
          <a:p>
            <a:r>
              <a:rPr lang="uk-UA" dirty="0"/>
              <a:t>Основними елементами організації праці на рівні підприємства є нормування праці, тарифна система, форми та системи заробітної плати </a:t>
            </a:r>
            <a:r>
              <a:rPr lang="uk-UA" dirty="0" smtClean="0"/>
              <a:t>і угоди </a:t>
            </a:r>
            <a:r>
              <a:rPr lang="uk-UA" dirty="0"/>
              <a:t>та договори на різних рівнях економіки. Всі ці елементи мають своє призначення та тісно взаємопов’язані між собою.</a:t>
            </a:r>
          </a:p>
          <a:p>
            <a:r>
              <a:rPr lang="uk-UA" b="1" dirty="0"/>
              <a:t>Нормування праці </a:t>
            </a:r>
            <a:r>
              <a:rPr lang="uk-UA" dirty="0"/>
              <a:t>допомагає встановлювати науково </a:t>
            </a:r>
            <a:r>
              <a:rPr lang="uk-UA" dirty="0" err="1"/>
              <a:t>обгрунтовані</a:t>
            </a:r>
            <a:r>
              <a:rPr lang="uk-UA" dirty="0"/>
              <a:t> затрати праці, підвищувати продуктивність праці за допомогою використання нової техніки, удосконалення організації праці, зменшення витрат на випуск продукції. При використанні необґрунтованих норм відбувається підвищення собівартості продукції, зниження прибутку та призводить до порушення принципу оплати залежно від кількості затраченої праці</a:t>
            </a:r>
            <a:r>
              <a:rPr lang="uk-UA" dirty="0" smtClean="0"/>
              <a:t>.</a:t>
            </a:r>
          </a:p>
          <a:p>
            <a:r>
              <a:rPr lang="uk-UA" dirty="0"/>
              <a:t>Рівень індивідуальної заробітної плати працівників залежно від їх кваліфікації, умов праці, галузевих особливостей встановлюється за допомогою тарифної системи. Це сукупність нормативних актів, за допомогою яких здійснюється розподіл та регулювання заробітної плати різних груп та категорій працівників.</a:t>
            </a:r>
          </a:p>
          <a:p>
            <a:r>
              <a:rPr lang="uk-UA" dirty="0"/>
              <a:t>За допомогою форм і систем заробітної плати здійснюється зв’язок кількісних і якісних показників праці з заробітком працівників. Вони визначають порядок нарахування та виплат заробітної плати та сприяють матеріальному заохоченні працівників у зростанні продуктивності праці, підвищенні ефективності виробництва</a:t>
            </a:r>
          </a:p>
          <a:p>
            <a:endParaRPr lang="uk-UA" dirty="0"/>
          </a:p>
        </p:txBody>
      </p:sp>
    </p:spTree>
    <p:extLst>
      <p:ext uri="{BB962C8B-B14F-4D97-AF65-F5344CB8AC3E}">
        <p14:creationId xmlns:p14="http://schemas.microsoft.com/office/powerpoint/2010/main" val="86525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637" y="0"/>
            <a:ext cx="10515600" cy="624090"/>
          </a:xfrm>
        </p:spPr>
        <p:txBody>
          <a:bodyPr>
            <a:normAutofit/>
          </a:bodyPr>
          <a:lstStyle/>
          <a:p>
            <a:r>
              <a:rPr lang="uk-UA" sz="2800" dirty="0"/>
              <a:t>Державне регулювання оплати праці</a:t>
            </a:r>
            <a:endParaRPr lang="ru-UA" sz="2800" dirty="0"/>
          </a:p>
        </p:txBody>
      </p:sp>
      <p:sp>
        <p:nvSpPr>
          <p:cNvPr id="3" name="Объект 2"/>
          <p:cNvSpPr>
            <a:spLocks noGrp="1"/>
          </p:cNvSpPr>
          <p:nvPr>
            <p:ph idx="1"/>
          </p:nvPr>
        </p:nvSpPr>
        <p:spPr>
          <a:xfrm>
            <a:off x="207817" y="665018"/>
            <a:ext cx="11762509" cy="5710844"/>
          </a:xfrm>
        </p:spPr>
        <p:txBody>
          <a:bodyPr>
            <a:normAutofit fontScale="62500" lnSpcReduction="20000"/>
          </a:bodyPr>
          <a:lstStyle/>
          <a:p>
            <a:r>
              <a:rPr lang="ru-RU" dirty="0"/>
              <a:t>До </a:t>
            </a:r>
            <a:r>
              <a:rPr lang="ru-RU" dirty="0" err="1"/>
              <a:t>основних</a:t>
            </a:r>
            <a:r>
              <a:rPr lang="ru-RU" dirty="0"/>
              <a:t> </a:t>
            </a:r>
            <a:r>
              <a:rPr lang="ru-RU" dirty="0" err="1"/>
              <a:t>суб'єктів</a:t>
            </a:r>
            <a:r>
              <a:rPr lang="ru-RU" dirty="0"/>
              <a:t> </a:t>
            </a:r>
            <a:r>
              <a:rPr lang="ru-RU" dirty="0" err="1"/>
              <a:t>організації</a:t>
            </a:r>
            <a:r>
              <a:rPr lang="ru-RU" dirty="0"/>
              <a:t> оплати </a:t>
            </a:r>
            <a:r>
              <a:rPr lang="ru-RU" dirty="0" err="1"/>
              <a:t>праці</a:t>
            </a:r>
            <a:r>
              <a:rPr lang="ru-RU" dirty="0"/>
              <a:t> належать </a:t>
            </a:r>
            <a:r>
              <a:rPr lang="ru-RU" dirty="0" err="1"/>
              <a:t>органи</a:t>
            </a:r>
            <a:r>
              <a:rPr lang="ru-RU" dirty="0"/>
              <a:t> </a:t>
            </a:r>
            <a:r>
              <a:rPr lang="ru-RU" dirty="0" err="1"/>
              <a:t>державної</a:t>
            </a:r>
            <a:r>
              <a:rPr lang="ru-RU" dirty="0"/>
              <a:t> </a:t>
            </a:r>
            <a:r>
              <a:rPr lang="ru-RU" dirty="0" err="1"/>
              <a:t>влади</a:t>
            </a:r>
            <a:r>
              <a:rPr lang="ru-RU" dirty="0"/>
              <a:t> та </a:t>
            </a:r>
            <a:r>
              <a:rPr lang="ru-RU" dirty="0" err="1"/>
              <a:t>місцевого</a:t>
            </a:r>
            <a:r>
              <a:rPr lang="ru-RU" dirty="0"/>
              <a:t> </a:t>
            </a:r>
            <a:r>
              <a:rPr lang="ru-RU" dirty="0" err="1"/>
              <a:t>самоврядування</a:t>
            </a:r>
            <a:r>
              <a:rPr lang="ru-RU" dirty="0"/>
              <a:t> (ст. 5 Закону “Про оплату </a:t>
            </a:r>
            <a:r>
              <a:rPr lang="ru-RU" dirty="0" err="1"/>
              <a:t>праці</a:t>
            </a:r>
            <a:r>
              <a:rPr lang="ru-RU" dirty="0"/>
              <a:t>”). Сферою державного </a:t>
            </a:r>
            <a:r>
              <a:rPr lang="ru-RU" dirty="0" err="1"/>
              <a:t>регулювання</a:t>
            </a:r>
            <a:r>
              <a:rPr lang="ru-RU" dirty="0"/>
              <a:t> оплати </a:t>
            </a:r>
            <a:r>
              <a:rPr lang="ru-RU" dirty="0" err="1"/>
              <a:t>праці</a:t>
            </a:r>
            <a:r>
              <a:rPr lang="ru-RU" dirty="0"/>
              <a:t> </a:t>
            </a:r>
            <a:r>
              <a:rPr lang="ru-RU" dirty="0" err="1"/>
              <a:t>відповідно</a:t>
            </a:r>
            <a:r>
              <a:rPr lang="ru-RU" dirty="0"/>
              <a:t> до закону (ст. 8) є:</a:t>
            </a:r>
          </a:p>
          <a:p>
            <a:r>
              <a:rPr lang="ru-RU" dirty="0"/>
              <a:t>•	</a:t>
            </a:r>
            <a:r>
              <a:rPr lang="ru-RU" dirty="0" err="1"/>
              <a:t>установлення</a:t>
            </a:r>
            <a:r>
              <a:rPr lang="ru-RU" dirty="0"/>
              <a:t> </a:t>
            </a:r>
            <a:r>
              <a:rPr lang="ru-RU" dirty="0" err="1"/>
              <a:t>розміру</a:t>
            </a:r>
            <a:r>
              <a:rPr lang="ru-RU" dirty="0"/>
              <a:t> </a:t>
            </a:r>
            <a:r>
              <a:rPr lang="ru-RU" dirty="0" err="1"/>
              <a:t>мінімальної</a:t>
            </a:r>
            <a:r>
              <a:rPr lang="ru-RU" dirty="0"/>
              <a:t> </a:t>
            </a:r>
            <a:r>
              <a:rPr lang="ru-RU" dirty="0" err="1"/>
              <a:t>заробітної</a:t>
            </a:r>
            <a:r>
              <a:rPr lang="ru-RU" dirty="0"/>
              <a:t> плати та </a:t>
            </a:r>
            <a:r>
              <a:rPr lang="ru-RU" dirty="0" err="1"/>
              <a:t>інших</a:t>
            </a:r>
            <a:r>
              <a:rPr lang="ru-RU" dirty="0"/>
              <a:t> </a:t>
            </a:r>
            <a:r>
              <a:rPr lang="ru-RU" dirty="0" err="1"/>
              <a:t>державних</a:t>
            </a:r>
            <a:r>
              <a:rPr lang="ru-RU" dirty="0"/>
              <a:t> норм та </a:t>
            </a:r>
            <a:r>
              <a:rPr lang="ru-RU" dirty="0" err="1"/>
              <a:t>гарантій</a:t>
            </a:r>
            <a:r>
              <a:rPr lang="ru-RU" dirty="0"/>
              <a:t>;</a:t>
            </a:r>
          </a:p>
          <a:p>
            <a:r>
              <a:rPr lang="uk-UA" dirty="0"/>
              <a:t>•	установлення умов та розміру оплати праці керівників підприємств, які засновані на державній, комунальній власності, а також працівників підприємств, установ, організацій, що фінансуються із бюджету;</a:t>
            </a:r>
          </a:p>
          <a:p>
            <a:r>
              <a:rPr lang="uk-UA" dirty="0"/>
              <a:t>•	регулювання фондів оплати праці працівників підприємств- монополістів, згідно з переліком, який визначає Кабінет Міністрів;</a:t>
            </a:r>
          </a:p>
          <a:p>
            <a:r>
              <a:rPr lang="uk-UA" dirty="0"/>
              <a:t>•	оподаткування доходів працівників.</a:t>
            </a:r>
          </a:p>
          <a:p>
            <a:r>
              <a:rPr lang="uk-UA" dirty="0"/>
              <a:t>На відміну від раніше чинної норми, коли до мінімальної заробітної плати не включалися доплати, надбавки, заохочувальні та компенсаційні виплати, і розмір тарифної ставки робітника першого розряду мав бути вищим за законодавчо встановлений розмір мінімальної заробітної плати, на сьогодні передбачено:</a:t>
            </a:r>
          </a:p>
          <a:p>
            <a:r>
              <a:rPr lang="uk-UA" dirty="0"/>
              <a:t>•	підставою для перегляду тарифної сітки є лише тарифна ставка робітника першого розряду, що встановлюється в розмірі, не нижчому від визначеного генеральною (галузевою) угодою;</a:t>
            </a:r>
          </a:p>
          <a:p>
            <a:r>
              <a:rPr lang="uk-UA" dirty="0"/>
              <a:t>•	якщо працівникові, який виконав місячну (годинну) норму праці, нарахована заробітна плата нижча від законодавчо встановленого розміру мінімальної заробітної плати, підприємство доплачує до її рівня;</a:t>
            </a:r>
          </a:p>
          <a:p>
            <a:r>
              <a:rPr lang="uk-UA" dirty="0"/>
              <a:t>•	до мінімальної заробітної плати не включаються доплати за роботу в надурочний час; у важких, шкідливих, особливо шкідливих умовах праці; на роботах з особливими природними географічними та геологічними умовами та умовами </a:t>
            </a:r>
            <a:r>
              <a:rPr lang="uk-UA" dirty="0" err="1"/>
              <a:t>підвищенного</a:t>
            </a:r>
            <a:r>
              <a:rPr lang="uk-UA" dirty="0"/>
              <a:t> ризику для здоров’я; а також премії до ювілейних дат, за винаходи та раціоналізаторські пропозиції, матеріальна допомога.</a:t>
            </a:r>
          </a:p>
          <a:p>
            <a:endParaRPr lang="ru-UA" dirty="0"/>
          </a:p>
        </p:txBody>
      </p:sp>
    </p:spTree>
    <p:extLst>
      <p:ext uri="{BB962C8B-B14F-4D97-AF65-F5344CB8AC3E}">
        <p14:creationId xmlns:p14="http://schemas.microsoft.com/office/powerpoint/2010/main" val="306369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52500" y="326570"/>
            <a:ext cx="10287000" cy="6257109"/>
          </a:xfrm>
          <a:prstGeom prst="rect">
            <a:avLst/>
          </a:prstGeom>
        </p:spPr>
      </p:pic>
    </p:spTree>
    <p:extLst>
      <p:ext uri="{BB962C8B-B14F-4D97-AF65-F5344CB8AC3E}">
        <p14:creationId xmlns:p14="http://schemas.microsoft.com/office/powerpoint/2010/main" val="1489695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257" y="499007"/>
            <a:ext cx="11720945" cy="5909310"/>
          </a:xfrm>
          <a:prstGeom prst="rect">
            <a:avLst/>
          </a:prstGeom>
        </p:spPr>
        <p:txBody>
          <a:bodyPr wrap="square">
            <a:spAutoFit/>
          </a:bodyPr>
          <a:lstStyle/>
          <a:p>
            <a:r>
              <a:rPr lang="uk-UA" dirty="0"/>
              <a:t>Розмір мінімальної заробітної плати встановлюється Верховною Радою України за поданням Кабінету Міністрів України, як правило, один раз на рік під час затвердження Державного бюджету України з урахуванням пропозицій, вироблених шляхом переговорів представників професійних спілок, власників або уповноважених ними органів, які об'єдналися для ведення колективних переговорів і укладення генеральної угоди. Розмір мінімальної заробітної плати переглядається залежно від зростання індексів цін на споживчі товари і тарифів на послуги за угодою сторін колективних переговорів.</a:t>
            </a:r>
          </a:p>
          <a:p>
            <a:r>
              <a:rPr lang="uk-UA" dirty="0"/>
              <a:t>Визначена на рівні держави мінімальна заробітна плата є державною гарантією для всіх категорій найманих працівників і не підлягає зниженню на рівні галузі та підприємства</a:t>
            </a:r>
            <a:r>
              <a:rPr lang="uk-UA" dirty="0" smtClean="0"/>
              <a:t>.</a:t>
            </a:r>
          </a:p>
          <a:p>
            <a:r>
              <a:rPr lang="ru-RU" b="1" dirty="0"/>
              <a:t>з 1 </a:t>
            </a:r>
            <a:r>
              <a:rPr lang="ru-RU" b="1" dirty="0" err="1"/>
              <a:t>січня</a:t>
            </a:r>
            <a:r>
              <a:rPr lang="ru-RU" b="1" dirty="0"/>
              <a:t> 2024 року </a:t>
            </a:r>
            <a:r>
              <a:rPr lang="ru-RU" b="1" dirty="0" err="1"/>
              <a:t>встановили</a:t>
            </a:r>
            <a:r>
              <a:rPr lang="ru-RU" b="1" dirty="0"/>
              <a:t> </a:t>
            </a:r>
            <a:r>
              <a:rPr lang="ru-RU" b="1" dirty="0" err="1"/>
              <a:t>такі</a:t>
            </a:r>
            <a:r>
              <a:rPr lang="ru-RU" b="1" dirty="0"/>
              <a:t> </a:t>
            </a:r>
            <a:r>
              <a:rPr lang="ru-RU" b="1" dirty="0" err="1"/>
              <a:t>розміри</a:t>
            </a:r>
            <a:r>
              <a:rPr lang="ru-RU" b="1" dirty="0"/>
              <a:t> </a:t>
            </a:r>
            <a:r>
              <a:rPr lang="ru-RU" b="1" dirty="0" err="1"/>
              <a:t>мінімальної</a:t>
            </a:r>
            <a:r>
              <a:rPr lang="ru-RU" b="1" dirty="0"/>
              <a:t> </a:t>
            </a:r>
            <a:r>
              <a:rPr lang="ru-RU" b="1" dirty="0" err="1"/>
              <a:t>зарплати</a:t>
            </a:r>
            <a:r>
              <a:rPr lang="ru-RU" b="1" dirty="0"/>
              <a:t>: з 1 </a:t>
            </a:r>
            <a:r>
              <a:rPr lang="ru-RU" b="1" dirty="0" err="1"/>
              <a:t>січня</a:t>
            </a:r>
            <a:r>
              <a:rPr lang="ru-RU" b="1" dirty="0"/>
              <a:t> 2024 року - 7 100 </a:t>
            </a:r>
            <a:r>
              <a:rPr lang="ru-RU" b="1" dirty="0" err="1"/>
              <a:t>гривень</a:t>
            </a:r>
            <a:r>
              <a:rPr lang="ru-RU" b="1" dirty="0"/>
              <a:t>, а з 1 </a:t>
            </a:r>
            <a:r>
              <a:rPr lang="ru-RU" b="1" dirty="0" err="1"/>
              <a:t>квітня</a:t>
            </a:r>
            <a:r>
              <a:rPr lang="ru-RU" b="1" dirty="0"/>
              <a:t> 2024 року - 8 000 </a:t>
            </a:r>
            <a:r>
              <a:rPr lang="ru-RU" b="1" dirty="0" err="1"/>
              <a:t>гривень</a:t>
            </a:r>
            <a:r>
              <a:rPr lang="ru-RU" b="1" dirty="0" smtClean="0"/>
              <a:t>.</a:t>
            </a:r>
          </a:p>
          <a:p>
            <a:r>
              <a:rPr lang="uk-UA" dirty="0"/>
              <a:t>На рівні держави визначаються норми і гарантії в оплаті праці працівників, молодших вісімнадцяти років, за скороченої тривалості їх щоденної роботи тощо; гарантії для працівників щодо оплати щорічних відпусток; за час виконання державних обов'язків; для тих, хто направляється для підвищення кваліфікації, на обстеження в медичний заклад; переведених за станом здоров'я на легшу </a:t>
            </a:r>
            <a:r>
              <a:rPr lang="uk-UA" dirty="0" err="1"/>
              <a:t>нижчеоплачувану</a:t>
            </a:r>
            <a:r>
              <a:rPr lang="uk-UA" dirty="0"/>
              <a:t> роботу; переведених тимчасово на іншу роботу у зв'язку з виробничою необхідністю; для вагітних жінок і жінок, які мають дітей віком до трьох років, переведених на легшу роботу; при різних формах виробничого навчання, перекваліфікації або навчання іншим спеціальностям; для донорів тощо. Гарантії та компенсації працівникам у разі переїзду на роботу до іншої місцевості, службових </a:t>
            </a:r>
            <a:r>
              <a:rPr lang="uk-UA" dirty="0" err="1"/>
              <a:t>відряджень</a:t>
            </a:r>
            <a:r>
              <a:rPr lang="uk-UA" dirty="0"/>
              <a:t>, роботи у польових умовах тощо.</a:t>
            </a:r>
          </a:p>
          <a:p>
            <a:r>
              <a:rPr lang="uk-UA" dirty="0"/>
              <a:t>Отже, державне регулювання здійснюється в тих питаннях, які самі не можуть вирішитися, а решта питань вирішується шляхом договірного регулювання.</a:t>
            </a:r>
          </a:p>
          <a:p>
            <a:endParaRPr lang="uk-UA" dirty="0"/>
          </a:p>
        </p:txBody>
      </p:sp>
    </p:spTree>
    <p:extLst>
      <p:ext uri="{BB962C8B-B14F-4D97-AF65-F5344CB8AC3E}">
        <p14:creationId xmlns:p14="http://schemas.microsoft.com/office/powerpoint/2010/main" val="1093405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91086"/>
          </a:xfrm>
        </p:spPr>
        <p:txBody>
          <a:bodyPr>
            <a:normAutofit/>
          </a:bodyPr>
          <a:lstStyle/>
          <a:p>
            <a:r>
              <a:rPr lang="uk-UA" sz="2800" dirty="0"/>
              <a:t>Договірне регулювання оплати праці</a:t>
            </a:r>
            <a:endParaRPr lang="ru-UA" sz="2800" dirty="0"/>
          </a:p>
        </p:txBody>
      </p:sp>
      <p:sp>
        <p:nvSpPr>
          <p:cNvPr id="3" name="Объект 2"/>
          <p:cNvSpPr>
            <a:spLocks noGrp="1"/>
          </p:cNvSpPr>
          <p:nvPr>
            <p:ph idx="1"/>
          </p:nvPr>
        </p:nvSpPr>
        <p:spPr>
          <a:xfrm>
            <a:off x="838200" y="1005840"/>
            <a:ext cx="10515600" cy="5660967"/>
          </a:xfrm>
        </p:spPr>
        <p:txBody>
          <a:bodyPr>
            <a:normAutofit fontScale="85000" lnSpcReduction="20000"/>
          </a:bodyPr>
          <a:lstStyle/>
          <a:p>
            <a:r>
              <a:rPr lang="uk-UA" dirty="0"/>
              <a:t>Одним з напрямів соціально-трудових відносин є укладення колективних договорів і колективних угод. У даний час в Україні вони укладаються на виробничому, регіональному, галузевому і національному рівнях. У 1998 </a:t>
            </a:r>
            <a:r>
              <a:rPr lang="en-US" dirty="0"/>
              <a:t>p. </a:t>
            </a:r>
            <a:r>
              <a:rPr lang="uk-UA" dirty="0"/>
              <a:t>соціальні гарантії у сфері зайнятості, оплати праці й доходів, доплат, надбавок закріплені Генеральною угодою між Кабінетом Міністрів України, Українським союзом промисловців і підприємців і профспілковими об'єднаннями України, 70 галузевими і 27 регіональними угодами</a:t>
            </a:r>
            <a:r>
              <a:rPr lang="uk-UA" dirty="0" smtClean="0"/>
              <a:t>.</a:t>
            </a:r>
            <a:r>
              <a:rPr lang="ru-RU" dirty="0"/>
              <a:t> </a:t>
            </a:r>
            <a:r>
              <a:rPr lang="ru-RU" dirty="0" err="1"/>
              <a:t>Договірне</a:t>
            </a:r>
            <a:r>
              <a:rPr lang="ru-RU" dirty="0"/>
              <a:t> </a:t>
            </a:r>
            <a:r>
              <a:rPr lang="ru-RU" dirty="0" err="1"/>
              <a:t>регулювання</a:t>
            </a:r>
            <a:r>
              <a:rPr lang="ru-RU" dirty="0"/>
              <a:t> є </a:t>
            </a:r>
            <a:r>
              <a:rPr lang="ru-RU" dirty="0" err="1"/>
              <a:t>важливою</a:t>
            </a:r>
            <a:r>
              <a:rPr lang="ru-RU" dirty="0"/>
              <a:t> </a:t>
            </a:r>
            <a:r>
              <a:rPr lang="ru-RU" dirty="0" err="1"/>
              <a:t>складовою</a:t>
            </a:r>
            <a:r>
              <a:rPr lang="ru-RU" dirty="0"/>
              <a:t> </a:t>
            </a:r>
            <a:r>
              <a:rPr lang="ru-RU" dirty="0" err="1"/>
              <a:t>частиною</a:t>
            </a:r>
            <a:r>
              <a:rPr lang="ru-RU" dirty="0"/>
              <a:t> </a:t>
            </a:r>
            <a:r>
              <a:rPr lang="ru-RU" dirty="0" err="1"/>
              <a:t>системи</a:t>
            </a:r>
            <a:r>
              <a:rPr lang="ru-RU" dirty="0"/>
              <a:t> </a:t>
            </a:r>
            <a:r>
              <a:rPr lang="ru-RU" dirty="0" err="1"/>
              <a:t>соціального</a:t>
            </a:r>
            <a:r>
              <a:rPr lang="ru-RU" dirty="0"/>
              <a:t> </a:t>
            </a:r>
            <a:r>
              <a:rPr lang="ru-RU" dirty="0" smtClean="0"/>
              <a:t>партнерства</a:t>
            </a:r>
          </a:p>
          <a:p>
            <a:r>
              <a:rPr lang="ru-RU" dirty="0" err="1"/>
              <a:t>Договірне</a:t>
            </a:r>
            <a:r>
              <a:rPr lang="ru-RU" dirty="0"/>
              <a:t> </a:t>
            </a:r>
            <a:r>
              <a:rPr lang="ru-RU" dirty="0" err="1"/>
              <a:t>регулювання</a:t>
            </a:r>
            <a:r>
              <a:rPr lang="ru-RU" dirty="0"/>
              <a:t> оплати </a:t>
            </a:r>
            <a:r>
              <a:rPr lang="ru-RU" dirty="0" err="1"/>
              <a:t>праці</a:t>
            </a:r>
            <a:r>
              <a:rPr lang="ru-RU" dirty="0"/>
              <a:t> </a:t>
            </a:r>
            <a:r>
              <a:rPr lang="ru-RU" dirty="0" err="1"/>
              <a:t>найманих</a:t>
            </a:r>
            <a:r>
              <a:rPr lang="ru-RU" dirty="0"/>
              <a:t> </a:t>
            </a:r>
            <a:r>
              <a:rPr lang="ru-RU" dirty="0" err="1"/>
              <a:t>працівників</a:t>
            </a:r>
            <a:r>
              <a:rPr lang="ru-RU" dirty="0"/>
              <a:t> в </a:t>
            </a:r>
            <a:r>
              <a:rPr lang="ru-RU" dirty="0" err="1"/>
              <a:t>Україні</a:t>
            </a:r>
            <a:r>
              <a:rPr lang="ru-RU" dirty="0"/>
              <a:t> </a:t>
            </a:r>
            <a:r>
              <a:rPr lang="ru-RU" dirty="0" err="1"/>
              <a:t>здійснюється</a:t>
            </a:r>
            <a:r>
              <a:rPr lang="ru-RU" dirty="0"/>
              <a:t> на </a:t>
            </a:r>
            <a:r>
              <a:rPr lang="ru-RU" dirty="0" err="1"/>
              <a:t>основі</a:t>
            </a:r>
            <a:r>
              <a:rPr lang="ru-RU" dirty="0"/>
              <a:t> </a:t>
            </a:r>
            <a:r>
              <a:rPr lang="ru-RU" dirty="0" err="1"/>
              <a:t>системи</a:t>
            </a:r>
            <a:r>
              <a:rPr lang="ru-RU" dirty="0"/>
              <a:t> </a:t>
            </a:r>
            <a:r>
              <a:rPr lang="ru-RU" dirty="0" err="1"/>
              <a:t>тарифних</a:t>
            </a:r>
            <a:r>
              <a:rPr lang="ru-RU" dirty="0"/>
              <a:t> </a:t>
            </a:r>
            <a:r>
              <a:rPr lang="ru-RU" dirty="0" err="1"/>
              <a:t>угод</a:t>
            </a:r>
            <a:r>
              <a:rPr lang="ru-RU" dirty="0"/>
              <a:t> на </a:t>
            </a:r>
            <a:r>
              <a:rPr lang="ru-RU" dirty="0" err="1"/>
              <a:t>всіх</a:t>
            </a:r>
            <a:r>
              <a:rPr lang="ru-RU" dirty="0"/>
              <a:t> </a:t>
            </a:r>
            <a:r>
              <a:rPr lang="ru-RU" dirty="0" err="1"/>
              <a:t>рівнях</a:t>
            </a:r>
            <a:r>
              <a:rPr lang="ru-RU" dirty="0"/>
              <a:t> </a:t>
            </a:r>
            <a:r>
              <a:rPr lang="ru-RU" dirty="0" err="1"/>
              <a:t>управління</a:t>
            </a:r>
            <a:r>
              <a:rPr lang="ru-RU" dirty="0"/>
              <a:t>, </a:t>
            </a:r>
            <a:r>
              <a:rPr lang="ru-RU" dirty="0" err="1"/>
              <a:t>які</a:t>
            </a:r>
            <a:r>
              <a:rPr lang="ru-RU" dirty="0"/>
              <a:t> </a:t>
            </a:r>
            <a:r>
              <a:rPr lang="ru-RU" dirty="0" err="1"/>
              <a:t>досягаються</a:t>
            </a:r>
            <a:r>
              <a:rPr lang="ru-RU" dirty="0"/>
              <a:t> в </a:t>
            </a:r>
            <a:r>
              <a:rPr lang="ru-RU" dirty="0" err="1"/>
              <a:t>результаті</a:t>
            </a:r>
            <a:r>
              <a:rPr lang="ru-RU" dirty="0"/>
              <a:t> </a:t>
            </a:r>
            <a:r>
              <a:rPr lang="ru-RU" dirty="0" err="1"/>
              <a:t>колективних</a:t>
            </a:r>
            <a:r>
              <a:rPr lang="ru-RU" dirty="0"/>
              <a:t> </a:t>
            </a:r>
            <a:r>
              <a:rPr lang="ru-RU" dirty="0" err="1"/>
              <a:t>переговорів</a:t>
            </a:r>
            <a:r>
              <a:rPr lang="ru-RU" dirty="0"/>
              <a:t>.</a:t>
            </a:r>
          </a:p>
          <a:p>
            <a:r>
              <a:rPr lang="ru-RU" dirty="0" err="1"/>
              <a:t>Існує</a:t>
            </a:r>
            <a:r>
              <a:rPr lang="ru-RU" dirty="0"/>
              <a:t> </a:t>
            </a:r>
            <a:r>
              <a:rPr lang="ru-RU" dirty="0" err="1"/>
              <a:t>декілька</a:t>
            </a:r>
            <a:r>
              <a:rPr lang="ru-RU" dirty="0"/>
              <a:t> </a:t>
            </a:r>
            <a:r>
              <a:rPr lang="ru-RU" dirty="0" err="1"/>
              <a:t>видів</a:t>
            </a:r>
            <a:r>
              <a:rPr lang="ru-RU" dirty="0"/>
              <a:t> </a:t>
            </a:r>
            <a:r>
              <a:rPr lang="ru-RU" dirty="0" err="1"/>
              <a:t>угод</a:t>
            </a:r>
            <a:r>
              <a:rPr lang="ru-RU" dirty="0"/>
              <a:t>, </a:t>
            </a:r>
            <a:r>
              <a:rPr lang="ru-RU" dirty="0" err="1"/>
              <a:t>що</a:t>
            </a:r>
            <a:r>
              <a:rPr lang="ru-RU" dirty="0"/>
              <a:t> </a:t>
            </a:r>
            <a:r>
              <a:rPr lang="ru-RU" dirty="0" err="1"/>
              <a:t>укладаються</a:t>
            </a:r>
            <a:r>
              <a:rPr lang="ru-RU" dirty="0"/>
              <a:t> на таких </a:t>
            </a:r>
            <a:r>
              <a:rPr lang="ru-RU" dirty="0" err="1"/>
              <a:t>рівнях</a:t>
            </a:r>
            <a:r>
              <a:rPr lang="ru-RU" dirty="0"/>
              <a:t>:</a:t>
            </a:r>
          </a:p>
          <a:p>
            <a:r>
              <a:rPr lang="ru-RU" dirty="0"/>
              <a:t>•	державному;</a:t>
            </a:r>
          </a:p>
          <a:p>
            <a:r>
              <a:rPr lang="ru-RU" dirty="0"/>
              <a:t>•	</a:t>
            </a:r>
            <a:r>
              <a:rPr lang="ru-RU" dirty="0" err="1"/>
              <a:t>міжгалузевому</a:t>
            </a:r>
            <a:r>
              <a:rPr lang="ru-RU" dirty="0"/>
              <a:t> (</a:t>
            </a:r>
            <a:r>
              <a:rPr lang="ru-RU" dirty="0" err="1"/>
              <a:t>генеральна</a:t>
            </a:r>
            <a:r>
              <a:rPr lang="ru-RU" dirty="0"/>
              <a:t> </a:t>
            </a:r>
            <a:r>
              <a:rPr lang="ru-RU" dirty="0" err="1"/>
              <a:t>тарифна</a:t>
            </a:r>
            <a:r>
              <a:rPr lang="ru-RU" dirty="0"/>
              <a:t> угода);</a:t>
            </a:r>
          </a:p>
          <a:p>
            <a:r>
              <a:rPr lang="ru-RU" dirty="0"/>
              <a:t>•	</a:t>
            </a:r>
            <a:r>
              <a:rPr lang="ru-RU" dirty="0" err="1"/>
              <a:t>галузевому</a:t>
            </a:r>
            <a:r>
              <a:rPr lang="ru-RU" dirty="0"/>
              <a:t> (</a:t>
            </a:r>
            <a:r>
              <a:rPr lang="ru-RU" dirty="0" err="1"/>
              <a:t>галузева</a:t>
            </a:r>
            <a:r>
              <a:rPr lang="ru-RU" dirty="0"/>
              <a:t> </a:t>
            </a:r>
            <a:r>
              <a:rPr lang="ru-RU" dirty="0" err="1"/>
              <a:t>тарифна</a:t>
            </a:r>
            <a:r>
              <a:rPr lang="ru-RU" dirty="0"/>
              <a:t> угода);</a:t>
            </a:r>
          </a:p>
          <a:p>
            <a:r>
              <a:rPr lang="ru-RU" dirty="0"/>
              <a:t>•	</a:t>
            </a:r>
            <a:r>
              <a:rPr lang="ru-RU" dirty="0" err="1"/>
              <a:t>виробничому</a:t>
            </a:r>
            <a:r>
              <a:rPr lang="ru-RU" dirty="0"/>
              <a:t> (</a:t>
            </a:r>
            <a:r>
              <a:rPr lang="ru-RU" dirty="0" err="1"/>
              <a:t>тарифна</a:t>
            </a:r>
            <a:r>
              <a:rPr lang="ru-RU" dirty="0"/>
              <a:t> угода як </a:t>
            </a:r>
            <a:r>
              <a:rPr lang="ru-RU" dirty="0" err="1"/>
              <a:t>складова</a:t>
            </a:r>
            <a:r>
              <a:rPr lang="ru-RU" dirty="0"/>
              <a:t> </a:t>
            </a:r>
            <a:r>
              <a:rPr lang="ru-RU" dirty="0" err="1"/>
              <a:t>частина</a:t>
            </a:r>
            <a:r>
              <a:rPr lang="ru-RU" dirty="0"/>
              <a:t> </a:t>
            </a:r>
            <a:r>
              <a:rPr lang="ru-RU" dirty="0" err="1"/>
              <a:t>колективного</a:t>
            </a:r>
            <a:r>
              <a:rPr lang="ru-RU" dirty="0"/>
              <a:t> договору).</a:t>
            </a:r>
          </a:p>
          <a:p>
            <a:endParaRPr lang="ru-UA" dirty="0"/>
          </a:p>
        </p:txBody>
      </p:sp>
    </p:spTree>
    <p:extLst>
      <p:ext uri="{BB962C8B-B14F-4D97-AF65-F5344CB8AC3E}">
        <p14:creationId xmlns:p14="http://schemas.microsoft.com/office/powerpoint/2010/main" val="2536755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819" y="144929"/>
            <a:ext cx="11829010" cy="5632311"/>
          </a:xfrm>
          <a:prstGeom prst="rect">
            <a:avLst/>
          </a:prstGeom>
        </p:spPr>
        <p:txBody>
          <a:bodyPr wrap="square">
            <a:spAutoFit/>
          </a:bodyPr>
          <a:lstStyle/>
          <a:p>
            <a:r>
              <a:rPr lang="uk-UA" b="1" dirty="0"/>
              <a:t>На державному рівні </a:t>
            </a:r>
            <a:r>
              <a:rPr lang="uk-UA" dirty="0"/>
              <a:t>переговори проводяться між Кабінетом Міністрів і Радою Федерації незалежних профспілок України. Результатом переговорів має бути укладення Генеральної (міжгалузевої) тарифної угоди, яка досягається з урахуванням консультацій з галузевими державними органами управління, концернами, асоціаціями, радами підприємств, радами підприємців, а також галузевими та іншими профспілками або спілками (об'єднаннями) трудящих.</a:t>
            </a:r>
          </a:p>
          <a:p>
            <a:r>
              <a:rPr lang="uk-UA" dirty="0"/>
              <a:t>У генеральній тарифній угоді розглядаються наступні питання:</a:t>
            </a:r>
          </a:p>
          <a:p>
            <a:r>
              <a:rPr lang="uk-UA" dirty="0"/>
              <a:t>•	диференціація мінімальних тарифних ставок за видами виробництв, робіт і діяльності у виробничих галузях залежно від важкості праці, але не нижче встановленої державою мінімальної заробітної плати;</a:t>
            </a:r>
          </a:p>
          <a:p>
            <a:r>
              <a:rPr lang="uk-UA" dirty="0"/>
              <a:t>•	єдині для всієї території України мінімальні ставки компенсаційних доплат за роботу в несприятливих, шкідливих і небезпечних умовах праці, які диференціюються за видами і категоріями умов праці;</a:t>
            </a:r>
          </a:p>
          <a:p>
            <a:r>
              <a:rPr lang="uk-UA" dirty="0"/>
              <a:t>•	єдині тарифні умови оплати праці робітників і службовців за загальними (наскрізними) професіями та посадами;</a:t>
            </a:r>
          </a:p>
          <a:p>
            <a:r>
              <a:rPr lang="uk-UA" dirty="0"/>
              <a:t>•	взаємні зобов'язання сторін щодо виконання угоди. Предметом генеральної тарифної угоди можуть бути й інші питання оплати праці та соціальних гарантій працівників, які сторони переговорів вважають за необхідне </a:t>
            </a:r>
            <a:r>
              <a:rPr lang="uk-UA" dirty="0" err="1"/>
              <a:t>внести</a:t>
            </a:r>
            <a:r>
              <a:rPr lang="uk-UA" dirty="0"/>
              <a:t> до генеральної тарифної угоди, що не суперечать </a:t>
            </a:r>
            <a:r>
              <a:rPr lang="uk-UA" dirty="0" smtClean="0"/>
              <a:t>законодавству</a:t>
            </a:r>
          </a:p>
          <a:p>
            <a:r>
              <a:rPr lang="ru-RU" b="1" dirty="0"/>
              <a:t>На </a:t>
            </a:r>
            <a:r>
              <a:rPr lang="ru-RU" b="1" dirty="0" err="1"/>
              <a:t>галузевому</a:t>
            </a:r>
            <a:r>
              <a:rPr lang="ru-RU" b="1" dirty="0"/>
              <a:t> </a:t>
            </a:r>
            <a:r>
              <a:rPr lang="ru-RU" b="1" dirty="0" err="1"/>
              <a:t>рівні</a:t>
            </a:r>
            <a:r>
              <a:rPr lang="ru-RU" b="1" dirty="0"/>
              <a:t> </a:t>
            </a:r>
            <a:r>
              <a:rPr lang="ru-RU" dirty="0" err="1"/>
              <a:t>тристоронні</a:t>
            </a:r>
            <a:r>
              <a:rPr lang="ru-RU" dirty="0"/>
              <a:t> </a:t>
            </a:r>
            <a:r>
              <a:rPr lang="ru-RU" dirty="0" err="1"/>
              <a:t>колективні</a:t>
            </a:r>
            <a:r>
              <a:rPr lang="ru-RU" dirty="0"/>
              <a:t> переговори </a:t>
            </a:r>
            <a:r>
              <a:rPr lang="ru-RU" dirty="0" err="1"/>
              <a:t>проводяться</a:t>
            </a:r>
            <a:r>
              <a:rPr lang="ru-RU" dirty="0"/>
              <a:t> </a:t>
            </a:r>
            <a:r>
              <a:rPr lang="ru-RU" dirty="0" err="1"/>
              <a:t>між</a:t>
            </a:r>
            <a:r>
              <a:rPr lang="ru-RU" dirty="0"/>
              <a:t> </a:t>
            </a:r>
            <a:r>
              <a:rPr lang="ru-RU" dirty="0" err="1"/>
              <a:t>уповноваженими</a:t>
            </a:r>
            <a:r>
              <a:rPr lang="ru-RU" dirty="0"/>
              <a:t> </a:t>
            </a:r>
            <a:r>
              <a:rPr lang="ru-RU" dirty="0" err="1"/>
              <a:t>представниками</a:t>
            </a:r>
            <a:r>
              <a:rPr lang="ru-RU" dirty="0"/>
              <a:t> державного органу (</a:t>
            </a:r>
            <a:r>
              <a:rPr lang="ru-RU" dirty="0" err="1"/>
              <a:t>органів</a:t>
            </a:r>
            <a:r>
              <a:rPr lang="ru-RU" dirty="0"/>
              <a:t>) </a:t>
            </a:r>
            <a:r>
              <a:rPr lang="ru-RU" dirty="0" err="1"/>
              <a:t>управління</a:t>
            </a:r>
            <a:r>
              <a:rPr lang="ru-RU" dirty="0"/>
              <a:t>, </a:t>
            </a:r>
            <a:r>
              <a:rPr lang="ru-RU" dirty="0" err="1"/>
              <a:t>уповноваженими</a:t>
            </a:r>
            <a:r>
              <a:rPr lang="ru-RU" dirty="0"/>
              <a:t> </a:t>
            </a:r>
            <a:r>
              <a:rPr lang="ru-RU" dirty="0" err="1"/>
              <a:t>представниками</a:t>
            </a:r>
            <a:r>
              <a:rPr lang="ru-RU" dirty="0"/>
              <a:t> </a:t>
            </a:r>
            <a:r>
              <a:rPr lang="ru-RU" dirty="0" err="1"/>
              <a:t>спілки</a:t>
            </a:r>
            <a:r>
              <a:rPr lang="ru-RU" dirty="0"/>
              <a:t> </a:t>
            </a:r>
            <a:r>
              <a:rPr lang="ru-RU" dirty="0" err="1"/>
              <a:t>підприємців</a:t>
            </a:r>
            <a:r>
              <a:rPr lang="ru-RU" dirty="0"/>
              <a:t> і </a:t>
            </a:r>
            <a:r>
              <a:rPr lang="ru-RU" dirty="0" err="1"/>
              <a:t>відповідними</a:t>
            </a:r>
            <a:r>
              <a:rPr lang="ru-RU" dirty="0"/>
              <a:t> </a:t>
            </a:r>
            <a:r>
              <a:rPr lang="ru-RU" dirty="0" err="1"/>
              <a:t>уповноваженими</a:t>
            </a:r>
            <a:r>
              <a:rPr lang="ru-RU" dirty="0"/>
              <a:t> </a:t>
            </a:r>
            <a:r>
              <a:rPr lang="ru-RU" dirty="0" err="1"/>
              <a:t>представниками</a:t>
            </a:r>
            <a:r>
              <a:rPr lang="ru-RU" dirty="0"/>
              <a:t> </a:t>
            </a:r>
            <a:r>
              <a:rPr lang="ru-RU" dirty="0" err="1"/>
              <a:t>галузевої</a:t>
            </a:r>
            <a:r>
              <a:rPr lang="ru-RU" dirty="0"/>
              <a:t> </a:t>
            </a:r>
            <a:r>
              <a:rPr lang="ru-RU" dirty="0" err="1"/>
              <a:t>профспілки</a:t>
            </a:r>
            <a:r>
              <a:rPr lang="ru-RU" dirty="0"/>
              <a:t> (</a:t>
            </a:r>
            <a:r>
              <a:rPr lang="ru-RU" dirty="0" err="1"/>
              <a:t>профспілок</a:t>
            </a:r>
            <a:r>
              <a:rPr lang="ru-RU" dirty="0"/>
              <a:t>). У </a:t>
            </a:r>
            <a:r>
              <a:rPr lang="ru-RU" dirty="0" err="1"/>
              <a:t>разі</a:t>
            </a:r>
            <a:r>
              <a:rPr lang="ru-RU" dirty="0"/>
              <a:t> </a:t>
            </a:r>
            <a:r>
              <a:rPr lang="ru-RU" dirty="0" err="1"/>
              <a:t>відсутності</a:t>
            </a:r>
            <a:r>
              <a:rPr lang="ru-RU" dirty="0"/>
              <a:t> </a:t>
            </a:r>
            <a:r>
              <a:rPr lang="ru-RU" dirty="0" err="1"/>
              <a:t>профспілки</a:t>
            </a:r>
            <a:r>
              <a:rPr lang="ru-RU" dirty="0"/>
              <a:t> (</a:t>
            </a:r>
            <a:r>
              <a:rPr lang="ru-RU" dirty="0" err="1"/>
              <a:t>профспілок</a:t>
            </a:r>
            <a:r>
              <a:rPr lang="ru-RU" dirty="0"/>
              <a:t>) </a:t>
            </a:r>
            <a:r>
              <a:rPr lang="ru-RU" dirty="0" err="1"/>
              <a:t>або</a:t>
            </a:r>
            <a:r>
              <a:rPr lang="ru-RU" dirty="0"/>
              <a:t> </a:t>
            </a:r>
            <a:r>
              <a:rPr lang="ru-RU" dirty="0" err="1"/>
              <a:t>висловленні</a:t>
            </a:r>
            <a:r>
              <a:rPr lang="ru-RU" dirty="0"/>
              <a:t> </a:t>
            </a:r>
            <a:r>
              <a:rPr lang="ru-RU" dirty="0" err="1"/>
              <a:t>їй</a:t>
            </a:r>
            <a:r>
              <a:rPr lang="ru-RU" dirty="0"/>
              <a:t> </a:t>
            </a:r>
            <a:r>
              <a:rPr lang="ru-RU" dirty="0" err="1"/>
              <a:t>недовіри</a:t>
            </a:r>
            <a:r>
              <a:rPr lang="ru-RU" dirty="0"/>
              <a:t> трудящими у переговорах </a:t>
            </a:r>
            <a:r>
              <a:rPr lang="ru-RU" dirty="0" err="1"/>
              <a:t>беруть</a:t>
            </a:r>
            <a:r>
              <a:rPr lang="ru-RU" dirty="0"/>
              <a:t> участь </a:t>
            </a:r>
            <a:r>
              <a:rPr lang="ru-RU" dirty="0" err="1"/>
              <a:t>представники</a:t>
            </a:r>
            <a:r>
              <a:rPr lang="ru-RU" dirty="0"/>
              <a:t> самих трудящих. Результатом </a:t>
            </a:r>
            <a:r>
              <a:rPr lang="ru-RU" dirty="0" err="1"/>
              <a:t>переговорів</a:t>
            </a:r>
            <a:r>
              <a:rPr lang="ru-RU" dirty="0"/>
              <a:t> </a:t>
            </a:r>
            <a:r>
              <a:rPr lang="ru-RU" dirty="0" err="1"/>
              <a:t>має</a:t>
            </a:r>
            <a:r>
              <a:rPr lang="ru-RU" dirty="0"/>
              <a:t> бути </a:t>
            </a:r>
            <a:r>
              <a:rPr lang="ru-RU" dirty="0" err="1"/>
              <a:t>укладення</a:t>
            </a:r>
            <a:r>
              <a:rPr lang="ru-RU" dirty="0"/>
              <a:t> </a:t>
            </a:r>
            <a:r>
              <a:rPr lang="ru-RU" dirty="0" err="1"/>
              <a:t>галузевої</a:t>
            </a:r>
            <a:r>
              <a:rPr lang="ru-RU" dirty="0"/>
              <a:t> </a:t>
            </a:r>
            <a:r>
              <a:rPr lang="ru-RU" dirty="0" err="1"/>
              <a:t>тарифної</a:t>
            </a:r>
            <a:r>
              <a:rPr lang="ru-RU" dirty="0"/>
              <a:t> угоди.</a:t>
            </a:r>
            <a:endParaRPr lang="uk-UA" dirty="0"/>
          </a:p>
        </p:txBody>
      </p:sp>
    </p:spTree>
    <p:extLst>
      <p:ext uri="{BB962C8B-B14F-4D97-AF65-F5344CB8AC3E}">
        <p14:creationId xmlns:p14="http://schemas.microsoft.com/office/powerpoint/2010/main" val="551353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5" y="335846"/>
            <a:ext cx="11878887" cy="5632311"/>
          </a:xfrm>
          <a:prstGeom prst="rect">
            <a:avLst/>
          </a:prstGeom>
        </p:spPr>
        <p:txBody>
          <a:bodyPr wrap="square">
            <a:spAutoFit/>
          </a:bodyPr>
          <a:lstStyle/>
          <a:p>
            <a:r>
              <a:rPr lang="uk-UA" b="1" dirty="0"/>
              <a:t>Предметом галузевої, а також реґіональної тарифної угоди</a:t>
            </a:r>
            <a:r>
              <a:rPr lang="uk-UA" dirty="0"/>
              <a:t>, що укладається на комунальному рівні, є:</a:t>
            </a:r>
          </a:p>
          <a:p>
            <a:r>
              <a:rPr lang="uk-UA" dirty="0"/>
              <a:t>•	єдині для підприємств відповідної галузі (підгалузі), території тарифна сітка робітників і шкали співвідношень мінімальних посадових окладів за групами посад керівників, спеціалістів і службовців або єдина відповідно галузева (підгалузева), територіальна тарифна сітка для всіх категорій працівників;</a:t>
            </a:r>
          </a:p>
          <a:p>
            <a:r>
              <a:rPr lang="uk-UA" dirty="0"/>
              <a:t>•	єдині для різних категорій працівників відповідної галузі (підгалузі), території мінімальні розміри доплат і надбавок, що враховують специфіку умов праці окремих професійних груп;</a:t>
            </a:r>
          </a:p>
          <a:p>
            <a:r>
              <a:rPr lang="uk-UA" dirty="0"/>
              <a:t>•	взаємні зобов'язання сторін щодо виконання угоди.</a:t>
            </a:r>
          </a:p>
          <a:p>
            <a:r>
              <a:rPr lang="uk-UA" dirty="0"/>
              <a:t>Предметом галузевої, а також реґіональної тарифної угоди, укладеної на комунальному рівні, можуть бути й інші питання оплати, нормування праці та соціальних гарантій працівників, що не суперечать законодавству і нормам генеральної тарифної угоди, які сторони переговорів вважають за необхідне включити до галузевої, а також реґіональної тарифної угоди, що укладається на комунальному </a:t>
            </a:r>
            <a:r>
              <a:rPr lang="uk-UA" dirty="0" smtClean="0"/>
              <a:t>рівні.</a:t>
            </a:r>
          </a:p>
          <a:p>
            <a:r>
              <a:rPr lang="uk-UA" b="1" dirty="0"/>
              <a:t>На територіальному рівні </a:t>
            </a:r>
            <a:r>
              <a:rPr lang="uk-UA" dirty="0"/>
              <a:t>колективні переговори можуть проводитися між спілками підприємств, групами підприємств або підприємств, розташованих на цій території, незалежно від форми власності і господарювання. Учасниками переговорів є уповноважені представники спілки, групи підприємств або підприємства, а також відповідні уповноважені представники профспілки (профспілок). Якщо профспілка відсутня або трудящі висловлюють їй недовіру, у переговорах беруть участь уповноважені представники самих трудящих. Колективні переговори доцільно проводити за участю уповноважених представників територіального органу з праці, а також територіальних профспілок. Вони мають забезпечувати організацію переговорів і методичну допомогу в досягненні </a:t>
            </a:r>
            <a:r>
              <a:rPr lang="uk-UA" dirty="0" smtClean="0"/>
              <a:t>угод</a:t>
            </a:r>
          </a:p>
          <a:p>
            <a:r>
              <a:rPr lang="ru-RU" b="1" dirty="0"/>
              <a:t>На </a:t>
            </a:r>
            <a:r>
              <a:rPr lang="ru-RU" b="1" dirty="0" err="1"/>
              <a:t>рівні</a:t>
            </a:r>
            <a:r>
              <a:rPr lang="ru-RU" b="1" dirty="0"/>
              <a:t> </a:t>
            </a:r>
            <a:r>
              <a:rPr lang="ru-RU" b="1" dirty="0" err="1"/>
              <a:t>підприємства</a:t>
            </a:r>
            <a:r>
              <a:rPr lang="ru-RU" b="1" dirty="0"/>
              <a:t>, </a:t>
            </a:r>
            <a:r>
              <a:rPr lang="ru-RU" b="1" dirty="0" err="1"/>
              <a:t>організації</a:t>
            </a:r>
            <a:r>
              <a:rPr lang="ru-RU" b="1" dirty="0"/>
              <a:t> </a:t>
            </a:r>
            <a:r>
              <a:rPr lang="ru-RU" dirty="0" err="1"/>
              <a:t>тарифна</a:t>
            </a:r>
            <a:r>
              <a:rPr lang="ru-RU" dirty="0"/>
              <a:t> угода як </a:t>
            </a:r>
            <a:r>
              <a:rPr lang="ru-RU" dirty="0" err="1"/>
              <a:t>складова</a:t>
            </a:r>
            <a:r>
              <a:rPr lang="ru-RU" dirty="0"/>
              <a:t> </a:t>
            </a:r>
            <a:r>
              <a:rPr lang="ru-RU" dirty="0" err="1"/>
              <a:t>частина</a:t>
            </a:r>
            <a:r>
              <a:rPr lang="ru-RU" dirty="0"/>
              <a:t> </a:t>
            </a:r>
            <a:r>
              <a:rPr lang="ru-RU" dirty="0" err="1"/>
              <a:t>колективного</a:t>
            </a:r>
            <a:r>
              <a:rPr lang="ru-RU" dirty="0"/>
              <a:t> договору </a:t>
            </a:r>
            <a:r>
              <a:rPr lang="ru-RU" dirty="0" err="1"/>
              <a:t>укладається</a:t>
            </a:r>
            <a:r>
              <a:rPr lang="ru-RU" dirty="0"/>
              <a:t> </a:t>
            </a:r>
            <a:r>
              <a:rPr lang="ru-RU" dirty="0" err="1"/>
              <a:t>між</a:t>
            </a:r>
            <a:r>
              <a:rPr lang="ru-RU" dirty="0"/>
              <a:t> </a:t>
            </a:r>
            <a:r>
              <a:rPr lang="ru-RU" dirty="0" err="1"/>
              <a:t>уповноваженими</a:t>
            </a:r>
            <a:r>
              <a:rPr lang="ru-RU" dirty="0"/>
              <a:t> на те </a:t>
            </a:r>
            <a:r>
              <a:rPr lang="ru-RU" dirty="0" err="1"/>
              <a:t>представниками</a:t>
            </a:r>
            <a:r>
              <a:rPr lang="ru-RU" dirty="0"/>
              <a:t> </a:t>
            </a:r>
            <a:r>
              <a:rPr lang="ru-RU" dirty="0" err="1"/>
              <a:t>адміністрації</a:t>
            </a:r>
            <a:r>
              <a:rPr lang="ru-RU" dirty="0"/>
              <a:t> </a:t>
            </a:r>
            <a:r>
              <a:rPr lang="ru-RU" dirty="0" err="1"/>
              <a:t>або</a:t>
            </a:r>
            <a:r>
              <a:rPr lang="ru-RU" dirty="0"/>
              <a:t> </a:t>
            </a:r>
            <a:r>
              <a:rPr lang="ru-RU" dirty="0" err="1"/>
              <a:t>власника</a:t>
            </a:r>
            <a:r>
              <a:rPr lang="ru-RU" dirty="0"/>
              <a:t> і </a:t>
            </a:r>
            <a:r>
              <a:rPr lang="ru-RU" dirty="0" err="1"/>
              <a:t>профспілки</a:t>
            </a:r>
            <a:r>
              <a:rPr lang="ru-RU" dirty="0"/>
              <a:t> (</a:t>
            </a:r>
            <a:r>
              <a:rPr lang="ru-RU" dirty="0" err="1"/>
              <a:t>представниками</a:t>
            </a:r>
            <a:r>
              <a:rPr lang="ru-RU" dirty="0"/>
              <a:t> трудящих).</a:t>
            </a:r>
            <a:endParaRPr lang="uk-UA" dirty="0"/>
          </a:p>
        </p:txBody>
      </p:sp>
    </p:spTree>
    <p:extLst>
      <p:ext uri="{BB962C8B-B14F-4D97-AF65-F5344CB8AC3E}">
        <p14:creationId xmlns:p14="http://schemas.microsoft.com/office/powerpoint/2010/main" val="2536723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192" y="180997"/>
            <a:ext cx="11837323" cy="6186309"/>
          </a:xfrm>
          <a:prstGeom prst="rect">
            <a:avLst/>
          </a:prstGeom>
        </p:spPr>
        <p:txBody>
          <a:bodyPr wrap="square">
            <a:spAutoFit/>
          </a:bodyPr>
          <a:lstStyle/>
          <a:p>
            <a:r>
              <a:rPr lang="uk-UA" dirty="0"/>
              <a:t>У колективному договорі згідно із Законом України “Про колективні договори і угоди” встановлюються взаємні зобов'язання сторін щодо регулювання виробничих, трудових, соціально-економічних відносин, зокрема:</a:t>
            </a:r>
          </a:p>
          <a:p>
            <a:r>
              <a:rPr lang="uk-UA" dirty="0"/>
              <a:t>•	зміни в організації виробництва і праці;</a:t>
            </a:r>
          </a:p>
          <a:p>
            <a:r>
              <a:rPr lang="uk-UA" dirty="0"/>
              <a:t>•	забезпечення продуктивної зайнятості;</a:t>
            </a:r>
          </a:p>
          <a:p>
            <a:r>
              <a:rPr lang="uk-UA" dirty="0"/>
              <a:t>•	нормування і оплата праці, встановлення форми, системи, розмірів заробітної плати та інших видів трудових виплат (доплат, надбавок, премій та умови оплати праці за роботу в </a:t>
            </a:r>
            <a:r>
              <a:rPr lang="uk-UA" dirty="0" err="1"/>
              <a:t>понаднормований</a:t>
            </a:r>
            <a:r>
              <a:rPr lang="uk-UA" dirty="0"/>
              <a:t> час, час простою, який мав місце не з вини працівника);</a:t>
            </a:r>
          </a:p>
          <a:p>
            <a:r>
              <a:rPr lang="uk-UA" dirty="0"/>
              <a:t>•	встановлення гарантій, компенсацій, пільг;</a:t>
            </a:r>
          </a:p>
          <a:p>
            <a:r>
              <a:rPr lang="uk-UA" dirty="0"/>
              <a:t>•	участі трудового колективу у формуванні, розподілі й використанні прибутку підприємства (якщо це передбачено статутом);</a:t>
            </a:r>
          </a:p>
          <a:p>
            <a:r>
              <a:rPr lang="uk-UA" dirty="0"/>
              <a:t>•	режим роботи, тривалість робочого часу і відпочинку;</a:t>
            </a:r>
          </a:p>
          <a:p>
            <a:r>
              <a:rPr lang="uk-UA" dirty="0"/>
              <a:t>•	умови й охорона праці;</a:t>
            </a:r>
          </a:p>
          <a:p>
            <a:r>
              <a:rPr lang="uk-UA" dirty="0"/>
              <a:t>•	забезпечення житлово-побутового, культурного, медичного обслуговування, організація оздоровлення і відпочинку працівників;</a:t>
            </a:r>
          </a:p>
          <a:p>
            <a:r>
              <a:rPr lang="uk-UA" dirty="0"/>
              <a:t>•	гарантії діяльності профспілкової чи інших представницьких організацій трудящих.</a:t>
            </a:r>
          </a:p>
          <a:p>
            <a:r>
              <a:rPr lang="uk-UA" dirty="0"/>
              <a:t>•	взаємні зобов'язання сторін щодо виконання угоди.</a:t>
            </a:r>
          </a:p>
          <a:p>
            <a:r>
              <a:rPr lang="uk-UA" dirty="0"/>
              <a:t>Сторони самостійно визначають структуру колективного договору, його розділи, додатки на основі їхніх зобов'язань з зазначенням посадових осіб, відповідальних за їх реалізацію та строки </a:t>
            </a:r>
            <a:r>
              <a:rPr lang="uk-UA" dirty="0" smtClean="0"/>
              <a:t>виконання.</a:t>
            </a:r>
          </a:p>
          <a:p>
            <a:r>
              <a:rPr lang="ru-RU" dirty="0" err="1"/>
              <a:t>Внесення</a:t>
            </a:r>
            <a:r>
              <a:rPr lang="ru-RU" dirty="0"/>
              <a:t> </a:t>
            </a:r>
            <a:r>
              <a:rPr lang="ru-RU" dirty="0" err="1"/>
              <a:t>змін</a:t>
            </a:r>
            <a:r>
              <a:rPr lang="ru-RU" dirty="0"/>
              <a:t> і </a:t>
            </a:r>
            <a:r>
              <a:rPr lang="ru-RU" dirty="0" err="1"/>
              <a:t>доповнень</a:t>
            </a:r>
            <a:r>
              <a:rPr lang="ru-RU" dirty="0"/>
              <a:t> до </a:t>
            </a:r>
            <a:r>
              <a:rPr lang="ru-RU" dirty="0" err="1"/>
              <a:t>колективного</a:t>
            </a:r>
            <a:r>
              <a:rPr lang="ru-RU" dirty="0"/>
              <a:t> договору, угоди </a:t>
            </a:r>
            <a:r>
              <a:rPr lang="ru-RU" dirty="0" err="1"/>
              <a:t>протягом</a:t>
            </a:r>
            <a:r>
              <a:rPr lang="ru-RU" dirty="0"/>
              <a:t> строку </a:t>
            </a:r>
            <a:r>
              <a:rPr lang="ru-RU" dirty="0" err="1"/>
              <a:t>їх</a:t>
            </a:r>
            <a:r>
              <a:rPr lang="ru-RU" dirty="0"/>
              <a:t> </a:t>
            </a:r>
            <a:r>
              <a:rPr lang="ru-RU" dirty="0" err="1"/>
              <a:t>дії</a:t>
            </a:r>
            <a:r>
              <a:rPr lang="ru-RU" dirty="0"/>
              <a:t> </a:t>
            </a:r>
            <a:r>
              <a:rPr lang="ru-RU" dirty="0" err="1"/>
              <a:t>можливе</a:t>
            </a:r>
            <a:r>
              <a:rPr lang="ru-RU" dirty="0"/>
              <a:t> </a:t>
            </a:r>
            <a:r>
              <a:rPr lang="ru-RU" dirty="0" err="1"/>
              <a:t>тільки</a:t>
            </a:r>
            <a:r>
              <a:rPr lang="ru-RU" dirty="0"/>
              <a:t> за </a:t>
            </a:r>
            <a:r>
              <a:rPr lang="ru-RU" dirty="0" err="1"/>
              <a:t>взаємною</a:t>
            </a:r>
            <a:r>
              <a:rPr lang="ru-RU" dirty="0"/>
              <a:t> </a:t>
            </a:r>
            <a:r>
              <a:rPr lang="ru-RU" dirty="0" err="1"/>
              <a:t>згодою</a:t>
            </a:r>
            <a:r>
              <a:rPr lang="ru-RU" dirty="0"/>
              <a:t> </a:t>
            </a:r>
            <a:r>
              <a:rPr lang="ru-RU" dirty="0" err="1"/>
              <a:t>сторін</a:t>
            </a:r>
            <a:r>
              <a:rPr lang="ru-RU" dirty="0"/>
              <a:t> у порядку, </a:t>
            </a:r>
            <a:r>
              <a:rPr lang="ru-RU" dirty="0" err="1"/>
              <a:t>визначеному</a:t>
            </a:r>
            <a:r>
              <a:rPr lang="ru-RU" dirty="0"/>
              <a:t> </a:t>
            </a:r>
            <a:r>
              <a:rPr lang="ru-RU" dirty="0" err="1"/>
              <a:t>колективним</a:t>
            </a:r>
            <a:r>
              <a:rPr lang="ru-RU" dirty="0"/>
              <a:t> договором, </a:t>
            </a:r>
            <a:r>
              <a:rPr lang="ru-RU" dirty="0" err="1"/>
              <a:t>угодою</a:t>
            </a:r>
            <a:r>
              <a:rPr lang="ru-RU" dirty="0"/>
              <a:t>. Контроль за </a:t>
            </a:r>
            <a:r>
              <a:rPr lang="ru-RU" dirty="0" err="1"/>
              <a:t>виконанням</a:t>
            </a:r>
            <a:r>
              <a:rPr lang="ru-RU" dirty="0"/>
              <a:t> </a:t>
            </a:r>
            <a:r>
              <a:rPr lang="ru-RU" dirty="0" err="1"/>
              <a:t>колективного</a:t>
            </a:r>
            <a:r>
              <a:rPr lang="ru-RU" dirty="0"/>
              <a:t> договору, угоди </a:t>
            </a:r>
            <a:r>
              <a:rPr lang="ru-RU" dirty="0" err="1"/>
              <a:t>здійснюється</a:t>
            </a:r>
            <a:r>
              <a:rPr lang="ru-RU" dirty="0"/>
              <a:t> сторонами, </a:t>
            </a:r>
            <a:r>
              <a:rPr lang="ru-RU" dirty="0" err="1"/>
              <a:t>що</a:t>
            </a:r>
            <a:r>
              <a:rPr lang="ru-RU" dirty="0"/>
              <a:t> </a:t>
            </a:r>
            <a:r>
              <a:rPr lang="ru-RU" dirty="0" err="1"/>
              <a:t>їх</a:t>
            </a:r>
            <a:r>
              <a:rPr lang="ru-RU" dirty="0"/>
              <a:t> </a:t>
            </a:r>
            <a:r>
              <a:rPr lang="ru-RU" dirty="0" err="1"/>
              <a:t>уклали</a:t>
            </a:r>
            <a:r>
              <a:rPr lang="ru-RU" dirty="0"/>
              <a:t>, </a:t>
            </a:r>
            <a:r>
              <a:rPr lang="ru-RU" dirty="0" err="1"/>
              <a:t>чи</a:t>
            </a:r>
            <a:r>
              <a:rPr lang="ru-RU" dirty="0"/>
              <a:t> </a:t>
            </a:r>
            <a:r>
              <a:rPr lang="ru-RU" dirty="0" err="1"/>
              <a:t>уповноваженими</a:t>
            </a:r>
            <a:r>
              <a:rPr lang="ru-RU" dirty="0"/>
              <a:t> ними </a:t>
            </a:r>
            <a:r>
              <a:rPr lang="ru-RU" dirty="0" err="1"/>
              <a:t>представниками</a:t>
            </a:r>
            <a:r>
              <a:rPr lang="ru-RU" dirty="0"/>
              <a:t>. </a:t>
            </a:r>
            <a:r>
              <a:rPr lang="ru-RU" dirty="0" err="1"/>
              <a:t>Сторони</a:t>
            </a:r>
            <a:r>
              <a:rPr lang="ru-RU" dirty="0"/>
              <a:t>, </a:t>
            </a:r>
            <a:r>
              <a:rPr lang="ru-RU" dirty="0" err="1"/>
              <a:t>що</a:t>
            </a:r>
            <a:r>
              <a:rPr lang="ru-RU" dirty="0"/>
              <a:t> </a:t>
            </a:r>
            <a:r>
              <a:rPr lang="ru-RU" dirty="0" err="1"/>
              <a:t>підписали</a:t>
            </a:r>
            <a:r>
              <a:rPr lang="ru-RU" dirty="0"/>
              <a:t> </a:t>
            </a:r>
            <a:r>
              <a:rPr lang="ru-RU" dirty="0" err="1"/>
              <a:t>колективний</a:t>
            </a:r>
            <a:r>
              <a:rPr lang="ru-RU" dirty="0"/>
              <a:t> </a:t>
            </a:r>
            <a:r>
              <a:rPr lang="ru-RU" dirty="0" err="1"/>
              <a:t>договір</a:t>
            </a:r>
            <a:r>
              <a:rPr lang="ru-RU" dirty="0"/>
              <a:t>, угоду, </a:t>
            </a:r>
            <a:r>
              <a:rPr lang="ru-RU" dirty="0" err="1"/>
              <a:t>щорічно</a:t>
            </a:r>
            <a:r>
              <a:rPr lang="ru-RU" dirty="0"/>
              <a:t> </a:t>
            </a:r>
            <a:r>
              <a:rPr lang="ru-RU" dirty="0" err="1"/>
              <a:t>звітують</a:t>
            </a:r>
            <a:r>
              <a:rPr lang="ru-RU" dirty="0"/>
              <a:t> про </a:t>
            </a:r>
            <a:r>
              <a:rPr lang="ru-RU" dirty="0" err="1"/>
              <a:t>їх</a:t>
            </a:r>
            <a:r>
              <a:rPr lang="ru-RU" dirty="0"/>
              <a:t> </a:t>
            </a:r>
            <a:r>
              <a:rPr lang="ru-RU" dirty="0" err="1"/>
              <a:t>виконання</a:t>
            </a:r>
            <a:r>
              <a:rPr lang="ru-RU" dirty="0"/>
              <a:t>.</a:t>
            </a:r>
            <a:endParaRPr lang="uk-UA" dirty="0"/>
          </a:p>
        </p:txBody>
      </p:sp>
    </p:spTree>
    <p:extLst>
      <p:ext uri="{BB962C8B-B14F-4D97-AF65-F5344CB8AC3E}">
        <p14:creationId xmlns:p14="http://schemas.microsoft.com/office/powerpoint/2010/main" val="396792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82666" y="0"/>
            <a:ext cx="11308976" cy="6609806"/>
          </a:xfrm>
          <a:prstGeom prst="rect">
            <a:avLst/>
          </a:prstGeom>
        </p:spPr>
      </p:pic>
    </p:spTree>
    <p:extLst>
      <p:ext uri="{BB962C8B-B14F-4D97-AF65-F5344CB8AC3E}">
        <p14:creationId xmlns:p14="http://schemas.microsoft.com/office/powerpoint/2010/main" val="65188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64776"/>
            <a:ext cx="12192000" cy="6293224"/>
          </a:xfrm>
          <a:prstGeom prst="rect">
            <a:avLst/>
          </a:prstGeom>
        </p:spPr>
      </p:pic>
    </p:spTree>
    <p:extLst>
      <p:ext uri="{BB962C8B-B14F-4D97-AF65-F5344CB8AC3E}">
        <p14:creationId xmlns:p14="http://schemas.microsoft.com/office/powerpoint/2010/main" val="105829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9005" y="195943"/>
            <a:ext cx="11625943" cy="6374674"/>
          </a:xfrm>
          <a:prstGeom prst="rect">
            <a:avLst/>
          </a:prstGeom>
        </p:spPr>
      </p:pic>
    </p:spTree>
    <p:extLst>
      <p:ext uri="{BB962C8B-B14F-4D97-AF65-F5344CB8AC3E}">
        <p14:creationId xmlns:p14="http://schemas.microsoft.com/office/powerpoint/2010/main" val="163468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11782697" cy="6858000"/>
          </a:xfrm>
          <a:prstGeom prst="rect">
            <a:avLst/>
          </a:prstGeom>
        </p:spPr>
      </p:pic>
    </p:spTree>
    <p:extLst>
      <p:ext uri="{BB962C8B-B14F-4D97-AF65-F5344CB8AC3E}">
        <p14:creationId xmlns:p14="http://schemas.microsoft.com/office/powerpoint/2010/main" val="380981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3691" y="538162"/>
            <a:ext cx="12335691" cy="6319838"/>
          </a:xfrm>
          <a:prstGeom prst="rect">
            <a:avLst/>
          </a:prstGeom>
        </p:spPr>
      </p:pic>
    </p:spTree>
    <p:extLst>
      <p:ext uri="{BB962C8B-B14F-4D97-AF65-F5344CB8AC3E}">
        <p14:creationId xmlns:p14="http://schemas.microsoft.com/office/powerpoint/2010/main" val="8784967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5917</Words>
  <Application>Microsoft Office PowerPoint</Application>
  <PresentationFormat>Произвольный</PresentationFormat>
  <Paragraphs>284</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Політика доходів і оплата праці.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заробітної плати</vt:lpstr>
      <vt:lpstr>Презентация PowerPoint</vt:lpstr>
      <vt:lpstr>Презентация PowerPoint</vt:lpstr>
      <vt:lpstr>Презентация PowerPoint</vt:lpstr>
      <vt:lpstr>Функції заробітної плати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Державне регулювання оплати праці</vt:lpstr>
      <vt:lpstr>Презентация PowerPoint</vt:lpstr>
      <vt:lpstr>Договірне регулювання оплати праці</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Політика доходів і оплата праці.</dc:title>
  <dc:creator>Valeria Tymoshyk</dc:creator>
  <cp:lastModifiedBy>uzver</cp:lastModifiedBy>
  <cp:revision>16</cp:revision>
  <dcterms:created xsi:type="dcterms:W3CDTF">2024-03-25T16:58:30Z</dcterms:created>
  <dcterms:modified xsi:type="dcterms:W3CDTF">2024-04-01T07:36:33Z</dcterms:modified>
</cp:coreProperties>
</file>